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71" r:id="rId10"/>
    <p:sldId id="272" r:id="rId11"/>
    <p:sldId id="265" r:id="rId12"/>
    <p:sldId id="266" r:id="rId13"/>
    <p:sldId id="267" r:id="rId14"/>
    <p:sldId id="268" r:id="rId15"/>
    <p:sldId id="269"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583890-059C-44BC-B1F8-CB36E78CBA1E}">
  <a:tblStyle styleId="{B6583890-059C-44BC-B1F8-CB36E78CBA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da53b980b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da53b980b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5ed3a6d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5ed3a6d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5ed3a6d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5ed3a6d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5ed3a6d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5ed3a6d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a5ed3a6d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a5ed3a6d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a53b980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a53b980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a53b980b4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a53b980b4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53b980b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53b980b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a53b980b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a53b980b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a53b980b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a53b980b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a53b980b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a53b980b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a53b980b4_1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a53b980b4_1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510992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8075514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493481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50699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4162093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8607798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3524642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9175537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9209227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324849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203903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80400118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s-419"/>
              <a:t>‹Nº›</a:t>
            </a:fld>
            <a:endParaRPr/>
          </a:p>
        </p:txBody>
      </p:sp>
    </p:spTree>
    <p:extLst>
      <p:ext uri="{BB962C8B-B14F-4D97-AF65-F5344CB8AC3E}">
        <p14:creationId xmlns:p14="http://schemas.microsoft.com/office/powerpoint/2010/main" val="15038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88290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3474575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1482546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371853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1698914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9098737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2458018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11/6/2023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s-419" smtClean="0"/>
              <a:t>‹Nº›</a:t>
            </a:fld>
            <a:endParaRPr lang="es-419"/>
          </a:p>
        </p:txBody>
      </p:sp>
    </p:spTree>
    <p:extLst>
      <p:ext uri="{BB962C8B-B14F-4D97-AF65-F5344CB8AC3E}">
        <p14:creationId xmlns:p14="http://schemas.microsoft.com/office/powerpoint/2010/main" val="33546410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76975" y="1050675"/>
            <a:ext cx="8424000" cy="3493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sz="3644" dirty="0"/>
              <a:t>Modulo III</a:t>
            </a:r>
            <a:endParaRPr sz="3644" dirty="0"/>
          </a:p>
          <a:p>
            <a:pPr marL="0" lvl="0" indent="0" algn="ctr" rtl="0">
              <a:lnSpc>
                <a:spcPct val="115000"/>
              </a:lnSpc>
              <a:spcBef>
                <a:spcPts val="1200"/>
              </a:spcBef>
              <a:spcAft>
                <a:spcPts val="0"/>
              </a:spcAft>
              <a:buNone/>
            </a:pPr>
            <a:r>
              <a:rPr lang="es-419" sz="2755" b="1" dirty="0"/>
              <a:t>¿cómo implementar los contenidos teóricos de la ética a la disciplina específica?</a:t>
            </a:r>
            <a:endParaRPr sz="2755" b="1"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s-419" sz="4644" dirty="0"/>
              <a:t>Proyecto de Responsabilidad Social</a:t>
            </a:r>
            <a:endParaRPr sz="4644" dirty="0"/>
          </a:p>
        </p:txBody>
      </p:sp>
      <p:sp>
        <p:nvSpPr>
          <p:cNvPr id="60" name="Google Shape;60;p13"/>
          <p:cNvSpPr/>
          <p:nvPr/>
        </p:nvSpPr>
        <p:spPr>
          <a:xfrm>
            <a:off x="4189103" y="2083145"/>
            <a:ext cx="791400" cy="807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D6CDA-B75F-46D9-9618-B9E290879BEE}"/>
              </a:ext>
            </a:extLst>
          </p:cNvPr>
          <p:cNvSpPr>
            <a:spLocks noGrp="1"/>
          </p:cNvSpPr>
          <p:nvPr>
            <p:ph type="title"/>
          </p:nvPr>
        </p:nvSpPr>
        <p:spPr>
          <a:xfrm>
            <a:off x="311700" y="100708"/>
            <a:ext cx="8520600" cy="613200"/>
          </a:xfrm>
        </p:spPr>
        <p:txBody>
          <a:bodyPr>
            <a:noAutofit/>
          </a:bodyPr>
          <a:lstStyle/>
          <a:p>
            <a:r>
              <a:rPr lang="es-419" sz="2400" dirty="0">
                <a:latin typeface="Times New Roman"/>
                <a:ea typeface="Times New Roman"/>
                <a:cs typeface="Times New Roman"/>
                <a:sym typeface="Times New Roman"/>
              </a:rPr>
              <a:t>Ejemplos de objetivos generales y objetivos específicos</a:t>
            </a:r>
            <a:endParaRPr lang="es-AR" sz="2000" dirty="0"/>
          </a:p>
        </p:txBody>
      </p:sp>
      <p:sp>
        <p:nvSpPr>
          <p:cNvPr id="3" name="Marcador de texto 2">
            <a:extLst>
              <a:ext uri="{FF2B5EF4-FFF2-40B4-BE49-F238E27FC236}">
                <a16:creationId xmlns:a16="http://schemas.microsoft.com/office/drawing/2014/main" id="{53F4822B-4189-437B-85E8-FA89EEBF96F4}"/>
              </a:ext>
            </a:extLst>
          </p:cNvPr>
          <p:cNvSpPr>
            <a:spLocks noGrp="1"/>
          </p:cNvSpPr>
          <p:nvPr>
            <p:ph type="body" idx="1"/>
          </p:nvPr>
        </p:nvSpPr>
        <p:spPr>
          <a:xfrm>
            <a:off x="311700" y="713908"/>
            <a:ext cx="8520600" cy="4041675"/>
          </a:xfrm>
        </p:spPr>
        <p:txBody>
          <a:bodyPr>
            <a:normAutofit/>
          </a:bodyPr>
          <a:lstStyle/>
          <a:p>
            <a:pPr marL="114300" indent="0">
              <a:buNone/>
            </a:pPr>
            <a:r>
              <a:rPr lang="es-ES" dirty="0"/>
              <a:t>Objetivo General:</a:t>
            </a:r>
          </a:p>
          <a:p>
            <a:pPr marL="114300" indent="0">
              <a:buNone/>
            </a:pPr>
            <a:r>
              <a:rPr lang="es-ES" sz="1200" dirty="0"/>
              <a:t>Promover el cumplimiento de los DDHH, la no discriminación y la tolerancia activa a fin de disminuir la violencia y mejorar la convivencia escolar a través una propuesta sobre la importancia de la educación en valores.</a:t>
            </a:r>
          </a:p>
          <a:p>
            <a:pPr marL="114300" indent="0">
              <a:buNone/>
            </a:pPr>
            <a:r>
              <a:rPr lang="es-ES" sz="1400" dirty="0"/>
              <a:t>       Objetivo Específico:</a:t>
            </a:r>
          </a:p>
          <a:p>
            <a:pPr marL="114300" indent="0">
              <a:buNone/>
            </a:pPr>
            <a:r>
              <a:rPr lang="es-ES" sz="1200" dirty="0"/>
              <a:t>Mejorar la convivencia escolar fomentando el diálogo como medio para la resolución de conflictos y la   concientización sobre violencia escolar en la comunidad educativa del colegio “Instituto Privado Secundario La Tordilla”, mediante la realización de talleres, durante el ciclo lectivo 2023.</a:t>
            </a:r>
          </a:p>
          <a:p>
            <a:pPr marL="114300" indent="0">
              <a:buNone/>
            </a:pPr>
            <a:endParaRPr lang="es-ES" sz="1200" dirty="0"/>
          </a:p>
          <a:p>
            <a:pPr marL="114300" indent="0">
              <a:buNone/>
            </a:pPr>
            <a:r>
              <a:rPr lang="es-ES" sz="1400" dirty="0"/>
              <a:t>Objetivo General:</a:t>
            </a:r>
          </a:p>
          <a:p>
            <a:pPr marL="114300" indent="0">
              <a:buNone/>
            </a:pPr>
            <a:r>
              <a:rPr lang="es-ES" sz="1200" dirty="0"/>
              <a:t>Contribuir con nuestro compromiso como futuros ingenieros industriales con las políticas RSE de las empresas argentinas mediante la implementación de un proyecto de responsabilidad medioambiental.</a:t>
            </a:r>
          </a:p>
          <a:p>
            <a:pPr marL="114300" indent="0">
              <a:buNone/>
            </a:pPr>
            <a:r>
              <a:rPr lang="es-ES" sz="1400" dirty="0"/>
              <a:t>       Objetivo Específico:</a:t>
            </a:r>
          </a:p>
          <a:p>
            <a:pPr marL="114300" indent="0">
              <a:buNone/>
            </a:pPr>
            <a:r>
              <a:rPr lang="es-ES" sz="1200" dirty="0"/>
              <a:t>Diseñar, construir e instalar, un control automático y un sistema de ventilación que permita reducir el arranque de los aires acondicionados, en los </a:t>
            </a:r>
            <a:r>
              <a:rPr lang="es-ES" sz="1200" dirty="0" err="1"/>
              <a:t>shelter</a:t>
            </a:r>
            <a:r>
              <a:rPr lang="es-ES" sz="1200" dirty="0"/>
              <a:t> (salas blancas) de telecomunicaciones instalados en todo el país, pertenecientes a la empresa Claro Argentina S.A. a partir de 2023, a fin de disminuir las emisiones contaminantes al medio ambiente.</a:t>
            </a:r>
            <a:endParaRPr lang="es-AR" sz="1200" dirty="0"/>
          </a:p>
        </p:txBody>
      </p:sp>
      <p:sp>
        <p:nvSpPr>
          <p:cNvPr id="7" name="Flecha: curvada hacia la derecha 6">
            <a:extLst>
              <a:ext uri="{FF2B5EF4-FFF2-40B4-BE49-F238E27FC236}">
                <a16:creationId xmlns:a16="http://schemas.microsoft.com/office/drawing/2014/main" id="{739E2367-CAA8-485D-8CDE-4D154273F4C3}"/>
              </a:ext>
            </a:extLst>
          </p:cNvPr>
          <p:cNvSpPr/>
          <p:nvPr/>
        </p:nvSpPr>
        <p:spPr>
          <a:xfrm>
            <a:off x="86060" y="2864340"/>
            <a:ext cx="419277" cy="6347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 name="Flecha: curvada hacia la derecha 7">
            <a:extLst>
              <a:ext uri="{FF2B5EF4-FFF2-40B4-BE49-F238E27FC236}">
                <a16:creationId xmlns:a16="http://schemas.microsoft.com/office/drawing/2014/main" id="{60254475-44E1-4A84-8AE5-37F34419E2D9}"/>
              </a:ext>
            </a:extLst>
          </p:cNvPr>
          <p:cNvSpPr/>
          <p:nvPr/>
        </p:nvSpPr>
        <p:spPr>
          <a:xfrm>
            <a:off x="86059" y="1327108"/>
            <a:ext cx="398659" cy="6347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417371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2"/>
          </p:nvPr>
        </p:nvSpPr>
        <p:spPr>
          <a:xfrm>
            <a:off x="4958550" y="362250"/>
            <a:ext cx="4061700" cy="4298582"/>
          </a:xfrm>
          <a:prstGeom prst="rect">
            <a:avLst/>
          </a:prstGeom>
          <a:solidFill>
            <a:schemeClr val="dk2"/>
          </a:solidFill>
        </p:spPr>
        <p:txBody>
          <a:bodyPr spcFirstLastPara="1" wrap="square" lIns="91425" tIns="91425" rIns="91425" bIns="91425" anchor="ctr" anchorCtr="0">
            <a:spAutoFit/>
          </a:bodyPr>
          <a:lstStyle/>
          <a:p>
            <a:pPr marL="88900" lvl="0" indent="-228600" algn="just" rtl="0">
              <a:lnSpc>
                <a:spcPct val="100000"/>
              </a:lnSpc>
              <a:spcBef>
                <a:spcPts val="0"/>
              </a:spcBef>
              <a:spcAft>
                <a:spcPts val="0"/>
              </a:spcAft>
              <a:buNone/>
            </a:pPr>
            <a:r>
              <a:rPr lang="es-419" sz="1700" b="1" dirty="0">
                <a:solidFill>
                  <a:srgbClr val="FFFFFF"/>
                </a:solidFill>
                <a:latin typeface="Arial"/>
                <a:ea typeface="Arial"/>
                <a:cs typeface="Arial"/>
                <a:sym typeface="Arial"/>
              </a:rPr>
              <a:t>4.</a:t>
            </a:r>
            <a:r>
              <a:rPr lang="es-419" sz="700" dirty="0">
                <a:solidFill>
                  <a:srgbClr val="FFFFFF"/>
                </a:solidFill>
                <a:latin typeface="Arial"/>
                <a:ea typeface="Arial"/>
                <a:cs typeface="Arial"/>
                <a:sym typeface="Arial"/>
              </a:rPr>
              <a:t> </a:t>
            </a:r>
            <a:r>
              <a:rPr lang="es-419" sz="1700" b="1" dirty="0">
                <a:solidFill>
                  <a:srgbClr val="FFFFFF"/>
                </a:solidFill>
                <a:latin typeface="Arial"/>
                <a:ea typeface="Arial"/>
                <a:cs typeface="Arial"/>
                <a:sym typeface="Arial"/>
              </a:rPr>
              <a:t>Partes / Agentes /socios que intervienen en la propuesta </a:t>
            </a:r>
            <a:endParaRPr sz="1700" b="1" dirty="0">
              <a:solidFill>
                <a:srgbClr val="FFFFFF"/>
              </a:solidFill>
              <a:latin typeface="Arial"/>
              <a:ea typeface="Arial"/>
              <a:cs typeface="Arial"/>
              <a:sym typeface="Arial"/>
            </a:endParaRPr>
          </a:p>
          <a:p>
            <a:pPr marL="88900" lvl="0" indent="-228600" algn="just" rtl="0">
              <a:lnSpc>
                <a:spcPct val="100000"/>
              </a:lnSpc>
              <a:spcBef>
                <a:spcPts val="400"/>
              </a:spcBef>
              <a:spcAft>
                <a:spcPts val="0"/>
              </a:spcAft>
              <a:buNone/>
            </a:pPr>
            <a:r>
              <a:rPr lang="es-419" sz="1700" dirty="0">
                <a:solidFill>
                  <a:srgbClr val="FFFFFF"/>
                </a:solidFill>
                <a:latin typeface="Arial"/>
                <a:ea typeface="Arial"/>
                <a:cs typeface="Arial"/>
                <a:sym typeface="Arial"/>
              </a:rPr>
              <a:t>   ¿Con quién?</a:t>
            </a:r>
            <a:endParaRPr sz="1700" dirty="0">
              <a:solidFill>
                <a:srgbClr val="FFFFFF"/>
              </a:solidFill>
              <a:latin typeface="Arial"/>
              <a:ea typeface="Arial"/>
              <a:cs typeface="Arial"/>
              <a:sym typeface="Arial"/>
            </a:endParaRPr>
          </a:p>
          <a:p>
            <a:pPr marL="0" lvl="0" indent="0" algn="just" rtl="0">
              <a:lnSpc>
                <a:spcPct val="100000"/>
              </a:lnSpc>
              <a:spcBef>
                <a:spcPts val="400"/>
              </a:spcBef>
              <a:spcAft>
                <a:spcPts val="0"/>
              </a:spcAft>
              <a:buNone/>
            </a:pPr>
            <a:endParaRPr sz="2000" b="1" dirty="0">
              <a:solidFill>
                <a:srgbClr val="FFFFFF"/>
              </a:solidFill>
              <a:latin typeface="Times New Roman"/>
              <a:ea typeface="Times New Roman"/>
              <a:cs typeface="Times New Roman"/>
              <a:sym typeface="Times New Roman"/>
            </a:endParaRPr>
          </a:p>
          <a:p>
            <a:pPr marL="50800" marR="50800" lvl="0" indent="0" algn="just" rtl="0">
              <a:spcBef>
                <a:spcPts val="400"/>
              </a:spcBef>
              <a:spcAft>
                <a:spcPts val="0"/>
              </a:spcAft>
              <a:buNone/>
            </a:pPr>
            <a:r>
              <a:rPr lang="es-419" sz="1000" dirty="0">
                <a:solidFill>
                  <a:srgbClr val="FFFFFF"/>
                </a:solidFill>
                <a:latin typeface="Times New Roman"/>
                <a:ea typeface="Times New Roman"/>
                <a:cs typeface="Times New Roman"/>
                <a:sym typeface="Times New Roman"/>
              </a:rPr>
              <a:t>   </a:t>
            </a:r>
            <a:r>
              <a:rPr lang="es-419" sz="1500" dirty="0">
                <a:solidFill>
                  <a:srgbClr val="FFFFFF"/>
                </a:solidFill>
                <a:latin typeface="Times New Roman"/>
                <a:ea typeface="Times New Roman"/>
                <a:cs typeface="Times New Roman"/>
                <a:sym typeface="Times New Roman"/>
              </a:rPr>
              <a:t>Elegir entre los </a:t>
            </a:r>
            <a:r>
              <a:rPr lang="es-419" sz="1500" dirty="0" err="1">
                <a:solidFill>
                  <a:srgbClr val="FFFFFF"/>
                </a:solidFill>
                <a:latin typeface="Times New Roman"/>
                <a:ea typeface="Times New Roman"/>
                <a:cs typeface="Times New Roman"/>
                <a:sym typeface="Times New Roman"/>
              </a:rPr>
              <a:t>Stakeholders</a:t>
            </a:r>
            <a:r>
              <a:rPr lang="es-419" sz="1500" dirty="0">
                <a:solidFill>
                  <a:srgbClr val="FFFFFF"/>
                </a:solidFill>
                <a:latin typeface="Times New Roman"/>
                <a:ea typeface="Times New Roman"/>
                <a:cs typeface="Times New Roman"/>
                <a:sym typeface="Times New Roman"/>
              </a:rPr>
              <a:t> con quién podrían asociarse (con alguna campaña de gobierno, con algún proyecto de la universidad, con otra universidad, con alguna actividad de cátedra, con alguna empresa, laboratorio, con alguna cámara, colegio, cooperativa) Pensar qué recursos podrían aportar los socios al proyecto. material, personas, capacitación, publicidad, etc. </a:t>
            </a:r>
            <a:endParaRPr sz="1500" dirty="0">
              <a:solidFill>
                <a:srgbClr val="FFFFFF"/>
              </a:solidFill>
              <a:latin typeface="Times New Roman"/>
              <a:ea typeface="Times New Roman"/>
              <a:cs typeface="Times New Roman"/>
              <a:sym typeface="Times New Roman"/>
            </a:endParaRPr>
          </a:p>
          <a:p>
            <a:pPr marL="88900" lvl="0" indent="-228600" algn="just" rtl="0">
              <a:lnSpc>
                <a:spcPct val="100000"/>
              </a:lnSpc>
              <a:spcBef>
                <a:spcPts val="0"/>
              </a:spcBef>
              <a:spcAft>
                <a:spcPts val="0"/>
              </a:spcAft>
              <a:buClr>
                <a:schemeClr val="dk1"/>
              </a:buClr>
              <a:buSzPts val="1100"/>
              <a:buFont typeface="Arial"/>
              <a:buNone/>
            </a:pPr>
            <a:endParaRPr sz="1700" b="1" dirty="0">
              <a:solidFill>
                <a:srgbClr val="FFFFFF"/>
              </a:solidFill>
              <a:latin typeface="Arial"/>
              <a:ea typeface="Arial"/>
              <a:cs typeface="Arial"/>
              <a:sym typeface="Arial"/>
            </a:endParaRPr>
          </a:p>
          <a:p>
            <a:pPr marL="0" lvl="0" indent="0" algn="l" rtl="0">
              <a:lnSpc>
                <a:spcPct val="100000"/>
              </a:lnSpc>
              <a:spcBef>
                <a:spcPts val="400"/>
              </a:spcBef>
              <a:spcAft>
                <a:spcPts val="1200"/>
              </a:spcAft>
              <a:buNone/>
            </a:pPr>
            <a:endParaRPr dirty="0">
              <a:solidFill>
                <a:srgbClr val="FFFFFF"/>
              </a:solidFill>
            </a:endParaRPr>
          </a:p>
        </p:txBody>
      </p:sp>
      <p:sp>
        <p:nvSpPr>
          <p:cNvPr id="118" name="Google Shape;118;p22"/>
          <p:cNvSpPr txBox="1">
            <a:spLocks noGrp="1"/>
          </p:cNvSpPr>
          <p:nvPr>
            <p:ph type="body" idx="4294967295"/>
          </p:nvPr>
        </p:nvSpPr>
        <p:spPr>
          <a:xfrm>
            <a:off x="532435" y="362250"/>
            <a:ext cx="3836988" cy="4470400"/>
          </a:xfrm>
          <a:prstGeom prst="rect">
            <a:avLst/>
          </a:prstGeom>
          <a:solidFill>
            <a:schemeClr val="dk2"/>
          </a:solidFill>
        </p:spPr>
        <p:txBody>
          <a:bodyPr spcFirstLastPara="1" wrap="square" lIns="91425" tIns="91425" rIns="91425" bIns="91425" anchor="t" anchorCtr="0">
            <a:normAutofit/>
          </a:bodyPr>
          <a:lstStyle/>
          <a:p>
            <a:pPr marL="0" lvl="0" indent="0" algn="l" rtl="0">
              <a:spcBef>
                <a:spcPts val="0"/>
              </a:spcBef>
              <a:spcAft>
                <a:spcPts val="0"/>
              </a:spcAft>
              <a:buNone/>
            </a:pPr>
            <a:r>
              <a:rPr lang="es-419" sz="1700" b="1" dirty="0">
                <a:latin typeface="Arial"/>
                <a:ea typeface="Arial"/>
                <a:cs typeface="Arial"/>
                <a:sym typeface="Arial"/>
              </a:rPr>
              <a:t>3. Beneficiarios de la propuesta </a:t>
            </a:r>
            <a:r>
              <a:rPr lang="es-419" sz="1700" dirty="0">
                <a:latin typeface="Arial"/>
                <a:ea typeface="Arial"/>
                <a:cs typeface="Arial"/>
                <a:sym typeface="Arial"/>
              </a:rPr>
              <a:t>¿Para quién?</a:t>
            </a:r>
            <a:r>
              <a:rPr lang="es-419" sz="1500" b="1" dirty="0">
                <a:latin typeface="Arial"/>
                <a:ea typeface="Arial"/>
                <a:cs typeface="Arial"/>
                <a:sym typeface="Arial"/>
              </a:rPr>
              <a:t> </a:t>
            </a:r>
            <a:endParaRPr sz="1500" b="1" dirty="0">
              <a:latin typeface="Arial"/>
              <a:ea typeface="Arial"/>
              <a:cs typeface="Arial"/>
              <a:sym typeface="Arial"/>
            </a:endParaRPr>
          </a:p>
          <a:p>
            <a:pPr marL="0" lvl="0" indent="0" algn="just" rtl="0">
              <a:spcBef>
                <a:spcPts val="1200"/>
              </a:spcBef>
              <a:spcAft>
                <a:spcPts val="0"/>
              </a:spcAft>
              <a:buNone/>
            </a:pPr>
            <a:r>
              <a:rPr lang="es-419" sz="1600" dirty="0">
                <a:latin typeface="Arial"/>
                <a:ea typeface="Arial"/>
                <a:cs typeface="Arial"/>
                <a:sym typeface="Arial"/>
              </a:rPr>
              <a:t>Se refiere a los grupos se verán favorecidos por la implementación de la propuesta. Como proyecto social se espera que esté dirigido a grupos menos favorecidos.</a:t>
            </a:r>
            <a:endParaRPr sz="1600" dirty="0">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s-419" sz="1600" dirty="0">
                <a:latin typeface="Arial"/>
                <a:ea typeface="Arial"/>
                <a:cs typeface="Arial"/>
                <a:sym typeface="Arial"/>
              </a:rPr>
              <a:t> Los </a:t>
            </a:r>
            <a:r>
              <a:rPr lang="es-419" sz="1600" i="1" dirty="0">
                <a:latin typeface="Arial"/>
                <a:ea typeface="Arial"/>
                <a:cs typeface="Arial"/>
                <a:sym typeface="Arial"/>
              </a:rPr>
              <a:t>Beneficiarios Directos</a:t>
            </a:r>
            <a:r>
              <a:rPr lang="es-419" sz="1600" dirty="0">
                <a:latin typeface="Arial"/>
                <a:ea typeface="Arial"/>
                <a:cs typeface="Arial"/>
                <a:sym typeface="Arial"/>
              </a:rPr>
              <a:t> son aquellos que reciben un efecto directo de las acciones del proyecto.</a:t>
            </a:r>
          </a:p>
          <a:p>
            <a:pPr marL="0" lvl="0" indent="0" algn="just" rtl="0">
              <a:spcBef>
                <a:spcPts val="1200"/>
              </a:spcBef>
              <a:spcAft>
                <a:spcPts val="0"/>
              </a:spcAft>
              <a:buClr>
                <a:schemeClr val="dk1"/>
              </a:buClr>
              <a:buSzPts val="1100"/>
              <a:buFont typeface="Arial"/>
              <a:buNone/>
            </a:pPr>
            <a:r>
              <a:rPr lang="es-419" sz="1600" dirty="0">
                <a:latin typeface="Arial"/>
                <a:ea typeface="Arial"/>
                <a:cs typeface="Arial"/>
                <a:sym typeface="Arial"/>
              </a:rPr>
              <a:t> Los </a:t>
            </a:r>
            <a:r>
              <a:rPr lang="es-419" sz="1600" i="1" dirty="0">
                <a:latin typeface="Arial"/>
                <a:ea typeface="Arial"/>
                <a:cs typeface="Arial"/>
                <a:sym typeface="Arial"/>
              </a:rPr>
              <a:t>Beneficiarios Indirectos</a:t>
            </a:r>
            <a:r>
              <a:rPr lang="es-419" sz="1600" dirty="0">
                <a:latin typeface="Arial"/>
                <a:ea typeface="Arial"/>
                <a:cs typeface="Arial"/>
                <a:sym typeface="Arial"/>
              </a:rPr>
              <a:t> son aquellos que reciben un efecto indirecto de las acciones del proyecto. </a:t>
            </a:r>
            <a:endParaRPr sz="1600" dirty="0">
              <a:latin typeface="Arial"/>
              <a:ea typeface="Arial"/>
              <a:cs typeface="Arial"/>
              <a:sym typeface="Arial"/>
            </a:endParaRPr>
          </a:p>
          <a:p>
            <a:pPr marL="0" lvl="0" indent="0" algn="l" rtl="0">
              <a:spcBef>
                <a:spcPts val="0"/>
              </a:spcBef>
              <a:spcAft>
                <a:spcPts val="1200"/>
              </a:spcAft>
              <a:buNone/>
            </a:pPr>
            <a:r>
              <a:rPr lang="es-419" sz="1600" dirty="0">
                <a:latin typeface="Arial"/>
                <a:ea typeface="Arial"/>
                <a:cs typeface="Arial"/>
                <a:sym typeface="Arial"/>
              </a:rPr>
              <a:t> </a:t>
            </a:r>
            <a:endParaRPr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148050" y="85225"/>
            <a:ext cx="8847900" cy="1489288"/>
          </a:xfrm>
          <a:prstGeom prst="rect">
            <a:avLst/>
          </a:prstGeom>
        </p:spPr>
        <p:txBody>
          <a:bodyPr spcFirstLastPara="1" wrap="square" lIns="91425" tIns="91425" rIns="91425" bIns="91425" anchor="t" anchorCtr="0">
            <a:spAutoFit/>
          </a:bodyPr>
          <a:lstStyle/>
          <a:p>
            <a:pPr marL="0" lvl="0" indent="-228600" algn="just" rtl="0">
              <a:lnSpc>
                <a:spcPct val="115000"/>
              </a:lnSpc>
              <a:spcBef>
                <a:spcPts val="1200"/>
              </a:spcBef>
              <a:spcAft>
                <a:spcPts val="1200"/>
              </a:spcAft>
              <a:buClr>
                <a:schemeClr val="dk1"/>
              </a:buClr>
              <a:buSzPts val="1100"/>
              <a:buFont typeface="Arial"/>
              <a:buNone/>
            </a:pPr>
            <a:r>
              <a:rPr lang="es-419" sz="1933" b="1" dirty="0">
                <a:latin typeface="Times New Roman"/>
                <a:ea typeface="Times New Roman"/>
                <a:cs typeface="Times New Roman"/>
                <a:sym typeface="Times New Roman"/>
              </a:rPr>
              <a:t>5. </a:t>
            </a:r>
            <a:r>
              <a:rPr lang="es-419" sz="2033" b="1" dirty="0">
                <a:latin typeface="Times New Roman"/>
                <a:ea typeface="Times New Roman"/>
                <a:cs typeface="Times New Roman"/>
                <a:sym typeface="Times New Roman"/>
              </a:rPr>
              <a:t>Plan de trabajo </a:t>
            </a:r>
            <a:r>
              <a:rPr lang="es-419" sz="2033" dirty="0">
                <a:latin typeface="Times New Roman"/>
                <a:ea typeface="Times New Roman"/>
                <a:cs typeface="Times New Roman"/>
                <a:sym typeface="Times New Roman"/>
              </a:rPr>
              <a:t>¿</a:t>
            </a:r>
            <a:r>
              <a:rPr lang="es-419" sz="2000" dirty="0">
                <a:latin typeface="Times New Roman"/>
                <a:ea typeface="Times New Roman"/>
                <a:cs typeface="Times New Roman"/>
                <a:sym typeface="Times New Roman"/>
              </a:rPr>
              <a:t>Cómo lograr los objetivos propuestos?. </a:t>
            </a:r>
            <a:r>
              <a:rPr lang="es-419" sz="1800" dirty="0">
                <a:latin typeface="Times New Roman"/>
                <a:ea typeface="Times New Roman"/>
                <a:cs typeface="Times New Roman"/>
                <a:sym typeface="Times New Roman"/>
              </a:rPr>
              <a:t>Completar el </a:t>
            </a:r>
            <a:r>
              <a:rPr lang="es-419" sz="1800" dirty="0" err="1">
                <a:latin typeface="Times New Roman"/>
                <a:ea typeface="Times New Roman"/>
                <a:cs typeface="Times New Roman"/>
                <a:sym typeface="Times New Roman"/>
              </a:rPr>
              <a:t>Checklist</a:t>
            </a:r>
            <a:r>
              <a:rPr lang="es-419" sz="1800" dirty="0">
                <a:latin typeface="Times New Roman"/>
                <a:ea typeface="Times New Roman"/>
                <a:cs typeface="Times New Roman"/>
                <a:sym typeface="Times New Roman"/>
              </a:rPr>
              <a:t> listando todas las actividades que hay que hacer para que el proyecto se ejecute y qué recurso necesita cada una.</a:t>
            </a:r>
            <a:r>
              <a:rPr lang="es-419" sz="1800" b="1" dirty="0">
                <a:latin typeface="Times New Roman"/>
                <a:ea typeface="Times New Roman"/>
                <a:cs typeface="Times New Roman"/>
                <a:sym typeface="Times New Roman"/>
              </a:rPr>
              <a:t> Listar entre 13/ 15  actividades</a:t>
            </a:r>
            <a:r>
              <a:rPr lang="es-419" sz="1800" dirty="0">
                <a:latin typeface="Times New Roman"/>
                <a:ea typeface="Times New Roman"/>
                <a:cs typeface="Times New Roman"/>
                <a:sym typeface="Times New Roman"/>
              </a:rPr>
              <a:t>. Debe incluir actividades de evaluación</a:t>
            </a:r>
            <a:endParaRPr sz="1200" dirty="0">
              <a:latin typeface="Arial"/>
              <a:ea typeface="Arial"/>
              <a:cs typeface="Arial"/>
              <a:sym typeface="Arial"/>
            </a:endParaRPr>
          </a:p>
        </p:txBody>
      </p:sp>
      <p:graphicFrame>
        <p:nvGraphicFramePr>
          <p:cNvPr id="124" name="Google Shape;124;p23"/>
          <p:cNvGraphicFramePr/>
          <p:nvPr>
            <p:extLst>
              <p:ext uri="{D42A27DB-BD31-4B8C-83A1-F6EECF244321}">
                <p14:modId xmlns:p14="http://schemas.microsoft.com/office/powerpoint/2010/main" val="2581883764"/>
              </p:ext>
            </p:extLst>
          </p:nvPr>
        </p:nvGraphicFramePr>
        <p:xfrm>
          <a:off x="752625" y="1574513"/>
          <a:ext cx="7239000" cy="3280575"/>
        </p:xfrm>
        <a:graphic>
          <a:graphicData uri="http://schemas.openxmlformats.org/drawingml/2006/table">
            <a:tbl>
              <a:tblPr>
                <a:noFill/>
                <a:tableStyleId>{B6583890-059C-44BC-B1F8-CB36E78CBA1E}</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94900">
                <a:tc>
                  <a:txBody>
                    <a:bodyPr/>
                    <a:lstStyle/>
                    <a:p>
                      <a:pPr marL="0" lvl="0" indent="0" algn="l" rtl="0">
                        <a:spcBef>
                          <a:spcPts val="0"/>
                        </a:spcBef>
                        <a:spcAft>
                          <a:spcPts val="0"/>
                        </a:spcAft>
                        <a:buNone/>
                      </a:pPr>
                      <a:r>
                        <a:rPr lang="es-419" dirty="0">
                          <a:solidFill>
                            <a:schemeClr val="bg1"/>
                          </a:solidFill>
                        </a:rPr>
                        <a:t>Actividad</a:t>
                      </a:r>
                      <a:endParaRPr dirty="0">
                        <a:solidFill>
                          <a:schemeClr val="bg1"/>
                        </a:solidFill>
                      </a:endParaRPr>
                    </a:p>
                    <a:p>
                      <a:pPr marL="0" lvl="0" indent="0" algn="l" rtl="0">
                        <a:spcBef>
                          <a:spcPts val="0"/>
                        </a:spcBef>
                        <a:spcAft>
                          <a:spcPts val="0"/>
                        </a:spcAft>
                        <a:buNone/>
                      </a:pPr>
                      <a:r>
                        <a:rPr lang="es-419" dirty="0">
                          <a:solidFill>
                            <a:schemeClr val="bg1"/>
                          </a:solidFill>
                        </a:rPr>
                        <a:t>(en infinitivo)</a:t>
                      </a:r>
                      <a:endParaRPr dirty="0">
                        <a:solidFill>
                          <a:schemeClr val="bg1"/>
                        </a:solidFill>
                      </a:endParaRPr>
                    </a:p>
                  </a:txBody>
                  <a:tcPr marL="91425" marR="91425" marT="91425" marB="91425">
                    <a:solidFill>
                      <a:schemeClr val="accent6">
                        <a:lumMod val="75000"/>
                      </a:schemeClr>
                    </a:solidFill>
                  </a:tcPr>
                </a:tc>
                <a:tc>
                  <a:txBody>
                    <a:bodyPr/>
                    <a:lstStyle/>
                    <a:p>
                      <a:pPr marL="0" lvl="0" indent="0" algn="l" rtl="0">
                        <a:spcBef>
                          <a:spcPts val="0"/>
                        </a:spcBef>
                        <a:spcAft>
                          <a:spcPts val="0"/>
                        </a:spcAft>
                        <a:buNone/>
                      </a:pPr>
                      <a:r>
                        <a:rPr lang="es-419" dirty="0">
                          <a:solidFill>
                            <a:schemeClr val="bg1"/>
                          </a:solidFill>
                        </a:rPr>
                        <a:t>Responsable (miembros del equipo)</a:t>
                      </a:r>
                      <a:endParaRPr dirty="0">
                        <a:solidFill>
                          <a:schemeClr val="bg1"/>
                        </a:solidFill>
                      </a:endParaRPr>
                    </a:p>
                  </a:txBody>
                  <a:tcPr marL="91425" marR="91425" marT="91425" marB="91425">
                    <a:solidFill>
                      <a:schemeClr val="accent6">
                        <a:lumMod val="75000"/>
                      </a:schemeClr>
                    </a:solidFill>
                  </a:tcPr>
                </a:tc>
                <a:tc>
                  <a:txBody>
                    <a:bodyPr/>
                    <a:lstStyle/>
                    <a:p>
                      <a:pPr marL="0" lvl="0" indent="0" algn="l" rtl="0">
                        <a:spcBef>
                          <a:spcPts val="0"/>
                        </a:spcBef>
                        <a:spcAft>
                          <a:spcPts val="0"/>
                        </a:spcAft>
                        <a:buNone/>
                      </a:pPr>
                      <a:r>
                        <a:rPr lang="es-419" dirty="0">
                          <a:solidFill>
                            <a:schemeClr val="bg1"/>
                          </a:solidFill>
                        </a:rPr>
                        <a:t>Recursos humanos, materiales, económicos</a:t>
                      </a:r>
                      <a:endParaRPr dirty="0">
                        <a:solidFill>
                          <a:schemeClr val="bg1"/>
                        </a:solidFill>
                      </a:endParaRPr>
                    </a:p>
                  </a:txBody>
                  <a:tcPr marL="91425" marR="91425" marT="91425" marB="91425">
                    <a:solidFill>
                      <a:schemeClr val="accent6">
                        <a:lumMod val="75000"/>
                      </a:schemeClr>
                    </a:solidFill>
                  </a:tcPr>
                </a:tc>
                <a:extLst>
                  <a:ext uri="{0D108BD9-81ED-4DB2-BD59-A6C34878D82A}">
                    <a16:rowId xmlns:a16="http://schemas.microsoft.com/office/drawing/2014/main" val="10000"/>
                  </a:ext>
                </a:extLst>
              </a:tr>
              <a:tr h="820150">
                <a:tc>
                  <a:txBody>
                    <a:bodyPr/>
                    <a:lstStyle/>
                    <a:p>
                      <a:pPr marL="0" lvl="0" indent="0" algn="l" rtl="0">
                        <a:spcBef>
                          <a:spcPts val="0"/>
                        </a:spcBef>
                        <a:spcAft>
                          <a:spcPts val="0"/>
                        </a:spcAft>
                        <a:buNone/>
                      </a:pPr>
                      <a:r>
                        <a:rPr lang="es-419" dirty="0">
                          <a:solidFill>
                            <a:schemeClr val="bg1"/>
                          </a:solidFill>
                        </a:rPr>
                        <a:t>1. Presentar el proyecto a las autoridades de la facultad/organización</a:t>
                      </a:r>
                      <a:endParaRPr dirty="0">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dirty="0">
                          <a:solidFill>
                            <a:schemeClr val="bg1"/>
                          </a:solidFill>
                        </a:rPr>
                        <a:t>Todos los miembros del equipo</a:t>
                      </a:r>
                      <a:endParaRPr dirty="0">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dirty="0" err="1">
                          <a:solidFill>
                            <a:schemeClr val="bg1"/>
                          </a:solidFill>
                        </a:rPr>
                        <a:t>Power</a:t>
                      </a:r>
                      <a:r>
                        <a:rPr lang="es-419" dirty="0">
                          <a:solidFill>
                            <a:schemeClr val="bg1"/>
                          </a:solidFill>
                        </a:rPr>
                        <a:t> Point, proyector</a:t>
                      </a:r>
                      <a:endParaRPr dirty="0">
                        <a:solidFill>
                          <a:schemeClr val="bg1"/>
                        </a:solidFill>
                      </a:endParaRPr>
                    </a:p>
                  </a:txBody>
                  <a:tcPr marL="91425" marR="91425" marT="91425" marB="91425">
                    <a:solidFill>
                      <a:schemeClr val="accent6">
                        <a:lumMod val="40000"/>
                        <a:lumOff val="60000"/>
                      </a:schemeClr>
                    </a:solidFill>
                  </a:tcPr>
                </a:tc>
                <a:extLst>
                  <a:ext uri="{0D108BD9-81ED-4DB2-BD59-A6C34878D82A}">
                    <a16:rowId xmlns:a16="http://schemas.microsoft.com/office/drawing/2014/main" val="10001"/>
                  </a:ext>
                </a:extLst>
              </a:tr>
              <a:tr h="607500">
                <a:tc>
                  <a:txBody>
                    <a:bodyPr/>
                    <a:lstStyle/>
                    <a:p>
                      <a:pPr marL="0" lvl="0" indent="0" algn="l" rtl="0">
                        <a:spcBef>
                          <a:spcPts val="0"/>
                        </a:spcBef>
                        <a:spcAft>
                          <a:spcPts val="0"/>
                        </a:spcAft>
                        <a:buNone/>
                      </a:pPr>
                      <a:r>
                        <a:rPr lang="es-419">
                          <a:solidFill>
                            <a:schemeClr val="bg1"/>
                          </a:solidFill>
                        </a:rPr>
                        <a:t>2. Contactar a los socios</a:t>
                      </a:r>
                      <a:endParaRPr>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a:solidFill>
                            <a:schemeClr val="bg1"/>
                          </a:solidFill>
                        </a:rPr>
                        <a:t>Juan Pérez y María López</a:t>
                      </a:r>
                      <a:endParaRPr>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dirty="0">
                          <a:solidFill>
                            <a:schemeClr val="bg1"/>
                          </a:solidFill>
                        </a:rPr>
                        <a:t>Contacto de te y mail.</a:t>
                      </a:r>
                      <a:endParaRPr dirty="0">
                        <a:solidFill>
                          <a:schemeClr val="bg1"/>
                        </a:solidFill>
                      </a:endParaRPr>
                    </a:p>
                    <a:p>
                      <a:pPr marL="0" lvl="0" indent="0" algn="l" rtl="0">
                        <a:spcBef>
                          <a:spcPts val="0"/>
                        </a:spcBef>
                        <a:spcAft>
                          <a:spcPts val="0"/>
                        </a:spcAft>
                        <a:buNone/>
                      </a:pPr>
                      <a:r>
                        <a:rPr lang="es-419" dirty="0">
                          <a:solidFill>
                            <a:schemeClr val="bg1"/>
                          </a:solidFill>
                        </a:rPr>
                        <a:t>Viáticos</a:t>
                      </a:r>
                      <a:endParaRPr dirty="0">
                        <a:solidFill>
                          <a:schemeClr val="bg1"/>
                        </a:solidFill>
                      </a:endParaRPr>
                    </a:p>
                  </a:txBody>
                  <a:tcPr marL="91425" marR="91425" marT="91425" marB="91425">
                    <a:solidFill>
                      <a:schemeClr val="accent6">
                        <a:lumMod val="40000"/>
                        <a:lumOff val="60000"/>
                      </a:schemeClr>
                    </a:solidFill>
                  </a:tcPr>
                </a:tc>
                <a:extLst>
                  <a:ext uri="{0D108BD9-81ED-4DB2-BD59-A6C34878D82A}">
                    <a16:rowId xmlns:a16="http://schemas.microsoft.com/office/drawing/2014/main" val="10002"/>
                  </a:ext>
                </a:extLst>
              </a:tr>
              <a:tr h="607500">
                <a:tc>
                  <a:txBody>
                    <a:bodyPr/>
                    <a:lstStyle/>
                    <a:p>
                      <a:pPr marL="0" lvl="0" indent="0" algn="l" rtl="0">
                        <a:spcBef>
                          <a:spcPts val="0"/>
                        </a:spcBef>
                        <a:spcAft>
                          <a:spcPts val="0"/>
                        </a:spcAft>
                        <a:buNone/>
                      </a:pPr>
                      <a:r>
                        <a:rPr lang="es-419">
                          <a:solidFill>
                            <a:schemeClr val="bg1"/>
                          </a:solidFill>
                        </a:rPr>
                        <a:t>3. Realizar instrumento de relevamiento</a:t>
                      </a:r>
                      <a:endParaRPr>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a:solidFill>
                            <a:schemeClr val="bg1"/>
                          </a:solidFill>
                        </a:rPr>
                        <a:t>José Hernández</a:t>
                      </a:r>
                      <a:endParaRPr>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dirty="0">
                          <a:solidFill>
                            <a:schemeClr val="bg1"/>
                          </a:solidFill>
                        </a:rPr>
                        <a:t>Cuestionario Google </a:t>
                      </a:r>
                      <a:r>
                        <a:rPr lang="es-419" dirty="0" err="1">
                          <a:solidFill>
                            <a:schemeClr val="bg1"/>
                          </a:solidFill>
                        </a:rPr>
                        <a:t>Forms</a:t>
                      </a:r>
                      <a:endParaRPr dirty="0">
                        <a:solidFill>
                          <a:schemeClr val="bg1"/>
                        </a:solidFill>
                      </a:endParaRPr>
                    </a:p>
                  </a:txBody>
                  <a:tcPr marL="91425" marR="91425" marT="91425" marB="91425">
                    <a:solidFill>
                      <a:schemeClr val="accent6">
                        <a:lumMod val="40000"/>
                        <a:lumOff val="60000"/>
                      </a:schemeClr>
                    </a:solidFill>
                  </a:tcPr>
                </a:tc>
                <a:extLst>
                  <a:ext uri="{0D108BD9-81ED-4DB2-BD59-A6C34878D82A}">
                    <a16:rowId xmlns:a16="http://schemas.microsoft.com/office/drawing/2014/main" val="10003"/>
                  </a:ext>
                </a:extLst>
              </a:tr>
              <a:tr h="550525">
                <a:tc>
                  <a:txBody>
                    <a:bodyPr/>
                    <a:lstStyle/>
                    <a:p>
                      <a:pPr marL="0" lvl="0" indent="0" algn="l" rtl="0">
                        <a:spcBef>
                          <a:spcPts val="0"/>
                        </a:spcBef>
                        <a:spcAft>
                          <a:spcPts val="0"/>
                        </a:spcAft>
                        <a:buNone/>
                      </a:pPr>
                      <a:r>
                        <a:rPr lang="es-419">
                          <a:solidFill>
                            <a:schemeClr val="bg1"/>
                          </a:solidFill>
                        </a:rPr>
                        <a:t>15……………...</a:t>
                      </a:r>
                      <a:endParaRPr>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a:solidFill>
                            <a:schemeClr val="bg1"/>
                          </a:solidFill>
                        </a:rPr>
                        <a:t>………………………………</a:t>
                      </a:r>
                      <a:endParaRPr>
                        <a:solidFill>
                          <a:schemeClr val="bg1"/>
                        </a:solidFill>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dirty="0">
                          <a:solidFill>
                            <a:schemeClr val="bg1"/>
                          </a:solidFill>
                        </a:rPr>
                        <a:t>…………………….</a:t>
                      </a:r>
                      <a:endParaRPr dirty="0">
                        <a:solidFill>
                          <a:schemeClr val="bg1"/>
                        </a:solidFill>
                      </a:endParaRPr>
                    </a:p>
                  </a:txBody>
                  <a:tcPr marL="91425" marR="91425" marT="91425" marB="91425">
                    <a:solidFill>
                      <a:schemeClr val="accent6">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91780" y="0"/>
            <a:ext cx="8716553" cy="1226916"/>
          </a:xfrm>
          <a:prstGeom prst="rect">
            <a:avLst/>
          </a:prstGeom>
        </p:spPr>
        <p:txBody>
          <a:bodyPr spcFirstLastPara="1" wrap="square" lIns="91425" tIns="91425" rIns="91425" bIns="91425" anchor="t" anchorCtr="0">
            <a:normAutofit fontScale="90000"/>
          </a:bodyPr>
          <a:lstStyle/>
          <a:p>
            <a:pPr marL="228600" lvl="0" indent="0" algn="just" rtl="0">
              <a:lnSpc>
                <a:spcPct val="115000"/>
              </a:lnSpc>
              <a:spcBef>
                <a:spcPts val="1800"/>
              </a:spcBef>
              <a:spcAft>
                <a:spcPts val="0"/>
              </a:spcAft>
              <a:buNone/>
            </a:pPr>
            <a:r>
              <a:rPr lang="es-419" sz="2000" b="1" dirty="0">
                <a:latin typeface="Times New Roman" panose="02020603050405020304" pitchFamily="18" charset="0"/>
                <a:ea typeface="Arial"/>
                <a:cs typeface="Times New Roman" panose="02020603050405020304" pitchFamily="18" charset="0"/>
                <a:sym typeface="Arial"/>
              </a:rPr>
              <a:t>6. Cronograma</a:t>
            </a:r>
            <a:r>
              <a:rPr lang="es-419" sz="2000" dirty="0">
                <a:latin typeface="Times New Roman" panose="02020603050405020304" pitchFamily="18" charset="0"/>
                <a:ea typeface="Arial"/>
                <a:cs typeface="Times New Roman" panose="02020603050405020304" pitchFamily="18" charset="0"/>
                <a:sym typeface="Arial"/>
              </a:rPr>
              <a:t> ¿Cuándo?  </a:t>
            </a:r>
            <a:r>
              <a:rPr lang="es-419" sz="1800" dirty="0">
                <a:latin typeface="Times New Roman" panose="02020603050405020304" pitchFamily="18" charset="0"/>
                <a:ea typeface="Times New Roman"/>
                <a:cs typeface="Times New Roman" panose="02020603050405020304" pitchFamily="18" charset="0"/>
                <a:sym typeface="Times New Roman"/>
              </a:rPr>
              <a:t>La organización en el tiempo nos permite visualizar la concatenación de las actividades y anticipar los nudos críticos.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50800" lvl="0" indent="0" algn="just" rtl="0">
              <a:lnSpc>
                <a:spcPct val="115000"/>
              </a:lnSpc>
              <a:spcBef>
                <a:spcPts val="400"/>
              </a:spcBef>
              <a:spcAft>
                <a:spcPts val="0"/>
              </a:spcAft>
              <a:buNone/>
            </a:pPr>
            <a:r>
              <a:rPr lang="es-419" sz="1800" b="1" dirty="0">
                <a:latin typeface="Times New Roman" panose="02020603050405020304" pitchFamily="18" charset="0"/>
                <a:ea typeface="Times New Roman"/>
                <a:cs typeface="Times New Roman" panose="02020603050405020304" pitchFamily="18" charset="0"/>
                <a:sym typeface="Times New Roman"/>
              </a:rPr>
              <a:t>Ordenar en el tiempo todas las actividades listadas en el </a:t>
            </a:r>
            <a:r>
              <a:rPr lang="es-419" sz="1800" b="1" dirty="0" err="1">
                <a:latin typeface="Times New Roman" panose="02020603050405020304" pitchFamily="18" charset="0"/>
                <a:ea typeface="Times New Roman"/>
                <a:cs typeface="Times New Roman" panose="02020603050405020304" pitchFamily="18" charset="0"/>
                <a:sym typeface="Times New Roman"/>
              </a:rPr>
              <a:t>checklist</a:t>
            </a:r>
            <a:r>
              <a:rPr lang="es-419" sz="1800" b="1" dirty="0">
                <a:latin typeface="Times New Roman" panose="02020603050405020304" pitchFamily="18" charset="0"/>
                <a:ea typeface="Times New Roman"/>
                <a:cs typeface="Times New Roman" panose="02020603050405020304" pitchFamily="18" charset="0"/>
                <a:sym typeface="Times New Roman"/>
              </a:rPr>
              <a:t> (pueden tomar días, semanas o </a:t>
            </a:r>
            <a:r>
              <a:rPr lang="es-419" sz="1800" b="1" dirty="0">
                <a:latin typeface="Times New Roman"/>
                <a:ea typeface="Times New Roman"/>
                <a:cs typeface="Times New Roman"/>
                <a:sym typeface="Times New Roman"/>
              </a:rPr>
              <a:t>meses)</a:t>
            </a:r>
            <a:endParaRPr sz="1800" b="1" dirty="0">
              <a:latin typeface="Times New Roman"/>
              <a:ea typeface="Times New Roman"/>
              <a:cs typeface="Times New Roman"/>
              <a:sym typeface="Times New Roman"/>
            </a:endParaRPr>
          </a:p>
          <a:p>
            <a:pPr marL="0" lvl="0" indent="0" algn="just" rtl="0">
              <a:lnSpc>
                <a:spcPct val="115000"/>
              </a:lnSpc>
              <a:spcBef>
                <a:spcPts val="1800"/>
              </a:spcBef>
              <a:spcAft>
                <a:spcPts val="0"/>
              </a:spcAft>
              <a:buClr>
                <a:schemeClr val="dk1"/>
              </a:buClr>
              <a:buSzPct val="91666"/>
              <a:buFont typeface="Arial"/>
              <a:buNone/>
            </a:pPr>
            <a:endParaRPr sz="1200" b="1" dirty="0">
              <a:latin typeface="Times New Roman"/>
              <a:ea typeface="Times New Roman"/>
              <a:cs typeface="Times New Roman"/>
              <a:sym typeface="Times New Roman"/>
            </a:endParaRPr>
          </a:p>
          <a:p>
            <a:pPr marL="0" lvl="0" indent="0" algn="l" rtl="0">
              <a:spcBef>
                <a:spcPts val="400"/>
              </a:spcBef>
              <a:spcAft>
                <a:spcPts val="0"/>
              </a:spcAft>
              <a:buNone/>
            </a:pPr>
            <a:endParaRPr dirty="0"/>
          </a:p>
        </p:txBody>
      </p:sp>
      <p:graphicFrame>
        <p:nvGraphicFramePr>
          <p:cNvPr id="130" name="Google Shape;130;p24"/>
          <p:cNvGraphicFramePr/>
          <p:nvPr>
            <p:extLst>
              <p:ext uri="{D42A27DB-BD31-4B8C-83A1-F6EECF244321}">
                <p14:modId xmlns:p14="http://schemas.microsoft.com/office/powerpoint/2010/main" val="27031350"/>
              </p:ext>
            </p:extLst>
          </p:nvPr>
        </p:nvGraphicFramePr>
        <p:xfrm>
          <a:off x="1091396" y="1687401"/>
          <a:ext cx="6515100" cy="3041400"/>
        </p:xfrm>
        <a:graphic>
          <a:graphicData uri="http://schemas.openxmlformats.org/drawingml/2006/table">
            <a:tbl>
              <a:tblPr>
                <a:noFill/>
                <a:tableStyleId>{B6583890-059C-44BC-B1F8-CB36E78CBA1E}</a:tableStyleId>
              </a:tblPr>
              <a:tblGrid>
                <a:gridCol w="1017050">
                  <a:extLst>
                    <a:ext uri="{9D8B030D-6E8A-4147-A177-3AD203B41FA5}">
                      <a16:colId xmlns:a16="http://schemas.microsoft.com/office/drawing/2014/main" val="20000"/>
                    </a:ext>
                  </a:extLst>
                </a:gridCol>
                <a:gridCol w="603975">
                  <a:extLst>
                    <a:ext uri="{9D8B030D-6E8A-4147-A177-3AD203B41FA5}">
                      <a16:colId xmlns:a16="http://schemas.microsoft.com/office/drawing/2014/main" val="20001"/>
                    </a:ext>
                  </a:extLst>
                </a:gridCol>
                <a:gridCol w="550675">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tblGrid>
              <a:tr h="715650">
                <a:tc>
                  <a:txBody>
                    <a:bodyPr/>
                    <a:lstStyle/>
                    <a:p>
                      <a:pPr marL="0" lvl="0" indent="0" algn="l" rtl="0">
                        <a:spcBef>
                          <a:spcPts val="0"/>
                        </a:spcBef>
                        <a:spcAft>
                          <a:spcPts val="0"/>
                        </a:spcAft>
                        <a:buNone/>
                      </a:pPr>
                      <a:r>
                        <a:rPr lang="es-419" dirty="0"/>
                        <a:t>Actividad </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 1</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2</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3</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4</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5</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6</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a:t>
                      </a:r>
                      <a:endParaRPr dirty="0"/>
                    </a:p>
                    <a:p>
                      <a:pPr marL="0" lvl="0" indent="0" algn="l" rtl="0">
                        <a:spcBef>
                          <a:spcPts val="0"/>
                        </a:spcBef>
                        <a:spcAft>
                          <a:spcPts val="0"/>
                        </a:spcAft>
                        <a:buNone/>
                      </a:pPr>
                      <a:r>
                        <a:rPr lang="es-419" dirty="0"/>
                        <a:t>7</a:t>
                      </a:r>
                      <a:endParaRPr dirty="0"/>
                    </a:p>
                  </a:txBody>
                  <a:tcPr marL="91425" marR="91425" marT="91425" marB="91425">
                    <a:solidFill>
                      <a:schemeClr val="accent6"/>
                    </a:solidFill>
                  </a:tcPr>
                </a:tc>
                <a:tc>
                  <a:txBody>
                    <a:bodyPr/>
                    <a:lstStyle/>
                    <a:p>
                      <a:pPr marL="0" lvl="0" indent="0" algn="l" rtl="0">
                        <a:spcBef>
                          <a:spcPts val="0"/>
                        </a:spcBef>
                        <a:spcAft>
                          <a:spcPts val="0"/>
                        </a:spcAft>
                        <a:buNone/>
                      </a:pPr>
                      <a:r>
                        <a:rPr lang="es-419" dirty="0"/>
                        <a:t>Mes </a:t>
                      </a:r>
                      <a:endParaRPr dirty="0"/>
                    </a:p>
                    <a:p>
                      <a:pPr marL="0" lvl="0" indent="0" algn="l" rtl="0">
                        <a:spcBef>
                          <a:spcPts val="0"/>
                        </a:spcBef>
                        <a:spcAft>
                          <a:spcPts val="0"/>
                        </a:spcAft>
                        <a:buNone/>
                      </a:pPr>
                      <a:r>
                        <a:rPr lang="es-419" dirty="0"/>
                        <a:t>8</a:t>
                      </a:r>
                      <a:endParaRPr dirty="0"/>
                    </a:p>
                  </a:txBody>
                  <a:tcPr marL="91425" marR="91425" marT="91425" marB="91425">
                    <a:solidFill>
                      <a:schemeClr val="accent6"/>
                    </a:solidFill>
                  </a:tcPr>
                </a:tc>
                <a:extLst>
                  <a:ext uri="{0D108BD9-81ED-4DB2-BD59-A6C34878D82A}">
                    <a16:rowId xmlns:a16="http://schemas.microsoft.com/office/drawing/2014/main" val="10000"/>
                  </a:ext>
                </a:extLst>
              </a:tr>
              <a:tr h="465150">
                <a:tc>
                  <a:txBody>
                    <a:bodyPr/>
                    <a:lstStyle/>
                    <a:p>
                      <a:pPr marL="0" lvl="0" indent="0" algn="ctr" rtl="0">
                        <a:spcBef>
                          <a:spcPts val="0"/>
                        </a:spcBef>
                        <a:spcAft>
                          <a:spcPts val="0"/>
                        </a:spcAft>
                        <a:buNone/>
                      </a:pPr>
                      <a:r>
                        <a:rPr lang="es-419"/>
                        <a:t>1</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a:t>X</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dirty="0"/>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dirty="0"/>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dirty="0"/>
                    </a:p>
                  </a:txBody>
                  <a:tcPr marL="91425" marR="91425" marT="91425" marB="91425">
                    <a:solidFill>
                      <a:schemeClr val="accent6">
                        <a:lumMod val="40000"/>
                        <a:lumOff val="60000"/>
                      </a:schemeClr>
                    </a:solidFill>
                  </a:tcPr>
                </a:tc>
                <a:extLst>
                  <a:ext uri="{0D108BD9-81ED-4DB2-BD59-A6C34878D82A}">
                    <a16:rowId xmlns:a16="http://schemas.microsoft.com/office/drawing/2014/main" val="10001"/>
                  </a:ext>
                </a:extLst>
              </a:tr>
              <a:tr h="465150">
                <a:tc>
                  <a:txBody>
                    <a:bodyPr/>
                    <a:lstStyle/>
                    <a:p>
                      <a:pPr marL="0" lvl="0" indent="0" algn="ctr" rtl="0">
                        <a:spcBef>
                          <a:spcPts val="0"/>
                        </a:spcBef>
                        <a:spcAft>
                          <a:spcPts val="0"/>
                        </a:spcAft>
                        <a:buNone/>
                      </a:pPr>
                      <a:r>
                        <a:rPr lang="es-419"/>
                        <a:t>2</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a:t>X</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dirty="0"/>
                    </a:p>
                  </a:txBody>
                  <a:tcPr marL="91425" marR="91425" marT="91425" marB="91425">
                    <a:solidFill>
                      <a:schemeClr val="accent6">
                        <a:lumMod val="40000"/>
                        <a:lumOff val="60000"/>
                      </a:schemeClr>
                    </a:solidFill>
                  </a:tcPr>
                </a:tc>
                <a:extLst>
                  <a:ext uri="{0D108BD9-81ED-4DB2-BD59-A6C34878D82A}">
                    <a16:rowId xmlns:a16="http://schemas.microsoft.com/office/drawing/2014/main" val="10002"/>
                  </a:ext>
                </a:extLst>
              </a:tr>
              <a:tr h="465150">
                <a:tc>
                  <a:txBody>
                    <a:bodyPr/>
                    <a:lstStyle/>
                    <a:p>
                      <a:pPr marL="0" lvl="0" indent="0" algn="ctr" rtl="0">
                        <a:spcBef>
                          <a:spcPts val="0"/>
                        </a:spcBef>
                        <a:spcAft>
                          <a:spcPts val="0"/>
                        </a:spcAft>
                        <a:buNone/>
                      </a:pPr>
                      <a:r>
                        <a:rPr lang="es-419"/>
                        <a:t>3</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a:t>X</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dirty="0"/>
                    </a:p>
                  </a:txBody>
                  <a:tcPr marL="91425" marR="91425" marT="91425" marB="91425">
                    <a:solidFill>
                      <a:schemeClr val="accent6">
                        <a:lumMod val="40000"/>
                        <a:lumOff val="60000"/>
                      </a:schemeClr>
                    </a:solidFill>
                  </a:tcPr>
                </a:tc>
                <a:extLst>
                  <a:ext uri="{0D108BD9-81ED-4DB2-BD59-A6C34878D82A}">
                    <a16:rowId xmlns:a16="http://schemas.microsoft.com/office/drawing/2014/main" val="10003"/>
                  </a:ext>
                </a:extLst>
              </a:tr>
              <a:tr h="465150">
                <a:tc>
                  <a:txBody>
                    <a:bodyPr/>
                    <a:lstStyle/>
                    <a:p>
                      <a:pPr marL="0" lvl="0" indent="0" algn="ctr" rtl="0">
                        <a:spcBef>
                          <a:spcPts val="0"/>
                        </a:spcBef>
                        <a:spcAft>
                          <a:spcPts val="0"/>
                        </a:spcAft>
                        <a:buNone/>
                      </a:pPr>
                      <a:r>
                        <a:rPr lang="es-419"/>
                        <a:t>….</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dirty="0"/>
                    </a:p>
                  </a:txBody>
                  <a:tcPr marL="91425" marR="91425" marT="91425" marB="91425">
                    <a:solidFill>
                      <a:schemeClr val="accent6">
                        <a:lumMod val="40000"/>
                        <a:lumOff val="60000"/>
                      </a:schemeClr>
                    </a:solidFill>
                  </a:tcPr>
                </a:tc>
                <a:extLst>
                  <a:ext uri="{0D108BD9-81ED-4DB2-BD59-A6C34878D82A}">
                    <a16:rowId xmlns:a16="http://schemas.microsoft.com/office/drawing/2014/main" val="10004"/>
                  </a:ext>
                </a:extLst>
              </a:tr>
              <a:tr h="465150">
                <a:tc>
                  <a:txBody>
                    <a:bodyPr/>
                    <a:lstStyle/>
                    <a:p>
                      <a:pPr marL="0" lvl="0" indent="0" algn="ctr" rtl="0">
                        <a:spcBef>
                          <a:spcPts val="0"/>
                        </a:spcBef>
                        <a:spcAft>
                          <a:spcPts val="0"/>
                        </a:spcAft>
                        <a:buNone/>
                      </a:pPr>
                      <a:r>
                        <a:rPr lang="es-419"/>
                        <a:t>15</a:t>
                      </a: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endParaRPr/>
                    </a:p>
                  </a:txBody>
                  <a:tcPr marL="91425" marR="91425" marT="91425" marB="91425">
                    <a:solidFill>
                      <a:schemeClr val="accent6">
                        <a:lumMod val="40000"/>
                        <a:lumOff val="60000"/>
                      </a:schemeClr>
                    </a:solidFill>
                  </a:tcPr>
                </a:tc>
                <a:tc>
                  <a:txBody>
                    <a:bodyPr/>
                    <a:lstStyle/>
                    <a:p>
                      <a:pPr marL="0" lvl="0" indent="0" algn="l" rtl="0">
                        <a:spcBef>
                          <a:spcPts val="0"/>
                        </a:spcBef>
                        <a:spcAft>
                          <a:spcPts val="0"/>
                        </a:spcAft>
                        <a:buNone/>
                      </a:pPr>
                      <a:r>
                        <a:rPr lang="es-419" dirty="0"/>
                        <a:t>X</a:t>
                      </a:r>
                      <a:endParaRPr dirty="0"/>
                    </a:p>
                  </a:txBody>
                  <a:tcPr marL="91425" marR="91425" marT="91425" marB="91425">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67651" y="0"/>
            <a:ext cx="8446800" cy="5116500"/>
          </a:xfrm>
          <a:prstGeom prst="rect">
            <a:avLst/>
          </a:prstGeom>
          <a:solidFill>
            <a:schemeClr val="bg2"/>
          </a:solidFill>
        </p:spPr>
        <p:txBody>
          <a:bodyPr spcFirstLastPara="1" wrap="square" lIns="91425" tIns="91425" rIns="91425" bIns="91425" anchor="t" anchorCtr="0">
            <a:spAutoFit/>
          </a:bodyPr>
          <a:lstStyle/>
          <a:p>
            <a:pPr marL="0" lvl="0" indent="0" algn="l" rtl="0">
              <a:spcBef>
                <a:spcPts val="0"/>
              </a:spcBef>
              <a:spcAft>
                <a:spcPts val="0"/>
              </a:spcAft>
              <a:buNone/>
            </a:pPr>
            <a:r>
              <a:rPr lang="es-419" sz="1800" b="1" dirty="0">
                <a:solidFill>
                  <a:schemeClr val="tx1"/>
                </a:solidFill>
                <a:latin typeface="Times New Roman"/>
                <a:ea typeface="Times New Roman"/>
                <a:cs typeface="Times New Roman"/>
                <a:sym typeface="Times New Roman"/>
              </a:rPr>
              <a:t>7.</a:t>
            </a:r>
            <a:r>
              <a:rPr lang="es-419" sz="1800" dirty="0">
                <a:solidFill>
                  <a:schemeClr val="tx1"/>
                </a:solidFill>
                <a:latin typeface="Times New Roman"/>
                <a:ea typeface="Times New Roman"/>
                <a:cs typeface="Times New Roman"/>
                <a:sym typeface="Times New Roman"/>
              </a:rPr>
              <a:t> </a:t>
            </a:r>
            <a:r>
              <a:rPr lang="es-419" sz="1800" b="1" dirty="0">
                <a:solidFill>
                  <a:schemeClr val="tx1"/>
                </a:solidFill>
                <a:latin typeface="Times New Roman"/>
                <a:ea typeface="Times New Roman"/>
                <a:cs typeface="Times New Roman"/>
                <a:sym typeface="Times New Roman"/>
              </a:rPr>
              <a:t>Evaluación</a:t>
            </a:r>
            <a:r>
              <a:rPr lang="es-419" sz="1800" dirty="0">
                <a:solidFill>
                  <a:schemeClr val="tx1"/>
                </a:solidFill>
                <a:latin typeface="Times New Roman"/>
                <a:ea typeface="Times New Roman"/>
                <a:cs typeface="Times New Roman"/>
                <a:sym typeface="Times New Roman"/>
              </a:rPr>
              <a:t> </a:t>
            </a:r>
            <a:r>
              <a:rPr lang="es-419" sz="1800" dirty="0">
                <a:latin typeface="Times New Roman"/>
                <a:ea typeface="Times New Roman"/>
                <a:cs typeface="Times New Roman"/>
                <a:sym typeface="Times New Roman"/>
              </a:rPr>
              <a:t>¿cómo saber si se alcanzaron los objetivos?</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s-419" sz="1800" dirty="0">
                <a:latin typeface="Times New Roman"/>
                <a:ea typeface="Times New Roman"/>
                <a:cs typeface="Times New Roman"/>
                <a:sym typeface="Times New Roman"/>
              </a:rPr>
              <a:t>Se trata de realizar instrumentos de medición que permitan valorar distintas actividades del proyecto o el proyecto en su conjunto, pera implementar las mejoras necesarias.</a:t>
            </a:r>
            <a:endParaRPr sz="1800" dirty="0">
              <a:latin typeface="Times New Roman"/>
              <a:ea typeface="Times New Roman"/>
              <a:cs typeface="Times New Roman"/>
              <a:sym typeface="Times New Roman"/>
            </a:endParaRPr>
          </a:p>
          <a:p>
            <a:pPr marL="285750" marR="50800" lvl="0" indent="-285750" algn="just" rtl="0">
              <a:lnSpc>
                <a:spcPct val="115000"/>
              </a:lnSpc>
              <a:spcBef>
                <a:spcPts val="0"/>
              </a:spcBef>
              <a:spcAft>
                <a:spcPts val="0"/>
              </a:spcAft>
              <a:buFont typeface="Wingdings" panose="05000000000000000000" pitchFamily="2" charset="2"/>
              <a:buChar char="Ø"/>
            </a:pPr>
            <a:r>
              <a:rPr lang="es-419" sz="1800" b="1" dirty="0">
                <a:latin typeface="Times New Roman"/>
                <a:ea typeface="Times New Roman"/>
                <a:cs typeface="Times New Roman"/>
                <a:sym typeface="Times New Roman"/>
              </a:rPr>
              <a:t>Realizar un modelo de Encuesta para aplicar en un momento puntual de proyecto o bien, indicadores específicos.</a:t>
            </a:r>
            <a:endParaRPr sz="1800" b="1"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endParaRPr sz="1800" b="1"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r>
              <a:rPr lang="es-419" sz="1800" b="1" dirty="0">
                <a:latin typeface="Times New Roman"/>
                <a:ea typeface="Times New Roman"/>
                <a:cs typeface="Times New Roman"/>
                <a:sym typeface="Times New Roman"/>
              </a:rPr>
              <a:t>8. Comunicación del proyecto </a:t>
            </a:r>
            <a:r>
              <a:rPr lang="es-419" sz="1800" dirty="0">
                <a:latin typeface="Times New Roman"/>
                <a:ea typeface="Times New Roman"/>
                <a:cs typeface="Times New Roman"/>
                <a:sym typeface="Times New Roman"/>
              </a:rPr>
              <a:t>¿Cómo difundir el proyecto?</a:t>
            </a:r>
            <a:endParaRPr sz="1800" dirty="0">
              <a:latin typeface="Times New Roman"/>
              <a:ea typeface="Times New Roman"/>
              <a:cs typeface="Times New Roman"/>
              <a:sym typeface="Times New Roman"/>
            </a:endParaRPr>
          </a:p>
          <a:p>
            <a:pPr marL="285750" marR="50800" lvl="0" indent="-285750" algn="just" rtl="0">
              <a:lnSpc>
                <a:spcPct val="115000"/>
              </a:lnSpc>
              <a:spcBef>
                <a:spcPts val="0"/>
              </a:spcBef>
              <a:spcAft>
                <a:spcPts val="0"/>
              </a:spcAft>
              <a:buFont typeface="Wingdings" panose="05000000000000000000" pitchFamily="2" charset="2"/>
              <a:buChar char="Ø"/>
            </a:pPr>
            <a:r>
              <a:rPr lang="es-419" sz="1800" b="1" dirty="0">
                <a:latin typeface="Times New Roman"/>
                <a:ea typeface="Times New Roman"/>
                <a:cs typeface="Times New Roman"/>
                <a:sym typeface="Times New Roman"/>
              </a:rPr>
              <a:t>Realizar afiche o </a:t>
            </a:r>
            <a:r>
              <a:rPr lang="es-419" sz="1800" b="1" dirty="0" err="1">
                <a:latin typeface="Times New Roman"/>
                <a:ea typeface="Times New Roman"/>
                <a:cs typeface="Times New Roman"/>
                <a:sym typeface="Times New Roman"/>
              </a:rPr>
              <a:t>flyer</a:t>
            </a:r>
            <a:r>
              <a:rPr lang="es-419" sz="1800" b="1" dirty="0">
                <a:latin typeface="Times New Roman"/>
                <a:ea typeface="Times New Roman"/>
                <a:cs typeface="Times New Roman"/>
                <a:sym typeface="Times New Roman"/>
              </a:rPr>
              <a:t> que ilustre la idea central del proyecto.</a:t>
            </a:r>
            <a:endParaRPr sz="1800" b="1"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r>
              <a:rPr lang="es-419" sz="1800" b="1" dirty="0">
                <a:latin typeface="Times New Roman"/>
                <a:ea typeface="Times New Roman"/>
                <a:cs typeface="Times New Roman"/>
                <a:sym typeface="Times New Roman"/>
              </a:rPr>
              <a:t>9. Consideraciones finales </a:t>
            </a:r>
            <a:endParaRPr sz="1800" b="1"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r>
              <a:rPr lang="es-419" sz="1800" dirty="0">
                <a:latin typeface="Times New Roman"/>
                <a:ea typeface="Times New Roman"/>
                <a:cs typeface="Times New Roman"/>
                <a:sym typeface="Times New Roman"/>
              </a:rPr>
              <a:t>Se trata del cierre general de la propuesta, las reflexiones del grupo en torno la importancia de la implementación del proyecto, retomando la fundamentación, pero de cara al futuro. Se pueden preguntar si</a:t>
            </a:r>
            <a:r>
              <a:rPr lang="es-419" sz="1800" i="1" dirty="0">
                <a:latin typeface="Times New Roman"/>
                <a:ea typeface="Times New Roman"/>
                <a:cs typeface="Times New Roman"/>
                <a:sym typeface="Times New Roman"/>
              </a:rPr>
              <a:t> ¿contribuye a la ética cívica? ¿qué valores promueve? que beneficios reporta? </a:t>
            </a:r>
            <a:r>
              <a:rPr lang="es-419" sz="1800" b="1" dirty="0">
                <a:latin typeface="Times New Roman"/>
                <a:ea typeface="Times New Roman"/>
                <a:cs typeface="Times New Roman"/>
                <a:sym typeface="Times New Roman"/>
              </a:rPr>
              <a:t>Se espera un desarrollo mínimo una página</a:t>
            </a:r>
            <a:endParaRPr sz="1800" b="1"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a:p>
            <a:pPr marL="0" marR="50800" lvl="0" indent="0" algn="just" rtl="0">
              <a:lnSpc>
                <a:spcPct val="115000"/>
              </a:lnSpc>
              <a:spcBef>
                <a:spcPts val="0"/>
              </a:spcBef>
              <a:spcAft>
                <a:spcPts val="0"/>
              </a:spcAft>
              <a:buNone/>
            </a:pPr>
            <a:r>
              <a:rPr lang="es-419" sz="1800" b="1" dirty="0">
                <a:latin typeface="Times New Roman"/>
                <a:ea typeface="Times New Roman"/>
                <a:cs typeface="Times New Roman"/>
                <a:sym typeface="Times New Roman"/>
              </a:rPr>
              <a:t>10</a:t>
            </a:r>
            <a:r>
              <a:rPr lang="es-419" sz="1800" dirty="0">
                <a:latin typeface="Times New Roman"/>
                <a:ea typeface="Times New Roman"/>
                <a:cs typeface="Times New Roman"/>
                <a:sym typeface="Times New Roman"/>
              </a:rPr>
              <a:t> </a:t>
            </a:r>
            <a:r>
              <a:rPr lang="es-419" sz="1800" b="1" dirty="0">
                <a:latin typeface="Times New Roman"/>
                <a:ea typeface="Times New Roman"/>
                <a:cs typeface="Times New Roman"/>
                <a:sym typeface="Times New Roman"/>
              </a:rPr>
              <a:t>Bibliografía. </a:t>
            </a:r>
            <a:r>
              <a:rPr lang="es-419" sz="1800" dirty="0">
                <a:latin typeface="Times New Roman"/>
                <a:ea typeface="Times New Roman"/>
                <a:cs typeface="Times New Roman"/>
                <a:sym typeface="Times New Roman"/>
              </a:rPr>
              <a:t>Deben consignarse todas las fuentes consultadas</a:t>
            </a:r>
            <a:endParaRPr sz="1800" b="1"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70391" y="339537"/>
            <a:ext cx="8322196" cy="1431390"/>
          </a:xfrm>
          <a:prstGeom prst="rect">
            <a:avLst/>
          </a:prstGeom>
        </p:spPr>
        <p:txBody>
          <a:bodyPr spcFirstLastPara="1" wrap="square" lIns="91425" tIns="91425" rIns="91425" bIns="91425" anchor="t" anchorCtr="0">
            <a:normAutofit fontScale="90000"/>
          </a:bodyPr>
          <a:lstStyle/>
          <a:p>
            <a:pPr marR="50800" lvl="0">
              <a:lnSpc>
                <a:spcPct val="115000"/>
              </a:lnSpc>
              <a:spcBef>
                <a:spcPts val="0"/>
              </a:spcBef>
              <a:buClr>
                <a:schemeClr val="dk1"/>
              </a:buClr>
              <a:buSzPct val="61111"/>
            </a:pPr>
            <a:r>
              <a:rPr lang="es-419" sz="2000" b="1" dirty="0">
                <a:latin typeface="Times New Roman"/>
                <a:ea typeface="Times New Roman"/>
                <a:cs typeface="Times New Roman"/>
                <a:sym typeface="Times New Roman"/>
              </a:rPr>
              <a:t>11. Anexo: </a:t>
            </a:r>
            <a:r>
              <a:rPr lang="es-419" sz="1800" dirty="0">
                <a:latin typeface="Times New Roman"/>
                <a:ea typeface="Times New Roman"/>
                <a:cs typeface="Times New Roman"/>
                <a:sym typeface="Times New Roman"/>
              </a:rPr>
              <a:t>Es el resumen del proyecto que se publica en el blog. La extensión del mismo no supera a una carilla. Va acompañado con una foto del grupo autor del proyecto. Se sube a la tarea Avance de Proyecto en </a:t>
            </a:r>
            <a:r>
              <a:rPr lang="es-419" sz="1800" b="1" u="sng" dirty="0">
                <a:latin typeface="Times New Roman"/>
                <a:ea typeface="Times New Roman"/>
                <a:cs typeface="Times New Roman"/>
                <a:sym typeface="Times New Roman"/>
              </a:rPr>
              <a:t>formato Word. </a:t>
            </a:r>
            <a:r>
              <a:rPr lang="es-419" sz="2000" dirty="0">
                <a:latin typeface="Times New Roman" panose="02020603050405020304" pitchFamily="18" charset="0"/>
                <a:cs typeface="Times New Roman" panose="02020603050405020304" pitchFamily="18" charset="0"/>
              </a:rPr>
              <a:t>Ver anexos publicados en el blog:</a:t>
            </a:r>
            <a:br>
              <a:rPr lang="es-419" sz="2000" dirty="0">
                <a:latin typeface="Times New Roman" panose="02020603050405020304" pitchFamily="18" charset="0"/>
                <a:cs typeface="Times New Roman" panose="02020603050405020304" pitchFamily="18" charset="0"/>
              </a:rPr>
            </a:br>
            <a:r>
              <a:rPr lang="es-419" sz="2000" dirty="0">
                <a:latin typeface="Times New Roman" panose="02020603050405020304" pitchFamily="18" charset="0"/>
                <a:cs typeface="Times New Roman" panose="02020603050405020304" pitchFamily="18" charset="0"/>
              </a:rPr>
              <a:t>http://proyectateucc.blogspot.com/search/label/Ingenier%C3%ADa%20%282022%29 </a:t>
            </a:r>
            <a:br>
              <a:rPr lang="es-419" sz="2000" dirty="0">
                <a:latin typeface="Times New Roman" panose="02020603050405020304" pitchFamily="18" charset="0"/>
                <a:cs typeface="Times New Roman" panose="02020603050405020304" pitchFamily="18" charset="0"/>
              </a:rPr>
            </a:br>
            <a:br>
              <a:rPr lang="es-419" sz="2000" dirty="0">
                <a:latin typeface="Times New Roman" panose="02020603050405020304" pitchFamily="18" charset="0"/>
                <a:cs typeface="Times New Roman" panose="02020603050405020304" pitchFamily="18" charset="0"/>
              </a:rPr>
            </a:br>
            <a:r>
              <a:rPr lang="es-419" sz="2200" b="1" dirty="0"/>
              <a:t>Título:</a:t>
            </a:r>
            <a:r>
              <a:rPr lang="es-419" sz="1600" dirty="0"/>
              <a:t> (se repite en la carátula) Referencia metafórica al proyecto </a:t>
            </a:r>
            <a:br>
              <a:rPr lang="es-419" sz="1600" dirty="0"/>
            </a:br>
            <a:r>
              <a:rPr lang="es-419" sz="1600" dirty="0" err="1"/>
              <a:t>Ej</a:t>
            </a:r>
            <a:r>
              <a:rPr lang="es-419" sz="1600" dirty="0"/>
              <a:t>: </a:t>
            </a:r>
            <a:r>
              <a:rPr lang="es-419" sz="1600" b="1" i="1" dirty="0"/>
              <a:t>Un techo para mi país</a:t>
            </a:r>
            <a:endParaRPr sz="1600" b="1" i="1" dirty="0"/>
          </a:p>
          <a:p>
            <a:pPr lvl="0">
              <a:spcBef>
                <a:spcPts val="0"/>
              </a:spcBef>
            </a:pPr>
            <a:r>
              <a:rPr lang="es-419" sz="2200" b="1" dirty="0"/>
              <a:t>Subtítulo: </a:t>
            </a:r>
            <a:r>
              <a:rPr lang="es-419" sz="1600" dirty="0"/>
              <a:t> (se repite en la carátula)Referencia específica al proyecto</a:t>
            </a:r>
            <a:br>
              <a:rPr lang="es-419" sz="1600" dirty="0"/>
            </a:br>
            <a:r>
              <a:rPr lang="es-419" sz="1600" dirty="0" err="1"/>
              <a:t>Ej</a:t>
            </a:r>
            <a:r>
              <a:rPr lang="es-419" sz="1600" dirty="0"/>
              <a:t>: </a:t>
            </a:r>
            <a:r>
              <a:rPr lang="es-419" sz="1600" b="1" dirty="0"/>
              <a:t>Construcción de viviendas de emergencia</a:t>
            </a:r>
            <a:endParaRPr sz="2200" b="1" dirty="0"/>
          </a:p>
          <a:p>
            <a:pPr lvl="0">
              <a:spcBef>
                <a:spcPts val="0"/>
              </a:spcBef>
            </a:pPr>
            <a:r>
              <a:rPr lang="es-419" sz="2200" b="1" dirty="0"/>
              <a:t>Integrantes:</a:t>
            </a:r>
            <a:r>
              <a:rPr lang="es-419" sz="1600" dirty="0"/>
              <a:t> (se repite en la carátula)</a:t>
            </a:r>
            <a:endParaRPr sz="2200" dirty="0"/>
          </a:p>
          <a:p>
            <a:pPr lvl="0">
              <a:spcBef>
                <a:spcPts val="0"/>
              </a:spcBef>
            </a:pPr>
            <a:r>
              <a:rPr lang="es-419" sz="2200" b="1" dirty="0"/>
              <a:t>Objetivos generales: </a:t>
            </a:r>
            <a:r>
              <a:rPr lang="es-419" sz="1600" dirty="0"/>
              <a:t> (se repite en el proyecto Ítem 2)</a:t>
            </a:r>
            <a:endParaRPr sz="2200" b="1" dirty="0"/>
          </a:p>
          <a:p>
            <a:pPr lvl="0">
              <a:spcBef>
                <a:spcPts val="0"/>
              </a:spcBef>
            </a:pPr>
            <a:r>
              <a:rPr lang="es-419" sz="2200" b="1" dirty="0"/>
              <a:t>Objetivos específicos: </a:t>
            </a:r>
            <a:r>
              <a:rPr lang="es-419" sz="1600" dirty="0"/>
              <a:t>(se repite en el proyecto Ítem 2)</a:t>
            </a:r>
            <a:endParaRPr sz="2200" b="1" dirty="0"/>
          </a:p>
          <a:p>
            <a:pPr lvl="0">
              <a:spcBef>
                <a:spcPts val="0"/>
              </a:spcBef>
            </a:pPr>
            <a:r>
              <a:rPr lang="es-419" sz="2200" b="1" dirty="0"/>
              <a:t>Beneficiarios: </a:t>
            </a:r>
            <a:r>
              <a:rPr lang="es-419" sz="1600" dirty="0"/>
              <a:t>(se repite en el proyecto Ítem 3)</a:t>
            </a:r>
            <a:endParaRPr sz="2200" b="1" dirty="0"/>
          </a:p>
          <a:p>
            <a:pPr marL="0" lvl="0" indent="0" algn="l" rtl="0">
              <a:spcBef>
                <a:spcPts val="0"/>
              </a:spcBef>
              <a:spcAft>
                <a:spcPts val="0"/>
              </a:spcAft>
              <a:buNone/>
            </a:pPr>
            <a:r>
              <a:rPr lang="es-419" sz="2200" b="1" dirty="0"/>
              <a:t>Resumen del proyecto: </a:t>
            </a:r>
            <a:r>
              <a:rPr lang="es-419" sz="1600" dirty="0"/>
              <a:t>(Sintetiza la Formulación del problema ítem 1.2)</a:t>
            </a:r>
            <a:endParaRPr sz="2200" b="1" dirty="0"/>
          </a:p>
          <a:p>
            <a:pPr lvl="0">
              <a:spcBef>
                <a:spcPts val="0"/>
              </a:spcBef>
            </a:pPr>
            <a:r>
              <a:rPr lang="es-419" sz="2200" b="1" dirty="0"/>
              <a:t>Organizaciones que participan: </a:t>
            </a:r>
            <a:r>
              <a:rPr lang="es-419" sz="1600" dirty="0"/>
              <a:t>(se repite en el proyecto Ítem 4)</a:t>
            </a:r>
            <a:endParaRPr sz="2200" b="1" dirty="0"/>
          </a:p>
          <a:p>
            <a:pPr marL="0" lvl="0" indent="0" algn="l" rtl="0">
              <a:spcBef>
                <a:spcPts val="0"/>
              </a:spcBef>
              <a:spcAft>
                <a:spcPts val="0"/>
              </a:spcAft>
              <a:buNone/>
            </a:pPr>
            <a:endParaRPr sz="2333" b="1" dirty="0"/>
          </a:p>
          <a:p>
            <a:pPr marL="0" lvl="0" indent="0" algn="l" rtl="0">
              <a:spcBef>
                <a:spcPts val="0"/>
              </a:spcBef>
              <a:spcAft>
                <a:spcPts val="0"/>
              </a:spcAft>
              <a:buNone/>
            </a:pPr>
            <a:endParaRPr sz="2555"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a:solidFill>
            <a:schemeClr val="dk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b="1">
                <a:solidFill>
                  <a:srgbClr val="FFFFFF"/>
                </a:solidFill>
                <a:highlight>
                  <a:srgbClr val="134F5C"/>
                </a:highlight>
                <a:latin typeface="Times New Roman"/>
                <a:ea typeface="Times New Roman"/>
                <a:cs typeface="Times New Roman"/>
                <a:sym typeface="Times New Roman"/>
              </a:rPr>
              <a:t>Proyecto de Responsabilidad Social</a:t>
            </a:r>
            <a:endParaRPr b="1">
              <a:solidFill>
                <a:srgbClr val="FFFFFF"/>
              </a:solidFill>
              <a:highlight>
                <a:srgbClr val="134F5C"/>
              </a:highlight>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152475"/>
            <a:ext cx="8832300" cy="39195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Clr>
                <a:schemeClr val="dk1"/>
              </a:buClr>
              <a:buSzPts val="1100"/>
              <a:buFont typeface="Arial"/>
              <a:buNone/>
            </a:pPr>
            <a:r>
              <a:rPr lang="es-419" sz="1508" dirty="0">
                <a:solidFill>
                  <a:schemeClr val="dk1"/>
                </a:solidFill>
                <a:latin typeface="Times New Roman"/>
                <a:ea typeface="Times New Roman"/>
                <a:cs typeface="Times New Roman"/>
                <a:sym typeface="Times New Roman"/>
              </a:rPr>
              <a:t>Con este trabajo integrador, tratamos de responder a la pregunta </a:t>
            </a:r>
            <a:r>
              <a:rPr lang="es-419" sz="1508" b="1" dirty="0">
                <a:solidFill>
                  <a:schemeClr val="dk1"/>
                </a:solidFill>
                <a:latin typeface="Times New Roman"/>
                <a:ea typeface="Times New Roman"/>
                <a:cs typeface="Times New Roman"/>
                <a:sym typeface="Times New Roman"/>
              </a:rPr>
              <a:t>¿cómo implementar los contenidos teóricos de la ética a la disciplina específica?</a:t>
            </a:r>
            <a:endParaRPr sz="1508" b="1" dirty="0">
              <a:solidFill>
                <a:schemeClr val="dk1"/>
              </a:solidFill>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1100"/>
              <a:buFont typeface="Arial"/>
              <a:buNone/>
            </a:pPr>
            <a:r>
              <a:rPr lang="es-419" sz="1508" dirty="0">
                <a:solidFill>
                  <a:schemeClr val="dk1"/>
                </a:solidFill>
                <a:latin typeface="Times New Roman"/>
                <a:ea typeface="Times New Roman"/>
                <a:cs typeface="Times New Roman"/>
                <a:sym typeface="Times New Roman"/>
              </a:rPr>
              <a:t>Al mismo tiempo apuntamos a articular esta propuesta con la política de Proyección Social y RSU de la UCC, cuyo propósito es:</a:t>
            </a:r>
            <a:endParaRPr sz="1508" dirty="0">
              <a:solidFill>
                <a:schemeClr val="dk1"/>
              </a:solidFill>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1100"/>
              <a:buFont typeface="Arial"/>
              <a:buNone/>
            </a:pPr>
            <a:r>
              <a:rPr lang="es-419" sz="1508" b="1" dirty="0">
                <a:solidFill>
                  <a:schemeClr val="dk1"/>
                </a:solidFill>
                <a:latin typeface="Times New Roman"/>
                <a:ea typeface="Times New Roman"/>
                <a:cs typeface="Times New Roman"/>
                <a:sym typeface="Times New Roman"/>
              </a:rPr>
              <a:t>“ (que)  estudiantes y docentes se involucren y contribuyan al desarrollo humano integral de la comunidad en la que la Universidad se encuentra inserta, a través de diversas actividades, proyectos y programas que implican la construcción conjunta de acciones para abordar complejas realidades sociales desde distintas incumbencias disciplinares”</a:t>
            </a:r>
            <a:endParaRPr sz="1508" b="1" dirty="0">
              <a:solidFill>
                <a:schemeClr val="dk1"/>
              </a:solidFill>
              <a:latin typeface="Times New Roman"/>
              <a:ea typeface="Times New Roman"/>
              <a:cs typeface="Times New Roman"/>
              <a:sym typeface="Times New Roman"/>
            </a:endParaRPr>
          </a:p>
          <a:p>
            <a:pPr marL="0" lvl="0" indent="0" algn="just" rtl="0">
              <a:lnSpc>
                <a:spcPct val="95000"/>
              </a:lnSpc>
              <a:spcBef>
                <a:spcPts val="1200"/>
              </a:spcBef>
              <a:spcAft>
                <a:spcPts val="0"/>
              </a:spcAft>
              <a:buNone/>
            </a:pPr>
            <a:r>
              <a:rPr lang="es-419" sz="1508" dirty="0">
                <a:solidFill>
                  <a:schemeClr val="dk1"/>
                </a:solidFill>
                <a:latin typeface="Times New Roman"/>
                <a:ea typeface="Times New Roman"/>
                <a:cs typeface="Times New Roman"/>
                <a:sym typeface="Times New Roman"/>
              </a:rPr>
              <a:t>Se trata justamente de fomentar esa participación de los/las estudiantes a través del ejercicio de la elaboración de un proyecto social que formará parte del Banco de Proyectos de Responsabilidad Social realizados por estudiantes de la Universidad que lleva a cabo esta cátedra de Ética. (PAG). </a:t>
            </a:r>
            <a:endParaRPr sz="1508" dirty="0">
              <a:solidFill>
                <a:schemeClr val="dk1"/>
              </a:solidFill>
              <a:latin typeface="Times New Roman"/>
              <a:ea typeface="Times New Roman"/>
              <a:cs typeface="Times New Roman"/>
              <a:sym typeface="Times New Roman"/>
            </a:endParaRPr>
          </a:p>
          <a:p>
            <a:pPr marL="0" lvl="0" indent="0" algn="just" rtl="0">
              <a:lnSpc>
                <a:spcPct val="95000"/>
              </a:lnSpc>
              <a:spcBef>
                <a:spcPts val="1200"/>
              </a:spcBef>
              <a:spcAft>
                <a:spcPts val="0"/>
              </a:spcAft>
              <a:buClr>
                <a:schemeClr val="dk1"/>
              </a:buClr>
              <a:buSzPts val="1100"/>
              <a:buFont typeface="Arial"/>
              <a:buNone/>
            </a:pPr>
            <a:r>
              <a:rPr lang="es-419" sz="1508" b="1" dirty="0">
                <a:solidFill>
                  <a:schemeClr val="dk1"/>
                </a:solidFill>
                <a:latin typeface="Times New Roman"/>
                <a:ea typeface="Times New Roman"/>
                <a:cs typeface="Times New Roman"/>
                <a:sym typeface="Times New Roman"/>
              </a:rPr>
              <a:t> </a:t>
            </a:r>
            <a:r>
              <a:rPr lang="es-419" sz="1508" b="1" dirty="0">
                <a:latin typeface="Times New Roman"/>
                <a:ea typeface="Times New Roman"/>
                <a:cs typeface="Times New Roman"/>
                <a:sym typeface="Times New Roman"/>
              </a:rPr>
              <a:t>La aprobación del proyecto, con 7 o más puntos, acredita a cada estudiante 8 unidades de RSU.</a:t>
            </a:r>
            <a:endParaRPr sz="1508" b="1" dirty="0">
              <a:latin typeface="Times New Roman"/>
              <a:ea typeface="Times New Roman"/>
              <a:cs typeface="Times New Roman"/>
              <a:sym typeface="Times New Roman"/>
            </a:endParaRPr>
          </a:p>
          <a:p>
            <a:pPr marL="0" lvl="0" indent="0" algn="l" rtl="0">
              <a:lnSpc>
                <a:spcPct val="95000"/>
              </a:lnSpc>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512700" y="12935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419"/>
              <a:t>Pautas metodológicas</a:t>
            </a:r>
            <a:endParaRPr/>
          </a:p>
        </p:txBody>
      </p:sp>
      <p:sp>
        <p:nvSpPr>
          <p:cNvPr id="72" name="Google Shape;72;p15"/>
          <p:cNvSpPr txBox="1">
            <a:spLocks noGrp="1"/>
          </p:cNvSpPr>
          <p:nvPr>
            <p:ph type="subTitle" idx="1"/>
          </p:nvPr>
        </p:nvSpPr>
        <p:spPr>
          <a:xfrm>
            <a:off x="430275" y="2389914"/>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419" sz="2000" b="1" dirty="0"/>
              <a:t>Elaboración de Proyecto de responsabilidad Social</a:t>
            </a:r>
          </a:p>
          <a:p>
            <a:pPr marL="0" lvl="0" indent="0" algn="l" rtl="0">
              <a:spcBef>
                <a:spcPts val="0"/>
              </a:spcBef>
              <a:spcAft>
                <a:spcPts val="0"/>
              </a:spcAft>
              <a:buNone/>
            </a:pPr>
            <a:endParaRPr lang="es-419" sz="2000" b="1" dirty="0"/>
          </a:p>
          <a:p>
            <a:pPr marL="0" lvl="0" indent="0" algn="l" rtl="0">
              <a:spcBef>
                <a:spcPts val="0"/>
              </a:spcBef>
              <a:spcAft>
                <a:spcPts val="0"/>
              </a:spcAft>
              <a:buNone/>
            </a:pPr>
            <a:endParaRPr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a:solidFill>
            <a:schemeClr val="dk2"/>
          </a:solidFill>
        </p:spPr>
        <p:txBody>
          <a:bodyPr spcFirstLastPara="1" wrap="square" lIns="91425" tIns="91425" rIns="91425" bIns="91425" anchor="t" anchorCtr="0">
            <a:normAutofit fontScale="90000"/>
          </a:bodyPr>
          <a:lstStyle/>
          <a:p>
            <a:pPr marL="0" lvl="0" indent="0" algn="just" rtl="0">
              <a:lnSpc>
                <a:spcPct val="115000"/>
              </a:lnSpc>
              <a:spcBef>
                <a:spcPts val="1200"/>
              </a:spcBef>
              <a:spcAft>
                <a:spcPts val="0"/>
              </a:spcAft>
              <a:buClr>
                <a:schemeClr val="dk1"/>
              </a:buClr>
              <a:buSzPct val="56249"/>
              <a:buFont typeface="Arial"/>
              <a:buNone/>
            </a:pPr>
            <a:r>
              <a:rPr lang="es-419" sz="2200" b="1" dirty="0">
                <a:latin typeface="Times New Roman"/>
                <a:ea typeface="Times New Roman"/>
                <a:cs typeface="Times New Roman"/>
                <a:sym typeface="Times New Roman"/>
              </a:rPr>
              <a:t>Normativas generales para la presentación del trabajo</a:t>
            </a:r>
            <a:endParaRPr sz="2200" b="1"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78" name="Google Shape;78;p16"/>
          <p:cNvSpPr txBox="1">
            <a:spLocks noGrp="1"/>
          </p:cNvSpPr>
          <p:nvPr>
            <p:ph type="body" idx="1"/>
          </p:nvPr>
        </p:nvSpPr>
        <p:spPr>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fontScale="70000" lnSpcReduction="20000"/>
          </a:bodyPr>
          <a:lstStyle/>
          <a:p>
            <a:pPr marL="0" lvl="0" indent="0" algn="just" rtl="0">
              <a:lnSpc>
                <a:spcPct val="115000"/>
              </a:lnSpc>
              <a:spcBef>
                <a:spcPts val="1200"/>
              </a:spcBef>
              <a:spcAft>
                <a:spcPts val="0"/>
              </a:spcAft>
              <a:buClr>
                <a:schemeClr val="dk1"/>
              </a:buClr>
              <a:buSzPct val="55345"/>
              <a:buFont typeface="Arial"/>
              <a:buNone/>
            </a:pPr>
            <a:r>
              <a:rPr lang="es-419" sz="1987" b="1">
                <a:latin typeface="Times New Roman"/>
                <a:ea typeface="Times New Roman"/>
                <a:cs typeface="Times New Roman"/>
                <a:sym typeface="Times New Roman"/>
              </a:rPr>
              <a:t>E</a:t>
            </a:r>
            <a:r>
              <a:rPr lang="es-419" sz="2442" b="1">
                <a:latin typeface="Times New Roman"/>
                <a:ea typeface="Times New Roman"/>
                <a:cs typeface="Times New Roman"/>
                <a:sym typeface="Times New Roman"/>
              </a:rPr>
              <a:t>n el aspecto formal deberá utilizarse:</a:t>
            </a:r>
            <a:endParaRPr sz="2442" b="1">
              <a:latin typeface="Times New Roman"/>
              <a:ea typeface="Times New Roman"/>
              <a:cs typeface="Times New Roman"/>
              <a:sym typeface="Times New Roman"/>
            </a:endParaRPr>
          </a:p>
          <a:p>
            <a:pPr marL="139700" lvl="0" indent="0" algn="just" rtl="0">
              <a:spcBef>
                <a:spcPts val="0"/>
              </a:spcBef>
              <a:spcAft>
                <a:spcPts val="0"/>
              </a:spcAft>
              <a:buClr>
                <a:schemeClr val="dk1"/>
              </a:buClr>
              <a:buSzPct val="46961"/>
              <a:buFont typeface="Arial"/>
              <a:buNone/>
            </a:pPr>
            <a:r>
              <a:rPr lang="es-419" sz="2342" b="1">
                <a:latin typeface="Arial"/>
                <a:ea typeface="Arial"/>
                <a:cs typeface="Arial"/>
                <a:sym typeface="Arial"/>
              </a:rPr>
              <a:t>- </a:t>
            </a:r>
            <a:r>
              <a:rPr lang="es-419" sz="2442" b="1">
                <a:latin typeface="Times New Roman"/>
                <a:ea typeface="Times New Roman"/>
                <a:cs typeface="Times New Roman"/>
                <a:sym typeface="Times New Roman"/>
              </a:rPr>
              <a:t>Interlineado sencillo</a:t>
            </a:r>
            <a:endParaRPr sz="2442" b="1">
              <a:latin typeface="Times New Roman"/>
              <a:ea typeface="Times New Roman"/>
              <a:cs typeface="Times New Roman"/>
              <a:sym typeface="Times New Roman"/>
            </a:endParaRPr>
          </a:p>
          <a:p>
            <a:pPr marL="139700" lvl="0" indent="0" algn="just" rtl="0">
              <a:spcBef>
                <a:spcPts val="0"/>
              </a:spcBef>
              <a:spcAft>
                <a:spcPts val="0"/>
              </a:spcAft>
              <a:buClr>
                <a:schemeClr val="dk1"/>
              </a:buClr>
              <a:buSzPct val="45039"/>
              <a:buFont typeface="Arial"/>
              <a:buNone/>
            </a:pPr>
            <a:r>
              <a:rPr lang="es-419" sz="2442" b="1">
                <a:latin typeface="Times New Roman"/>
                <a:ea typeface="Times New Roman"/>
                <a:cs typeface="Times New Roman"/>
                <a:sym typeface="Times New Roman"/>
              </a:rPr>
              <a:t>- Times New Roman tamaño 12</a:t>
            </a:r>
            <a:endParaRPr sz="2442"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s-419" sz="2442" b="1">
                <a:latin typeface="Times New Roman"/>
                <a:ea typeface="Times New Roman"/>
                <a:cs typeface="Times New Roman"/>
                <a:sym typeface="Times New Roman"/>
              </a:rPr>
              <a:t>    - Márgenes deberán ser de 2,5 cm. en hoja A4.</a:t>
            </a:r>
            <a:endParaRPr sz="2442"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442" b="1">
              <a:latin typeface="Times New Roman"/>
              <a:ea typeface="Times New Roman"/>
              <a:cs typeface="Times New Roman"/>
              <a:sym typeface="Times New Roman"/>
            </a:endParaRPr>
          </a:p>
          <a:p>
            <a:pPr marL="0" lvl="0" indent="0" algn="just" rtl="0">
              <a:spcBef>
                <a:spcPts val="1200"/>
              </a:spcBef>
              <a:spcAft>
                <a:spcPts val="0"/>
              </a:spcAft>
              <a:buNone/>
            </a:pPr>
            <a:r>
              <a:rPr lang="es-419" sz="2442" b="1">
                <a:latin typeface="Times New Roman"/>
                <a:ea typeface="Times New Roman"/>
                <a:cs typeface="Times New Roman"/>
                <a:sym typeface="Times New Roman"/>
              </a:rPr>
              <a:t>El proyecto se estructura de acuerdo a los siguientes ítems:</a:t>
            </a:r>
            <a:endParaRPr sz="2442" b="1">
              <a:latin typeface="Times New Roman"/>
              <a:ea typeface="Times New Roman"/>
              <a:cs typeface="Times New Roman"/>
              <a:sym typeface="Times New Roman"/>
            </a:endParaRPr>
          </a:p>
          <a:p>
            <a:pPr marL="0" lvl="0" indent="0" algn="just" rtl="0">
              <a:spcBef>
                <a:spcPts val="1200"/>
              </a:spcBef>
              <a:spcAft>
                <a:spcPts val="0"/>
              </a:spcAft>
              <a:buNone/>
            </a:pPr>
            <a:r>
              <a:rPr lang="es-419" sz="2442" b="1">
                <a:latin typeface="Times New Roman"/>
                <a:ea typeface="Times New Roman"/>
                <a:cs typeface="Times New Roman"/>
                <a:sym typeface="Times New Roman"/>
              </a:rPr>
              <a:t>  	Carátula</a:t>
            </a:r>
            <a:endParaRPr sz="2442" b="1">
              <a:latin typeface="Times New Roman"/>
              <a:ea typeface="Times New Roman"/>
              <a:cs typeface="Times New Roman"/>
              <a:sym typeface="Times New Roman"/>
            </a:endParaRPr>
          </a:p>
          <a:p>
            <a:pPr marL="0" lvl="0" indent="0" algn="just" rtl="0">
              <a:spcBef>
                <a:spcPts val="1200"/>
              </a:spcBef>
              <a:spcAft>
                <a:spcPts val="0"/>
              </a:spcAft>
              <a:buClr>
                <a:schemeClr val="dk1"/>
              </a:buClr>
              <a:buSzPct val="45039"/>
              <a:buFont typeface="Arial"/>
              <a:buNone/>
            </a:pPr>
            <a:r>
              <a:rPr lang="es-419" sz="2442" b="1">
                <a:latin typeface="Times New Roman"/>
                <a:ea typeface="Times New Roman"/>
                <a:cs typeface="Times New Roman"/>
                <a:sym typeface="Times New Roman"/>
              </a:rPr>
              <a:t>  	Índice</a:t>
            </a:r>
            <a:endParaRPr sz="1200" b="1">
              <a:latin typeface="Times New Roman"/>
              <a:ea typeface="Times New Roman"/>
              <a:cs typeface="Times New Roman"/>
              <a:sym typeface="Times New Roman"/>
            </a:endParaRPr>
          </a:p>
          <a:p>
            <a:pPr marL="0" lvl="0" indent="0" algn="l" rtl="0">
              <a:spcBef>
                <a:spcPts val="0"/>
              </a:spcBef>
              <a:spcAft>
                <a:spcPts val="1200"/>
              </a:spcAft>
              <a:buNone/>
            </a:pPr>
            <a:endParaRPr/>
          </a:p>
        </p:txBody>
      </p:sp>
      <p:sp>
        <p:nvSpPr>
          <p:cNvPr id="79" name="Google Shape;79;p16"/>
          <p:cNvSpPr txBox="1">
            <a:spLocks noGrp="1"/>
          </p:cNvSpPr>
          <p:nvPr>
            <p:ph type="body" idx="2"/>
          </p:nvPr>
        </p:nvSpPr>
        <p:spPr>
          <a:xfrm>
            <a:off x="4832400" y="1171675"/>
            <a:ext cx="3999900" cy="3376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Índice</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1.</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Fundamentación de la propuesta</a:t>
            </a:r>
            <a:endParaRPr sz="1300" b="1"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   1. 1.Marco teórico</a:t>
            </a:r>
            <a:endParaRPr sz="1300" b="1"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   1. 2. Formulación del problema</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2.</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Objetivos del proyecto</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3.</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Beneficiarios de la propuesta</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4.</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Agentes que intervienen en la propuesta</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5.</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Plan de trabajo</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6. </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Cronograma de actividades</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7.</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Evaluación del proyecto</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8. </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Comunicación del proyecto</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9.</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Consideraciones finales</a:t>
            </a:r>
            <a:endParaRPr sz="1300" b="1" dirty="0">
              <a:latin typeface="Times New Roman"/>
              <a:ea typeface="Times New Roman"/>
              <a:cs typeface="Times New Roman"/>
              <a:sym typeface="Times New Roman"/>
            </a:endParaRPr>
          </a:p>
          <a:p>
            <a:pPr marL="0" lvl="0" indent="-228600" algn="just" rtl="0">
              <a:spcBef>
                <a:spcPts val="0"/>
              </a:spcBef>
              <a:spcAft>
                <a:spcPts val="0"/>
              </a:spcAft>
              <a:buClr>
                <a:schemeClr val="dk1"/>
              </a:buClr>
              <a:buSzPts val="1100"/>
              <a:buFont typeface="Arial"/>
              <a:buNone/>
            </a:pPr>
            <a:r>
              <a:rPr lang="es-419" sz="1300" b="1" dirty="0">
                <a:latin typeface="Times New Roman"/>
                <a:ea typeface="Times New Roman"/>
                <a:cs typeface="Times New Roman"/>
                <a:sym typeface="Times New Roman"/>
              </a:rPr>
              <a:t>10. </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Bibliografía</a:t>
            </a:r>
            <a:endParaRPr sz="1300" b="1" dirty="0">
              <a:latin typeface="Times New Roman"/>
              <a:ea typeface="Times New Roman"/>
              <a:cs typeface="Times New Roman"/>
              <a:sym typeface="Times New Roman"/>
            </a:endParaRPr>
          </a:p>
          <a:p>
            <a:pPr marL="0" lvl="0" indent="-228600" algn="just" rtl="0">
              <a:spcBef>
                <a:spcPts val="0"/>
              </a:spcBef>
              <a:spcAft>
                <a:spcPts val="0"/>
              </a:spcAft>
              <a:buNone/>
            </a:pPr>
            <a:r>
              <a:rPr lang="es-419" sz="1300" b="1" dirty="0">
                <a:latin typeface="Times New Roman"/>
                <a:ea typeface="Times New Roman"/>
                <a:cs typeface="Times New Roman"/>
                <a:sym typeface="Times New Roman"/>
              </a:rPr>
              <a:t>11. </a:t>
            </a:r>
            <a:r>
              <a:rPr lang="es-419" sz="800" b="1" dirty="0">
                <a:latin typeface="Times New Roman"/>
                <a:ea typeface="Times New Roman"/>
                <a:cs typeface="Times New Roman"/>
                <a:sym typeface="Times New Roman"/>
              </a:rPr>
              <a:t>  </a:t>
            </a:r>
            <a:r>
              <a:rPr lang="es-419" sz="1300" b="1" dirty="0">
                <a:latin typeface="Times New Roman"/>
                <a:ea typeface="Times New Roman"/>
                <a:cs typeface="Times New Roman"/>
                <a:sym typeface="Times New Roman"/>
              </a:rPr>
              <a:t>Anexo </a:t>
            </a:r>
            <a:endParaRPr sz="15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prstGeom prst="rect">
            <a:avLst/>
          </a:prstGeom>
          <a:solidFill>
            <a:schemeClr val="dk2"/>
          </a:solidFill>
        </p:spPr>
        <p:txBody>
          <a:bodyPr spcFirstLastPara="1" wrap="square" lIns="91425" tIns="91425" rIns="91425" bIns="91425" anchor="t" anchorCtr="0">
            <a:normAutofit/>
          </a:bodyPr>
          <a:lstStyle/>
          <a:p>
            <a:pPr marL="0" lvl="0" indent="0" algn="l" rtl="0">
              <a:spcBef>
                <a:spcPts val="0"/>
              </a:spcBef>
              <a:spcAft>
                <a:spcPts val="0"/>
              </a:spcAft>
              <a:buNone/>
            </a:pPr>
            <a:r>
              <a:rPr lang="es-419" sz="2400" b="1" dirty="0">
                <a:latin typeface="Times New Roman"/>
                <a:ea typeface="Times New Roman"/>
                <a:cs typeface="Times New Roman"/>
                <a:sym typeface="Times New Roman"/>
              </a:rPr>
              <a:t>Elección del tema y beneficiario</a:t>
            </a:r>
            <a:endParaRPr sz="2400" b="1" dirty="0">
              <a:latin typeface="Times New Roman"/>
              <a:ea typeface="Times New Roman"/>
              <a:cs typeface="Times New Roman"/>
              <a:sym typeface="Times New Roman"/>
            </a:endParaRPr>
          </a:p>
        </p:txBody>
      </p:sp>
      <p:sp>
        <p:nvSpPr>
          <p:cNvPr id="85" name="Google Shape;85;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b="1" dirty="0">
              <a:latin typeface="Times New Roman"/>
              <a:ea typeface="Times New Roman"/>
              <a:cs typeface="Times New Roman"/>
              <a:sym typeface="Times New Roman"/>
            </a:endParaRPr>
          </a:p>
          <a:p>
            <a:pPr marL="0" lvl="0" indent="0" algn="just" rtl="0">
              <a:spcBef>
                <a:spcPts val="1200"/>
              </a:spcBef>
              <a:spcAft>
                <a:spcPts val="0"/>
              </a:spcAft>
              <a:buNone/>
            </a:pPr>
            <a:r>
              <a:rPr lang="es-419" sz="1600" b="1" dirty="0">
                <a:latin typeface="Times New Roman"/>
                <a:ea typeface="Times New Roman"/>
                <a:cs typeface="Times New Roman"/>
                <a:sym typeface="Times New Roman"/>
              </a:rPr>
              <a:t>Tema: </a:t>
            </a:r>
            <a:endParaRPr sz="1600" b="1" dirty="0">
              <a:latin typeface="Times New Roman"/>
              <a:ea typeface="Times New Roman"/>
              <a:cs typeface="Times New Roman"/>
              <a:sym typeface="Times New Roman"/>
            </a:endParaRPr>
          </a:p>
          <a:p>
            <a:pPr marL="457200" lvl="0" indent="-330200" algn="just" rtl="0">
              <a:spcBef>
                <a:spcPts val="1200"/>
              </a:spcBef>
              <a:spcAft>
                <a:spcPts val="0"/>
              </a:spcAft>
              <a:buSzPts val="1600"/>
              <a:buFont typeface="Times New Roman"/>
              <a:buChar char="●"/>
            </a:pPr>
            <a:r>
              <a:rPr lang="es-419" sz="1600" b="1" dirty="0">
                <a:latin typeface="Times New Roman"/>
                <a:ea typeface="Times New Roman"/>
                <a:cs typeface="Times New Roman"/>
                <a:sym typeface="Times New Roman"/>
              </a:rPr>
              <a:t>Proponer dos o tres temas  que les resulten de interés </a:t>
            </a:r>
            <a:endParaRPr sz="1600" b="1" dirty="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s-419" sz="1600" b="1" dirty="0">
                <a:latin typeface="Times New Roman"/>
                <a:ea typeface="Times New Roman"/>
                <a:cs typeface="Times New Roman"/>
                <a:sym typeface="Times New Roman"/>
              </a:rPr>
              <a:t>Priorizar las temáticas que ya conocen </a:t>
            </a:r>
            <a:endParaRPr sz="1600" b="1" dirty="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s-419" sz="1600" b="1" dirty="0">
                <a:latin typeface="Times New Roman"/>
                <a:ea typeface="Times New Roman"/>
                <a:cs typeface="Times New Roman"/>
                <a:sym typeface="Times New Roman"/>
              </a:rPr>
              <a:t>Si fuera el caso,  tomar el tema de la tesis o el informe de PPS</a:t>
            </a:r>
            <a:endParaRPr sz="1600" b="1" dirty="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s-419" sz="1600" b="1" dirty="0">
                <a:latin typeface="Times New Roman"/>
                <a:ea typeface="Times New Roman"/>
                <a:cs typeface="Times New Roman"/>
                <a:sym typeface="Times New Roman"/>
              </a:rPr>
              <a:t>Si está trabajando en alguna organización, tomar un tema o problema de la misma.</a:t>
            </a:r>
            <a:endParaRPr sz="1600" b="1" dirty="0">
              <a:latin typeface="Times New Roman"/>
              <a:ea typeface="Times New Roman"/>
              <a:cs typeface="Times New Roman"/>
              <a:sym typeface="Times New Roman"/>
            </a:endParaRPr>
          </a:p>
          <a:p>
            <a:pPr marL="0" lvl="0" indent="0" algn="just" rtl="0">
              <a:spcBef>
                <a:spcPts val="1200"/>
              </a:spcBef>
              <a:spcAft>
                <a:spcPts val="0"/>
              </a:spcAft>
              <a:buNone/>
            </a:pPr>
            <a:endParaRPr sz="1600" b="1"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s-419" sz="1600" b="1" dirty="0">
                <a:latin typeface="Times New Roman"/>
                <a:ea typeface="Times New Roman"/>
                <a:cs typeface="Times New Roman"/>
                <a:sym typeface="Times New Roman"/>
              </a:rPr>
              <a:t>Beneficiario: el proyecto deberá atender a demandas no satisfechas en su disciplina específica, apuntar a beneficiarios grupos en situación de vulnerabilidad. </a:t>
            </a:r>
            <a:endParaRPr sz="1600" b="1" dirty="0">
              <a:latin typeface="Times New Roman"/>
              <a:ea typeface="Times New Roman"/>
              <a:cs typeface="Times New Roman"/>
              <a:sym typeface="Times New Roman"/>
            </a:endParaRPr>
          </a:p>
          <a:p>
            <a:pPr marL="0" lvl="0" indent="0" algn="l" rtl="0">
              <a:spcBef>
                <a:spcPts val="1200"/>
              </a:spcBef>
              <a:spcAft>
                <a:spcPts val="1200"/>
              </a:spcAft>
              <a:buNone/>
            </a:pPr>
            <a:endParaRPr sz="12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93000" y="127974"/>
            <a:ext cx="8739300" cy="1295711"/>
          </a:xfrm>
          <a:prstGeom prst="rect">
            <a:avLst/>
          </a:prstGeom>
          <a:solidFill>
            <a:schemeClr val="dk2"/>
          </a:solidFill>
        </p:spPr>
        <p:txBody>
          <a:bodyPr spcFirstLastPara="1" wrap="square" lIns="91425" tIns="91425" rIns="91425" bIns="91425" anchor="t" anchorCtr="0">
            <a:normAutofit fontScale="90000"/>
          </a:bodyPr>
          <a:lstStyle/>
          <a:p>
            <a:pPr marL="0" lvl="0" indent="0" algn="just" rtl="0">
              <a:lnSpc>
                <a:spcPct val="100000"/>
              </a:lnSpc>
              <a:spcBef>
                <a:spcPts val="1800"/>
              </a:spcBef>
              <a:spcAft>
                <a:spcPts val="0"/>
              </a:spcAft>
              <a:buNone/>
            </a:pPr>
            <a:r>
              <a:rPr lang="es-419" sz="2033" b="1" dirty="0">
                <a:latin typeface="Times New Roman"/>
                <a:ea typeface="Times New Roman"/>
                <a:cs typeface="Times New Roman"/>
                <a:sym typeface="Times New Roman"/>
              </a:rPr>
              <a:t>1.</a:t>
            </a:r>
            <a:r>
              <a:rPr lang="es-419" sz="1033" dirty="0">
                <a:latin typeface="Times New Roman"/>
                <a:ea typeface="Times New Roman"/>
                <a:cs typeface="Times New Roman"/>
                <a:sym typeface="Times New Roman"/>
              </a:rPr>
              <a:t>     </a:t>
            </a:r>
            <a:r>
              <a:rPr lang="es-419" sz="2033" b="1" dirty="0">
                <a:latin typeface="Times New Roman"/>
                <a:ea typeface="Times New Roman"/>
                <a:cs typeface="Times New Roman"/>
                <a:sym typeface="Times New Roman"/>
              </a:rPr>
              <a:t>Fundamentación de la propuesta. </a:t>
            </a:r>
            <a:r>
              <a:rPr lang="es-419" sz="2033" dirty="0">
                <a:latin typeface="Times New Roman"/>
                <a:ea typeface="Times New Roman"/>
                <a:cs typeface="Times New Roman"/>
                <a:sym typeface="Times New Roman"/>
              </a:rPr>
              <a:t>¿Porqué? Marco teórico y problema</a:t>
            </a:r>
            <a:endParaRPr sz="2033" dirty="0">
              <a:latin typeface="Times New Roman"/>
              <a:ea typeface="Times New Roman"/>
              <a:cs typeface="Times New Roman"/>
              <a:sym typeface="Times New Roman"/>
            </a:endParaRPr>
          </a:p>
          <a:p>
            <a:pPr marL="0" lvl="0" indent="0" algn="just" rtl="0">
              <a:lnSpc>
                <a:spcPct val="100000"/>
              </a:lnSpc>
              <a:spcBef>
                <a:spcPts val="400"/>
              </a:spcBef>
              <a:spcAft>
                <a:spcPts val="0"/>
              </a:spcAft>
              <a:buNone/>
            </a:pPr>
            <a:r>
              <a:rPr lang="es-419" sz="2033" dirty="0">
                <a:latin typeface="Times New Roman"/>
                <a:ea typeface="Times New Roman"/>
                <a:cs typeface="Times New Roman"/>
                <a:sym typeface="Times New Roman"/>
              </a:rPr>
              <a:t> 1.1 Marco teórico: </a:t>
            </a:r>
            <a:r>
              <a:rPr lang="es-419" sz="1533" dirty="0">
                <a:latin typeface="Times New Roman"/>
                <a:ea typeface="Times New Roman"/>
                <a:cs typeface="Times New Roman"/>
                <a:sym typeface="Times New Roman"/>
              </a:rPr>
              <a:t>E</a:t>
            </a:r>
            <a:r>
              <a:rPr lang="es-419" sz="1755" dirty="0">
                <a:latin typeface="Times New Roman"/>
                <a:ea typeface="Times New Roman"/>
                <a:cs typeface="Times New Roman"/>
                <a:sym typeface="Times New Roman"/>
              </a:rPr>
              <a:t>mpezamos la fundamentación presentando el tema elegido como problema a nivel global para lo cual se debe articular con algunos de los temas desarrollados en la materia</a:t>
            </a:r>
            <a:endParaRPr sz="1755" dirty="0">
              <a:latin typeface="Times New Roman"/>
              <a:ea typeface="Times New Roman"/>
              <a:cs typeface="Times New Roman"/>
              <a:sym typeface="Times New Roman"/>
            </a:endParaRPr>
          </a:p>
          <a:p>
            <a:pPr marL="457200" lvl="0" indent="-308610" algn="just" rtl="0">
              <a:lnSpc>
                <a:spcPct val="100000"/>
              </a:lnSpc>
              <a:spcBef>
                <a:spcPts val="1200"/>
              </a:spcBef>
              <a:spcAft>
                <a:spcPts val="0"/>
              </a:spcAft>
              <a:buClr>
                <a:srgbClr val="0070C0"/>
              </a:buClr>
              <a:buSzPct val="100000"/>
              <a:buFont typeface="Times New Roman"/>
              <a:buAutoNum type="arabicPeriod"/>
            </a:pPr>
            <a:endParaRPr sz="1400" dirty="0">
              <a:solidFill>
                <a:srgbClr val="0070C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91" name="Google Shape;91;p18"/>
          <p:cNvSpPr txBox="1">
            <a:spLocks noGrp="1"/>
          </p:cNvSpPr>
          <p:nvPr>
            <p:ph type="body" idx="1"/>
          </p:nvPr>
        </p:nvSpPr>
        <p:spPr>
          <a:xfrm>
            <a:off x="311700" y="1646237"/>
            <a:ext cx="3999900" cy="3397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s-419" sz="1200" b="1" i="1" dirty="0">
                <a:latin typeface="Times New Roman"/>
                <a:ea typeface="Times New Roman"/>
                <a:cs typeface="Times New Roman"/>
                <a:sym typeface="Times New Roman"/>
              </a:rPr>
              <a:t>B</a:t>
            </a:r>
            <a:r>
              <a:rPr lang="es-419" sz="1700" b="1" i="1" dirty="0">
                <a:latin typeface="Times New Roman"/>
                <a:ea typeface="Times New Roman"/>
                <a:cs typeface="Times New Roman"/>
                <a:sym typeface="Times New Roman"/>
              </a:rPr>
              <a:t>uscar el marco teórico para fundamentar la propuesta</a:t>
            </a:r>
            <a:r>
              <a:rPr lang="es-419" sz="1700" dirty="0">
                <a:latin typeface="Times New Roman"/>
                <a:ea typeface="Times New Roman"/>
                <a:cs typeface="Times New Roman"/>
                <a:sym typeface="Times New Roman"/>
              </a:rPr>
              <a:t>, referenciando material trabajado en la materia ética (J. Serrano, documentos de ONU para ODS, Pacto Global, DDH, A. Cortina) como así también, en materias específicas de su disciplina, relativas al tema elegido. Los autores, textos y artículos citados deben aparecer en el cuerpo del texto y en la bibliografía (la forma de citado se indica en el punto 11 Bibliografía). </a:t>
            </a:r>
            <a:endParaRPr sz="1900" dirty="0"/>
          </a:p>
        </p:txBody>
      </p:sp>
      <p:sp>
        <p:nvSpPr>
          <p:cNvPr id="92" name="Google Shape;92;p18"/>
          <p:cNvSpPr txBox="1">
            <a:spLocks noGrp="1"/>
          </p:cNvSpPr>
          <p:nvPr>
            <p:ph type="body" idx="2"/>
          </p:nvPr>
        </p:nvSpPr>
        <p:spPr>
          <a:xfrm>
            <a:off x="4566182" y="1646237"/>
            <a:ext cx="3999900" cy="3397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just" rtl="0">
              <a:spcBef>
                <a:spcPts val="0"/>
              </a:spcBef>
              <a:spcAft>
                <a:spcPts val="0"/>
              </a:spcAft>
              <a:buClr>
                <a:schemeClr val="dk1"/>
              </a:buClr>
              <a:buSzPct val="57849"/>
              <a:buFont typeface="Arial"/>
              <a:buNone/>
            </a:pPr>
            <a:r>
              <a:rPr lang="es-419" sz="1901" dirty="0">
                <a:latin typeface="Times New Roman"/>
                <a:ea typeface="Times New Roman"/>
                <a:cs typeface="Times New Roman"/>
                <a:sym typeface="Times New Roman"/>
              </a:rPr>
              <a:t>Para lograr el diálogo interdisciplinario – entre los contenidos trabajados en la cátedra de ética y la carrera que están cursando - pueden preguntarse:</a:t>
            </a:r>
          </a:p>
          <a:p>
            <a:pPr marL="0" lvl="0" indent="0" algn="just" rtl="0">
              <a:spcBef>
                <a:spcPts val="0"/>
              </a:spcBef>
              <a:spcAft>
                <a:spcPts val="0"/>
              </a:spcAft>
              <a:buClr>
                <a:schemeClr val="dk1"/>
              </a:buClr>
              <a:buSzPct val="57849"/>
              <a:buFont typeface="Arial"/>
              <a:buNone/>
            </a:pPr>
            <a:endParaRPr sz="1901" dirty="0">
              <a:latin typeface="Times New Roman"/>
              <a:ea typeface="Times New Roman"/>
              <a:cs typeface="Times New Roman"/>
              <a:sym typeface="Times New Roman"/>
            </a:endParaRPr>
          </a:p>
          <a:p>
            <a:pPr marL="0" lvl="0" indent="0" algn="just" rtl="0">
              <a:spcBef>
                <a:spcPts val="0"/>
              </a:spcBef>
              <a:spcAft>
                <a:spcPts val="0"/>
              </a:spcAft>
              <a:buClr>
                <a:schemeClr val="dk1"/>
              </a:buClr>
              <a:buSzPct val="57849"/>
              <a:buFont typeface="Arial"/>
              <a:buNone/>
            </a:pPr>
            <a:r>
              <a:rPr lang="es-419" sz="1901" i="1" dirty="0">
                <a:latin typeface="Times New Roman"/>
                <a:ea typeface="Times New Roman"/>
                <a:cs typeface="Times New Roman"/>
                <a:sym typeface="Times New Roman"/>
              </a:rPr>
              <a:t>¿cómo se relaciona el tema elegido con la problemática </a:t>
            </a:r>
            <a:r>
              <a:rPr lang="es-419" sz="1901" b="1" i="1" dirty="0">
                <a:latin typeface="Times New Roman"/>
                <a:ea typeface="Times New Roman"/>
                <a:cs typeface="Times New Roman"/>
                <a:sym typeface="Times New Roman"/>
              </a:rPr>
              <a:t>de la globalización? </a:t>
            </a:r>
            <a:endParaRPr sz="1901" b="1" i="1" dirty="0">
              <a:latin typeface="Times New Roman"/>
              <a:ea typeface="Times New Roman"/>
              <a:cs typeface="Times New Roman"/>
              <a:sym typeface="Times New Roman"/>
            </a:endParaRPr>
          </a:p>
          <a:p>
            <a:pPr marL="0" lvl="0" indent="0" algn="just" rtl="0">
              <a:spcBef>
                <a:spcPts val="0"/>
              </a:spcBef>
              <a:spcAft>
                <a:spcPts val="0"/>
              </a:spcAft>
              <a:buClr>
                <a:schemeClr val="dk1"/>
              </a:buClr>
              <a:buSzPct val="57849"/>
              <a:buFont typeface="Arial"/>
              <a:buNone/>
            </a:pPr>
            <a:r>
              <a:rPr lang="es-419" sz="1901" b="1" i="1" dirty="0">
                <a:latin typeface="Times New Roman"/>
                <a:ea typeface="Times New Roman"/>
                <a:cs typeface="Times New Roman"/>
                <a:sym typeface="Times New Roman"/>
              </a:rPr>
              <a:t>¿se puede relacionar con alguno de los  ODS? </a:t>
            </a:r>
            <a:endParaRPr sz="1901" b="1" i="1" dirty="0">
              <a:latin typeface="Times New Roman"/>
              <a:ea typeface="Times New Roman"/>
              <a:cs typeface="Times New Roman"/>
              <a:sym typeface="Times New Roman"/>
            </a:endParaRPr>
          </a:p>
          <a:p>
            <a:pPr marL="0" lvl="0" indent="0" algn="just" rtl="0">
              <a:spcBef>
                <a:spcPts val="0"/>
              </a:spcBef>
              <a:spcAft>
                <a:spcPts val="0"/>
              </a:spcAft>
              <a:buClr>
                <a:schemeClr val="dk1"/>
              </a:buClr>
              <a:buSzPct val="57849"/>
              <a:buFont typeface="Arial"/>
              <a:buNone/>
            </a:pPr>
            <a:r>
              <a:rPr lang="es-419" sz="1901" b="1" i="1" dirty="0">
                <a:latin typeface="Times New Roman"/>
                <a:ea typeface="Times New Roman"/>
                <a:cs typeface="Times New Roman"/>
                <a:sym typeface="Times New Roman"/>
              </a:rPr>
              <a:t>¿con qué derechos humanos se puede relacionar?</a:t>
            </a:r>
            <a:endParaRPr sz="1901" b="1" i="1" dirty="0">
              <a:latin typeface="Times New Roman"/>
              <a:ea typeface="Times New Roman"/>
              <a:cs typeface="Times New Roman"/>
              <a:sym typeface="Times New Roman"/>
            </a:endParaRPr>
          </a:p>
          <a:p>
            <a:pPr marL="0" lvl="0" indent="0" algn="just" rtl="0">
              <a:spcBef>
                <a:spcPts val="0"/>
              </a:spcBef>
              <a:spcAft>
                <a:spcPts val="0"/>
              </a:spcAft>
              <a:buNone/>
            </a:pPr>
            <a:r>
              <a:rPr lang="es-419" sz="1901" b="1" i="1" dirty="0">
                <a:latin typeface="Times New Roman"/>
                <a:ea typeface="Times New Roman"/>
                <a:cs typeface="Times New Roman"/>
                <a:sym typeface="Times New Roman"/>
              </a:rPr>
              <a:t>¿se puede proponer como un proyecto de RSE para una empresa/organización o como proyecto de RSU para la UCC</a:t>
            </a:r>
            <a:r>
              <a:rPr lang="es-419" sz="1200" b="1" i="1" dirty="0">
                <a:latin typeface="Times New Roman"/>
                <a:ea typeface="Times New Roman"/>
                <a:cs typeface="Times New Roman"/>
                <a:sym typeface="Times New Roman"/>
              </a:rPr>
              <a:t>? </a:t>
            </a:r>
          </a:p>
          <a:p>
            <a:pPr marL="0" lvl="0" indent="0" algn="just" rtl="0">
              <a:spcBef>
                <a:spcPts val="0"/>
              </a:spcBef>
              <a:spcAft>
                <a:spcPts val="0"/>
              </a:spcAft>
              <a:buNone/>
            </a:pP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726600"/>
          </a:xfrm>
          <a:prstGeom prst="rect">
            <a:avLst/>
          </a:prstGeom>
          <a:solidFill>
            <a:schemeClr val="dk2"/>
          </a:solidFill>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s-419" sz="2033" b="1" dirty="0">
                <a:latin typeface="Arial"/>
                <a:ea typeface="Arial"/>
                <a:cs typeface="Arial"/>
                <a:sym typeface="Arial"/>
              </a:rPr>
              <a:t>1.</a:t>
            </a:r>
            <a:r>
              <a:rPr lang="es-419" sz="1033" dirty="0">
                <a:latin typeface="Arial"/>
                <a:ea typeface="Arial"/>
                <a:cs typeface="Arial"/>
                <a:sym typeface="Arial"/>
              </a:rPr>
              <a:t>     </a:t>
            </a:r>
            <a:r>
              <a:rPr lang="es-419" sz="2033" b="1" dirty="0">
                <a:latin typeface="Times New Roman"/>
                <a:ea typeface="Times New Roman"/>
                <a:cs typeface="Times New Roman"/>
                <a:sym typeface="Times New Roman"/>
              </a:rPr>
              <a:t>Fundamentación de la propuesta .</a:t>
            </a:r>
            <a:endParaRPr sz="2033" b="1" dirty="0">
              <a:latin typeface="Times New Roman"/>
              <a:ea typeface="Times New Roman"/>
              <a:cs typeface="Times New Roman"/>
              <a:sym typeface="Times New Roman"/>
            </a:endParaRPr>
          </a:p>
          <a:p>
            <a:pPr marL="0" lvl="0" indent="0" algn="just" rtl="0">
              <a:spcBef>
                <a:spcPts val="400"/>
              </a:spcBef>
              <a:spcAft>
                <a:spcPts val="0"/>
              </a:spcAft>
              <a:buNone/>
            </a:pPr>
            <a:r>
              <a:rPr lang="es-419" sz="2033" dirty="0">
                <a:latin typeface="Times New Roman"/>
                <a:ea typeface="Times New Roman"/>
                <a:cs typeface="Times New Roman"/>
                <a:sym typeface="Times New Roman"/>
              </a:rPr>
              <a:t>1.2 Formulación del problema</a:t>
            </a:r>
            <a:endParaRPr sz="2033" dirty="0">
              <a:latin typeface="Times New Roman"/>
              <a:ea typeface="Times New Roman"/>
              <a:cs typeface="Times New Roman"/>
              <a:sym typeface="Times New Roman"/>
            </a:endParaRPr>
          </a:p>
          <a:p>
            <a:pPr marL="0" lvl="0" indent="0" algn="just" rtl="0">
              <a:spcBef>
                <a:spcPts val="1800"/>
              </a:spcBef>
              <a:spcAft>
                <a:spcPts val="400"/>
              </a:spcAft>
              <a:buClr>
                <a:schemeClr val="dk1"/>
              </a:buClr>
              <a:buSzPct val="54098"/>
              <a:buFont typeface="Arial"/>
              <a:buNone/>
            </a:pPr>
            <a:endParaRPr sz="2033" dirty="0">
              <a:latin typeface="Arial"/>
              <a:ea typeface="Arial"/>
              <a:cs typeface="Arial"/>
              <a:sym typeface="Arial"/>
            </a:endParaRPr>
          </a:p>
        </p:txBody>
      </p:sp>
      <p:sp>
        <p:nvSpPr>
          <p:cNvPr id="98" name="Google Shape;98;p19"/>
          <p:cNvSpPr txBox="1">
            <a:spLocks noGrp="1"/>
          </p:cNvSpPr>
          <p:nvPr>
            <p:ph type="body" idx="1"/>
          </p:nvPr>
        </p:nvSpPr>
        <p:spPr>
          <a:xfrm>
            <a:off x="311700" y="1171600"/>
            <a:ext cx="8520600" cy="37065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05000"/>
              </a:lnSpc>
              <a:spcBef>
                <a:spcPts val="1200"/>
              </a:spcBef>
              <a:spcAft>
                <a:spcPts val="0"/>
              </a:spcAft>
              <a:buNone/>
            </a:pPr>
            <a:r>
              <a:rPr lang="es-419">
                <a:latin typeface="Times New Roman"/>
                <a:ea typeface="Times New Roman"/>
                <a:cs typeface="Times New Roman"/>
                <a:sym typeface="Times New Roman"/>
              </a:rPr>
              <a:t>Indicar cuál es el problema específico que aborda el proyecto, qué características adquiere en el contexto de intervención elegido y cuál es la metodología de abordaje del proyecto.</a:t>
            </a:r>
            <a:endParaRPr>
              <a:latin typeface="Times New Roman"/>
              <a:ea typeface="Times New Roman"/>
              <a:cs typeface="Times New Roman"/>
              <a:sym typeface="Times New Roman"/>
            </a:endParaRPr>
          </a:p>
          <a:p>
            <a:pPr marL="0" lvl="0" indent="0" algn="just" rtl="0">
              <a:lnSpc>
                <a:spcPct val="105000"/>
              </a:lnSpc>
              <a:spcBef>
                <a:spcPts val="1200"/>
              </a:spcBef>
              <a:spcAft>
                <a:spcPts val="0"/>
              </a:spcAft>
              <a:buNone/>
            </a:pPr>
            <a:r>
              <a:rPr lang="es-419" sz="1500" i="1">
                <a:latin typeface="Times New Roman"/>
                <a:ea typeface="Times New Roman"/>
                <a:cs typeface="Times New Roman"/>
                <a:sym typeface="Times New Roman"/>
              </a:rPr>
              <a:t>Identificar el problema </a:t>
            </a:r>
            <a:r>
              <a:rPr lang="es-419" sz="1500">
                <a:latin typeface="Times New Roman"/>
                <a:ea typeface="Times New Roman"/>
                <a:cs typeface="Times New Roman"/>
                <a:sym typeface="Times New Roman"/>
              </a:rPr>
              <a:t>o necesidad social que apunta a resolver el proyecto: se refiere a una situación anómala o que llama la atención porque de resolverse podría mejorarse algo o aportar al desarrollo humano, cultural, social o económico de cierta comunidad o grupo.</a:t>
            </a:r>
            <a:endParaRPr sz="1500">
              <a:latin typeface="Times New Roman"/>
              <a:ea typeface="Times New Roman"/>
              <a:cs typeface="Times New Roman"/>
              <a:sym typeface="Times New Roman"/>
            </a:endParaRPr>
          </a:p>
          <a:p>
            <a:pPr marL="0" lvl="0" indent="0" algn="just" rtl="0">
              <a:lnSpc>
                <a:spcPct val="105000"/>
              </a:lnSpc>
              <a:spcBef>
                <a:spcPts val="1200"/>
              </a:spcBef>
              <a:spcAft>
                <a:spcPts val="0"/>
              </a:spcAft>
              <a:buNone/>
            </a:pPr>
            <a:r>
              <a:rPr lang="es-419" sz="1500">
                <a:latin typeface="Times New Roman"/>
                <a:ea typeface="Times New Roman"/>
                <a:cs typeface="Times New Roman"/>
                <a:sym typeface="Times New Roman"/>
              </a:rPr>
              <a:t>- </a:t>
            </a:r>
            <a:r>
              <a:rPr lang="es-419" sz="1500" i="1">
                <a:latin typeface="Times New Roman"/>
                <a:ea typeface="Times New Roman"/>
                <a:cs typeface="Times New Roman"/>
                <a:sym typeface="Times New Roman"/>
              </a:rPr>
              <a:t>Buscar información contextual del problema</a:t>
            </a:r>
            <a:r>
              <a:rPr lang="es-419" sz="1500">
                <a:latin typeface="Times New Roman"/>
                <a:ea typeface="Times New Roman"/>
                <a:cs typeface="Times New Roman"/>
                <a:sym typeface="Times New Roman"/>
              </a:rPr>
              <a:t>: suele ser de carácter geográfico, histórico, genético, estructural, etc. Indicar algunas situaciones o fenómenos que establecen un contexto o panorama general, dentro del cual aparece el problema.</a:t>
            </a:r>
            <a:endParaRPr sz="1500">
              <a:latin typeface="Times New Roman"/>
              <a:ea typeface="Times New Roman"/>
              <a:cs typeface="Times New Roman"/>
              <a:sym typeface="Times New Roman"/>
            </a:endParaRPr>
          </a:p>
          <a:p>
            <a:pPr marL="0" lvl="0" indent="0" algn="just" rtl="0">
              <a:lnSpc>
                <a:spcPct val="105000"/>
              </a:lnSpc>
              <a:spcBef>
                <a:spcPts val="1200"/>
              </a:spcBef>
              <a:spcAft>
                <a:spcPts val="0"/>
              </a:spcAft>
              <a:buNone/>
            </a:pPr>
            <a:r>
              <a:rPr lang="es-419" sz="1500">
                <a:latin typeface="Times New Roman"/>
                <a:ea typeface="Times New Roman"/>
                <a:cs typeface="Times New Roman"/>
                <a:sym typeface="Times New Roman"/>
              </a:rPr>
              <a:t>- </a:t>
            </a:r>
            <a:r>
              <a:rPr lang="es-419" sz="1500" i="1">
                <a:latin typeface="Times New Roman"/>
                <a:ea typeface="Times New Roman"/>
                <a:cs typeface="Times New Roman"/>
                <a:sym typeface="Times New Roman"/>
              </a:rPr>
              <a:t>Tratar de formular cuál es el origen del problema</a:t>
            </a:r>
            <a:endParaRPr sz="1500" i="1">
              <a:latin typeface="Times New Roman"/>
              <a:ea typeface="Times New Roman"/>
              <a:cs typeface="Times New Roman"/>
              <a:sym typeface="Times New Roman"/>
            </a:endParaRPr>
          </a:p>
          <a:p>
            <a:pPr marL="0" lvl="0" indent="0" algn="just" rtl="0">
              <a:lnSpc>
                <a:spcPct val="105000"/>
              </a:lnSpc>
              <a:spcBef>
                <a:spcPts val="1200"/>
              </a:spcBef>
              <a:spcAft>
                <a:spcPts val="0"/>
              </a:spcAft>
              <a:buNone/>
            </a:pPr>
            <a:r>
              <a:rPr lang="es-419" sz="1500">
                <a:latin typeface="Times New Roman"/>
                <a:ea typeface="Times New Roman"/>
                <a:cs typeface="Times New Roman"/>
                <a:sym typeface="Times New Roman"/>
              </a:rPr>
              <a:t>- </a:t>
            </a:r>
            <a:r>
              <a:rPr lang="es-419" sz="1500" i="1">
                <a:latin typeface="Times New Roman"/>
                <a:ea typeface="Times New Roman"/>
                <a:cs typeface="Times New Roman"/>
                <a:sym typeface="Times New Roman"/>
              </a:rPr>
              <a:t>Señalar si hay antecedentes</a:t>
            </a:r>
            <a:r>
              <a:rPr lang="es-419" sz="1500">
                <a:latin typeface="Times New Roman"/>
                <a:ea typeface="Times New Roman"/>
                <a:cs typeface="Times New Roman"/>
                <a:sym typeface="Times New Roman"/>
              </a:rPr>
              <a:t> de propuestas similares (a nivel local o global)</a:t>
            </a:r>
            <a:endParaRPr sz="1500">
              <a:latin typeface="Times New Roman"/>
              <a:ea typeface="Times New Roman"/>
              <a:cs typeface="Times New Roman"/>
              <a:sym typeface="Times New Roman"/>
            </a:endParaRPr>
          </a:p>
          <a:p>
            <a:pPr marL="0" lvl="0" indent="0" algn="just" rtl="0">
              <a:lnSpc>
                <a:spcPct val="105000"/>
              </a:lnSpc>
              <a:spcBef>
                <a:spcPts val="1200"/>
              </a:spcBef>
              <a:spcAft>
                <a:spcPts val="0"/>
              </a:spcAft>
              <a:buNone/>
            </a:pPr>
            <a:r>
              <a:rPr lang="es-419" sz="1500" i="1">
                <a:latin typeface="Times New Roman"/>
                <a:ea typeface="Times New Roman"/>
                <a:cs typeface="Times New Roman"/>
                <a:sym typeface="Times New Roman"/>
              </a:rPr>
              <a:t>- Explicar qué se va a realizar</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AB97"/>
            </a:gs>
            <a:gs pos="100000">
              <a:srgbClr val="022622"/>
            </a:gs>
          </a:gsLst>
          <a:path path="circle">
            <a:fillToRect l="50000" t="50000" r="50000" b="50000"/>
          </a:path>
          <a:tileRect/>
        </a:gra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a:solidFill>
            <a:schemeClr val="bg2"/>
          </a:solidFill>
        </p:spPr>
        <p:txBody>
          <a:bodyPr spcFirstLastPara="1" wrap="square" lIns="91425" tIns="91425" rIns="91425" bIns="91425" anchor="t" anchorCtr="0">
            <a:noAutofit/>
          </a:bodyPr>
          <a:lstStyle/>
          <a:p>
            <a:pPr marL="0" lvl="0" indent="0" algn="just" rtl="0">
              <a:lnSpc>
                <a:spcPct val="115000"/>
              </a:lnSpc>
              <a:spcBef>
                <a:spcPts val="1800"/>
              </a:spcBef>
              <a:spcAft>
                <a:spcPts val="0"/>
              </a:spcAft>
              <a:buClr>
                <a:schemeClr val="dk1"/>
              </a:buClr>
              <a:buSzPts val="990"/>
              <a:buFont typeface="Arial"/>
              <a:buNone/>
            </a:pPr>
            <a:r>
              <a:rPr lang="es-419" sz="1729" b="1" dirty="0">
                <a:latin typeface="Times New Roman"/>
                <a:ea typeface="Times New Roman"/>
                <a:cs typeface="Times New Roman"/>
                <a:sym typeface="Times New Roman"/>
              </a:rPr>
              <a:t>2. Objetivos del proyecto</a:t>
            </a:r>
            <a:r>
              <a:rPr lang="es-419" sz="1729" dirty="0">
                <a:latin typeface="Times New Roman"/>
                <a:ea typeface="Times New Roman"/>
                <a:cs typeface="Times New Roman"/>
                <a:sym typeface="Times New Roman"/>
              </a:rPr>
              <a:t> ¿Para qué? ¿Qué se espera lograr al finalizar el proyecto? </a:t>
            </a:r>
            <a:endParaRPr sz="1729" dirty="0">
              <a:latin typeface="Times New Roman"/>
              <a:ea typeface="Times New Roman"/>
              <a:cs typeface="Times New Roman"/>
              <a:sym typeface="Times New Roman"/>
            </a:endParaRPr>
          </a:p>
          <a:p>
            <a:pPr marL="0" lvl="0" indent="0" algn="l" rtl="0">
              <a:spcBef>
                <a:spcPts val="400"/>
              </a:spcBef>
              <a:spcAft>
                <a:spcPts val="0"/>
              </a:spcAft>
              <a:buSzPts val="990"/>
              <a:buNone/>
            </a:pPr>
            <a:endParaRPr sz="2900" dirty="0">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171674"/>
            <a:ext cx="3999900" cy="3895177"/>
          </a:xfrm>
          <a:prstGeom prst="rect">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s-419" sz="1500" dirty="0">
                <a:latin typeface="Arial"/>
                <a:ea typeface="Arial"/>
                <a:cs typeface="Arial"/>
                <a:sym typeface="Arial"/>
              </a:rPr>
              <a:t>Los objetivos deben ser:</a:t>
            </a:r>
            <a:endParaRPr sz="1500" dirty="0">
              <a:latin typeface="Arial"/>
              <a:ea typeface="Arial"/>
              <a:cs typeface="Arial"/>
              <a:sym typeface="Arial"/>
            </a:endParaRPr>
          </a:p>
          <a:p>
            <a:pPr marL="457200" lvl="0" indent="-330200" algn="just" rtl="0">
              <a:spcBef>
                <a:spcPts val="1200"/>
              </a:spcBef>
              <a:spcAft>
                <a:spcPts val="0"/>
              </a:spcAft>
              <a:buSzPts val="1600"/>
              <a:buFont typeface="Times New Roman"/>
              <a:buChar char="●"/>
            </a:pPr>
            <a:r>
              <a:rPr lang="es-419" sz="1600" dirty="0">
                <a:latin typeface="Times New Roman"/>
                <a:ea typeface="Times New Roman"/>
                <a:cs typeface="Times New Roman"/>
                <a:sym typeface="Times New Roman"/>
              </a:rPr>
              <a:t>Realistas y relevantes</a:t>
            </a:r>
            <a:endParaRPr sz="1600" dirty="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s-419" sz="1600" dirty="0">
                <a:latin typeface="Times New Roman"/>
                <a:ea typeface="Times New Roman"/>
                <a:cs typeface="Times New Roman"/>
                <a:sym typeface="Times New Roman"/>
              </a:rPr>
              <a:t>Concisos y claros: expresan solo una meta o logro por objetivo</a:t>
            </a:r>
            <a:endParaRPr sz="1600" dirty="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s-419" sz="1600" dirty="0">
                <a:latin typeface="Times New Roman"/>
                <a:ea typeface="Times New Roman"/>
                <a:cs typeface="Times New Roman"/>
                <a:sym typeface="Times New Roman"/>
              </a:rPr>
              <a:t>Deben ser medibles: expresan conductas observables, se los puede evaluar</a:t>
            </a:r>
            <a:endParaRPr sz="1600"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s-419" sz="1600" dirty="0">
                <a:latin typeface="Times New Roman"/>
                <a:ea typeface="Times New Roman"/>
                <a:cs typeface="Times New Roman"/>
                <a:sym typeface="Times New Roman"/>
              </a:rPr>
              <a:t>Se redactan comenzando con un verbo en infinitivo (usar diccionario de sinónimos): Ej.: </a:t>
            </a:r>
            <a:r>
              <a:rPr lang="es-419" sz="1600" i="1" dirty="0">
                <a:latin typeface="Times New Roman"/>
                <a:ea typeface="Times New Roman"/>
                <a:cs typeface="Times New Roman"/>
                <a:sym typeface="Times New Roman"/>
              </a:rPr>
              <a:t>Promove</a:t>
            </a:r>
            <a:r>
              <a:rPr lang="es-419" sz="1200" i="1" dirty="0">
                <a:latin typeface="Times New Roman"/>
                <a:ea typeface="Times New Roman"/>
                <a:cs typeface="Times New Roman"/>
                <a:sym typeface="Times New Roman"/>
              </a:rPr>
              <a:t>r</a:t>
            </a:r>
          </a:p>
          <a:p>
            <a:pPr marL="139700" lvl="0" indent="0" algn="just" rtl="0">
              <a:spcBef>
                <a:spcPts val="0"/>
              </a:spcBef>
              <a:spcAft>
                <a:spcPts val="0"/>
              </a:spcAft>
              <a:buSzPts val="1400"/>
              <a:buNone/>
            </a:pPr>
            <a:endParaRPr lang="es-419" sz="1200" i="1" dirty="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endParaRPr dirty="0"/>
          </a:p>
        </p:txBody>
      </p:sp>
      <p:sp>
        <p:nvSpPr>
          <p:cNvPr id="105" name="Google Shape;105;p20"/>
          <p:cNvSpPr txBox="1">
            <a:spLocks noGrp="1"/>
          </p:cNvSpPr>
          <p:nvPr>
            <p:ph type="body" idx="2"/>
          </p:nvPr>
        </p:nvSpPr>
        <p:spPr>
          <a:xfrm>
            <a:off x="4495800" y="1171674"/>
            <a:ext cx="4411500" cy="3895177"/>
          </a:xfrm>
          <a:prstGeom prst="rect">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s-419" sz="1500" b="1" dirty="0">
                <a:latin typeface="Times New Roman"/>
                <a:ea typeface="Times New Roman"/>
                <a:cs typeface="Times New Roman"/>
                <a:sym typeface="Times New Roman"/>
              </a:rPr>
              <a:t>Objetivos generales</a:t>
            </a:r>
            <a:r>
              <a:rPr lang="es-419" sz="1500" dirty="0">
                <a:latin typeface="Times New Roman"/>
                <a:ea typeface="Times New Roman"/>
                <a:cs typeface="Times New Roman"/>
                <a:sym typeface="Times New Roman"/>
              </a:rPr>
              <a:t>: tienen en cuenta el aporte del proyecto al contexto macro, suelen ser a largo plazo. Describe el PARA QUÉ de la actividad, es decir, lo que se espera obtener como resultado global.</a:t>
            </a:r>
          </a:p>
          <a:p>
            <a:pPr marL="0" lvl="0" indent="0" algn="just" rtl="0">
              <a:spcBef>
                <a:spcPts val="0"/>
              </a:spcBef>
              <a:spcAft>
                <a:spcPts val="0"/>
              </a:spcAft>
              <a:buNone/>
            </a:pPr>
            <a:r>
              <a:rPr lang="es-419" sz="1500" dirty="0">
                <a:latin typeface="Times New Roman"/>
                <a:ea typeface="Times New Roman"/>
                <a:cs typeface="Times New Roman"/>
                <a:sym typeface="Times New Roman"/>
              </a:rPr>
              <a:t>Relacionan el proyecto con temas más amplios como ODS, RSU/RSE, Derechos humanos y dan lugar al marco teórico trabajado en la materia.</a:t>
            </a:r>
            <a:endParaRPr sz="1500" dirty="0">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s-419" sz="1500" b="1" dirty="0">
                <a:latin typeface="Times New Roman"/>
                <a:ea typeface="Times New Roman"/>
                <a:cs typeface="Times New Roman"/>
                <a:sym typeface="Times New Roman"/>
              </a:rPr>
              <a:t>Objetivos específicos</a:t>
            </a:r>
            <a:r>
              <a:rPr lang="es-419" sz="1500" dirty="0">
                <a:latin typeface="Times New Roman"/>
                <a:ea typeface="Times New Roman"/>
                <a:cs typeface="Times New Roman"/>
                <a:sym typeface="Times New Roman"/>
              </a:rPr>
              <a:t>: son operativos y más concretos Para redactar los objetivos específicos deben considerarse las siguientes interrogantes </a:t>
            </a:r>
            <a:endParaRPr sz="1500" dirty="0">
              <a:latin typeface="Times New Roman"/>
              <a:ea typeface="Times New Roman"/>
              <a:cs typeface="Times New Roman"/>
              <a:sym typeface="Times New Roman"/>
            </a:endParaRPr>
          </a:p>
          <a:p>
            <a:pPr marL="476250" lvl="0" indent="-342900" algn="just" rtl="0">
              <a:lnSpc>
                <a:spcPct val="100000"/>
              </a:lnSpc>
              <a:spcBef>
                <a:spcPts val="1200"/>
              </a:spcBef>
              <a:spcAft>
                <a:spcPts val="0"/>
              </a:spcAft>
              <a:buSzPts val="1500"/>
              <a:buFont typeface="+mj-lt"/>
              <a:buAutoNum type="arabicPeriod"/>
            </a:pPr>
            <a:r>
              <a:rPr lang="es-419" sz="1500" b="1" dirty="0">
                <a:latin typeface="Times New Roman"/>
                <a:ea typeface="Times New Roman"/>
                <a:cs typeface="Times New Roman"/>
                <a:sym typeface="Times New Roman"/>
              </a:rPr>
              <a:t>Qué se quiere lograr </a:t>
            </a:r>
            <a:endParaRPr sz="1500" b="1" dirty="0">
              <a:latin typeface="Times New Roman"/>
              <a:ea typeface="Times New Roman"/>
              <a:cs typeface="Times New Roman"/>
              <a:sym typeface="Times New Roman"/>
            </a:endParaRPr>
          </a:p>
          <a:p>
            <a:pPr marL="476250" lvl="0" indent="-342900" algn="just" rtl="0">
              <a:lnSpc>
                <a:spcPct val="100000"/>
              </a:lnSpc>
              <a:spcBef>
                <a:spcPts val="0"/>
              </a:spcBef>
              <a:spcAft>
                <a:spcPts val="0"/>
              </a:spcAft>
              <a:buSzPts val="1500"/>
              <a:buFont typeface="+mj-lt"/>
              <a:buAutoNum type="arabicPeriod"/>
            </a:pPr>
            <a:r>
              <a:rPr lang="es-419" sz="1500" b="1" dirty="0">
                <a:latin typeface="Times New Roman"/>
                <a:ea typeface="Times New Roman"/>
                <a:cs typeface="Times New Roman"/>
                <a:sym typeface="Times New Roman"/>
              </a:rPr>
              <a:t>A quién va dirigido </a:t>
            </a:r>
            <a:endParaRPr sz="1500" b="1" dirty="0">
              <a:latin typeface="Times New Roman"/>
              <a:ea typeface="Times New Roman"/>
              <a:cs typeface="Times New Roman"/>
              <a:sym typeface="Times New Roman"/>
            </a:endParaRPr>
          </a:p>
          <a:p>
            <a:pPr marL="476250" lvl="0" indent="-342900" algn="just" rtl="0">
              <a:lnSpc>
                <a:spcPct val="100000"/>
              </a:lnSpc>
              <a:spcBef>
                <a:spcPts val="0"/>
              </a:spcBef>
              <a:spcAft>
                <a:spcPts val="0"/>
              </a:spcAft>
              <a:buSzPts val="1500"/>
              <a:buFont typeface="+mj-lt"/>
              <a:buAutoNum type="arabicPeriod"/>
            </a:pPr>
            <a:r>
              <a:rPr lang="es-419" sz="1500" b="1" dirty="0">
                <a:latin typeface="Times New Roman"/>
                <a:ea typeface="Times New Roman"/>
                <a:cs typeface="Times New Roman"/>
                <a:sym typeface="Times New Roman"/>
              </a:rPr>
              <a:t>Cómo vamos a lograrlo </a:t>
            </a:r>
            <a:endParaRPr sz="1500" b="1" dirty="0">
              <a:latin typeface="Times New Roman"/>
              <a:ea typeface="Times New Roman"/>
              <a:cs typeface="Times New Roman"/>
              <a:sym typeface="Times New Roman"/>
            </a:endParaRPr>
          </a:p>
          <a:p>
            <a:pPr marL="476250" lvl="0" indent="-342900" algn="just" rtl="0">
              <a:lnSpc>
                <a:spcPct val="100000"/>
              </a:lnSpc>
              <a:spcBef>
                <a:spcPts val="0"/>
              </a:spcBef>
              <a:spcAft>
                <a:spcPts val="0"/>
              </a:spcAft>
              <a:buSzPts val="1500"/>
              <a:buFont typeface="+mj-lt"/>
              <a:buAutoNum type="arabicPeriod"/>
            </a:pPr>
            <a:r>
              <a:rPr lang="es-419" sz="1500" b="1" dirty="0">
                <a:latin typeface="Times New Roman"/>
                <a:ea typeface="Times New Roman"/>
                <a:cs typeface="Times New Roman"/>
                <a:sym typeface="Times New Roman"/>
              </a:rPr>
              <a:t>Cuándo se realizará </a:t>
            </a:r>
            <a:endParaRPr sz="1500" b="1" dirty="0">
              <a:latin typeface="Times New Roman"/>
              <a:ea typeface="Times New Roman"/>
              <a:cs typeface="Times New Roman"/>
              <a:sym typeface="Times New Roman"/>
            </a:endParaRPr>
          </a:p>
          <a:p>
            <a:pPr marL="476250" lvl="0" indent="-342900" algn="just" rtl="0">
              <a:lnSpc>
                <a:spcPct val="100000"/>
              </a:lnSpc>
              <a:spcBef>
                <a:spcPts val="0"/>
              </a:spcBef>
              <a:spcAft>
                <a:spcPts val="0"/>
              </a:spcAft>
              <a:buSzPts val="1500"/>
              <a:buFont typeface="+mj-lt"/>
              <a:buAutoNum type="arabicPeriod"/>
            </a:pPr>
            <a:r>
              <a:rPr lang="es-419" sz="1500" b="1" dirty="0">
                <a:latin typeface="Times New Roman"/>
                <a:ea typeface="Times New Roman"/>
                <a:cs typeface="Times New Roman"/>
                <a:sym typeface="Times New Roman"/>
              </a:rPr>
              <a:t>Dónde </a:t>
            </a:r>
            <a:endParaRPr sz="1800"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19511" y="84512"/>
            <a:ext cx="8704978" cy="613200"/>
          </a:xfrm>
        </p:spPr>
        <p:txBody>
          <a:bodyPr>
            <a:normAutofit fontScale="90000"/>
          </a:bodyPr>
          <a:lstStyle/>
          <a:p>
            <a:r>
              <a:rPr lang="es-AR" sz="2000" dirty="0"/>
              <a:t>Un objetivo específico bien redactado incluye los 5 ítems y puede medirse:</a:t>
            </a:r>
            <a:endParaRPr lang="en-US" sz="2000" dirty="0"/>
          </a:p>
        </p:txBody>
      </p:sp>
      <p:sp>
        <p:nvSpPr>
          <p:cNvPr id="6" name="Marcador de texto 5"/>
          <p:cNvSpPr>
            <a:spLocks noGrp="1"/>
          </p:cNvSpPr>
          <p:nvPr>
            <p:ph type="body" idx="1"/>
          </p:nvPr>
        </p:nvSpPr>
        <p:spPr>
          <a:xfrm>
            <a:off x="709733" y="603162"/>
            <a:ext cx="8520600" cy="4455826"/>
          </a:xfrm>
        </p:spPr>
        <p:txBody>
          <a:bodyPr>
            <a:normAutofit/>
          </a:bodyPr>
          <a:lstStyle/>
          <a:p>
            <a:pPr marL="476250" lvl="0" algn="just">
              <a:spcBef>
                <a:spcPts val="1200"/>
              </a:spcBef>
              <a:buSzPts val="1500"/>
              <a:buFont typeface="+mj-lt"/>
              <a:buAutoNum type="arabicPeriod"/>
            </a:pPr>
            <a:r>
              <a:rPr lang="es-ES" b="1" dirty="0">
                <a:sym typeface="Times New Roman"/>
              </a:rPr>
              <a:t>Qué se quiere lograr (a fin de… / para qué…)</a:t>
            </a:r>
            <a:endParaRPr lang="es-ES" b="1" dirty="0">
              <a:latin typeface="Times New Roman"/>
              <a:ea typeface="Times New Roman"/>
              <a:cs typeface="Times New Roman"/>
              <a:sym typeface="Times New Roman"/>
            </a:endParaRPr>
          </a:p>
          <a:p>
            <a:pPr marL="476250" lvl="0" algn="just">
              <a:buSzPts val="1500"/>
              <a:buFont typeface="+mj-lt"/>
              <a:buAutoNum type="arabicPeriod"/>
            </a:pPr>
            <a:r>
              <a:rPr lang="es-ES" b="1" dirty="0">
                <a:latin typeface="Times New Roman"/>
                <a:ea typeface="Times New Roman"/>
                <a:cs typeface="Times New Roman"/>
                <a:sym typeface="Times New Roman"/>
              </a:rPr>
              <a:t>A quién va dirigido (beneficiario)</a:t>
            </a:r>
          </a:p>
          <a:p>
            <a:pPr marL="476250" lvl="0" algn="just">
              <a:buSzPts val="1500"/>
              <a:buFont typeface="+mj-lt"/>
              <a:buAutoNum type="arabicPeriod"/>
            </a:pPr>
            <a:r>
              <a:rPr lang="es-ES" b="1" dirty="0">
                <a:latin typeface="Times New Roman"/>
                <a:ea typeface="Times New Roman"/>
                <a:cs typeface="Times New Roman"/>
                <a:sym typeface="Times New Roman"/>
              </a:rPr>
              <a:t>Qué se va a realizar y cómo  (cuál es la intervención )</a:t>
            </a:r>
          </a:p>
          <a:p>
            <a:pPr marL="476250" lvl="0" algn="just">
              <a:buSzPts val="1500"/>
              <a:buFont typeface="+mj-lt"/>
              <a:buAutoNum type="arabicPeriod"/>
            </a:pPr>
            <a:r>
              <a:rPr lang="es-ES" b="1" dirty="0">
                <a:latin typeface="Times New Roman"/>
                <a:ea typeface="Times New Roman"/>
                <a:cs typeface="Times New Roman"/>
                <a:sym typeface="Times New Roman"/>
              </a:rPr>
              <a:t>Cuándo se realizará </a:t>
            </a:r>
          </a:p>
          <a:p>
            <a:pPr marL="476250" lvl="0" algn="just">
              <a:buSzPts val="1500"/>
              <a:buFont typeface="+mj-lt"/>
              <a:buAutoNum type="arabicPeriod"/>
            </a:pPr>
            <a:r>
              <a:rPr lang="es-ES" b="1" dirty="0">
                <a:latin typeface="Times New Roman"/>
                <a:ea typeface="Times New Roman"/>
                <a:cs typeface="Times New Roman"/>
                <a:sym typeface="Times New Roman"/>
              </a:rPr>
              <a:t>Dónde </a:t>
            </a:r>
            <a:r>
              <a:rPr lang="es-ES" dirty="0"/>
              <a:t>                          </a:t>
            </a:r>
          </a:p>
          <a:p>
            <a:pPr marL="114300" indent="0">
              <a:buNone/>
            </a:pPr>
            <a:r>
              <a:rPr lang="es-ES" dirty="0"/>
              <a:t>                               1                                                       2                                           5                                        </a:t>
            </a:r>
          </a:p>
          <a:p>
            <a:pPr marL="114300" indent="0">
              <a:buNone/>
            </a:pPr>
            <a:endParaRPr lang="es-ES" sz="1400" dirty="0"/>
          </a:p>
          <a:p>
            <a:pPr marL="114300" indent="0">
              <a:buNone/>
            </a:pPr>
            <a:r>
              <a:rPr lang="es-ES" sz="1400" b="1" i="1" dirty="0"/>
              <a:t>Promover el cuidado medio ambiental  en la comunidad educativa   de la Escuela San José  </a:t>
            </a:r>
          </a:p>
          <a:p>
            <a:pPr marL="114300" indent="0">
              <a:buNone/>
            </a:pPr>
            <a:endParaRPr lang="es-ES" sz="1400" b="1" i="1" dirty="0"/>
          </a:p>
          <a:p>
            <a:pPr marL="114300" indent="0">
              <a:buNone/>
            </a:pPr>
            <a:r>
              <a:rPr lang="es-ES" sz="1400" b="1" i="1" dirty="0"/>
              <a:t> por medio de la recolección y venta de papel para reciclado  durante el ciclo 2023</a:t>
            </a:r>
            <a:r>
              <a:rPr lang="es-ES" b="1" i="1" dirty="0"/>
              <a:t>.</a:t>
            </a:r>
          </a:p>
          <a:p>
            <a:endParaRPr lang="es-AR" dirty="0"/>
          </a:p>
          <a:p>
            <a:r>
              <a:rPr lang="es-AR" dirty="0"/>
              <a:t>                                            3                                                                     4</a:t>
            </a:r>
          </a:p>
          <a:p>
            <a:pPr marL="114300" indent="0">
              <a:buNone/>
            </a:pPr>
            <a:r>
              <a:rPr lang="es-ES" b="1" i="1" dirty="0"/>
              <a:t>Implementar evacuaciones de los espacios físicos de la Universidad Católica De Córdoba, simulados atreves de gafas de realidad virtual mediante distintos encuentros durante el ciclo lectivo del año 2023</a:t>
            </a:r>
            <a:r>
              <a:rPr lang="es-ES" dirty="0"/>
              <a:t>.</a:t>
            </a:r>
          </a:p>
          <a:p>
            <a:pPr marL="114300" indent="0">
              <a:buNone/>
            </a:pPr>
            <a:r>
              <a:rPr lang="es-ES" dirty="0">
                <a:solidFill>
                  <a:srgbClr val="FFFF00"/>
                </a:solidFill>
              </a:rPr>
              <a:t>Incompleto: falta el </a:t>
            </a:r>
            <a:r>
              <a:rPr lang="es-ES" b="1" dirty="0">
                <a:solidFill>
                  <a:srgbClr val="FFFF00"/>
                </a:solidFill>
                <a:sym typeface="Times New Roman"/>
              </a:rPr>
              <a:t>para qué</a:t>
            </a:r>
            <a:endParaRPr lang="en-US" dirty="0">
              <a:solidFill>
                <a:srgbClr val="FFFF00"/>
              </a:solidFill>
            </a:endParaRPr>
          </a:p>
        </p:txBody>
      </p:sp>
      <p:sp>
        <p:nvSpPr>
          <p:cNvPr id="7" name="Llamada de flecha hacia arriba 6"/>
          <p:cNvSpPr/>
          <p:nvPr/>
        </p:nvSpPr>
        <p:spPr>
          <a:xfrm>
            <a:off x="894184" y="2212836"/>
            <a:ext cx="3438090" cy="555585"/>
          </a:xfrm>
          <a:prstGeom prst="up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lamada de flecha hacia arriba 7"/>
          <p:cNvSpPr/>
          <p:nvPr/>
        </p:nvSpPr>
        <p:spPr>
          <a:xfrm>
            <a:off x="4362025" y="2207566"/>
            <a:ext cx="2442258" cy="555585"/>
          </a:xfrm>
          <a:prstGeom prst="up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p:cNvPicPr>
            <a:picLocks noChangeAspect="1"/>
          </p:cNvPicPr>
          <p:nvPr/>
        </p:nvPicPr>
        <p:blipFill>
          <a:blip r:embed="rId2"/>
          <a:stretch>
            <a:fillRect/>
          </a:stretch>
        </p:blipFill>
        <p:spPr>
          <a:xfrm>
            <a:off x="6804283" y="2190077"/>
            <a:ext cx="2339717" cy="573074"/>
          </a:xfrm>
          <a:prstGeom prst="rect">
            <a:avLst/>
          </a:prstGeom>
        </p:spPr>
      </p:pic>
      <p:sp>
        <p:nvSpPr>
          <p:cNvPr id="11" name="Llamada de flecha hacia abajo 10"/>
          <p:cNvSpPr/>
          <p:nvPr/>
        </p:nvSpPr>
        <p:spPr>
          <a:xfrm>
            <a:off x="894184" y="2918098"/>
            <a:ext cx="5451676" cy="438056"/>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lamada de flecha hacia abajo 12"/>
          <p:cNvSpPr/>
          <p:nvPr/>
        </p:nvSpPr>
        <p:spPr>
          <a:xfrm>
            <a:off x="6351567" y="2918098"/>
            <a:ext cx="1898249" cy="438056"/>
          </a:xfrm>
          <a:prstGeom prst="down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B5CF547C-8E58-4AD7-8563-A67ECE68099A}"/>
              </a:ext>
            </a:extLst>
          </p:cNvPr>
          <p:cNvPicPr>
            <a:picLocks noChangeAspect="1"/>
          </p:cNvPicPr>
          <p:nvPr/>
        </p:nvPicPr>
        <p:blipFill>
          <a:blip r:embed="rId3"/>
          <a:stretch>
            <a:fillRect/>
          </a:stretch>
        </p:blipFill>
        <p:spPr>
          <a:xfrm>
            <a:off x="-18996" y="2327295"/>
            <a:ext cx="913180" cy="914400"/>
          </a:xfrm>
          <a:prstGeom prst="rect">
            <a:avLst/>
          </a:prstGeom>
        </p:spPr>
      </p:pic>
      <p:pic>
        <p:nvPicPr>
          <p:cNvPr id="16" name="Imagen 15">
            <a:extLst>
              <a:ext uri="{FF2B5EF4-FFF2-40B4-BE49-F238E27FC236}">
                <a16:creationId xmlns:a16="http://schemas.microsoft.com/office/drawing/2014/main" id="{91A4D466-852C-4B2B-838B-0596E708AC8B}"/>
              </a:ext>
            </a:extLst>
          </p:cNvPr>
          <p:cNvPicPr>
            <a:picLocks noChangeAspect="1"/>
          </p:cNvPicPr>
          <p:nvPr/>
        </p:nvPicPr>
        <p:blipFill>
          <a:blip r:embed="rId4"/>
          <a:stretch>
            <a:fillRect/>
          </a:stretch>
        </p:blipFill>
        <p:spPr>
          <a:xfrm>
            <a:off x="84905" y="3534181"/>
            <a:ext cx="759435" cy="951259"/>
          </a:xfrm>
          <a:prstGeom prst="rect">
            <a:avLst/>
          </a:prstGeom>
        </p:spPr>
      </p:pic>
    </p:spTree>
    <p:extLst>
      <p:ext uri="{BB962C8B-B14F-4D97-AF65-F5344CB8AC3E}">
        <p14:creationId xmlns:p14="http://schemas.microsoft.com/office/powerpoint/2010/main" val="1754794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220</TotalTime>
  <Words>1962</Words>
  <Application>Microsoft Office PowerPoint</Application>
  <PresentationFormat>Presentación en pantalla (16:9)</PresentationFormat>
  <Paragraphs>180</Paragraphs>
  <Slides>15</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Century Gothic</vt:lpstr>
      <vt:lpstr>Wingdings</vt:lpstr>
      <vt:lpstr>Times New Roman</vt:lpstr>
      <vt:lpstr>Wingdings 3</vt:lpstr>
      <vt:lpstr>Arial</vt:lpstr>
      <vt:lpstr>Ion</vt:lpstr>
      <vt:lpstr>   Modulo III ¿cómo implementar los contenidos teóricos de la ética a la disciplina específica?   Proyecto de Responsabilidad Social</vt:lpstr>
      <vt:lpstr>Proyecto de Responsabilidad Social</vt:lpstr>
      <vt:lpstr>Pautas metodológicas</vt:lpstr>
      <vt:lpstr>Normativas generales para la presentación del trabajo </vt:lpstr>
      <vt:lpstr>Elección del tema y beneficiario</vt:lpstr>
      <vt:lpstr>1.     Fundamentación de la propuesta. ¿Porqué? Marco teórico y problema  1.1 Marco teórico: Empezamos la fundamentación presentando el tema elegido como problema a nivel global para lo cual se debe articular con algunos de los temas desarrollados en la materia  </vt:lpstr>
      <vt:lpstr>1.     Fundamentación de la propuesta . 1.2 Formulación del problema </vt:lpstr>
      <vt:lpstr>2. Objetivos del proyecto ¿Para qué? ¿Qué se espera lograr al finalizar el proyecto?  </vt:lpstr>
      <vt:lpstr>Un objetivo específico bien redactado incluye los 5 ítems y puede medirse:</vt:lpstr>
      <vt:lpstr>Ejemplos de objetivos generales y objetivos específicos</vt:lpstr>
      <vt:lpstr>Presentación de PowerPoint</vt:lpstr>
      <vt:lpstr>5. Plan de trabajo ¿Cómo lograr los objetivos propuestos?. Completar el Checklist listando todas las actividades que hay que hacer para que el proyecto se ejecute y qué recurso necesita cada una. Listar entre 13/ 15  actividades. Debe incluir actividades de evaluación</vt:lpstr>
      <vt:lpstr>6. Cronograma ¿Cuándo?  La organización en el tiempo nos permite visualizar la concatenación de las actividades y anticipar los nudos críticos. Ordenar en el tiempo todas las actividades listadas en el checklist (pueden tomar días, semanas o meses)  </vt:lpstr>
      <vt:lpstr>7. Evaluación ¿cómo saber si se alcanzaron los objetivos? Se trata de realizar instrumentos de medición que permitan valorar distintas actividades del proyecto o el proyecto en su conjunto, pera implementar las mejoras necesarias. Realizar un modelo de Encuesta para aplicar en un momento puntual de proyecto o bien, indicadores específicos.  8. Comunicación del proyecto ¿Cómo difundir el proyecto? Realizar afiche o flyer que ilustre la idea central del proyecto.  9. Consideraciones finales  Se trata del cierre general de la propuesta, las reflexiones del grupo en torno la importancia de la implementación del proyecto, retomando la fundamentación, pero de cara al futuro. Se pueden preguntar si ¿contribuye a la ética cívica? ¿qué valores promueve? que beneficios reporta? Se espera un desarrollo mínimo una página  10 Bibliografía. Deben consignarse todas las fuentes consultadas</vt:lpstr>
      <vt:lpstr>11. Anexo: Es el resumen del proyecto que se publica en el blog. La extensión del mismo no supera a una carilla. Va acompañado con una foto del grupo autor del proyecto. Se sube a la tarea Avance de Proyecto en formato Word. Ver anexos publicados en el blog: http://proyectateucc.blogspot.com/search/label/Ingenier%C3%ADa%20%282022%29   Título: (se repite en la carátula) Referencia metafórica al proyecto  Ej: Un techo para mi país Subtítulo:  (se repite en la carátula)Referencia específica al proyecto Ej: Construcción de viviendas de emergencia Integrantes: (se repite en la carátula) Objetivos generales:  (se repite en el proyecto Ítem 2) Objetivos específicos: (se repite en el proyecto Ítem 2) Beneficiarios: (se repite en el proyecto Ítem 3) Resumen del proyecto: (Sintetiza la Formulación del problema ítem 1.2) Organizaciones que participan: (se repite en el proyecto Ítem 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 III ¿cómo implementar los contenidos teóricos de la ética a la disciplina específica?   Proyecto de Responsabilidad Social</dc:title>
  <dc:creator>Fernanda Schiavoni</dc:creator>
  <cp:lastModifiedBy>santiago vietto</cp:lastModifiedBy>
  <cp:revision>20</cp:revision>
  <dcterms:modified xsi:type="dcterms:W3CDTF">2023-11-06T16:07:09Z</dcterms:modified>
</cp:coreProperties>
</file>