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  <p:sldId id="273" r:id="rId19"/>
    <p:sldId id="274" r:id="rId20"/>
    <p:sldId id="277" r:id="rId21"/>
    <p:sldId id="275" r:id="rId22"/>
    <p:sldId id="276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DengXian" panose="02010600030101010101" pitchFamily="2" charset="-122"/>
      <p:regular r:id="rId29"/>
      <p:bold r:id="rId30"/>
    </p:embeddedFont>
    <p:embeddedFont>
      <p:font typeface="Raleway" panose="020B0604020202020204" charset="0"/>
      <p:regular r:id="rId31"/>
      <p:bold r:id="rId32"/>
      <p:italic r:id="rId33"/>
      <p:boldItalic r:id="rId34"/>
    </p:embeddedFont>
    <p:embeddedFont>
      <p:font typeface="Roboto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32" autoAdjust="0"/>
    <p:restoredTop sz="94660"/>
  </p:normalViewPr>
  <p:slideViewPr>
    <p:cSldViewPr snapToGrid="0">
      <p:cViewPr varScale="1">
        <p:scale>
          <a:sx n="92" d="100"/>
          <a:sy n="92" d="100"/>
        </p:scale>
        <p:origin x="99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89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969e8f22a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969e8f22a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5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191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6382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5.gif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138819" y="1014045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Presentaci</a:t>
            </a:r>
            <a:r>
              <a:rPr lang="es-AR" dirty="0" smtClean="0"/>
              <a:t>ó</a:t>
            </a:r>
            <a:r>
              <a:rPr lang="en" dirty="0" smtClean="0"/>
              <a:t>n Final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38819" y="1933605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Teoria de Señales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460936" y="2651566"/>
            <a:ext cx="8222100" cy="2013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 smtClean="0"/>
              <a:t>Alumno: Vietto </a:t>
            </a:r>
            <a:r>
              <a:rPr lang="en" sz="1900" dirty="0"/>
              <a:t>Herrera, </a:t>
            </a:r>
            <a:r>
              <a:rPr lang="en" sz="1900" dirty="0" smtClean="0"/>
              <a:t>Santiago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 smtClean="0"/>
              <a:t>Profesor: Marcelo Olivero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9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 smtClean="0"/>
              <a:t>Clave: 1802890</a:t>
            </a:r>
            <a:endParaRPr lang="en" sz="1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 smtClean="0"/>
              <a:t>Año: 2020</a:t>
            </a:r>
            <a:endParaRPr sz="1900" dirty="0"/>
          </a:p>
        </p:txBody>
      </p:sp>
    </p:spTree>
    <p:extLst>
      <p:ext uri="{BB962C8B-B14F-4D97-AF65-F5344CB8AC3E}">
        <p14:creationId xmlns:p14="http://schemas.microsoft.com/office/powerpoint/2010/main" val="201762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5081" y="92055"/>
            <a:ext cx="8905009" cy="4781281"/>
          </a:xfrm>
        </p:spPr>
        <p:txBody>
          <a:bodyPr/>
          <a:lstStyle/>
          <a:p>
            <a:endParaRPr lang="es-ES" sz="1400" b="1" dirty="0" smtClean="0">
              <a:latin typeface="Raleway" panose="020B0604020202020204" charset="0"/>
            </a:endParaRPr>
          </a:p>
          <a:p>
            <a:pPr marL="114300" indent="0">
              <a:buNone/>
            </a:pPr>
            <a:endParaRPr lang="es-ES" sz="1400" b="1" dirty="0" smtClean="0">
              <a:latin typeface="Raleway" panose="020B0604020202020204" charset="0"/>
            </a:endParaRPr>
          </a:p>
          <a:p>
            <a:r>
              <a:rPr lang="es-ES" sz="1400" b="1" dirty="0" smtClean="0">
                <a:latin typeface="Raleway" panose="020B0604020202020204" charset="0"/>
              </a:rPr>
              <a:t>Coeficientes </a:t>
            </a:r>
            <a:r>
              <a:rPr lang="es-ES" sz="1400" b="1" dirty="0">
                <a:latin typeface="Raleway" panose="020B0604020202020204" charset="0"/>
              </a:rPr>
              <a:t>de fourier: </a:t>
            </a:r>
            <a:r>
              <a:rPr lang="es-ES" sz="1400" dirty="0">
                <a:latin typeface="Raleway" panose="020B0604020202020204" charset="0"/>
              </a:rPr>
              <a:t>son la mejor aproximacion que puedo hacer en una funcion continua. </a:t>
            </a:r>
            <a:endParaRPr lang="es-AR" sz="1400" dirty="0">
              <a:latin typeface="Raleway" panose="020B0604020202020204" charset="0"/>
            </a:endParaRPr>
          </a:p>
          <a:p>
            <a:pPr marL="114300" indent="0">
              <a:buNone/>
            </a:pPr>
            <a:endParaRPr lang="es-AR" sz="1400" dirty="0">
              <a:latin typeface="Raleway" panose="020B0604020202020204" charset="0"/>
            </a:endParaRPr>
          </a:p>
          <a:p>
            <a:r>
              <a:rPr lang="es-ES" sz="1400" dirty="0">
                <a:latin typeface="Raleway" panose="020B0604020202020204" charset="0"/>
              </a:rPr>
              <a:t>Se quiere que la serie sea convergente, para tener coeficientes mas pequeños y gracias a eso una mejor aproximacion</a:t>
            </a:r>
            <a:r>
              <a:rPr lang="es-ES" sz="1400" dirty="0" smtClean="0">
                <a:latin typeface="Raleway" panose="020B0604020202020204" charset="0"/>
              </a:rPr>
              <a:t>.</a:t>
            </a:r>
          </a:p>
          <a:p>
            <a:pPr marL="114300" indent="0">
              <a:buNone/>
            </a:pPr>
            <a:endParaRPr lang="es-AR" sz="1400" dirty="0">
              <a:latin typeface="Raleway" panose="020B0604020202020204" charset="0"/>
            </a:endParaRPr>
          </a:p>
          <a:p>
            <a:r>
              <a:rPr lang="es-ES" sz="1400" dirty="0" smtClean="0">
                <a:latin typeface="Raleway" panose="020B0604020202020204" charset="0"/>
              </a:rPr>
              <a:t>No </a:t>
            </a:r>
            <a:r>
              <a:rPr lang="es-ES" sz="1400" dirty="0">
                <a:latin typeface="Raleway" panose="020B0604020202020204" charset="0"/>
              </a:rPr>
              <a:t>todas las señales circulares y repetitivas pueden ser aproximadas por serie de fourier, existe una </a:t>
            </a:r>
            <a:r>
              <a:rPr lang="es-ES" sz="1400" dirty="0" smtClean="0">
                <a:latin typeface="Raleway" panose="020B0604020202020204" charset="0"/>
              </a:rPr>
              <a:t>restriccion. Esta se conoce como las condiciones de Dirichlet.</a:t>
            </a:r>
          </a:p>
          <a:p>
            <a:pPr marL="114300" indent="0">
              <a:buNone/>
            </a:pPr>
            <a:endParaRPr lang="es-AR" sz="1400" dirty="0">
              <a:latin typeface="Raleway" panose="020B0604020202020204" charset="0"/>
            </a:endParaRPr>
          </a:p>
          <a:p>
            <a:pPr marL="114300" indent="0">
              <a:buNone/>
            </a:pPr>
            <a:endParaRPr lang="es-AR" sz="1400" dirty="0">
              <a:latin typeface="Raleway" panose="020B0604020202020204" charset="0"/>
            </a:endParaRPr>
          </a:p>
          <a:p>
            <a:pPr marL="114300" indent="0">
              <a:buNone/>
            </a:pPr>
            <a:r>
              <a:rPr lang="es-AR" sz="1600" u="sng" dirty="0" smtClean="0">
                <a:latin typeface="Raleway" panose="020B0604020202020204" charset="0"/>
              </a:rPr>
              <a:t>Primer condicion:</a:t>
            </a:r>
            <a:endParaRPr lang="es-AR" sz="1600" dirty="0" smtClean="0">
              <a:latin typeface="Raleway" panose="020B0604020202020204" charset="0"/>
            </a:endParaRPr>
          </a:p>
          <a:p>
            <a:pPr>
              <a:buFontTx/>
              <a:buChar char="-"/>
            </a:pPr>
            <a:r>
              <a:rPr lang="es-AR" sz="1400" dirty="0" smtClean="0">
                <a:latin typeface="Raleway" panose="020B0604020202020204" charset="0"/>
              </a:rPr>
              <a:t>X(t) debe ser integrable en cualquier periodo.</a:t>
            </a:r>
          </a:p>
          <a:p>
            <a:pPr marL="114300" indent="0">
              <a:buNone/>
            </a:pPr>
            <a:endParaRPr lang="es-AR" sz="1400" dirty="0" smtClean="0">
              <a:latin typeface="Raleway" panose="020B0604020202020204" charset="0"/>
            </a:endParaRPr>
          </a:p>
          <a:p>
            <a:pPr>
              <a:buFontTx/>
              <a:buChar char="-"/>
            </a:pPr>
            <a:r>
              <a:rPr lang="es-AR" sz="1400" dirty="0" smtClean="0">
                <a:latin typeface="Raleway" panose="020B0604020202020204" charset="0"/>
              </a:rPr>
              <a:t>Aquella señal que no cumpla con esta condicion, por lo general son aquellas que al integrar dan infinito.</a:t>
            </a:r>
          </a:p>
          <a:p>
            <a:pPr>
              <a:buFontTx/>
              <a:buChar char="-"/>
            </a:pPr>
            <a:endParaRPr lang="es-AR" sz="1400" dirty="0" smtClean="0">
              <a:latin typeface="Raleway" panose="020B0604020202020204" charset="0"/>
            </a:endParaRPr>
          </a:p>
          <a:p>
            <a:pPr>
              <a:buFontTx/>
              <a:buChar char="-"/>
            </a:pPr>
            <a:r>
              <a:rPr lang="es-AR" sz="1400" dirty="0">
                <a:latin typeface="Raleway" panose="020B0604020202020204" charset="0"/>
              </a:rPr>
              <a:t>- Ejemplo: </a:t>
            </a:r>
            <a:r>
              <a:rPr lang="es-ES" sz="1400" dirty="0">
                <a:latin typeface="Raleway" panose="020B0604020202020204" charset="0"/>
              </a:rPr>
              <a:t>X(t)= 1/t  para 0&lt;t&lt;1</a:t>
            </a:r>
            <a:endParaRPr lang="es-AR" sz="1400" dirty="0">
              <a:latin typeface="Raleway" panose="020B0604020202020204" charset="0"/>
            </a:endParaRPr>
          </a:p>
          <a:p>
            <a:pPr marL="114300" indent="0">
              <a:buNone/>
            </a:pPr>
            <a:endParaRPr lang="es-AR" sz="1400" dirty="0" smtClean="0">
              <a:latin typeface="Raleway" panose="020B0604020202020204" charset="0"/>
            </a:endParaRPr>
          </a:p>
          <a:p>
            <a:pPr marL="114300" indent="0">
              <a:buNone/>
            </a:pPr>
            <a:endParaRPr lang="es-AR" sz="1400" dirty="0">
              <a:latin typeface="Raleway" panose="020B060402020202020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8524" y="92055"/>
            <a:ext cx="8447837" cy="369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800" b="1" u="sng" dirty="0" smtClean="0">
                <a:solidFill>
                  <a:schemeClr val="tx1"/>
                </a:solidFill>
                <a:latin typeface="Raleway" panose="020B0604020202020204" charset="0"/>
                <a:ea typeface="DengXian" panose="02010600030101010101" pitchFamily="2" charset="-122"/>
                <a:cs typeface="Times New Roman" panose="02020603050405020304" pitchFamily="18" charset="0"/>
              </a:rPr>
              <a:t>Convergencia de las Series de Fourier</a:t>
            </a:r>
            <a:endParaRPr lang="es-AR" sz="1600" b="1" dirty="0">
              <a:solidFill>
                <a:schemeClr val="tx1"/>
              </a:solidFill>
              <a:effectLst/>
              <a:latin typeface="Raleway" panose="020B060402020202020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08523" y="2415154"/>
            <a:ext cx="8447837" cy="369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800" b="1" u="sng" dirty="0" smtClean="0">
                <a:solidFill>
                  <a:schemeClr val="tx1"/>
                </a:solidFill>
                <a:latin typeface="Raleway" panose="020B0604020202020204" charset="0"/>
                <a:ea typeface="DengXian" panose="02010600030101010101" pitchFamily="2" charset="-122"/>
                <a:cs typeface="Times New Roman" panose="02020603050405020304" pitchFamily="18" charset="0"/>
              </a:rPr>
              <a:t>Condiciones de Dirichlet</a:t>
            </a:r>
            <a:endParaRPr lang="es-AR" sz="1600" b="1" dirty="0">
              <a:solidFill>
                <a:schemeClr val="tx1"/>
              </a:solidFill>
              <a:effectLst/>
              <a:latin typeface="Raleway" panose="020B060402020202020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1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3909" y="0"/>
            <a:ext cx="8728391" cy="4873336"/>
          </a:xfrm>
        </p:spPr>
        <p:txBody>
          <a:bodyPr/>
          <a:lstStyle/>
          <a:p>
            <a:pPr marL="114300" indent="0">
              <a:buNone/>
            </a:pPr>
            <a:endParaRPr lang="es-ES" sz="1400" dirty="0" smtClean="0">
              <a:latin typeface="Raleway" panose="020B0604020202020204" charset="0"/>
            </a:endParaRPr>
          </a:p>
          <a:p>
            <a:pPr marL="114300" indent="0">
              <a:buNone/>
            </a:pPr>
            <a:endParaRPr lang="es-ES" sz="1400" dirty="0">
              <a:latin typeface="Raleway" panose="020B0604020202020204" charset="0"/>
            </a:endParaRPr>
          </a:p>
          <a:p>
            <a:pPr marL="114300" indent="0">
              <a:buNone/>
            </a:pPr>
            <a:endParaRPr lang="es-ES" sz="1400" dirty="0" smtClean="0">
              <a:latin typeface="Raleway" panose="020B0604020202020204" charset="0"/>
            </a:endParaRPr>
          </a:p>
          <a:p>
            <a:pPr marL="114300" indent="0">
              <a:buNone/>
            </a:pPr>
            <a:endParaRPr lang="es-ES" sz="1400" dirty="0">
              <a:latin typeface="Raleway" panose="020B0604020202020204" charset="0"/>
            </a:endParaRPr>
          </a:p>
          <a:p>
            <a:pPr marL="114300" indent="0">
              <a:buNone/>
            </a:pPr>
            <a:endParaRPr lang="es-ES" sz="1400" dirty="0" smtClean="0">
              <a:latin typeface="Raleway" panose="020B0604020202020204" charset="0"/>
            </a:endParaRPr>
          </a:p>
          <a:p>
            <a:pPr marL="114300" indent="0">
              <a:buNone/>
            </a:pPr>
            <a:endParaRPr lang="es-ES" sz="1400" dirty="0">
              <a:latin typeface="Raleway" panose="020B0604020202020204" charset="0"/>
            </a:endParaRPr>
          </a:p>
          <a:p>
            <a:pPr marL="114300" indent="0">
              <a:buNone/>
            </a:pPr>
            <a:endParaRPr lang="es-ES" sz="1400" dirty="0" smtClean="0">
              <a:latin typeface="Raleway" panose="020B0604020202020204" charset="0"/>
            </a:endParaRPr>
          </a:p>
          <a:p>
            <a:pPr marL="114300" indent="0">
              <a:buNone/>
            </a:pPr>
            <a:endParaRPr lang="es-ES" sz="1400" dirty="0">
              <a:latin typeface="Raleway" panose="020B0604020202020204" charset="0"/>
            </a:endParaRPr>
          </a:p>
          <a:p>
            <a:pPr marL="114300" indent="0">
              <a:buNone/>
            </a:pPr>
            <a:endParaRPr lang="es-ES" sz="1400" dirty="0" smtClean="0">
              <a:latin typeface="Raleway" panose="020B0604020202020204" charset="0"/>
            </a:endParaRPr>
          </a:p>
          <a:p>
            <a:pPr marL="114300" indent="0">
              <a:buNone/>
            </a:pPr>
            <a:endParaRPr lang="es-ES" sz="1400" dirty="0">
              <a:latin typeface="Raleway" panose="020B0604020202020204" charset="0"/>
            </a:endParaRPr>
          </a:p>
          <a:p>
            <a:pPr marL="114300" indent="0">
              <a:buNone/>
            </a:pPr>
            <a:endParaRPr lang="es-ES" sz="1400" dirty="0" smtClean="0">
              <a:latin typeface="Raleway" panose="020B0604020202020204" charset="0"/>
            </a:endParaRPr>
          </a:p>
          <a:p>
            <a:pPr marL="114300" indent="0">
              <a:buNone/>
            </a:pPr>
            <a:r>
              <a:rPr lang="es-ES" sz="1600" u="sng" dirty="0" smtClean="0">
                <a:latin typeface="Raleway" panose="020B0604020202020204" charset="0"/>
              </a:rPr>
              <a:t>Segunda condicion:</a:t>
            </a:r>
            <a:endParaRPr lang="es-ES" sz="1600" u="sng" dirty="0">
              <a:latin typeface="Raleway" panose="020B0604020202020204" charset="0"/>
            </a:endParaRPr>
          </a:p>
          <a:p>
            <a:pPr>
              <a:buFontTx/>
              <a:buChar char="-"/>
            </a:pPr>
            <a:endParaRPr lang="es-ES" sz="1400" dirty="0" smtClean="0">
              <a:latin typeface="Raleway" panose="020B0604020202020204" charset="0"/>
            </a:endParaRPr>
          </a:p>
          <a:p>
            <a:pPr>
              <a:buFontTx/>
              <a:buChar char="-"/>
            </a:pPr>
            <a:r>
              <a:rPr lang="es-ES" sz="1400" dirty="0" smtClean="0">
                <a:latin typeface="Raleway" panose="020B0604020202020204" charset="0"/>
              </a:rPr>
              <a:t>x(t) debe tener un numero finito de maximos y minimos durante cualquier periodo.</a:t>
            </a:r>
          </a:p>
          <a:p>
            <a:pPr>
              <a:buFontTx/>
              <a:buChar char="-"/>
            </a:pPr>
            <a:endParaRPr lang="es-ES" sz="1400" dirty="0">
              <a:latin typeface="Raleway" panose="020B0604020202020204" charset="0"/>
            </a:endParaRPr>
          </a:p>
          <a:p>
            <a:pPr>
              <a:buFontTx/>
              <a:buChar char="-"/>
            </a:pPr>
            <a:r>
              <a:rPr lang="es-ES" sz="1400" dirty="0" smtClean="0">
                <a:latin typeface="Raleway" panose="020B0604020202020204" charset="0"/>
              </a:rPr>
              <a:t>Es decir, las señales que no cumplen con esta condicion son aquellas que</a:t>
            </a:r>
          </a:p>
          <a:p>
            <a:pPr marL="114300" indent="0">
              <a:buNone/>
            </a:pPr>
            <a:r>
              <a:rPr lang="es-ES" sz="1400" dirty="0">
                <a:latin typeface="Raleway" panose="020B0604020202020204" charset="0"/>
              </a:rPr>
              <a:t>p</a:t>
            </a:r>
            <a:r>
              <a:rPr lang="es-ES" sz="1400" dirty="0" smtClean="0">
                <a:latin typeface="Raleway" panose="020B0604020202020204" charset="0"/>
              </a:rPr>
              <a:t>oseen infinitos maximos y minimos.</a:t>
            </a:r>
          </a:p>
          <a:p>
            <a:pPr marL="114300" indent="0">
              <a:buNone/>
            </a:pPr>
            <a:endParaRPr lang="es-ES" sz="1400" dirty="0" smtClean="0">
              <a:latin typeface="Raleway" panose="020B0604020202020204" charset="0"/>
            </a:endParaRPr>
          </a:p>
          <a:p>
            <a:pPr>
              <a:buFontTx/>
              <a:buChar char="-"/>
            </a:pPr>
            <a:r>
              <a:rPr lang="es-ES" sz="1400" dirty="0" smtClean="0">
                <a:latin typeface="Raleway" panose="020B0604020202020204" charset="0"/>
              </a:rPr>
              <a:t>Ejemplo:                           con  0 </a:t>
            </a:r>
            <a:r>
              <a:rPr lang="en-US" sz="1400" dirty="0">
                <a:latin typeface="Raleway" panose="020B0604020202020204" charset="0"/>
                <a:sym typeface="Symbol" panose="05050102010706020507" pitchFamily="18" charset="2"/>
              </a:rPr>
              <a:t></a:t>
            </a:r>
            <a:r>
              <a:rPr lang="en-US" sz="1400" dirty="0">
                <a:latin typeface="Raleway" panose="020B0604020202020204" charset="0"/>
              </a:rPr>
              <a:t> </a:t>
            </a:r>
            <a:r>
              <a:rPr lang="es-ES" sz="1400" i="1" dirty="0">
                <a:latin typeface="Raleway" panose="020B0604020202020204" charset="0"/>
              </a:rPr>
              <a:t>t </a:t>
            </a:r>
            <a:r>
              <a:rPr lang="en-US" sz="1400" dirty="0">
                <a:latin typeface="Raleway" panose="020B0604020202020204" charset="0"/>
                <a:sym typeface="Symbol" panose="05050102010706020507" pitchFamily="18" charset="2"/>
              </a:rPr>
              <a:t></a:t>
            </a:r>
            <a:r>
              <a:rPr lang="es-ES" sz="1400" dirty="0">
                <a:latin typeface="Raleway" panose="020B0604020202020204" charset="0"/>
              </a:rPr>
              <a:t> 1    y  </a:t>
            </a:r>
            <a:r>
              <a:rPr lang="es-ES" sz="1400" dirty="0" smtClean="0">
                <a:latin typeface="Raleway" panose="020B0604020202020204" charset="0"/>
              </a:rPr>
              <a:t> </a:t>
            </a:r>
            <a:r>
              <a:rPr lang="es-ES" sz="1400" i="1" dirty="0" smtClean="0">
                <a:latin typeface="Raleway" panose="020B0604020202020204" charset="0"/>
              </a:rPr>
              <a:t>To</a:t>
            </a:r>
            <a:r>
              <a:rPr lang="es-ES" sz="1400" dirty="0" smtClean="0">
                <a:latin typeface="Raleway" panose="020B0604020202020204" charset="0"/>
              </a:rPr>
              <a:t>  </a:t>
            </a:r>
            <a:r>
              <a:rPr lang="es-ES" sz="1400" dirty="0">
                <a:latin typeface="Raleway" panose="020B0604020202020204" charset="0"/>
              </a:rPr>
              <a:t>=  </a:t>
            </a:r>
            <a:r>
              <a:rPr lang="es-ES" sz="1400" dirty="0" smtClean="0">
                <a:latin typeface="Raleway" panose="020B0604020202020204" charset="0"/>
              </a:rPr>
              <a:t>1</a:t>
            </a:r>
          </a:p>
          <a:p>
            <a:pPr>
              <a:buFontTx/>
              <a:buChar char="-"/>
            </a:pPr>
            <a:r>
              <a:rPr lang="es-ES" sz="1400" dirty="0" smtClean="0">
                <a:latin typeface="Raleway" panose="020B0604020202020204" charset="0"/>
              </a:rPr>
              <a:t> </a:t>
            </a:r>
            <a:endParaRPr lang="es-ES" sz="1400" dirty="0">
              <a:latin typeface="Raleway" panose="020B0604020202020204" charset="0"/>
            </a:endParaRPr>
          </a:p>
          <a:p>
            <a:pPr marL="114300" indent="0">
              <a:buNone/>
            </a:pPr>
            <a:endParaRPr lang="es-ES" sz="1400" dirty="0" smtClean="0">
              <a:latin typeface="Raleway" panose="020B0604020202020204" charset="0"/>
            </a:endParaRPr>
          </a:p>
          <a:p>
            <a:pPr>
              <a:buFontTx/>
              <a:buChar char="-"/>
            </a:pPr>
            <a:endParaRPr lang="es-ES" sz="1400" dirty="0">
              <a:latin typeface="Raleway" panose="020B0604020202020204" charset="0"/>
            </a:endParaRPr>
          </a:p>
          <a:p>
            <a:pPr>
              <a:buFontTx/>
              <a:buChar char="-"/>
            </a:pPr>
            <a:endParaRPr lang="es-ES" sz="1400" dirty="0" smtClean="0">
              <a:latin typeface="Raleway" panose="020B0604020202020204" charset="0"/>
            </a:endParaRPr>
          </a:p>
          <a:p>
            <a:pPr>
              <a:buFontTx/>
              <a:buChar char="-"/>
            </a:pPr>
            <a:endParaRPr lang="es-ES" sz="1400" dirty="0">
              <a:latin typeface="Raleway" panose="020B0604020202020204" charset="0"/>
            </a:endParaRPr>
          </a:p>
          <a:p>
            <a:pPr>
              <a:buFontTx/>
              <a:buChar char="-"/>
            </a:pPr>
            <a:endParaRPr lang="es-ES" sz="1400" dirty="0" smtClean="0">
              <a:latin typeface="Raleway" panose="020B0604020202020204" charset="0"/>
            </a:endParaRPr>
          </a:p>
          <a:p>
            <a:pPr>
              <a:buFontTx/>
              <a:buChar char="-"/>
            </a:pPr>
            <a:endParaRPr lang="es-ES" sz="1400" dirty="0">
              <a:latin typeface="Raleway" panose="020B0604020202020204" charset="0"/>
            </a:endParaRPr>
          </a:p>
          <a:p>
            <a:pPr>
              <a:buFontTx/>
              <a:buChar char="-"/>
            </a:pPr>
            <a:endParaRPr lang="es-ES" sz="1400" dirty="0" smtClean="0">
              <a:latin typeface="Raleway" panose="020B0604020202020204" charset="0"/>
            </a:endParaRPr>
          </a:p>
          <a:p>
            <a:pPr>
              <a:buFontTx/>
              <a:buChar char="-"/>
            </a:pPr>
            <a:endParaRPr lang="es-ES" sz="1400" dirty="0">
              <a:latin typeface="Raleway" panose="020B0604020202020204" charset="0"/>
            </a:endParaRPr>
          </a:p>
          <a:p>
            <a:pPr>
              <a:buFontTx/>
              <a:buChar char="-"/>
            </a:pPr>
            <a:endParaRPr lang="es-ES" sz="1400" dirty="0" smtClean="0">
              <a:latin typeface="Raleway" panose="020B0604020202020204" charset="0"/>
            </a:endParaRPr>
          </a:p>
          <a:p>
            <a:pPr>
              <a:buFontTx/>
              <a:buChar char="-"/>
            </a:pPr>
            <a:endParaRPr lang="es-ES" sz="1400" dirty="0">
              <a:latin typeface="Raleway" panose="020B060402020202020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992553" cy="289906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901" y="226513"/>
            <a:ext cx="3829050" cy="2533650"/>
          </a:xfrm>
          <a:prstGeom prst="rect">
            <a:avLst/>
          </a:prstGeom>
        </p:spPr>
      </p:pic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433705"/>
              </p:ext>
            </p:extLst>
          </p:nvPr>
        </p:nvGraphicFramePr>
        <p:xfrm>
          <a:off x="1505089" y="4431980"/>
          <a:ext cx="982373" cy="441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r:id="rId5" imgW="876240" imgH="393480" progId="">
                  <p:embed/>
                </p:oleObj>
              </mc:Choice>
              <mc:Fallback>
                <p:oleObj r:id="rId5" imgW="876240" imgH="3934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5089" y="4431980"/>
                        <a:ext cx="982373" cy="441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928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11700" y="0"/>
            <a:ext cx="8520600" cy="4862945"/>
          </a:xfrm>
        </p:spPr>
        <p:txBody>
          <a:bodyPr/>
          <a:lstStyle/>
          <a:p>
            <a:pPr marL="114300" indent="0">
              <a:buNone/>
            </a:pPr>
            <a:endParaRPr lang="es-AR" sz="1400" dirty="0" smtClean="0">
              <a:latin typeface="Raleway" panose="020B0604020202020204" charset="0"/>
            </a:endParaRPr>
          </a:p>
          <a:p>
            <a:pPr marL="114300" indent="0">
              <a:buNone/>
            </a:pPr>
            <a:endParaRPr lang="es-AR" sz="1400" dirty="0">
              <a:latin typeface="Raleway" panose="020B0604020202020204" charset="0"/>
            </a:endParaRPr>
          </a:p>
          <a:p>
            <a:pPr marL="114300" indent="0">
              <a:buNone/>
            </a:pPr>
            <a:endParaRPr lang="es-AR" sz="1400" dirty="0" smtClean="0">
              <a:latin typeface="Raleway" panose="020B0604020202020204" charset="0"/>
            </a:endParaRPr>
          </a:p>
          <a:p>
            <a:pPr marL="114300" indent="0">
              <a:buNone/>
            </a:pPr>
            <a:endParaRPr lang="es-AR" sz="1400" dirty="0">
              <a:latin typeface="Raleway" panose="020B0604020202020204" charset="0"/>
            </a:endParaRPr>
          </a:p>
          <a:p>
            <a:pPr marL="114300" indent="0">
              <a:buNone/>
            </a:pPr>
            <a:endParaRPr lang="es-AR" sz="1400" dirty="0" smtClean="0">
              <a:latin typeface="Raleway" panose="020B0604020202020204" charset="0"/>
            </a:endParaRPr>
          </a:p>
          <a:p>
            <a:pPr marL="114300" indent="0">
              <a:buNone/>
            </a:pPr>
            <a:endParaRPr lang="es-AR" sz="1400" dirty="0">
              <a:latin typeface="Raleway" panose="020B0604020202020204" charset="0"/>
            </a:endParaRPr>
          </a:p>
          <a:p>
            <a:pPr marL="114300" indent="0">
              <a:buNone/>
            </a:pPr>
            <a:endParaRPr lang="es-AR" sz="1400" dirty="0" smtClean="0">
              <a:latin typeface="Raleway" panose="020B0604020202020204" charset="0"/>
            </a:endParaRPr>
          </a:p>
          <a:p>
            <a:pPr marL="114300" indent="0">
              <a:buNone/>
            </a:pPr>
            <a:endParaRPr lang="es-AR" sz="1400" dirty="0">
              <a:latin typeface="Raleway" panose="020B0604020202020204" charset="0"/>
            </a:endParaRPr>
          </a:p>
          <a:p>
            <a:pPr marL="114300" indent="0">
              <a:buNone/>
            </a:pPr>
            <a:endParaRPr lang="es-AR" sz="1400" dirty="0" smtClean="0">
              <a:latin typeface="Raleway" panose="020B0604020202020204" charset="0"/>
            </a:endParaRPr>
          </a:p>
          <a:p>
            <a:pPr marL="114300" indent="0">
              <a:buNone/>
            </a:pPr>
            <a:endParaRPr lang="es-AR" sz="1400" dirty="0">
              <a:latin typeface="Raleway" panose="020B0604020202020204" charset="0"/>
            </a:endParaRPr>
          </a:p>
          <a:p>
            <a:pPr marL="114300" indent="0">
              <a:buNone/>
            </a:pPr>
            <a:endParaRPr lang="es-AR" sz="1400" dirty="0" smtClean="0">
              <a:latin typeface="Raleway" panose="020B0604020202020204" charset="0"/>
            </a:endParaRPr>
          </a:p>
          <a:p>
            <a:pPr marL="114300" indent="0">
              <a:buNone/>
            </a:pPr>
            <a:endParaRPr lang="es-AR" sz="1400" dirty="0" smtClean="0">
              <a:latin typeface="Raleway" panose="020B0604020202020204" charset="0"/>
            </a:endParaRPr>
          </a:p>
          <a:p>
            <a:pPr marL="114300" indent="0">
              <a:buNone/>
            </a:pPr>
            <a:r>
              <a:rPr lang="es-AR" sz="1600" u="sng" dirty="0" smtClean="0">
                <a:latin typeface="Raleway" panose="020B0604020202020204" charset="0"/>
              </a:rPr>
              <a:t>Tercer condicion:</a:t>
            </a:r>
          </a:p>
          <a:p>
            <a:pPr marL="114300" indent="0">
              <a:buNone/>
            </a:pPr>
            <a:endParaRPr lang="es-AR" sz="1400" dirty="0">
              <a:latin typeface="Raleway" panose="020B0604020202020204" charset="0"/>
            </a:endParaRPr>
          </a:p>
          <a:p>
            <a:pPr>
              <a:buFontTx/>
              <a:buChar char="-"/>
            </a:pPr>
            <a:r>
              <a:rPr lang="es-AR" sz="1400" dirty="0" smtClean="0">
                <a:latin typeface="Raleway" panose="020B0604020202020204" charset="0"/>
              </a:rPr>
              <a:t>x(t) debe tener un numero finito de discontinuidades finitas en un intervalo dinito de tiempo.</a:t>
            </a:r>
          </a:p>
          <a:p>
            <a:pPr>
              <a:buFontTx/>
              <a:buChar char="-"/>
            </a:pPr>
            <a:endParaRPr lang="es-AR" sz="1400" dirty="0">
              <a:latin typeface="Raleway" panose="020B0604020202020204" charset="0"/>
            </a:endParaRPr>
          </a:p>
          <a:p>
            <a:pPr>
              <a:buFontTx/>
              <a:buChar char="-"/>
            </a:pPr>
            <a:r>
              <a:rPr lang="es-ES" sz="1400" dirty="0" smtClean="0">
                <a:latin typeface="Raleway" panose="020B0604020202020204" charset="0"/>
              </a:rPr>
              <a:t>No cumplen con esta aquellas señales </a:t>
            </a:r>
            <a:r>
              <a:rPr lang="es-ES" sz="1400" dirty="0">
                <a:latin typeface="Raleway" panose="020B0604020202020204" charset="0"/>
              </a:rPr>
              <a:t>con infinitas discontinuidades de </a:t>
            </a:r>
            <a:endParaRPr lang="es-ES" sz="1400" dirty="0" smtClean="0">
              <a:latin typeface="Raleway" panose="020B0604020202020204" charset="0"/>
            </a:endParaRPr>
          </a:p>
          <a:p>
            <a:pPr marL="114300" indent="0">
              <a:buNone/>
            </a:pPr>
            <a:r>
              <a:rPr lang="es-ES" sz="1400" dirty="0" smtClean="0">
                <a:latin typeface="Raleway" panose="020B0604020202020204" charset="0"/>
              </a:rPr>
              <a:t>saltos </a:t>
            </a:r>
            <a:r>
              <a:rPr lang="es-ES" sz="1400" dirty="0">
                <a:latin typeface="Raleway" panose="020B0604020202020204" charset="0"/>
              </a:rPr>
              <a:t>finitos. Siempre me quedo </a:t>
            </a:r>
            <a:r>
              <a:rPr lang="es-ES" sz="1400" dirty="0" smtClean="0">
                <a:latin typeface="Raleway" panose="020B0604020202020204" charset="0"/>
              </a:rPr>
              <a:t>con </a:t>
            </a:r>
            <a:r>
              <a:rPr lang="es-ES" sz="1400" dirty="0">
                <a:latin typeface="Raleway" panose="020B0604020202020204" charset="0"/>
              </a:rPr>
              <a:t>la mitad del </a:t>
            </a:r>
            <a:r>
              <a:rPr lang="es-ES" sz="1400" dirty="0" smtClean="0">
                <a:latin typeface="Raleway" panose="020B0604020202020204" charset="0"/>
              </a:rPr>
              <a:t>periodo. </a:t>
            </a:r>
          </a:p>
          <a:p>
            <a:pPr marL="114300" indent="0">
              <a:buNone/>
            </a:pPr>
            <a:endParaRPr lang="es-AR" sz="1400" dirty="0">
              <a:latin typeface="Raleway" panose="020B060402020202020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254"/>
            <a:ext cx="3853967" cy="269124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4" t="43341" r="48002" b="28546"/>
          <a:stretch/>
        </p:blipFill>
        <p:spPr>
          <a:xfrm>
            <a:off x="4042064" y="249380"/>
            <a:ext cx="4279192" cy="252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8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11700" y="124691"/>
            <a:ext cx="8520600" cy="4444184"/>
          </a:xfrm>
        </p:spPr>
        <p:txBody>
          <a:bodyPr/>
          <a:lstStyle/>
          <a:p>
            <a:pPr>
              <a:buFontTx/>
              <a:buChar char="-"/>
            </a:pPr>
            <a:endParaRPr lang="es-AR" sz="1400" dirty="0" smtClean="0">
              <a:latin typeface="Raleway" panose="020B0604020202020204" charset="0"/>
            </a:endParaRPr>
          </a:p>
          <a:p>
            <a:pPr>
              <a:buFontTx/>
              <a:buChar char="-"/>
            </a:pPr>
            <a:r>
              <a:rPr lang="es-AR" sz="1400" dirty="0" smtClean="0">
                <a:latin typeface="Raleway" panose="020B0604020202020204" charset="0"/>
              </a:rPr>
              <a:t>Ejemplo: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99" y="1181327"/>
            <a:ext cx="2307127" cy="233091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6" t="43342" r="49112" b="29729"/>
          <a:stretch/>
        </p:blipFill>
        <p:spPr>
          <a:xfrm>
            <a:off x="3481631" y="1124522"/>
            <a:ext cx="4727864" cy="244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7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9" r="4018" b="4211"/>
          <a:stretch/>
        </p:blipFill>
        <p:spPr>
          <a:xfrm>
            <a:off x="0" y="93518"/>
            <a:ext cx="691843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0706" y="81664"/>
            <a:ext cx="8447837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800" b="1" u="sng" dirty="0" smtClean="0">
                <a:solidFill>
                  <a:schemeClr val="tx1"/>
                </a:solidFill>
                <a:latin typeface="Raleway" panose="020B0604020202020204" charset="0"/>
                <a:ea typeface="DengXian" panose="02010600030101010101" pitchFamily="2" charset="-122"/>
                <a:cs typeface="Times New Roman" panose="02020603050405020304" pitchFamily="18" charset="0"/>
              </a:rPr>
              <a:t>Propiedades de la Serie de Fourier</a:t>
            </a:r>
            <a:endParaRPr lang="es-AR" sz="1600" b="1" dirty="0">
              <a:solidFill>
                <a:schemeClr val="tx1"/>
              </a:solidFill>
              <a:effectLst/>
              <a:latin typeface="Raleway" panose="020B060402020202020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4" t="2626" r="1916" b="38295"/>
          <a:stretch/>
        </p:blipFill>
        <p:spPr>
          <a:xfrm>
            <a:off x="0" y="470360"/>
            <a:ext cx="4592783" cy="441336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4" t="61473" r="1916" b="2828"/>
          <a:stretch/>
        </p:blipFill>
        <p:spPr>
          <a:xfrm>
            <a:off x="4592783" y="633844"/>
            <a:ext cx="4551217" cy="266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1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11700" y="820372"/>
            <a:ext cx="8520600" cy="3903232"/>
          </a:xfrm>
        </p:spPr>
        <p:txBody>
          <a:bodyPr/>
          <a:lstStyle/>
          <a:p>
            <a:r>
              <a:rPr lang="es-ES" sz="1400" dirty="0">
                <a:latin typeface="Raleway" panose="020B0604020202020204" charset="0"/>
              </a:rPr>
              <a:t>A</a:t>
            </a:r>
            <a:r>
              <a:rPr lang="es-ES" sz="1400" dirty="0" smtClean="0">
                <a:latin typeface="Raleway" panose="020B0604020202020204" charset="0"/>
              </a:rPr>
              <a:t>nlisis </a:t>
            </a:r>
            <a:r>
              <a:rPr lang="es-ES" sz="1400" dirty="0">
                <a:latin typeface="Raleway" panose="020B0604020202020204" charset="0"/>
              </a:rPr>
              <a:t>secuencial de las </a:t>
            </a:r>
            <a:r>
              <a:rPr lang="es-ES" sz="1400" dirty="0" smtClean="0">
                <a:latin typeface="Raleway" panose="020B0604020202020204" charset="0"/>
              </a:rPr>
              <a:t>señales.</a:t>
            </a:r>
          </a:p>
          <a:p>
            <a:endParaRPr lang="es-ES" sz="1400" dirty="0">
              <a:latin typeface="Raleway" panose="020B0604020202020204" charset="0"/>
            </a:endParaRPr>
          </a:p>
          <a:p>
            <a:r>
              <a:rPr lang="es-ES" sz="1400" dirty="0" smtClean="0">
                <a:latin typeface="Raleway" panose="020B0604020202020204" charset="0"/>
              </a:rPr>
              <a:t>Podemos encontrar la transformada de x(t) si cumple con las condiciones de dirichlet</a:t>
            </a:r>
            <a:r>
              <a:rPr lang="es-ES" sz="1400" dirty="0" smtClean="0">
                <a:latin typeface="Raleway" panose="020B0604020202020204" charset="0"/>
              </a:rPr>
              <a:t>.</a:t>
            </a:r>
          </a:p>
          <a:p>
            <a:endParaRPr lang="es-ES" sz="1400" dirty="0">
              <a:latin typeface="Raleway" panose="020B0604020202020204" charset="0"/>
            </a:endParaRPr>
          </a:p>
          <a:p>
            <a:r>
              <a:rPr lang="es-ES" sz="1400" dirty="0" smtClean="0">
                <a:latin typeface="Raleway" panose="020B0604020202020204" charset="0"/>
              </a:rPr>
              <a:t>Explica la distribucion de energia o potencia en funcion de fecuencia.</a:t>
            </a:r>
            <a:endParaRPr lang="es-ES" sz="1400" dirty="0">
              <a:latin typeface="Raleway" panose="020B0604020202020204" charset="0"/>
            </a:endParaRPr>
          </a:p>
          <a:p>
            <a:pPr marL="114300" indent="0">
              <a:buNone/>
            </a:pPr>
            <a:endParaRPr lang="es-ES" sz="1400" dirty="0" smtClean="0">
              <a:latin typeface="Raleway" panose="020B0604020202020204" charset="0"/>
            </a:endParaRPr>
          </a:p>
          <a:p>
            <a:r>
              <a:rPr lang="es-ES" sz="1400" dirty="0" smtClean="0">
                <a:latin typeface="Raleway" panose="020B0604020202020204" charset="0"/>
              </a:rPr>
              <a:t>Se logra una </a:t>
            </a:r>
            <a:r>
              <a:rPr lang="es-ES" sz="1400" dirty="0">
                <a:latin typeface="Raleway" panose="020B0604020202020204" charset="0"/>
              </a:rPr>
              <a:t>formula </a:t>
            </a:r>
            <a:r>
              <a:rPr lang="es-ES" sz="1400" dirty="0" smtClean="0">
                <a:latin typeface="Raleway" panose="020B0604020202020204" charset="0"/>
              </a:rPr>
              <a:t>para mapear </a:t>
            </a:r>
            <a:r>
              <a:rPr lang="es-ES" sz="1400" dirty="0">
                <a:latin typeface="Raleway" panose="020B0604020202020204" charset="0"/>
              </a:rPr>
              <a:t>espectro y frecuencia</a:t>
            </a:r>
            <a:r>
              <a:rPr lang="es-ES" sz="1400" dirty="0" smtClean="0">
                <a:latin typeface="Raleway" panose="020B0604020202020204" charset="0"/>
              </a:rPr>
              <a:t>.</a:t>
            </a:r>
          </a:p>
          <a:p>
            <a:endParaRPr lang="es-ES" sz="1400" dirty="0">
              <a:latin typeface="Raleway" panose="020B0604020202020204" charset="0"/>
            </a:endParaRPr>
          </a:p>
          <a:p>
            <a:r>
              <a:rPr lang="es-ES" sz="1400" dirty="0" smtClean="0">
                <a:latin typeface="Raleway" panose="020B0604020202020204" charset="0"/>
              </a:rPr>
              <a:t>Podemos tener una funcion de variable real a valores complejos.</a:t>
            </a:r>
            <a:endParaRPr lang="es-ES" sz="1400" dirty="0">
              <a:latin typeface="Raleway" panose="020B0604020202020204" charset="0"/>
            </a:endParaRPr>
          </a:p>
          <a:p>
            <a:endParaRPr lang="es-AR" sz="1100" dirty="0">
              <a:latin typeface="Raleway" panose="020B060402020202020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11700" y="212572"/>
            <a:ext cx="8520600" cy="607800"/>
          </a:xfrm>
        </p:spPr>
        <p:txBody>
          <a:bodyPr/>
          <a:lstStyle/>
          <a:p>
            <a:r>
              <a:rPr lang="es-AR" dirty="0" smtClean="0"/>
              <a:t>Transformada de Fourier en Tiempo Continuo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8432"/>
            <a:ext cx="2220745" cy="16349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91"/>
          <a:stretch/>
        </p:blipFill>
        <p:spPr>
          <a:xfrm>
            <a:off x="1988128" y="3238432"/>
            <a:ext cx="4184073" cy="163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2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3" t="11010" b="26566"/>
          <a:stretch/>
        </p:blipFill>
        <p:spPr>
          <a:xfrm rot="16200000">
            <a:off x="1452783" y="-388859"/>
            <a:ext cx="3850974" cy="6133088"/>
          </a:xfrm>
          <a:prstGeom prst="rect">
            <a:avLst/>
          </a:prstGeom>
        </p:spPr>
      </p:pic>
      <p:sp>
        <p:nvSpPr>
          <p:cNvPr id="5" name="Marcador de texto 2"/>
          <p:cNvSpPr>
            <a:spLocks noGrp="1"/>
          </p:cNvSpPr>
          <p:nvPr>
            <p:ph type="body" idx="1"/>
          </p:nvPr>
        </p:nvSpPr>
        <p:spPr>
          <a:xfrm>
            <a:off x="311726" y="124181"/>
            <a:ext cx="8520600" cy="4759546"/>
          </a:xfrm>
        </p:spPr>
        <p:txBody>
          <a:bodyPr/>
          <a:lstStyle/>
          <a:p>
            <a:pPr marL="114300" indent="0">
              <a:buNone/>
            </a:pPr>
            <a:r>
              <a:rPr lang="es-ES" sz="1600" u="sng" dirty="0" smtClean="0">
                <a:latin typeface="Raleway" panose="020B0604020202020204" charset="0"/>
              </a:rPr>
              <a:t>Ecuacion de Anlisis</a:t>
            </a:r>
            <a:endParaRPr lang="es-AR" sz="1200" u="sng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79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2"/>
          <p:cNvSpPr>
            <a:spLocks noGrp="1"/>
          </p:cNvSpPr>
          <p:nvPr>
            <p:ph type="body" idx="1"/>
          </p:nvPr>
        </p:nvSpPr>
        <p:spPr>
          <a:xfrm>
            <a:off x="311726" y="124181"/>
            <a:ext cx="8520600" cy="4759546"/>
          </a:xfrm>
        </p:spPr>
        <p:txBody>
          <a:bodyPr/>
          <a:lstStyle/>
          <a:p>
            <a:pPr marL="114300" indent="0">
              <a:buNone/>
            </a:pPr>
            <a:r>
              <a:rPr lang="es-ES" sz="1600" u="sng" dirty="0" smtClean="0">
                <a:latin typeface="Raleway" panose="020B0604020202020204" charset="0"/>
              </a:rPr>
              <a:t>Ejemplo 1: </a:t>
            </a:r>
            <a:endParaRPr lang="es-AR" sz="1200" u="sng" dirty="0">
              <a:latin typeface="Raleway" panose="020B060402020202020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7" t="14809" r="11959" b="11782"/>
          <a:stretch/>
        </p:blipFill>
        <p:spPr>
          <a:xfrm rot="16200000">
            <a:off x="1713481" y="-736738"/>
            <a:ext cx="3626430" cy="642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4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2"/>
          <p:cNvSpPr>
            <a:spLocks noGrp="1"/>
          </p:cNvSpPr>
          <p:nvPr>
            <p:ph type="body" idx="1"/>
          </p:nvPr>
        </p:nvSpPr>
        <p:spPr>
          <a:xfrm>
            <a:off x="311726" y="124181"/>
            <a:ext cx="8520600" cy="4759546"/>
          </a:xfrm>
        </p:spPr>
        <p:txBody>
          <a:bodyPr/>
          <a:lstStyle/>
          <a:p>
            <a:pPr marL="114300" indent="0">
              <a:buNone/>
            </a:pPr>
            <a:r>
              <a:rPr lang="es-ES" sz="1600" u="sng" dirty="0" smtClean="0">
                <a:latin typeface="Raleway" panose="020B0604020202020204" charset="0"/>
              </a:rPr>
              <a:t>Ejemplo 2: </a:t>
            </a:r>
            <a:endParaRPr lang="es-AR" sz="1200" u="sng" dirty="0">
              <a:latin typeface="Raleway" panose="020B060402020202020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8" t="4949" b="21920"/>
          <a:stretch/>
        </p:blipFill>
        <p:spPr>
          <a:xfrm rot="16200000">
            <a:off x="1064829" y="-64381"/>
            <a:ext cx="4156839" cy="566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3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70136" y="191791"/>
            <a:ext cx="8520600" cy="607800"/>
          </a:xfrm>
        </p:spPr>
        <p:txBody>
          <a:bodyPr/>
          <a:lstStyle/>
          <a:p>
            <a:r>
              <a:rPr lang="es-AR" dirty="0" smtClean="0"/>
              <a:t>DNI: </a:t>
            </a:r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12424" r="10314" b="23333"/>
          <a:stretch/>
        </p:blipFill>
        <p:spPr>
          <a:xfrm rot="16200000">
            <a:off x="1064421" y="130503"/>
            <a:ext cx="2692486" cy="428105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9" t="18687" r="18316" b="21515"/>
          <a:stretch/>
        </p:blipFill>
        <p:spPr>
          <a:xfrm rot="16200000">
            <a:off x="5379587" y="96393"/>
            <a:ext cx="2645048" cy="430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46"/>
          <a:stretch/>
        </p:blipFill>
        <p:spPr>
          <a:xfrm>
            <a:off x="111778" y="923060"/>
            <a:ext cx="4336020" cy="353637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89"/>
          <a:stretch/>
        </p:blipFill>
        <p:spPr>
          <a:xfrm>
            <a:off x="4681172" y="923060"/>
            <a:ext cx="4356246" cy="2355273"/>
          </a:xfrm>
          <a:prstGeom prst="rect">
            <a:avLst/>
          </a:prstGeom>
        </p:spPr>
      </p:pic>
      <p:sp>
        <p:nvSpPr>
          <p:cNvPr id="6" name="Marcador de texto 2"/>
          <p:cNvSpPr>
            <a:spLocks noGrp="1"/>
          </p:cNvSpPr>
          <p:nvPr>
            <p:ph type="body" idx="1"/>
          </p:nvPr>
        </p:nvSpPr>
        <p:spPr>
          <a:xfrm>
            <a:off x="311726" y="124181"/>
            <a:ext cx="8520600" cy="4759546"/>
          </a:xfrm>
        </p:spPr>
        <p:txBody>
          <a:bodyPr/>
          <a:lstStyle/>
          <a:p>
            <a:pPr marL="114300" indent="0">
              <a:buNone/>
            </a:pPr>
            <a:r>
              <a:rPr lang="es-ES" sz="1600" u="sng" dirty="0" smtClean="0">
                <a:latin typeface="Raleway" panose="020B0604020202020204" charset="0"/>
              </a:rPr>
              <a:t>T</a:t>
            </a:r>
            <a:r>
              <a:rPr lang="es-ES" sz="1600" u="sng" dirty="0" smtClean="0">
                <a:latin typeface="Raleway" panose="020B0604020202020204" charset="0"/>
              </a:rPr>
              <a:t>ransformadas: </a:t>
            </a:r>
            <a:endParaRPr lang="es-AR" sz="1200" u="sng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57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2"/>
          <p:cNvSpPr>
            <a:spLocks noGrp="1"/>
          </p:cNvSpPr>
          <p:nvPr>
            <p:ph type="body" idx="1"/>
          </p:nvPr>
        </p:nvSpPr>
        <p:spPr>
          <a:xfrm>
            <a:off x="311726" y="124181"/>
            <a:ext cx="8520600" cy="4759546"/>
          </a:xfrm>
        </p:spPr>
        <p:txBody>
          <a:bodyPr/>
          <a:lstStyle/>
          <a:p>
            <a:pPr marL="114300" indent="0">
              <a:buNone/>
            </a:pPr>
            <a:r>
              <a:rPr lang="es-ES" sz="1600" u="sng" dirty="0" smtClean="0">
                <a:latin typeface="Raleway" panose="020B0604020202020204" charset="0"/>
              </a:rPr>
              <a:t>Antitransformada: </a:t>
            </a:r>
            <a:endParaRPr lang="es-AR" sz="1200" u="sng" dirty="0">
              <a:latin typeface="Raleway" panose="020B060402020202020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3" t="16667" r="18045" b="42525"/>
          <a:stretch/>
        </p:blipFill>
        <p:spPr>
          <a:xfrm rot="16200000">
            <a:off x="996139" y="63730"/>
            <a:ext cx="3948548" cy="531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9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1700" y="195964"/>
            <a:ext cx="8447837" cy="369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800" b="1" u="sng" dirty="0" smtClean="0">
                <a:solidFill>
                  <a:schemeClr val="tx1"/>
                </a:solidFill>
                <a:latin typeface="Raleway" panose="020B0604020202020204" charset="0"/>
                <a:ea typeface="DengXian" panose="02010600030101010101" pitchFamily="2" charset="-122"/>
                <a:cs typeface="Times New Roman" panose="02020603050405020304" pitchFamily="18" charset="0"/>
              </a:rPr>
              <a:t>Espectro</a:t>
            </a:r>
            <a:endParaRPr lang="es-AR" sz="1600" b="1" dirty="0">
              <a:solidFill>
                <a:schemeClr val="tx1"/>
              </a:solidFill>
              <a:effectLst/>
              <a:latin typeface="Raleway" panose="020B060402020202020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7" t="3738" r="18934" b="14243"/>
          <a:stretch/>
        </p:blipFill>
        <p:spPr>
          <a:xfrm rot="16200000">
            <a:off x="2125107" y="-1013309"/>
            <a:ext cx="3158838" cy="678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5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4" y="342003"/>
            <a:ext cx="7720254" cy="35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2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13" y="83127"/>
            <a:ext cx="7520096" cy="481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8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64" y="0"/>
            <a:ext cx="8167253" cy="489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1700" y="195964"/>
            <a:ext cx="8447837" cy="369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800" b="1" u="sng" dirty="0" smtClean="0">
                <a:solidFill>
                  <a:schemeClr val="tx1"/>
                </a:solidFill>
                <a:latin typeface="Raleway" panose="020B0604020202020204" charset="0"/>
                <a:ea typeface="DengXian" panose="02010600030101010101" pitchFamily="2" charset="-122"/>
                <a:cs typeface="Times New Roman" panose="02020603050405020304" pitchFamily="18" charset="0"/>
              </a:rPr>
              <a:t>Propiedades de la Transformada de Fourier</a:t>
            </a:r>
            <a:endParaRPr lang="es-AR" sz="1600" b="1" dirty="0">
              <a:solidFill>
                <a:schemeClr val="tx1"/>
              </a:solidFill>
              <a:effectLst/>
              <a:latin typeface="Raleway" panose="020B060402020202020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" t="7070" r="1515" b="50477"/>
          <a:stretch/>
        </p:blipFill>
        <p:spPr>
          <a:xfrm>
            <a:off x="0" y="642773"/>
            <a:ext cx="4540827" cy="385302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" t="49793" r="1437" b="11679"/>
          <a:stretch/>
        </p:blipFill>
        <p:spPr>
          <a:xfrm>
            <a:off x="4535618" y="775855"/>
            <a:ext cx="4597316" cy="371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1700" y="212572"/>
            <a:ext cx="8520600" cy="607800"/>
          </a:xfrm>
        </p:spPr>
        <p:txBody>
          <a:bodyPr/>
          <a:lstStyle/>
          <a:p>
            <a:r>
              <a:rPr lang="es-AR" dirty="0" smtClean="0"/>
              <a:t>Serie de Fourier en Tiempo Continuo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11700" y="1745673"/>
            <a:ext cx="8655654" cy="3283527"/>
          </a:xfrm>
        </p:spPr>
        <p:txBody>
          <a:bodyPr/>
          <a:lstStyle/>
          <a:p>
            <a:pPr marL="285750" indent="-285750" algn="just"/>
            <a:r>
              <a:rPr lang="es-AR" sz="1400" dirty="0" smtClean="0">
                <a:latin typeface="Raleway" panose="020B0604020202020204" charset="0"/>
              </a:rPr>
              <a:t>Dado x(t) = e</a:t>
            </a:r>
            <a:r>
              <a:rPr lang="es-AR" sz="1600" baseline="30000" dirty="0" smtClean="0">
                <a:latin typeface="Raleway" panose="020B0604020202020204" charset="0"/>
              </a:rPr>
              <a:t>st</a:t>
            </a:r>
            <a:r>
              <a:rPr lang="es-AR" sz="1400" dirty="0">
                <a:latin typeface="Raleway" panose="020B0604020202020204" charset="0"/>
              </a:rPr>
              <a:t> </a:t>
            </a:r>
            <a:r>
              <a:rPr lang="es-AR" sz="1400" dirty="0" smtClean="0">
                <a:latin typeface="Raleway" panose="020B0604020202020204" charset="0"/>
              </a:rPr>
              <a:t>    </a:t>
            </a:r>
          </a:p>
          <a:p>
            <a:pPr marL="285750" indent="-285750" algn="just"/>
            <a:endParaRPr lang="es-AR" sz="1400" dirty="0">
              <a:latin typeface="Raleway" panose="020B0604020202020204" charset="0"/>
            </a:endParaRPr>
          </a:p>
          <a:p>
            <a:pPr marL="285750" indent="-285750" algn="just"/>
            <a:r>
              <a:rPr lang="es-AR" sz="1400" dirty="0" smtClean="0">
                <a:latin typeface="Raleway" panose="020B0604020202020204" charset="0"/>
              </a:rPr>
              <a:t>Realizo la convolucion                            y reemplazamos el x de la integral por la exponencial compleja.</a:t>
            </a:r>
          </a:p>
          <a:p>
            <a:pPr marL="285750" indent="-285750" algn="just"/>
            <a:endParaRPr lang="es-AR" sz="1400" dirty="0">
              <a:latin typeface="Raleway" panose="020B0604020202020204" charset="0"/>
            </a:endParaRPr>
          </a:p>
          <a:p>
            <a:pPr marL="285750" indent="-285750" algn="just"/>
            <a:r>
              <a:rPr lang="es-AR" sz="1400" dirty="0" smtClean="0">
                <a:latin typeface="Raleway" panose="020B0604020202020204" charset="0"/>
              </a:rPr>
              <a:t>Luego de despejes obtenemos la “</a:t>
            </a:r>
            <a:r>
              <a:rPr lang="es-ES" sz="1400" dirty="0" smtClean="0">
                <a:latin typeface="Raleway" panose="020B0604020202020204" charset="0"/>
              </a:rPr>
              <a:t>Funcion </a:t>
            </a:r>
            <a:r>
              <a:rPr lang="es-ES" sz="1400" dirty="0">
                <a:latin typeface="Raleway" panose="020B0604020202020204" charset="0"/>
              </a:rPr>
              <a:t>de transferencia en funcion de numeros </a:t>
            </a:r>
            <a:r>
              <a:rPr lang="es-ES" sz="1400" dirty="0" smtClean="0">
                <a:latin typeface="Raleway" panose="020B0604020202020204" charset="0"/>
              </a:rPr>
              <a:t>complejos”</a:t>
            </a:r>
            <a:r>
              <a:rPr lang="es-AR" sz="1400" dirty="0" smtClean="0">
                <a:latin typeface="Raleway" panose="020B0604020202020204" charset="0"/>
              </a:rPr>
              <a:t>:</a:t>
            </a:r>
          </a:p>
          <a:p>
            <a:pPr marL="285750" indent="-285750" algn="just"/>
            <a:endParaRPr lang="es-AR" sz="1400" dirty="0">
              <a:latin typeface="Raleway" panose="020B0604020202020204" charset="0"/>
            </a:endParaRPr>
          </a:p>
          <a:p>
            <a:pPr marL="285750" indent="-285750" algn="just"/>
            <a:endParaRPr lang="es-AR" sz="1400" dirty="0" smtClean="0">
              <a:latin typeface="Raleway" panose="020B0604020202020204" charset="0"/>
            </a:endParaRPr>
          </a:p>
          <a:p>
            <a:pPr marL="285750" indent="-285750" algn="just"/>
            <a:endParaRPr lang="es-AR" sz="1400" dirty="0">
              <a:latin typeface="Raleway" panose="020B0604020202020204" charset="0"/>
            </a:endParaRPr>
          </a:p>
          <a:p>
            <a:pPr marL="285750" indent="-285750" algn="just"/>
            <a:r>
              <a:rPr lang="es-AR" sz="1400" dirty="0" smtClean="0">
                <a:latin typeface="Raleway" panose="020B0604020202020204" charset="0"/>
              </a:rPr>
              <a:t>Entonces  </a:t>
            </a:r>
            <a:r>
              <a:rPr lang="es-ES" sz="1400" i="1" dirty="0" smtClean="0">
                <a:latin typeface="+mn-lt"/>
              </a:rPr>
              <a:t>y</a:t>
            </a:r>
            <a:r>
              <a:rPr lang="es-ES" sz="1400" dirty="0" smtClean="0">
                <a:latin typeface="+mn-lt"/>
              </a:rPr>
              <a:t>(</a:t>
            </a:r>
            <a:r>
              <a:rPr lang="es-ES" sz="1400" i="1" dirty="0" smtClean="0">
                <a:latin typeface="+mn-lt"/>
              </a:rPr>
              <a:t>t</a:t>
            </a:r>
            <a:r>
              <a:rPr lang="es-ES" sz="1400" dirty="0" smtClean="0">
                <a:latin typeface="+mn-lt"/>
              </a:rPr>
              <a:t>) = </a:t>
            </a:r>
            <a:r>
              <a:rPr lang="es-ES" sz="1400" i="1" dirty="0" smtClean="0">
                <a:latin typeface="+mn-lt"/>
              </a:rPr>
              <a:t>H</a:t>
            </a:r>
            <a:r>
              <a:rPr lang="es-ES" sz="1400" dirty="0">
                <a:latin typeface="+mn-lt"/>
              </a:rPr>
              <a:t>(</a:t>
            </a:r>
            <a:r>
              <a:rPr lang="es-ES" sz="1400" i="1" dirty="0" smtClean="0">
                <a:latin typeface="+mn-lt"/>
              </a:rPr>
              <a:t>S</a:t>
            </a:r>
            <a:r>
              <a:rPr lang="es-ES" sz="1400" dirty="0">
                <a:latin typeface="+mn-lt"/>
              </a:rPr>
              <a:t>) </a:t>
            </a:r>
            <a:r>
              <a:rPr lang="es-ES" sz="1400" i="1" dirty="0" smtClean="0">
                <a:latin typeface="+mn-lt"/>
              </a:rPr>
              <a:t>e</a:t>
            </a:r>
            <a:r>
              <a:rPr lang="es-ES" sz="1600" i="1" baseline="30000" dirty="0" smtClean="0">
                <a:latin typeface="+mn-lt"/>
              </a:rPr>
              <a:t>s </a:t>
            </a:r>
            <a:r>
              <a:rPr lang="es-ES" sz="1600" i="1" baseline="30000" dirty="0">
                <a:latin typeface="+mn-lt"/>
              </a:rPr>
              <a:t>t</a:t>
            </a:r>
            <a:endParaRPr lang="es-AR" sz="1600" dirty="0">
              <a:latin typeface="+mn-lt"/>
            </a:endParaRPr>
          </a:p>
          <a:p>
            <a:pPr marL="0" indent="0" algn="just">
              <a:buNone/>
            </a:pPr>
            <a:endParaRPr lang="es-AR" sz="1600" dirty="0" smtClean="0">
              <a:latin typeface="Raleway" panose="020B0604020202020204" charset="0"/>
            </a:endParaRPr>
          </a:p>
          <a:p>
            <a:pPr marL="285750" indent="-285750" algn="just"/>
            <a:endParaRPr lang="es-AR" sz="1600" dirty="0" smtClean="0">
              <a:latin typeface="Raleway" panose="020B0604020202020204" charset="0"/>
            </a:endParaRPr>
          </a:p>
          <a:p>
            <a:pPr marL="0" indent="0" algn="just">
              <a:buNone/>
            </a:pPr>
            <a:endParaRPr lang="es-AR" sz="1400" baseline="30000" dirty="0">
              <a:latin typeface="Raleway" panose="020B0604020202020204" charset="0"/>
            </a:endParaRPr>
          </a:p>
          <a:p>
            <a:pPr marL="0" indent="0" algn="just">
              <a:buNone/>
            </a:pPr>
            <a:endParaRPr lang="es-AR" sz="1400" baseline="30000" dirty="0">
              <a:latin typeface="Raleway" panose="020B060402020202020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11700" y="1214274"/>
            <a:ext cx="8447837" cy="369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800" b="1" u="sng" dirty="0">
                <a:solidFill>
                  <a:schemeClr val="tx1"/>
                </a:solidFill>
                <a:latin typeface="Raleway" panose="020B0604020202020204" charset="0"/>
                <a:ea typeface="DengXia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s-AR" sz="1800" b="1" u="sng" dirty="0" smtClean="0">
                <a:solidFill>
                  <a:schemeClr val="tx1"/>
                </a:solidFill>
                <a:latin typeface="Raleway" panose="020B0604020202020204" charset="0"/>
                <a:ea typeface="DengXian" panose="02010600030101010101" pitchFamily="2" charset="-122"/>
                <a:cs typeface="Times New Roman" panose="02020603050405020304" pitchFamily="18" charset="0"/>
              </a:rPr>
              <a:t>espuesta de Sistemas lit continuos en el tiempo a exponenciales complejas </a:t>
            </a:r>
            <a:endParaRPr lang="es-AR" sz="1600" b="1" dirty="0">
              <a:solidFill>
                <a:schemeClr val="tx1"/>
              </a:solidFill>
              <a:effectLst/>
              <a:latin typeface="Raleway" panose="020B060402020202020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269942"/>
              </p:ext>
            </p:extLst>
          </p:nvPr>
        </p:nvGraphicFramePr>
        <p:xfrm>
          <a:off x="2581707" y="2192118"/>
          <a:ext cx="1724844" cy="494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r:id="rId3" imgW="1638000" imgH="469800" progId="">
                  <p:embed/>
                </p:oleObj>
              </mc:Choice>
              <mc:Fallback>
                <p:oleObj r:id="rId3" imgW="1638000" imgH="4698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707" y="2192118"/>
                        <a:ext cx="1724844" cy="4947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054977"/>
              </p:ext>
            </p:extLst>
          </p:nvPr>
        </p:nvGraphicFramePr>
        <p:xfrm>
          <a:off x="890271" y="3387436"/>
          <a:ext cx="1691436" cy="590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r:id="rId5" imgW="1346040" imgH="469800" progId="">
                  <p:embed/>
                </p:oleObj>
              </mc:Choice>
              <mc:Fallback>
                <p:oleObj r:id="rId5" imgW="1346040" imgH="4698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271" y="3387436"/>
                        <a:ext cx="1691436" cy="5904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992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08525" y="861430"/>
            <a:ext cx="8520600" cy="4017534"/>
          </a:xfrm>
        </p:spPr>
        <p:txBody>
          <a:bodyPr/>
          <a:lstStyle/>
          <a:p>
            <a:pPr>
              <a:buSzPct val="129000"/>
            </a:pPr>
            <a:r>
              <a:rPr lang="es-ES" sz="1400" dirty="0" smtClean="0">
                <a:latin typeface="Raleway" panose="020B0604020202020204" charset="0"/>
              </a:rPr>
              <a:t>Tenemos:  </a:t>
            </a:r>
            <a:r>
              <a:rPr lang="es-ES" sz="1400" i="1" dirty="0" smtClean="0">
                <a:latin typeface="Raleway" panose="020B0604020202020204" charset="0"/>
              </a:rPr>
              <a:t>x</a:t>
            </a:r>
            <a:r>
              <a:rPr lang="es-ES" sz="1400" dirty="0" smtClean="0">
                <a:latin typeface="Raleway" panose="020B0604020202020204" charset="0"/>
              </a:rPr>
              <a:t>(</a:t>
            </a:r>
            <a:r>
              <a:rPr lang="es-ES" sz="1400" i="1" dirty="0" smtClean="0">
                <a:latin typeface="Raleway" panose="020B0604020202020204" charset="0"/>
              </a:rPr>
              <a:t>t</a:t>
            </a:r>
            <a:r>
              <a:rPr lang="es-ES" sz="1400" dirty="0">
                <a:latin typeface="Raleway" panose="020B0604020202020204" charset="0"/>
              </a:rPr>
              <a:t>) </a:t>
            </a:r>
            <a:r>
              <a:rPr lang="es-ES" sz="1400" dirty="0" smtClean="0">
                <a:latin typeface="Raleway" panose="020B0604020202020204" charset="0"/>
              </a:rPr>
              <a:t>= </a:t>
            </a:r>
            <a:r>
              <a:rPr lang="es-ES" sz="1400" i="1" dirty="0" smtClean="0">
                <a:latin typeface="Raleway" panose="020B0604020202020204" charset="0"/>
              </a:rPr>
              <a:t>a</a:t>
            </a:r>
            <a:r>
              <a:rPr lang="es-ES" sz="1400" i="1" baseline="-25000" dirty="0" smtClean="0">
                <a:latin typeface="Raleway" panose="020B0604020202020204" charset="0"/>
              </a:rPr>
              <a:t>1 </a:t>
            </a:r>
            <a:r>
              <a:rPr lang="es-ES" sz="1400" i="1" dirty="0" smtClean="0">
                <a:latin typeface="Raleway" panose="020B0604020202020204" charset="0"/>
              </a:rPr>
              <a:t>e</a:t>
            </a:r>
            <a:r>
              <a:rPr lang="es-ES" sz="1600" i="1" baseline="30000" dirty="0" smtClean="0">
                <a:latin typeface="Raleway" panose="020B0604020202020204" charset="0"/>
              </a:rPr>
              <a:t>s1t</a:t>
            </a:r>
            <a:r>
              <a:rPr lang="es-ES" sz="1400" baseline="30000" dirty="0" smtClean="0">
                <a:latin typeface="Raleway" panose="020B0604020202020204" charset="0"/>
              </a:rPr>
              <a:t> </a:t>
            </a:r>
            <a:r>
              <a:rPr lang="es-ES" sz="1400" dirty="0" smtClean="0">
                <a:latin typeface="Raleway" panose="020B0604020202020204" charset="0"/>
              </a:rPr>
              <a:t> </a:t>
            </a:r>
            <a:r>
              <a:rPr lang="es-ES" sz="1400" dirty="0">
                <a:latin typeface="Raleway" panose="020B0604020202020204" charset="0"/>
              </a:rPr>
              <a:t>+  </a:t>
            </a:r>
            <a:r>
              <a:rPr lang="es-ES" sz="1400" i="1" dirty="0" smtClean="0">
                <a:latin typeface="Raleway" panose="020B0604020202020204" charset="0"/>
              </a:rPr>
              <a:t>a</a:t>
            </a:r>
            <a:r>
              <a:rPr lang="es-ES" sz="1400" i="1" baseline="-25000" dirty="0" smtClean="0">
                <a:latin typeface="Raleway" panose="020B0604020202020204" charset="0"/>
              </a:rPr>
              <a:t>2 </a:t>
            </a:r>
            <a:r>
              <a:rPr lang="es-ES" sz="1400" i="1" dirty="0" smtClean="0">
                <a:latin typeface="Raleway" panose="020B0604020202020204" charset="0"/>
              </a:rPr>
              <a:t>e</a:t>
            </a:r>
            <a:r>
              <a:rPr lang="es-ES" sz="1600" i="1" baseline="30000" dirty="0" smtClean="0">
                <a:latin typeface="Raleway" panose="020B0604020202020204" charset="0"/>
              </a:rPr>
              <a:t>s2t</a:t>
            </a:r>
            <a:r>
              <a:rPr lang="es-ES" sz="1400" dirty="0" smtClean="0">
                <a:latin typeface="Raleway" panose="020B0604020202020204" charset="0"/>
              </a:rPr>
              <a:t>  </a:t>
            </a:r>
            <a:r>
              <a:rPr lang="es-ES" sz="1400" dirty="0">
                <a:latin typeface="Raleway" panose="020B0604020202020204" charset="0"/>
              </a:rPr>
              <a:t>+ </a:t>
            </a:r>
            <a:r>
              <a:rPr lang="es-ES" sz="1400" i="1" dirty="0" smtClean="0">
                <a:latin typeface="Raleway" panose="020B0604020202020204" charset="0"/>
              </a:rPr>
              <a:t>a</a:t>
            </a:r>
            <a:r>
              <a:rPr lang="es-ES" sz="1400" i="1" baseline="-25000" dirty="0" smtClean="0">
                <a:latin typeface="Raleway" panose="020B0604020202020204" charset="0"/>
              </a:rPr>
              <a:t>3 </a:t>
            </a:r>
            <a:r>
              <a:rPr lang="es-ES" sz="1400" i="1" dirty="0" smtClean="0">
                <a:latin typeface="Raleway" panose="020B0604020202020204" charset="0"/>
              </a:rPr>
              <a:t>e</a:t>
            </a:r>
            <a:r>
              <a:rPr lang="es-ES" sz="1600" i="1" baseline="30000" dirty="0" smtClean="0">
                <a:latin typeface="Raleway" panose="020B0604020202020204" charset="0"/>
              </a:rPr>
              <a:t>s3t</a:t>
            </a:r>
          </a:p>
          <a:p>
            <a:endParaRPr lang="es-ES" sz="1400" i="1" baseline="30000" dirty="0" smtClean="0">
              <a:latin typeface="Raleway" panose="020B0604020202020204" charset="0"/>
            </a:endParaRPr>
          </a:p>
          <a:p>
            <a:endParaRPr lang="es-ES" sz="1400" i="1" baseline="30000" dirty="0">
              <a:latin typeface="Raleway" panose="020B0604020202020204" charset="0"/>
            </a:endParaRPr>
          </a:p>
          <a:p>
            <a:pPr>
              <a:buSzPct val="129000"/>
            </a:pPr>
            <a:r>
              <a:rPr lang="es-ES" sz="1400" dirty="0" smtClean="0">
                <a:latin typeface="Raleway" panose="020B0604020202020204" charset="0"/>
              </a:rPr>
              <a:t>Entonces dada las exitaciones individuales: </a:t>
            </a:r>
          </a:p>
          <a:p>
            <a:pPr marL="114300" indent="0">
              <a:buNone/>
            </a:pPr>
            <a:r>
              <a:rPr lang="es-ES" sz="1400" i="1" dirty="0">
                <a:latin typeface="Raleway" panose="020B0604020202020204" charset="0"/>
              </a:rPr>
              <a:t> </a:t>
            </a:r>
            <a:r>
              <a:rPr lang="es-ES" sz="1400" i="1" dirty="0" smtClean="0">
                <a:latin typeface="Raleway" panose="020B0604020202020204" charset="0"/>
              </a:rPr>
              <a:t>   </a:t>
            </a:r>
          </a:p>
          <a:p>
            <a:pPr marL="114300" indent="0">
              <a:buNone/>
            </a:pPr>
            <a:r>
              <a:rPr lang="es-ES" sz="1400" i="1" dirty="0">
                <a:latin typeface="Raleway" panose="020B0604020202020204" charset="0"/>
              </a:rPr>
              <a:t> </a:t>
            </a:r>
            <a:r>
              <a:rPr lang="es-ES" sz="1400" i="1" dirty="0" smtClean="0">
                <a:latin typeface="Raleway" panose="020B0604020202020204" charset="0"/>
              </a:rPr>
              <a:t>    a</a:t>
            </a:r>
            <a:r>
              <a:rPr lang="es-ES" sz="1400" i="1" baseline="-25000" dirty="0" smtClean="0">
                <a:latin typeface="Raleway" panose="020B0604020202020204" charset="0"/>
              </a:rPr>
              <a:t>1</a:t>
            </a:r>
            <a:r>
              <a:rPr lang="es-ES" sz="1400" i="1" dirty="0" smtClean="0">
                <a:latin typeface="Raleway" panose="020B0604020202020204" charset="0"/>
              </a:rPr>
              <a:t> e</a:t>
            </a:r>
            <a:r>
              <a:rPr lang="es-ES" sz="1600" i="1" baseline="30000" dirty="0" smtClean="0">
                <a:latin typeface="Raleway" panose="020B0604020202020204" charset="0"/>
              </a:rPr>
              <a:t>s1t</a:t>
            </a:r>
            <a:r>
              <a:rPr lang="es-ES" sz="1400" baseline="30000" dirty="0" smtClean="0">
                <a:latin typeface="Raleway" panose="020B0604020202020204" charset="0"/>
              </a:rPr>
              <a:t>    </a:t>
            </a:r>
            <a:r>
              <a:rPr lang="en-US" sz="1400" baseline="30000" dirty="0">
                <a:latin typeface="Raleway" panose="020B0604020202020204" charset="0"/>
                <a:sym typeface="Symbol" panose="05050102010706020507" pitchFamily="18" charset="2"/>
              </a:rPr>
              <a:t></a:t>
            </a:r>
            <a:r>
              <a:rPr lang="en-US" sz="1400" baseline="30000" dirty="0">
                <a:latin typeface="Raleway" panose="020B0604020202020204" charset="0"/>
              </a:rPr>
              <a:t> </a:t>
            </a:r>
            <a:r>
              <a:rPr lang="es-ES" sz="1400" i="1" dirty="0">
                <a:latin typeface="Raleway" panose="020B0604020202020204" charset="0"/>
              </a:rPr>
              <a:t>a</a:t>
            </a:r>
            <a:r>
              <a:rPr lang="es-ES" sz="1400" i="1" baseline="-25000" dirty="0">
                <a:latin typeface="Raleway" panose="020B0604020202020204" charset="0"/>
              </a:rPr>
              <a:t>1  </a:t>
            </a:r>
            <a:r>
              <a:rPr lang="es-ES" sz="1400" i="1" dirty="0">
                <a:latin typeface="Raleway" panose="020B0604020202020204" charset="0"/>
              </a:rPr>
              <a:t>H</a:t>
            </a:r>
            <a:r>
              <a:rPr lang="es-ES" sz="1400" dirty="0">
                <a:latin typeface="Raleway" panose="020B0604020202020204" charset="0"/>
              </a:rPr>
              <a:t> (</a:t>
            </a:r>
            <a:r>
              <a:rPr lang="es-ES" sz="1400" i="1" dirty="0">
                <a:latin typeface="Raleway" panose="020B0604020202020204" charset="0"/>
              </a:rPr>
              <a:t>S</a:t>
            </a:r>
            <a:r>
              <a:rPr lang="es-ES" sz="1400" baseline="-25000" dirty="0">
                <a:latin typeface="Raleway" panose="020B0604020202020204" charset="0"/>
              </a:rPr>
              <a:t>1 </a:t>
            </a:r>
            <a:r>
              <a:rPr lang="es-ES" sz="1400" dirty="0">
                <a:latin typeface="Raleway" panose="020B0604020202020204" charset="0"/>
              </a:rPr>
              <a:t>)</a:t>
            </a:r>
            <a:r>
              <a:rPr lang="es-ES" sz="1400" baseline="-25000" dirty="0">
                <a:latin typeface="Raleway" panose="020B0604020202020204" charset="0"/>
              </a:rPr>
              <a:t>  </a:t>
            </a:r>
            <a:r>
              <a:rPr lang="es-ES" sz="1400" i="1" dirty="0" smtClean="0">
                <a:latin typeface="Raleway" panose="020B0604020202020204" charset="0"/>
              </a:rPr>
              <a:t>e</a:t>
            </a:r>
            <a:r>
              <a:rPr lang="es-ES" sz="1600" i="1" baseline="30000" dirty="0" smtClean="0">
                <a:latin typeface="Raleway" panose="020B0604020202020204" charset="0"/>
              </a:rPr>
              <a:t>s1t</a:t>
            </a:r>
            <a:endParaRPr lang="es-AR" sz="1600" dirty="0">
              <a:latin typeface="Raleway" panose="020B0604020202020204" charset="0"/>
            </a:endParaRPr>
          </a:p>
          <a:p>
            <a:pPr marL="114300" indent="0">
              <a:buNone/>
            </a:pPr>
            <a:r>
              <a:rPr lang="es-AR" sz="1400" i="1" dirty="0">
                <a:latin typeface="Raleway" panose="020B0604020202020204" charset="0"/>
              </a:rPr>
              <a:t> </a:t>
            </a:r>
            <a:r>
              <a:rPr lang="es-AR" sz="1400" i="1" dirty="0" smtClean="0">
                <a:latin typeface="Raleway" panose="020B0604020202020204" charset="0"/>
              </a:rPr>
              <a:t>    </a:t>
            </a:r>
            <a:r>
              <a:rPr lang="es-ES" sz="1400" i="1" dirty="0" smtClean="0">
                <a:latin typeface="Raleway" panose="020B0604020202020204" charset="0"/>
              </a:rPr>
              <a:t>a</a:t>
            </a:r>
            <a:r>
              <a:rPr lang="es-ES" sz="1400" i="1" baseline="-25000" dirty="0" smtClean="0">
                <a:latin typeface="Raleway" panose="020B0604020202020204" charset="0"/>
              </a:rPr>
              <a:t>2</a:t>
            </a:r>
            <a:r>
              <a:rPr lang="es-ES" sz="1400" i="1" dirty="0" smtClean="0">
                <a:latin typeface="Raleway" panose="020B0604020202020204" charset="0"/>
              </a:rPr>
              <a:t> e</a:t>
            </a:r>
            <a:r>
              <a:rPr lang="es-ES" sz="1600" i="1" baseline="30000" dirty="0" smtClean="0">
                <a:latin typeface="Raleway" panose="020B0604020202020204" charset="0"/>
              </a:rPr>
              <a:t>s2t</a:t>
            </a:r>
            <a:r>
              <a:rPr lang="es-ES" sz="1400" baseline="30000" dirty="0" smtClean="0">
                <a:latin typeface="Raleway" panose="020B0604020202020204" charset="0"/>
              </a:rPr>
              <a:t>    </a:t>
            </a:r>
            <a:r>
              <a:rPr lang="en-US" sz="1400" baseline="30000" dirty="0">
                <a:latin typeface="Raleway" panose="020B0604020202020204" charset="0"/>
                <a:sym typeface="Symbol" panose="05050102010706020507" pitchFamily="18" charset="2"/>
              </a:rPr>
              <a:t></a:t>
            </a:r>
            <a:r>
              <a:rPr lang="en-US" sz="1400" baseline="30000" dirty="0">
                <a:latin typeface="Raleway" panose="020B0604020202020204" charset="0"/>
              </a:rPr>
              <a:t> </a:t>
            </a:r>
            <a:r>
              <a:rPr lang="es-ES" sz="1400" i="1" dirty="0">
                <a:latin typeface="Raleway" panose="020B0604020202020204" charset="0"/>
              </a:rPr>
              <a:t>a</a:t>
            </a:r>
            <a:r>
              <a:rPr lang="es-ES" sz="1400" i="1" baseline="-25000" dirty="0">
                <a:latin typeface="Raleway" panose="020B0604020202020204" charset="0"/>
              </a:rPr>
              <a:t>2 </a:t>
            </a:r>
            <a:r>
              <a:rPr lang="es-ES" sz="1400" i="1" dirty="0">
                <a:latin typeface="Raleway" panose="020B0604020202020204" charset="0"/>
              </a:rPr>
              <a:t>H</a:t>
            </a:r>
            <a:r>
              <a:rPr lang="es-ES" sz="1400" dirty="0">
                <a:latin typeface="Raleway" panose="020B0604020202020204" charset="0"/>
              </a:rPr>
              <a:t> (</a:t>
            </a:r>
            <a:r>
              <a:rPr lang="es-ES" sz="1400" i="1" dirty="0">
                <a:latin typeface="Raleway" panose="020B0604020202020204" charset="0"/>
              </a:rPr>
              <a:t>S</a:t>
            </a:r>
            <a:r>
              <a:rPr lang="es-ES" sz="1400" i="1" baseline="-25000" dirty="0">
                <a:latin typeface="Raleway" panose="020B0604020202020204" charset="0"/>
              </a:rPr>
              <a:t>2</a:t>
            </a:r>
            <a:r>
              <a:rPr lang="es-ES" sz="1400" baseline="-25000" dirty="0">
                <a:latin typeface="Raleway" panose="020B0604020202020204" charset="0"/>
              </a:rPr>
              <a:t> </a:t>
            </a:r>
            <a:r>
              <a:rPr lang="es-ES" sz="1400" dirty="0">
                <a:latin typeface="Raleway" panose="020B0604020202020204" charset="0"/>
              </a:rPr>
              <a:t>)</a:t>
            </a:r>
            <a:r>
              <a:rPr lang="es-ES" sz="1400" baseline="-25000" dirty="0">
                <a:latin typeface="Raleway" panose="020B0604020202020204" charset="0"/>
              </a:rPr>
              <a:t>  </a:t>
            </a:r>
            <a:r>
              <a:rPr lang="es-ES" sz="1400" i="1" dirty="0" smtClean="0">
                <a:latin typeface="Raleway" panose="020B0604020202020204" charset="0"/>
              </a:rPr>
              <a:t>e</a:t>
            </a:r>
            <a:r>
              <a:rPr lang="es-ES" sz="1600" i="1" baseline="30000" dirty="0" smtClean="0">
                <a:latin typeface="Raleway" panose="020B0604020202020204" charset="0"/>
              </a:rPr>
              <a:t>s2</a:t>
            </a:r>
            <a:r>
              <a:rPr lang="es-ES" sz="1600" baseline="30000" dirty="0" smtClean="0">
                <a:latin typeface="Raleway" panose="020B0604020202020204" charset="0"/>
              </a:rPr>
              <a:t>t</a:t>
            </a:r>
            <a:endParaRPr lang="es-AR" sz="1600" dirty="0">
              <a:latin typeface="Raleway" panose="020B0604020202020204" charset="0"/>
            </a:endParaRPr>
          </a:p>
          <a:p>
            <a:pPr marL="114300" indent="0">
              <a:buNone/>
            </a:pPr>
            <a:r>
              <a:rPr lang="es-AR" sz="1400" i="1" dirty="0">
                <a:latin typeface="Raleway" panose="020B0604020202020204" charset="0"/>
              </a:rPr>
              <a:t> </a:t>
            </a:r>
            <a:r>
              <a:rPr lang="es-AR" sz="1400" i="1" dirty="0" smtClean="0">
                <a:latin typeface="Raleway" panose="020B0604020202020204" charset="0"/>
              </a:rPr>
              <a:t>    </a:t>
            </a:r>
            <a:r>
              <a:rPr lang="es-ES" sz="1400" i="1" dirty="0" smtClean="0">
                <a:latin typeface="Raleway" panose="020B0604020202020204" charset="0"/>
              </a:rPr>
              <a:t>a</a:t>
            </a:r>
            <a:r>
              <a:rPr lang="es-ES" sz="1400" i="1" baseline="-25000" dirty="0" smtClean="0">
                <a:latin typeface="Raleway" panose="020B0604020202020204" charset="0"/>
              </a:rPr>
              <a:t>3 </a:t>
            </a:r>
            <a:r>
              <a:rPr lang="es-ES" sz="1400" i="1" dirty="0" smtClean="0">
                <a:latin typeface="Raleway" panose="020B0604020202020204" charset="0"/>
              </a:rPr>
              <a:t>e</a:t>
            </a:r>
            <a:r>
              <a:rPr lang="es-ES" sz="1600" i="1" baseline="30000" dirty="0" smtClean="0">
                <a:latin typeface="Raleway" panose="020B0604020202020204" charset="0"/>
              </a:rPr>
              <a:t>s3t</a:t>
            </a:r>
            <a:r>
              <a:rPr lang="es-ES" sz="1400" baseline="30000" dirty="0" smtClean="0">
                <a:latin typeface="Raleway" panose="020B0604020202020204" charset="0"/>
              </a:rPr>
              <a:t>    </a:t>
            </a:r>
            <a:r>
              <a:rPr lang="en-US" sz="1400" baseline="30000" dirty="0">
                <a:latin typeface="Raleway" panose="020B0604020202020204" charset="0"/>
                <a:sym typeface="Symbol" panose="05050102010706020507" pitchFamily="18" charset="2"/>
              </a:rPr>
              <a:t></a:t>
            </a:r>
            <a:r>
              <a:rPr lang="en-US" sz="1400" baseline="30000" dirty="0">
                <a:latin typeface="Raleway" panose="020B0604020202020204" charset="0"/>
              </a:rPr>
              <a:t> </a:t>
            </a:r>
            <a:r>
              <a:rPr lang="es-ES" sz="1400" i="1" dirty="0">
                <a:latin typeface="Raleway" panose="020B0604020202020204" charset="0"/>
              </a:rPr>
              <a:t>a</a:t>
            </a:r>
            <a:r>
              <a:rPr lang="es-ES" sz="1400" i="1" baseline="-25000" dirty="0">
                <a:latin typeface="Raleway" panose="020B0604020202020204" charset="0"/>
              </a:rPr>
              <a:t>3  </a:t>
            </a:r>
            <a:r>
              <a:rPr lang="es-ES" sz="1400" i="1" dirty="0">
                <a:latin typeface="Raleway" panose="020B0604020202020204" charset="0"/>
              </a:rPr>
              <a:t>H</a:t>
            </a:r>
            <a:r>
              <a:rPr lang="es-ES" sz="1400" dirty="0">
                <a:latin typeface="Raleway" panose="020B0604020202020204" charset="0"/>
              </a:rPr>
              <a:t> (</a:t>
            </a:r>
            <a:r>
              <a:rPr lang="es-ES" sz="1400" i="1" dirty="0">
                <a:latin typeface="Raleway" panose="020B0604020202020204" charset="0"/>
              </a:rPr>
              <a:t>S</a:t>
            </a:r>
            <a:r>
              <a:rPr lang="es-ES" sz="1400" i="1" baseline="-25000" dirty="0">
                <a:latin typeface="Raleway" panose="020B0604020202020204" charset="0"/>
              </a:rPr>
              <a:t>3</a:t>
            </a:r>
            <a:r>
              <a:rPr lang="es-ES" sz="1400" dirty="0">
                <a:latin typeface="Raleway" panose="020B0604020202020204" charset="0"/>
              </a:rPr>
              <a:t>)</a:t>
            </a:r>
            <a:r>
              <a:rPr lang="es-ES" sz="1400" baseline="-25000" dirty="0">
                <a:latin typeface="Raleway" panose="020B0604020202020204" charset="0"/>
              </a:rPr>
              <a:t>  </a:t>
            </a:r>
            <a:r>
              <a:rPr lang="es-ES" sz="1400" i="1" dirty="0" smtClean="0">
                <a:latin typeface="Raleway" panose="020B0604020202020204" charset="0"/>
              </a:rPr>
              <a:t>e</a:t>
            </a:r>
            <a:r>
              <a:rPr lang="es-ES" sz="1600" i="1" baseline="30000" dirty="0" smtClean="0">
                <a:latin typeface="Raleway" panose="020B0604020202020204" charset="0"/>
              </a:rPr>
              <a:t>s3t</a:t>
            </a:r>
            <a:endParaRPr lang="es-AR" sz="1600" dirty="0">
              <a:latin typeface="Raleway" panose="020B0604020202020204" charset="0"/>
            </a:endParaRPr>
          </a:p>
          <a:p>
            <a:endParaRPr lang="es-ES" sz="1400" dirty="0" smtClean="0">
              <a:latin typeface="Raleway" panose="020B0604020202020204" charset="0"/>
            </a:endParaRPr>
          </a:p>
          <a:p>
            <a:r>
              <a:rPr lang="es-ES" sz="1400" dirty="0" smtClean="0">
                <a:latin typeface="Raleway" panose="020B0604020202020204" charset="0"/>
              </a:rPr>
              <a:t>La respuesta de x(t) viene dada por:    </a:t>
            </a:r>
            <a:r>
              <a:rPr lang="es-ES" sz="1400" i="1" dirty="0" smtClean="0">
                <a:latin typeface="Raleway" panose="020B0604020202020204" charset="0"/>
              </a:rPr>
              <a:t>y</a:t>
            </a:r>
            <a:r>
              <a:rPr lang="es-ES" sz="1400" dirty="0" smtClean="0">
                <a:latin typeface="Raleway" panose="020B0604020202020204" charset="0"/>
              </a:rPr>
              <a:t>(</a:t>
            </a:r>
            <a:r>
              <a:rPr lang="es-ES" sz="1400" i="1" dirty="0" smtClean="0">
                <a:latin typeface="Raleway" panose="020B0604020202020204" charset="0"/>
              </a:rPr>
              <a:t>t</a:t>
            </a:r>
            <a:r>
              <a:rPr lang="es-ES" sz="1400" dirty="0">
                <a:latin typeface="Raleway" panose="020B0604020202020204" charset="0"/>
              </a:rPr>
              <a:t>) </a:t>
            </a:r>
            <a:r>
              <a:rPr lang="es-ES" sz="1400" dirty="0" smtClean="0">
                <a:latin typeface="Raleway" panose="020B0604020202020204" charset="0"/>
              </a:rPr>
              <a:t>= </a:t>
            </a:r>
            <a:r>
              <a:rPr lang="es-ES" sz="1400" i="1" dirty="0" smtClean="0">
                <a:latin typeface="Raleway" panose="020B0604020202020204" charset="0"/>
              </a:rPr>
              <a:t>a</a:t>
            </a:r>
            <a:r>
              <a:rPr lang="es-ES" sz="1400" i="1" baseline="-25000" dirty="0" smtClean="0">
                <a:latin typeface="Raleway" panose="020B0604020202020204" charset="0"/>
              </a:rPr>
              <a:t>1</a:t>
            </a:r>
            <a:r>
              <a:rPr lang="es-ES" sz="1400" i="1" dirty="0" smtClean="0">
                <a:latin typeface="Raleway" panose="020B0604020202020204" charset="0"/>
              </a:rPr>
              <a:t> H</a:t>
            </a:r>
            <a:r>
              <a:rPr lang="es-ES" sz="1400" dirty="0" smtClean="0">
                <a:latin typeface="Raleway" panose="020B0604020202020204" charset="0"/>
              </a:rPr>
              <a:t>(</a:t>
            </a:r>
            <a:r>
              <a:rPr lang="es-ES" sz="1400" i="1" dirty="0" smtClean="0">
                <a:latin typeface="Raleway" panose="020B0604020202020204" charset="0"/>
              </a:rPr>
              <a:t>S</a:t>
            </a:r>
            <a:r>
              <a:rPr lang="es-ES" sz="1400" baseline="-25000" dirty="0" smtClean="0">
                <a:latin typeface="Raleway" panose="020B0604020202020204" charset="0"/>
              </a:rPr>
              <a:t>1</a:t>
            </a:r>
            <a:r>
              <a:rPr lang="es-ES" sz="1400" dirty="0" smtClean="0">
                <a:latin typeface="Raleway" panose="020B0604020202020204" charset="0"/>
              </a:rPr>
              <a:t>)</a:t>
            </a:r>
            <a:r>
              <a:rPr lang="es-ES" sz="1400" baseline="-25000" dirty="0" smtClean="0">
                <a:latin typeface="Raleway" panose="020B0604020202020204" charset="0"/>
              </a:rPr>
              <a:t>  </a:t>
            </a:r>
            <a:r>
              <a:rPr lang="es-ES" sz="1400" i="1" dirty="0" smtClean="0">
                <a:latin typeface="Raleway" panose="020B0604020202020204" charset="0"/>
              </a:rPr>
              <a:t>e</a:t>
            </a:r>
            <a:r>
              <a:rPr lang="es-ES" sz="1600" i="1" baseline="30000" dirty="0" smtClean="0">
                <a:latin typeface="Raleway" panose="020B0604020202020204" charset="0"/>
              </a:rPr>
              <a:t>s1t</a:t>
            </a:r>
            <a:r>
              <a:rPr lang="es-ES" sz="1400" baseline="30000" dirty="0" smtClean="0">
                <a:latin typeface="Raleway" panose="020B0604020202020204" charset="0"/>
              </a:rPr>
              <a:t> </a:t>
            </a:r>
            <a:r>
              <a:rPr lang="es-ES" sz="1400" dirty="0" smtClean="0">
                <a:latin typeface="Raleway" panose="020B0604020202020204" charset="0"/>
              </a:rPr>
              <a:t> </a:t>
            </a:r>
            <a:r>
              <a:rPr lang="es-ES" sz="1400" dirty="0">
                <a:latin typeface="Raleway" panose="020B0604020202020204" charset="0"/>
              </a:rPr>
              <a:t>+ </a:t>
            </a:r>
            <a:r>
              <a:rPr lang="es-ES" sz="1400" i="1" dirty="0" smtClean="0">
                <a:latin typeface="Raleway" panose="020B0604020202020204" charset="0"/>
              </a:rPr>
              <a:t>a</a:t>
            </a:r>
            <a:r>
              <a:rPr lang="es-ES" sz="1400" i="1" baseline="-25000" dirty="0" smtClean="0">
                <a:latin typeface="Raleway" panose="020B0604020202020204" charset="0"/>
              </a:rPr>
              <a:t>2</a:t>
            </a:r>
            <a:r>
              <a:rPr lang="es-ES" sz="1400" i="1" dirty="0">
                <a:latin typeface="Raleway" panose="020B0604020202020204" charset="0"/>
              </a:rPr>
              <a:t> </a:t>
            </a:r>
            <a:r>
              <a:rPr lang="es-ES" sz="1400" i="1" dirty="0" smtClean="0">
                <a:latin typeface="Raleway" panose="020B0604020202020204" charset="0"/>
              </a:rPr>
              <a:t>H</a:t>
            </a:r>
            <a:r>
              <a:rPr lang="es-ES" sz="1400" dirty="0" smtClean="0">
                <a:latin typeface="Raleway" panose="020B0604020202020204" charset="0"/>
              </a:rPr>
              <a:t> </a:t>
            </a:r>
            <a:r>
              <a:rPr lang="es-ES" sz="1400" dirty="0">
                <a:latin typeface="Raleway" panose="020B0604020202020204" charset="0"/>
              </a:rPr>
              <a:t>(</a:t>
            </a:r>
            <a:r>
              <a:rPr lang="es-ES" sz="1400" i="1" dirty="0" smtClean="0">
                <a:latin typeface="Raleway" panose="020B0604020202020204" charset="0"/>
              </a:rPr>
              <a:t>S</a:t>
            </a:r>
            <a:r>
              <a:rPr lang="es-ES" sz="1400" baseline="-25000" dirty="0" smtClean="0">
                <a:latin typeface="Raleway" panose="020B0604020202020204" charset="0"/>
              </a:rPr>
              <a:t>2</a:t>
            </a:r>
            <a:r>
              <a:rPr lang="es-ES" sz="1400" dirty="0" smtClean="0">
                <a:latin typeface="Raleway" panose="020B0604020202020204" charset="0"/>
              </a:rPr>
              <a:t>)</a:t>
            </a:r>
            <a:r>
              <a:rPr lang="es-ES" sz="1400" baseline="-25000" dirty="0" smtClean="0">
                <a:latin typeface="Raleway" panose="020B0604020202020204" charset="0"/>
              </a:rPr>
              <a:t>  </a:t>
            </a:r>
            <a:r>
              <a:rPr lang="es-ES" sz="1400" i="1" dirty="0" smtClean="0">
                <a:latin typeface="Raleway" panose="020B0604020202020204" charset="0"/>
              </a:rPr>
              <a:t>e</a:t>
            </a:r>
            <a:r>
              <a:rPr lang="es-ES" sz="1600" i="1" baseline="30000" dirty="0" smtClean="0">
                <a:latin typeface="Raleway" panose="020B0604020202020204" charset="0"/>
              </a:rPr>
              <a:t>s2</a:t>
            </a:r>
            <a:r>
              <a:rPr lang="es-ES" sz="1600" baseline="30000" dirty="0" smtClean="0">
                <a:latin typeface="Raleway" panose="020B0604020202020204" charset="0"/>
              </a:rPr>
              <a:t>t</a:t>
            </a:r>
            <a:r>
              <a:rPr lang="es-ES" sz="1400" baseline="30000" dirty="0" smtClean="0">
                <a:latin typeface="Raleway" panose="020B0604020202020204" charset="0"/>
              </a:rPr>
              <a:t>  </a:t>
            </a:r>
            <a:r>
              <a:rPr lang="es-ES" sz="1400" dirty="0">
                <a:latin typeface="Raleway" panose="020B0604020202020204" charset="0"/>
              </a:rPr>
              <a:t>+ </a:t>
            </a:r>
            <a:r>
              <a:rPr lang="es-ES" sz="1400" i="1" dirty="0" smtClean="0">
                <a:latin typeface="Raleway" panose="020B0604020202020204" charset="0"/>
              </a:rPr>
              <a:t>a</a:t>
            </a:r>
            <a:r>
              <a:rPr lang="es-ES" sz="1400" i="1" baseline="-25000" dirty="0" smtClean="0">
                <a:latin typeface="Raleway" panose="020B0604020202020204" charset="0"/>
              </a:rPr>
              <a:t>3</a:t>
            </a:r>
            <a:r>
              <a:rPr lang="es-ES" sz="1400" i="1" dirty="0" smtClean="0">
                <a:latin typeface="Raleway" panose="020B0604020202020204" charset="0"/>
              </a:rPr>
              <a:t> H</a:t>
            </a:r>
            <a:r>
              <a:rPr lang="es-ES" sz="1400" dirty="0" smtClean="0">
                <a:latin typeface="Raleway" panose="020B0604020202020204" charset="0"/>
              </a:rPr>
              <a:t> </a:t>
            </a:r>
            <a:r>
              <a:rPr lang="es-ES" sz="1400" dirty="0">
                <a:latin typeface="Raleway" panose="020B0604020202020204" charset="0"/>
              </a:rPr>
              <a:t>(</a:t>
            </a:r>
            <a:r>
              <a:rPr lang="es-ES" sz="1400" i="1" dirty="0">
                <a:latin typeface="Raleway" panose="020B0604020202020204" charset="0"/>
              </a:rPr>
              <a:t>S</a:t>
            </a:r>
            <a:r>
              <a:rPr lang="es-ES" sz="1400" baseline="-25000" dirty="0">
                <a:latin typeface="Raleway" panose="020B0604020202020204" charset="0"/>
              </a:rPr>
              <a:t>3</a:t>
            </a:r>
            <a:r>
              <a:rPr lang="es-ES" sz="1400" dirty="0">
                <a:latin typeface="Raleway" panose="020B0604020202020204" charset="0"/>
              </a:rPr>
              <a:t>)</a:t>
            </a:r>
            <a:r>
              <a:rPr lang="es-ES" sz="1400" baseline="-25000" dirty="0">
                <a:latin typeface="Raleway" panose="020B0604020202020204" charset="0"/>
              </a:rPr>
              <a:t>  </a:t>
            </a:r>
            <a:r>
              <a:rPr lang="es-ES" sz="1400" i="1" dirty="0" smtClean="0">
                <a:latin typeface="Raleway" panose="020B0604020202020204" charset="0"/>
              </a:rPr>
              <a:t>e</a:t>
            </a:r>
            <a:r>
              <a:rPr lang="es-ES" sz="1600" i="1" baseline="30000" dirty="0" smtClean="0">
                <a:latin typeface="Raleway" panose="020B0604020202020204" charset="0"/>
              </a:rPr>
              <a:t>s3t</a:t>
            </a:r>
          </a:p>
          <a:p>
            <a:endParaRPr lang="es-ES" sz="1400" i="1" baseline="30000" dirty="0" smtClean="0">
              <a:latin typeface="Raleway" panose="020B0604020202020204" charset="0"/>
            </a:endParaRPr>
          </a:p>
          <a:p>
            <a:endParaRPr lang="es-ES" sz="1400" i="1" baseline="30000" dirty="0">
              <a:latin typeface="Raleway" panose="020B0604020202020204" charset="0"/>
            </a:endParaRPr>
          </a:p>
          <a:p>
            <a:r>
              <a:rPr lang="es-ES" sz="1400" dirty="0" smtClean="0">
                <a:latin typeface="Raleway" panose="020B0604020202020204" charset="0"/>
              </a:rPr>
              <a:t>Y para los coeficientes: </a:t>
            </a:r>
          </a:p>
          <a:p>
            <a:endParaRPr lang="es-ES" sz="1400" dirty="0">
              <a:latin typeface="Raleway" panose="020B0604020202020204" charset="0"/>
            </a:endParaRPr>
          </a:p>
          <a:p>
            <a:endParaRPr lang="es-ES" sz="1400" dirty="0" smtClean="0">
              <a:latin typeface="Raleway" panose="020B0604020202020204" charset="0"/>
            </a:endParaRPr>
          </a:p>
          <a:p>
            <a:r>
              <a:rPr lang="es-ES" sz="1400" dirty="0" smtClean="0">
                <a:latin typeface="Raleway" panose="020B0604020202020204" charset="0"/>
              </a:rPr>
              <a:t>Valores de S:   </a:t>
            </a:r>
            <a:r>
              <a:rPr lang="es-ES" sz="1400" i="1" dirty="0" smtClean="0">
                <a:latin typeface="Raleway" panose="020B0604020202020204" charset="0"/>
              </a:rPr>
              <a:t>S</a:t>
            </a:r>
            <a:r>
              <a:rPr lang="es-ES" sz="1400" dirty="0" smtClean="0">
                <a:latin typeface="Raleway" panose="020B0604020202020204" charset="0"/>
              </a:rPr>
              <a:t> = </a:t>
            </a:r>
            <a:r>
              <a:rPr lang="es-ES" sz="1400" i="1" dirty="0" smtClean="0">
                <a:latin typeface="Raleway" panose="020B0604020202020204" charset="0"/>
              </a:rPr>
              <a:t>J</a:t>
            </a:r>
            <a:r>
              <a:rPr lang="es-ES" sz="1400" dirty="0" smtClean="0">
                <a:latin typeface="Raleway" panose="020B0604020202020204" charset="0"/>
              </a:rPr>
              <a:t>2</a:t>
            </a:r>
            <a:r>
              <a:rPr lang="en-US" sz="1400" i="1" dirty="0" smtClean="0">
                <a:latin typeface="Raleway" panose="020B0604020202020204" charset="0"/>
                <a:sym typeface="Symbol" panose="05050102010706020507" pitchFamily="18" charset="2"/>
              </a:rPr>
              <a:t></a:t>
            </a:r>
            <a:r>
              <a:rPr lang="es-ES" sz="1400" dirty="0" smtClean="0">
                <a:latin typeface="Raleway" panose="020B0604020202020204" charset="0"/>
              </a:rPr>
              <a:t>   ó  </a:t>
            </a:r>
            <a:r>
              <a:rPr lang="es-ES" sz="1400" i="1" dirty="0" smtClean="0">
                <a:latin typeface="Raleway" panose="020B0604020202020204" charset="0"/>
              </a:rPr>
              <a:t>S</a:t>
            </a:r>
            <a:r>
              <a:rPr lang="es-ES" sz="1400" dirty="0" smtClean="0">
                <a:latin typeface="Raleway" panose="020B0604020202020204" charset="0"/>
              </a:rPr>
              <a:t> = </a:t>
            </a:r>
            <a:r>
              <a:rPr lang="es-ES" sz="1400" i="1" dirty="0" smtClean="0">
                <a:latin typeface="Raleway" panose="020B0604020202020204" charset="0"/>
              </a:rPr>
              <a:t>J2</a:t>
            </a:r>
            <a:r>
              <a:rPr lang="en-US" sz="1400" i="1" dirty="0" smtClean="0">
                <a:latin typeface="Raleway" panose="020B0604020202020204" charset="0"/>
                <a:sym typeface="Symbol" panose="05050102010706020507" pitchFamily="18" charset="2"/>
              </a:rPr>
              <a:t></a:t>
            </a:r>
            <a:r>
              <a:rPr lang="es-ES" sz="1400" i="1" dirty="0" smtClean="0">
                <a:latin typeface="Raleway" panose="020B0604020202020204" charset="0"/>
              </a:rPr>
              <a:t> K</a:t>
            </a:r>
            <a:r>
              <a:rPr lang="en-US" sz="1400" i="1" dirty="0" smtClean="0">
                <a:latin typeface="Raleway" panose="020B0604020202020204" charset="0"/>
                <a:sym typeface="Symbol" panose="05050102010706020507" pitchFamily="18" charset="2"/>
              </a:rPr>
              <a:t></a:t>
            </a:r>
            <a:r>
              <a:rPr lang="es-ES" sz="1400" i="1" dirty="0" smtClean="0">
                <a:latin typeface="Raleway" panose="020B0604020202020204" charset="0"/>
              </a:rPr>
              <a:t>o</a:t>
            </a:r>
            <a:r>
              <a:rPr lang="es-ES" sz="1400" dirty="0">
                <a:latin typeface="Raleway" panose="020B0604020202020204" charset="0"/>
              </a:rPr>
              <a:t> </a:t>
            </a:r>
            <a:r>
              <a:rPr lang="es-ES" sz="1400" dirty="0" smtClean="0">
                <a:latin typeface="Raleway" panose="020B0604020202020204" charset="0"/>
              </a:rPr>
              <a:t> con  </a:t>
            </a:r>
            <a:r>
              <a:rPr lang="es-ES" sz="1400" i="1" dirty="0" smtClean="0">
                <a:latin typeface="Raleway" panose="020B0604020202020204" charset="0"/>
              </a:rPr>
              <a:t>K </a:t>
            </a:r>
            <a:r>
              <a:rPr lang="es-ES" sz="1400" dirty="0" smtClean="0">
                <a:latin typeface="Raleway" panose="020B0604020202020204" charset="0"/>
              </a:rPr>
              <a:t>= </a:t>
            </a:r>
            <a:r>
              <a:rPr lang="es-ES" sz="1400" dirty="0">
                <a:latin typeface="Raleway" panose="020B0604020202020204" charset="0"/>
              </a:rPr>
              <a:t>0, </a:t>
            </a:r>
            <a:r>
              <a:rPr lang="en-US" sz="1400" dirty="0">
                <a:latin typeface="Raleway" panose="020B0604020202020204" charset="0"/>
                <a:sym typeface="Symbol" panose="05050102010706020507" pitchFamily="18" charset="2"/>
              </a:rPr>
              <a:t></a:t>
            </a:r>
            <a:r>
              <a:rPr lang="es-ES" sz="1400" dirty="0">
                <a:latin typeface="Raleway" panose="020B0604020202020204" charset="0"/>
              </a:rPr>
              <a:t> 1, </a:t>
            </a:r>
            <a:r>
              <a:rPr lang="en-US" sz="1400" dirty="0">
                <a:latin typeface="Raleway" panose="020B0604020202020204" charset="0"/>
                <a:sym typeface="Symbol" panose="05050102010706020507" pitchFamily="18" charset="2"/>
              </a:rPr>
              <a:t></a:t>
            </a:r>
            <a:r>
              <a:rPr lang="es-ES" sz="1400" dirty="0">
                <a:latin typeface="Raleway" panose="020B0604020202020204" charset="0"/>
              </a:rPr>
              <a:t> </a:t>
            </a:r>
            <a:r>
              <a:rPr lang="es-ES" sz="1400" dirty="0" smtClean="0">
                <a:latin typeface="Raleway" panose="020B0604020202020204" charset="0"/>
              </a:rPr>
              <a:t>2… </a:t>
            </a:r>
            <a:endParaRPr lang="es-AR" sz="1400" dirty="0">
              <a:latin typeface="Raleway" panose="020B0604020202020204" charset="0"/>
            </a:endParaRPr>
          </a:p>
          <a:p>
            <a:endParaRPr lang="es-ES" sz="1400" dirty="0">
              <a:latin typeface="Raleway" panose="020B060402020202020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8525" y="289482"/>
            <a:ext cx="8447837" cy="369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800" b="1" u="sng" dirty="0" smtClean="0">
                <a:solidFill>
                  <a:schemeClr val="tx1"/>
                </a:solidFill>
                <a:latin typeface="Raleway" panose="020B0604020202020204" charset="0"/>
                <a:ea typeface="DengXian" panose="02010600030101010101" pitchFamily="2" charset="-122"/>
                <a:cs typeface="Times New Roman" panose="02020603050405020304" pitchFamily="18" charset="0"/>
              </a:rPr>
              <a:t>Polinomios y coeficientes</a:t>
            </a:r>
            <a:endParaRPr lang="es-AR" sz="1600" b="1" dirty="0">
              <a:solidFill>
                <a:schemeClr val="tx1"/>
              </a:solidFill>
              <a:effectLst/>
              <a:latin typeface="Raleway" panose="020B060402020202020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760575"/>
              </p:ext>
            </p:extLst>
          </p:nvPr>
        </p:nvGraphicFramePr>
        <p:xfrm>
          <a:off x="2867890" y="3626427"/>
          <a:ext cx="2513831" cy="477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r:id="rId3" imgW="1803240" imgH="342720" progId="">
                  <p:embed/>
                </p:oleObj>
              </mc:Choice>
              <mc:Fallback>
                <p:oleObj r:id="rId3" imgW="1803240" imgH="3427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890" y="3626427"/>
                        <a:ext cx="2513831" cy="477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196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08525" y="980494"/>
            <a:ext cx="8520600" cy="3339000"/>
          </a:xfrm>
        </p:spPr>
        <p:txBody>
          <a:bodyPr/>
          <a:lstStyle/>
          <a:p>
            <a:r>
              <a:rPr lang="es-AR" sz="1400" dirty="0" smtClean="0">
                <a:latin typeface="Raleway" panose="020B0604020202020204" charset="0"/>
              </a:rPr>
              <a:t>Tenienedo en cuenta lo explicado anteriormente denotamos: </a:t>
            </a:r>
          </a:p>
          <a:p>
            <a:pPr marL="11430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      </a:t>
            </a:r>
            <a:r>
              <a:rPr lang="en-US" sz="1400" dirty="0" smtClean="0">
                <a:latin typeface="Raleway" panose="020B0604020202020204" charset="0"/>
                <a:sym typeface="Symbol" panose="05050102010706020507" pitchFamily="18" charset="2"/>
              </a:rPr>
              <a:t></a:t>
            </a:r>
            <a:r>
              <a:rPr lang="es-ES" sz="1400" baseline="-25000" dirty="0">
                <a:latin typeface="Raleway" panose="020B0604020202020204" charset="0"/>
              </a:rPr>
              <a:t>k</a:t>
            </a:r>
            <a:r>
              <a:rPr lang="es-ES" sz="1400" dirty="0">
                <a:latin typeface="Raleway" panose="020B0604020202020204" charset="0"/>
              </a:rPr>
              <a:t> (</a:t>
            </a:r>
            <a:r>
              <a:rPr lang="es-ES" sz="1400" i="1" dirty="0">
                <a:latin typeface="Raleway" panose="020B0604020202020204" charset="0"/>
              </a:rPr>
              <a:t>t</a:t>
            </a:r>
            <a:r>
              <a:rPr lang="es-ES" sz="1400" dirty="0">
                <a:latin typeface="Raleway" panose="020B0604020202020204" charset="0"/>
              </a:rPr>
              <a:t>)  =  </a:t>
            </a:r>
            <a:r>
              <a:rPr lang="es-ES" sz="1400" i="1" dirty="0" smtClean="0">
                <a:latin typeface="Raleway" panose="020B0604020202020204" charset="0"/>
              </a:rPr>
              <a:t>e </a:t>
            </a:r>
            <a:r>
              <a:rPr lang="es-ES" sz="1600" i="1" baseline="30000" dirty="0" smtClean="0">
                <a:latin typeface="Raleway" panose="020B0604020202020204" charset="0"/>
              </a:rPr>
              <a:t>j2</a:t>
            </a:r>
            <a:r>
              <a:rPr lang="en-US" sz="1600" i="1" baseline="30000" dirty="0" smtClean="0">
                <a:latin typeface="Raleway" panose="020B0604020202020204" charset="0"/>
                <a:sym typeface="Symbol" panose="05050102010706020507" pitchFamily="18" charset="2"/>
              </a:rPr>
              <a:t></a:t>
            </a:r>
            <a:r>
              <a:rPr lang="es-ES" sz="1600" i="1" baseline="30000" dirty="0" smtClean="0">
                <a:latin typeface="Raleway" panose="020B0604020202020204" charset="0"/>
              </a:rPr>
              <a:t> k</a:t>
            </a:r>
            <a:r>
              <a:rPr lang="en-US" sz="1600" i="1" baseline="30000" dirty="0" smtClean="0">
                <a:latin typeface="Raleway" panose="020B0604020202020204" charset="0"/>
                <a:sym typeface="Symbol" panose="05050102010706020507" pitchFamily="18" charset="2"/>
              </a:rPr>
              <a:t></a:t>
            </a:r>
            <a:r>
              <a:rPr lang="es-ES" sz="1600" i="1" baseline="30000" dirty="0" smtClean="0">
                <a:latin typeface="Raleway" panose="020B0604020202020204" charset="0"/>
              </a:rPr>
              <a:t>ot</a:t>
            </a:r>
            <a:r>
              <a:rPr lang="es-ES" sz="1400" i="1" baseline="30000" dirty="0" smtClean="0">
                <a:latin typeface="Raleway" panose="020B0604020202020204" charset="0"/>
              </a:rPr>
              <a:t>  </a:t>
            </a:r>
            <a:r>
              <a:rPr lang="es-ES" sz="1400" dirty="0" smtClean="0">
                <a:latin typeface="Raleway" panose="020B0604020202020204" charset="0"/>
              </a:rPr>
              <a:t>con  </a:t>
            </a:r>
            <a:r>
              <a:rPr lang="es-ES" sz="1400" i="1" dirty="0">
                <a:latin typeface="Raleway" panose="020B0604020202020204" charset="0"/>
              </a:rPr>
              <a:t>K</a:t>
            </a:r>
            <a:r>
              <a:rPr lang="es-ES" sz="1400" dirty="0">
                <a:latin typeface="Raleway" panose="020B0604020202020204" charset="0"/>
              </a:rPr>
              <a:t> = </a:t>
            </a:r>
            <a:r>
              <a:rPr lang="es-ES" sz="1400" dirty="0" smtClean="0">
                <a:latin typeface="Raleway" panose="020B0604020202020204" charset="0"/>
              </a:rPr>
              <a:t>0</a:t>
            </a:r>
            <a:r>
              <a:rPr lang="es-ES" sz="1400" dirty="0">
                <a:latin typeface="Raleway" panose="020B0604020202020204" charset="0"/>
              </a:rPr>
              <a:t>, </a:t>
            </a:r>
            <a:r>
              <a:rPr lang="en-US" sz="1400" dirty="0">
                <a:latin typeface="Raleway" panose="020B0604020202020204" charset="0"/>
                <a:sym typeface="Symbol" panose="05050102010706020507" pitchFamily="18" charset="2"/>
              </a:rPr>
              <a:t></a:t>
            </a:r>
            <a:r>
              <a:rPr lang="es-ES" sz="1400" dirty="0">
                <a:latin typeface="Raleway" panose="020B0604020202020204" charset="0"/>
              </a:rPr>
              <a:t> 1, </a:t>
            </a:r>
            <a:r>
              <a:rPr lang="en-US" sz="1400" dirty="0">
                <a:latin typeface="Raleway" panose="020B0604020202020204" charset="0"/>
                <a:sym typeface="Symbol" panose="05050102010706020507" pitchFamily="18" charset="2"/>
              </a:rPr>
              <a:t></a:t>
            </a:r>
            <a:r>
              <a:rPr lang="es-ES" sz="1400" dirty="0">
                <a:latin typeface="Raleway" panose="020B0604020202020204" charset="0"/>
              </a:rPr>
              <a:t> </a:t>
            </a:r>
            <a:r>
              <a:rPr lang="es-ES" sz="1400" dirty="0" smtClean="0">
                <a:latin typeface="Raleway" panose="020B0604020202020204" charset="0"/>
              </a:rPr>
              <a:t>2…</a:t>
            </a:r>
          </a:p>
          <a:p>
            <a:pPr marL="114300" indent="0">
              <a:buNone/>
            </a:pPr>
            <a:endParaRPr lang="es-ES" sz="1400" dirty="0">
              <a:latin typeface="Raleway" panose="020B0604020202020204" charset="0"/>
            </a:endParaRPr>
          </a:p>
          <a:p>
            <a:r>
              <a:rPr lang="es-ES" sz="1400" dirty="0" smtClean="0">
                <a:latin typeface="Raleway" panose="020B0604020202020204" charset="0"/>
              </a:rPr>
              <a:t>Cualquier </a:t>
            </a:r>
            <a:r>
              <a:rPr lang="es-ES" sz="1400" dirty="0">
                <a:latin typeface="Raleway" panose="020B0604020202020204" charset="0"/>
              </a:rPr>
              <a:t>señal circular puede ser representada </a:t>
            </a:r>
            <a:r>
              <a:rPr lang="es-ES" sz="1400" dirty="0" smtClean="0">
                <a:latin typeface="Raleway" panose="020B0604020202020204" charset="0"/>
              </a:rPr>
              <a:t>por </a:t>
            </a:r>
            <a:r>
              <a:rPr lang="es-AR" sz="1400" dirty="0" smtClean="0">
                <a:latin typeface="Raleway" panose="020B0604020202020204" charset="0"/>
                <a:sym typeface="Symbol" panose="05050102010706020507" pitchFamily="18" charset="2"/>
              </a:rPr>
              <a:t>esta misma, donde:</a:t>
            </a:r>
            <a:endParaRPr lang="es-AR" sz="1400" dirty="0">
              <a:latin typeface="Raleway" panose="020B0604020202020204" charset="0"/>
            </a:endParaRPr>
          </a:p>
          <a:p>
            <a:pPr lvl="0">
              <a:buFontTx/>
              <a:buChar char="-"/>
            </a:pPr>
            <a:endParaRPr lang="es-ES" sz="1400" i="1" dirty="0" smtClean="0">
              <a:latin typeface="Raleway" panose="020B0604020202020204" charset="0"/>
            </a:endParaRPr>
          </a:p>
          <a:p>
            <a:pPr marL="114300" lvl="0" indent="0">
              <a:buNone/>
            </a:pPr>
            <a:r>
              <a:rPr lang="es-ES" sz="1400" i="1" dirty="0" smtClean="0">
                <a:latin typeface="Raleway" panose="020B0604020202020204" charset="0"/>
              </a:rPr>
              <a:t>- 2</a:t>
            </a:r>
            <a:r>
              <a:rPr lang="en-US" sz="1400" i="1" dirty="0" smtClean="0">
                <a:latin typeface="Raleway" panose="020B0604020202020204" charset="0"/>
                <a:sym typeface="Symbol" panose="05050102010706020507" pitchFamily="18" charset="2"/>
              </a:rPr>
              <a:t></a:t>
            </a:r>
            <a:r>
              <a:rPr lang="en-US" sz="1400" i="1" dirty="0" smtClean="0">
                <a:latin typeface="Raleway" panose="020B0604020202020204" charset="0"/>
              </a:rPr>
              <a:t> </a:t>
            </a:r>
            <a:r>
              <a:rPr lang="en-US" sz="1400" dirty="0" smtClean="0">
                <a:latin typeface="Raleway" panose="020B0604020202020204" charset="0"/>
              </a:rPr>
              <a:t> </a:t>
            </a:r>
            <a:r>
              <a:rPr lang="en-US" sz="1400" dirty="0">
                <a:latin typeface="Raleway" panose="020B0604020202020204" charset="0"/>
              </a:rPr>
              <a:t>es el numero de </a:t>
            </a:r>
            <a:r>
              <a:rPr lang="en-US" sz="1400" dirty="0" smtClean="0">
                <a:latin typeface="Raleway" panose="020B0604020202020204" charset="0"/>
              </a:rPr>
              <a:t>giros</a:t>
            </a:r>
            <a:endParaRPr lang="es-AR" sz="1400" dirty="0">
              <a:latin typeface="Raleway" panose="020B0604020202020204" charset="0"/>
            </a:endParaRPr>
          </a:p>
          <a:p>
            <a:pPr marL="114300" lvl="0" indent="0">
              <a:buNone/>
            </a:pPr>
            <a:r>
              <a:rPr lang="en-US" sz="1400" dirty="0" smtClean="0">
                <a:latin typeface="Raleway" panose="020B0604020202020204" charset="0"/>
              </a:rPr>
              <a:t>- f</a:t>
            </a:r>
            <a:r>
              <a:rPr lang="en-US" sz="1400" baseline="-25000" dirty="0" smtClean="0">
                <a:latin typeface="Raleway" panose="020B0604020202020204" charset="0"/>
              </a:rPr>
              <a:t>0</a:t>
            </a:r>
            <a:r>
              <a:rPr lang="en-US" sz="1400" dirty="0" smtClean="0">
                <a:latin typeface="Raleway" panose="020B0604020202020204" charset="0"/>
              </a:rPr>
              <a:t> </a:t>
            </a:r>
            <a:r>
              <a:rPr lang="en-US" sz="1400" dirty="0">
                <a:latin typeface="Raleway" panose="020B0604020202020204" charset="0"/>
              </a:rPr>
              <a:t>es la frecuencia de osilacion</a:t>
            </a:r>
            <a:endParaRPr lang="es-AR" sz="1400" dirty="0">
              <a:latin typeface="Raleway" panose="020B0604020202020204" charset="0"/>
            </a:endParaRPr>
          </a:p>
          <a:p>
            <a:endParaRPr lang="es-ES" sz="1400" dirty="0" smtClean="0">
              <a:latin typeface="Raleway" panose="020B0604020202020204" charset="0"/>
            </a:endParaRPr>
          </a:p>
          <a:p>
            <a:r>
              <a:rPr lang="es-ES" sz="1400" dirty="0" smtClean="0">
                <a:latin typeface="Raleway" panose="020B0604020202020204" charset="0"/>
              </a:rPr>
              <a:t>Por lo tanto surge</a:t>
            </a:r>
            <a:r>
              <a:rPr lang="es-ES" sz="1400" i="1" dirty="0" smtClean="0">
                <a:latin typeface="Raleway" panose="020B0604020202020204" charset="0"/>
              </a:rPr>
              <a:t> X(t) = </a:t>
            </a:r>
          </a:p>
          <a:p>
            <a:pPr marL="114300" indent="0">
              <a:buNone/>
            </a:pPr>
            <a:endParaRPr lang="es-ES" sz="1400" i="1" dirty="0" smtClean="0">
              <a:latin typeface="Raleway" panose="020B0604020202020204" charset="0"/>
            </a:endParaRPr>
          </a:p>
          <a:p>
            <a:r>
              <a:rPr lang="es-ES" sz="1400" dirty="0" smtClean="0">
                <a:latin typeface="Raleway" panose="020B0604020202020204" charset="0"/>
              </a:rPr>
              <a:t>Donde: </a:t>
            </a:r>
            <a:r>
              <a:rPr lang="es-ES" sz="1400" dirty="0">
                <a:latin typeface="Raleway" panose="020B0604020202020204" charset="0"/>
              </a:rPr>
              <a:t>El término para k = 0 es la componente de </a:t>
            </a:r>
            <a:r>
              <a:rPr lang="es-ES" sz="1400" dirty="0" smtClean="0">
                <a:latin typeface="Raleway" panose="020B0604020202020204" charset="0"/>
              </a:rPr>
              <a:t>contínua</a:t>
            </a:r>
            <a:r>
              <a:rPr lang="es-AR" sz="1400" dirty="0" smtClean="0">
                <a:latin typeface="Raleway" panose="020B0604020202020204" charset="0"/>
              </a:rPr>
              <a:t>, y </a:t>
            </a:r>
            <a:r>
              <a:rPr lang="es-ES" sz="1400" dirty="0">
                <a:latin typeface="Raleway" panose="020B0604020202020204" charset="0"/>
              </a:rPr>
              <a:t>l</a:t>
            </a:r>
            <a:r>
              <a:rPr lang="es-ES" sz="1400" dirty="0" smtClean="0">
                <a:latin typeface="Raleway" panose="020B0604020202020204" charset="0"/>
              </a:rPr>
              <a:t>os </a:t>
            </a:r>
            <a:r>
              <a:rPr lang="es-ES" sz="1400" dirty="0">
                <a:latin typeface="Raleway" panose="020B0604020202020204" charset="0"/>
              </a:rPr>
              <a:t>términos para k = 1  y  k = -1  son las componentes fundamentales o primeras </a:t>
            </a:r>
            <a:r>
              <a:rPr lang="es-ES" sz="1400" dirty="0" smtClean="0">
                <a:latin typeface="Raleway" panose="020B0604020202020204" charset="0"/>
              </a:rPr>
              <a:t>armónicas.</a:t>
            </a:r>
            <a:endParaRPr lang="es-ES" sz="1400" dirty="0">
              <a:latin typeface="Raleway" panose="020B0604020202020204" charset="0"/>
            </a:endParaRPr>
          </a:p>
          <a:p>
            <a:pPr marL="114300" indent="0">
              <a:buNone/>
            </a:pPr>
            <a:r>
              <a:rPr lang="es-ES" sz="1400" dirty="0" smtClean="0">
                <a:latin typeface="Raleway" panose="020B0604020202020204" charset="0"/>
              </a:rPr>
              <a:t> </a:t>
            </a:r>
            <a:endParaRPr lang="es-AR" sz="1400" dirty="0">
              <a:latin typeface="Raleway" panose="020B0604020202020204" charset="0"/>
            </a:endParaRPr>
          </a:p>
          <a:p>
            <a:endParaRPr lang="es-AR" sz="1400" dirty="0">
              <a:latin typeface="Raleway" panose="020B060402020202020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08525" y="289482"/>
            <a:ext cx="8447837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800" b="1" u="sng" dirty="0" smtClean="0">
                <a:solidFill>
                  <a:schemeClr val="tx1"/>
                </a:solidFill>
                <a:latin typeface="Raleway" panose="020B0604020202020204" charset="0"/>
                <a:ea typeface="DengXian" panose="02010600030101010101" pitchFamily="2" charset="-122"/>
                <a:cs typeface="Times New Roman" panose="02020603050405020304" pitchFamily="18" charset="0"/>
              </a:rPr>
              <a:t>Combinaciones de exponenciales complejas relacionadas armonicamente </a:t>
            </a:r>
            <a:endParaRPr lang="es-AR" sz="1600" b="1" dirty="0">
              <a:solidFill>
                <a:schemeClr val="tx1"/>
              </a:solidFill>
              <a:effectLst/>
              <a:latin typeface="Raleway" panose="020B060402020202020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681705"/>
              </p:ext>
            </p:extLst>
          </p:nvPr>
        </p:nvGraphicFramePr>
        <p:xfrm>
          <a:off x="2666423" y="2986953"/>
          <a:ext cx="1323686" cy="576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r:id="rId3" imgW="787320" imgH="342720" progId="">
                  <p:embed/>
                </p:oleObj>
              </mc:Choice>
              <mc:Fallback>
                <p:oleObj r:id="rId3" imgW="787320" imgH="3427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423" y="2986953"/>
                        <a:ext cx="1323686" cy="576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121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11700" y="783064"/>
            <a:ext cx="8520600" cy="4027926"/>
          </a:xfrm>
        </p:spPr>
        <p:txBody>
          <a:bodyPr/>
          <a:lstStyle/>
          <a:p>
            <a:r>
              <a:rPr lang="es-ES" sz="1400" dirty="0" smtClean="0">
                <a:latin typeface="Raleway" panose="020B0604020202020204" charset="0"/>
              </a:rPr>
              <a:t>Repasando los </a:t>
            </a:r>
            <a:r>
              <a:rPr lang="es-ES" sz="1400" dirty="0">
                <a:latin typeface="Raleway" panose="020B0604020202020204" charset="0"/>
              </a:rPr>
              <a:t>coeficientes de la exponencial: </a:t>
            </a:r>
            <a:endParaRPr lang="es-AR" sz="1400" dirty="0">
              <a:latin typeface="Raleway" panose="020B0604020202020204" charset="0"/>
            </a:endParaRPr>
          </a:p>
          <a:p>
            <a:pPr marL="114300" lvl="0" indent="0">
              <a:buNone/>
            </a:pPr>
            <a:r>
              <a:rPr lang="es-ES" sz="1400" dirty="0" smtClean="0">
                <a:latin typeface="Raleway" panose="020B0604020202020204" charset="0"/>
              </a:rPr>
              <a:t>- j</a:t>
            </a:r>
            <a:r>
              <a:rPr lang="es-ES" sz="1400" dirty="0">
                <a:latin typeface="Raleway" panose="020B0604020202020204" charset="0"/>
              </a:rPr>
              <a:t>: numero imaginario </a:t>
            </a:r>
            <a:endParaRPr lang="es-AR" sz="1400" dirty="0">
              <a:latin typeface="Raleway" panose="020B0604020202020204" charset="0"/>
            </a:endParaRPr>
          </a:p>
          <a:p>
            <a:pPr marL="114300" lvl="0" indent="0">
              <a:buNone/>
            </a:pPr>
            <a:r>
              <a:rPr lang="es-ES" sz="1400" dirty="0" smtClean="0">
                <a:latin typeface="Raleway" panose="020B0604020202020204" charset="0"/>
              </a:rPr>
              <a:t>- 2π</a:t>
            </a:r>
            <a:r>
              <a:rPr lang="es-ES" sz="1400" dirty="0">
                <a:latin typeface="Raleway" panose="020B0604020202020204" charset="0"/>
              </a:rPr>
              <a:t>: giro completo de un seno o coceno</a:t>
            </a:r>
            <a:endParaRPr lang="es-AR" sz="1400" dirty="0">
              <a:latin typeface="Raleway" panose="020B0604020202020204" charset="0"/>
            </a:endParaRPr>
          </a:p>
          <a:p>
            <a:pPr marL="114300" lvl="0" indent="0">
              <a:buNone/>
            </a:pPr>
            <a:r>
              <a:rPr lang="es-ES" sz="1400" dirty="0" smtClean="0">
                <a:latin typeface="Raleway" panose="020B0604020202020204" charset="0"/>
              </a:rPr>
              <a:t>- k</a:t>
            </a:r>
            <a:r>
              <a:rPr lang="es-ES" sz="1400" dirty="0">
                <a:latin typeface="Raleway" panose="020B0604020202020204" charset="0"/>
              </a:rPr>
              <a:t>: </a:t>
            </a:r>
            <a:r>
              <a:rPr lang="es-ES" sz="1400" dirty="0" smtClean="0">
                <a:latin typeface="Raleway" panose="020B0604020202020204" charset="0"/>
              </a:rPr>
              <a:t>Indica con cual armonica se trabaja</a:t>
            </a:r>
            <a:endParaRPr lang="es-AR" sz="1400" dirty="0">
              <a:latin typeface="Raleway" panose="020B0604020202020204" charset="0"/>
            </a:endParaRPr>
          </a:p>
          <a:p>
            <a:pPr marL="114300" lvl="0" indent="0">
              <a:buNone/>
            </a:pPr>
            <a:r>
              <a:rPr lang="es-ES" sz="1400" dirty="0" smtClean="0">
                <a:latin typeface="Raleway" panose="020B0604020202020204" charset="0"/>
              </a:rPr>
              <a:t>- f0</a:t>
            </a:r>
            <a:r>
              <a:rPr lang="es-ES" sz="1400" dirty="0">
                <a:latin typeface="Raleway" panose="020B0604020202020204" charset="0"/>
              </a:rPr>
              <a:t>: frecuencia fundamental</a:t>
            </a:r>
            <a:endParaRPr lang="es-AR" sz="1400" dirty="0">
              <a:latin typeface="Raleway" panose="020B0604020202020204" charset="0"/>
            </a:endParaRPr>
          </a:p>
          <a:p>
            <a:pPr marL="114300" lvl="0" indent="0">
              <a:buNone/>
            </a:pPr>
            <a:r>
              <a:rPr lang="es-ES" sz="1400" dirty="0" smtClean="0">
                <a:latin typeface="Raleway" panose="020B0604020202020204" charset="0"/>
              </a:rPr>
              <a:t>- t</a:t>
            </a:r>
            <a:r>
              <a:rPr lang="es-ES" sz="1400" dirty="0">
                <a:latin typeface="Raleway" panose="020B0604020202020204" charset="0"/>
              </a:rPr>
              <a:t>: </a:t>
            </a:r>
            <a:r>
              <a:rPr lang="es-ES" sz="1400" dirty="0" smtClean="0">
                <a:latin typeface="Raleway" panose="020B0604020202020204" charset="0"/>
              </a:rPr>
              <a:t>tiempo</a:t>
            </a:r>
          </a:p>
          <a:p>
            <a:pPr marL="114300" lvl="0" indent="0">
              <a:buNone/>
            </a:pPr>
            <a:endParaRPr lang="es-AR" sz="1400" dirty="0">
              <a:latin typeface="Raleway" panose="020B0604020202020204" charset="0"/>
            </a:endParaRPr>
          </a:p>
          <a:p>
            <a:r>
              <a:rPr lang="es-ES" sz="1400" dirty="0" smtClean="0">
                <a:latin typeface="Raleway" panose="020B0604020202020204" charset="0"/>
              </a:rPr>
              <a:t>Buscamos a </a:t>
            </a:r>
            <a:r>
              <a:rPr lang="es-ES" sz="1400" dirty="0">
                <a:latin typeface="Raleway" panose="020B0604020202020204" charset="0"/>
              </a:rPr>
              <a:t>continuación la expresión de los valores  a</a:t>
            </a:r>
            <a:r>
              <a:rPr lang="es-ES" sz="1400" baseline="-25000" dirty="0">
                <a:latin typeface="Raleway" panose="020B0604020202020204" charset="0"/>
              </a:rPr>
              <a:t>k  </a:t>
            </a:r>
            <a:r>
              <a:rPr lang="es-ES" sz="1400" dirty="0" smtClean="0">
                <a:latin typeface="Raleway" panose="020B0604020202020204" charset="0"/>
              </a:rPr>
              <a:t>correspondientes</a:t>
            </a:r>
          </a:p>
          <a:p>
            <a:endParaRPr lang="es-ES" sz="1400" dirty="0">
              <a:latin typeface="Raleway" panose="020B0604020202020204" charset="0"/>
            </a:endParaRPr>
          </a:p>
          <a:p>
            <a:r>
              <a:rPr lang="es-ES" sz="1400" dirty="0" smtClean="0">
                <a:latin typeface="Raleway" panose="020B0604020202020204" charset="0"/>
              </a:rPr>
              <a:t>Multiplicamos </a:t>
            </a:r>
            <a:r>
              <a:rPr lang="es-ES" sz="1400" dirty="0">
                <a:latin typeface="Raleway" panose="020B0604020202020204" charset="0"/>
              </a:rPr>
              <a:t>ambos </a:t>
            </a:r>
            <a:r>
              <a:rPr lang="es-ES" sz="1400" dirty="0" smtClean="0">
                <a:latin typeface="Raleway" panose="020B0604020202020204" charset="0"/>
              </a:rPr>
              <a:t>terminos de la sumatoria de los coeficientes </a:t>
            </a:r>
            <a:r>
              <a:rPr lang="es-ES" sz="1400" dirty="0">
                <a:latin typeface="Raleway" panose="020B0604020202020204" charset="0"/>
              </a:rPr>
              <a:t>por la exponencial compleja  </a:t>
            </a:r>
            <a:r>
              <a:rPr lang="es-ES" sz="1400" i="1" dirty="0">
                <a:latin typeface="Raleway" panose="020B0604020202020204" charset="0"/>
              </a:rPr>
              <a:t>e </a:t>
            </a:r>
            <a:r>
              <a:rPr lang="es-ES" sz="1600" i="1" dirty="0" smtClean="0">
                <a:latin typeface="Raleway" panose="020B0604020202020204" charset="0"/>
              </a:rPr>
              <a:t>- </a:t>
            </a:r>
            <a:r>
              <a:rPr lang="es-ES" sz="1600" i="1" baseline="30000" dirty="0" smtClean="0">
                <a:latin typeface="Raleway" panose="020B0604020202020204" charset="0"/>
              </a:rPr>
              <a:t>j2</a:t>
            </a:r>
            <a:r>
              <a:rPr lang="en-US" sz="1600" i="1" baseline="30000" dirty="0" smtClean="0">
                <a:latin typeface="Raleway" panose="020B0604020202020204" charset="0"/>
                <a:sym typeface="Symbol" panose="05050102010706020507" pitchFamily="18" charset="2"/>
              </a:rPr>
              <a:t> </a:t>
            </a:r>
            <a:r>
              <a:rPr lang="es-ES" sz="1600" i="1" baseline="30000" dirty="0" smtClean="0">
                <a:latin typeface="Raleway" panose="020B0604020202020204" charset="0"/>
              </a:rPr>
              <a:t>n</a:t>
            </a:r>
            <a:r>
              <a:rPr lang="en-US" sz="1600" i="1" baseline="30000" dirty="0" smtClean="0">
                <a:latin typeface="Raleway" panose="020B0604020202020204" charset="0"/>
                <a:sym typeface="Symbol" panose="05050102010706020507" pitchFamily="18" charset="2"/>
              </a:rPr>
              <a:t></a:t>
            </a:r>
            <a:r>
              <a:rPr lang="es-ES" sz="1600" i="1" baseline="30000" dirty="0" smtClean="0">
                <a:latin typeface="Raleway" panose="020B0604020202020204" charset="0"/>
              </a:rPr>
              <a:t>ot</a:t>
            </a:r>
            <a:r>
              <a:rPr lang="es-ES" sz="1600" dirty="0">
                <a:latin typeface="Raleway" panose="020B0604020202020204" charset="0"/>
              </a:rPr>
              <a:t> </a:t>
            </a:r>
            <a:r>
              <a:rPr lang="es-ES" sz="1400" dirty="0" smtClean="0">
                <a:latin typeface="Raleway" panose="020B0604020202020204" charset="0"/>
              </a:rPr>
              <a:t>, y obtenemos: </a:t>
            </a:r>
          </a:p>
          <a:p>
            <a:endParaRPr lang="es-ES" sz="1400" dirty="0">
              <a:latin typeface="Raleway" panose="020B0604020202020204" charset="0"/>
            </a:endParaRPr>
          </a:p>
          <a:p>
            <a:endParaRPr lang="es-ES" sz="1400" dirty="0">
              <a:latin typeface="Raleway" panose="020B0604020202020204" charset="0"/>
            </a:endParaRPr>
          </a:p>
          <a:p>
            <a:pPr marL="114300" indent="0">
              <a:buNone/>
            </a:pPr>
            <a:endParaRPr lang="es-AR" sz="1400" dirty="0">
              <a:latin typeface="Raleway" panose="020B060402020202020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08525" y="289482"/>
            <a:ext cx="8523775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s-ES" altLang="es-AR" sz="1800" b="1" u="sng" dirty="0" smtClean="0">
                <a:solidFill>
                  <a:schemeClr val="tx1"/>
                </a:solidFill>
                <a:latin typeface="Raleway" panose="020B0604020202020204" charset="0"/>
                <a:ea typeface="Times New Roman" panose="02020603050405020304" pitchFamily="18" charset="0"/>
              </a:rPr>
              <a:t>Determinacion de la representacion en Serie de Fourier de una señal periodica</a:t>
            </a:r>
            <a:r>
              <a:rPr lang="es-AR" altLang="es-AR" sz="900" dirty="0" smtClean="0">
                <a:solidFill>
                  <a:schemeClr val="tx1"/>
                </a:solidFill>
                <a:latin typeface="Raleway" panose="020B0604020202020204" charset="0"/>
              </a:rPr>
              <a:t> </a:t>
            </a:r>
            <a:endParaRPr lang="es-AR" altLang="es-AR" sz="2000" dirty="0" smtClean="0">
              <a:solidFill>
                <a:schemeClr val="tx1"/>
              </a:solidFill>
              <a:latin typeface="Raleway" panose="020B060402020202020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800" b="1" u="sng" dirty="0" smtClean="0">
                <a:solidFill>
                  <a:schemeClr val="tx1"/>
                </a:solidFill>
                <a:latin typeface="Raleway" panose="020B060402020202020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s-AR" sz="1600" b="1" dirty="0">
              <a:solidFill>
                <a:schemeClr val="tx1"/>
              </a:solidFill>
              <a:effectLst/>
              <a:latin typeface="Raleway" panose="020B060402020202020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971144"/>
              </p:ext>
            </p:extLst>
          </p:nvPr>
        </p:nvGraphicFramePr>
        <p:xfrm>
          <a:off x="1012681" y="3816637"/>
          <a:ext cx="2636873" cy="609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r:id="rId3" imgW="1866600" imgH="431640" progId="">
                  <p:embed/>
                </p:oleObj>
              </mc:Choice>
              <mc:Fallback>
                <p:oleObj r:id="rId3" imgW="1866600" imgH="4316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681" y="3816637"/>
                        <a:ext cx="2636873" cy="6098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682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11700" y="135082"/>
            <a:ext cx="8520600" cy="4717473"/>
          </a:xfrm>
        </p:spPr>
        <p:txBody>
          <a:bodyPr/>
          <a:lstStyle/>
          <a:p>
            <a:r>
              <a:rPr lang="es-ES" sz="1400" dirty="0" smtClean="0">
                <a:latin typeface="Raleway" panose="020B0604020202020204" charset="0"/>
              </a:rPr>
              <a:t>Integramos ambos terminos </a:t>
            </a:r>
            <a:r>
              <a:rPr lang="es-ES" sz="1400" dirty="0">
                <a:latin typeface="Raleway" panose="020B0604020202020204" charset="0"/>
              </a:rPr>
              <a:t>sobre un intervalo de longitud  </a:t>
            </a:r>
            <a:r>
              <a:rPr lang="es-ES" sz="1400" dirty="0" smtClean="0">
                <a:latin typeface="Raleway" panose="020B0604020202020204" charset="0"/>
              </a:rPr>
              <a:t>To:</a:t>
            </a:r>
          </a:p>
          <a:p>
            <a:endParaRPr lang="es-ES" sz="1400" dirty="0">
              <a:latin typeface="Raleway" panose="020B0604020202020204" charset="0"/>
            </a:endParaRPr>
          </a:p>
          <a:p>
            <a:endParaRPr lang="es-ES" sz="1400" dirty="0" smtClean="0">
              <a:latin typeface="Raleway" panose="020B0604020202020204" charset="0"/>
            </a:endParaRPr>
          </a:p>
          <a:p>
            <a:endParaRPr lang="es-ES" sz="1400" dirty="0">
              <a:latin typeface="Raleway" panose="020B0604020202020204" charset="0"/>
            </a:endParaRPr>
          </a:p>
          <a:p>
            <a:endParaRPr lang="es-ES" sz="1400" dirty="0" smtClean="0">
              <a:latin typeface="Raleway" panose="020B0604020202020204" charset="0"/>
            </a:endParaRPr>
          </a:p>
          <a:p>
            <a:endParaRPr lang="es-ES" sz="1400" dirty="0">
              <a:latin typeface="Raleway" panose="020B0604020202020204" charset="0"/>
            </a:endParaRPr>
          </a:p>
          <a:p>
            <a:endParaRPr lang="es-ES" sz="1400" dirty="0" smtClean="0">
              <a:latin typeface="Raleway" panose="020B0604020202020204" charset="0"/>
            </a:endParaRPr>
          </a:p>
          <a:p>
            <a:endParaRPr lang="es-ES" sz="1400" dirty="0">
              <a:latin typeface="Raleway" panose="020B0604020202020204" charset="0"/>
            </a:endParaRPr>
          </a:p>
          <a:p>
            <a:endParaRPr lang="es-ES" sz="1400" dirty="0" smtClean="0">
              <a:latin typeface="Raleway" panose="020B0604020202020204" charset="0"/>
            </a:endParaRPr>
          </a:p>
          <a:p>
            <a:r>
              <a:rPr lang="es-ES" sz="1400" dirty="0" smtClean="0">
                <a:latin typeface="Raleway" panose="020B0604020202020204" charset="0"/>
              </a:rPr>
              <a:t>Tomamos:                                                 </a:t>
            </a:r>
            <a:r>
              <a:rPr lang="es-ES" sz="1400" i="1" dirty="0">
                <a:latin typeface="Raleway" panose="020B0604020202020204" charset="0"/>
              </a:rPr>
              <a:t>T</a:t>
            </a:r>
            <a:r>
              <a:rPr lang="es-ES" sz="1400" i="1" baseline="-25000" dirty="0">
                <a:latin typeface="Raleway" panose="020B0604020202020204" charset="0"/>
              </a:rPr>
              <a:t>o</a:t>
            </a:r>
            <a:r>
              <a:rPr lang="es-ES" sz="1400" dirty="0">
                <a:latin typeface="Raleway" panose="020B0604020202020204" charset="0"/>
              </a:rPr>
              <a:t>  </a:t>
            </a:r>
            <a:r>
              <a:rPr lang="es-ES" sz="1400" dirty="0" smtClean="0">
                <a:latin typeface="Raleway" panose="020B0604020202020204" charset="0"/>
              </a:rPr>
              <a:t>si  </a:t>
            </a:r>
            <a:r>
              <a:rPr lang="es-ES" sz="1400" i="1" dirty="0" smtClean="0">
                <a:latin typeface="Raleway" panose="020B0604020202020204" charset="0"/>
              </a:rPr>
              <a:t>k </a:t>
            </a:r>
            <a:r>
              <a:rPr lang="es-ES" sz="1400" i="1" dirty="0">
                <a:latin typeface="Raleway" panose="020B0604020202020204" charset="0"/>
              </a:rPr>
              <a:t>= n</a:t>
            </a:r>
            <a:endParaRPr lang="es-AR" sz="1400" dirty="0">
              <a:latin typeface="Raleway" panose="020B0604020202020204" charset="0"/>
            </a:endParaRPr>
          </a:p>
          <a:p>
            <a:endParaRPr lang="es-ES" sz="1400" dirty="0" smtClean="0">
              <a:latin typeface="Raleway" panose="020B0604020202020204" charset="0"/>
            </a:endParaRPr>
          </a:p>
          <a:p>
            <a:pPr marL="114300" indent="0">
              <a:buNone/>
            </a:pPr>
            <a:r>
              <a:rPr lang="es-AR" sz="1100" dirty="0">
                <a:latin typeface="Raleway" panose="020B0604020202020204" charset="0"/>
              </a:rPr>
              <a:t> </a:t>
            </a:r>
            <a:r>
              <a:rPr lang="es-AR" sz="1100" dirty="0" smtClean="0">
                <a:latin typeface="Raleway" panose="020B0604020202020204" charset="0"/>
              </a:rPr>
              <a:t>                                                                                                 </a:t>
            </a:r>
            <a:r>
              <a:rPr lang="es-AR" sz="1400" dirty="0" smtClean="0">
                <a:latin typeface="Raleway" panose="020B0604020202020204" charset="0"/>
              </a:rPr>
              <a:t>  </a:t>
            </a:r>
            <a:r>
              <a:rPr lang="es-ES" sz="1400" dirty="0">
                <a:latin typeface="Raleway" panose="020B0604020202020204" charset="0"/>
              </a:rPr>
              <a:t>0     si   </a:t>
            </a:r>
            <a:r>
              <a:rPr lang="es-ES" sz="1400" i="1" dirty="0">
                <a:latin typeface="Raleway" panose="020B0604020202020204" charset="0"/>
              </a:rPr>
              <a:t>k </a:t>
            </a:r>
            <a:r>
              <a:rPr lang="en-US" sz="1400" i="1" dirty="0">
                <a:latin typeface="Raleway" panose="020B0604020202020204" charset="0"/>
                <a:sym typeface="Symbol" panose="05050102010706020507" pitchFamily="18" charset="2"/>
              </a:rPr>
              <a:t></a:t>
            </a:r>
            <a:r>
              <a:rPr lang="es-ES" sz="1400" i="1" dirty="0">
                <a:latin typeface="Raleway" panose="020B0604020202020204" charset="0"/>
              </a:rPr>
              <a:t> </a:t>
            </a:r>
            <a:r>
              <a:rPr lang="es-ES" sz="1400" i="1" dirty="0" smtClean="0">
                <a:latin typeface="Raleway" panose="020B0604020202020204" charset="0"/>
              </a:rPr>
              <a:t>n</a:t>
            </a:r>
          </a:p>
          <a:p>
            <a:pPr marL="114300" indent="0">
              <a:buNone/>
            </a:pPr>
            <a:endParaRPr lang="es-ES" sz="1400" i="1" dirty="0">
              <a:latin typeface="Raleway" panose="020B0604020202020204" charset="0"/>
            </a:endParaRPr>
          </a:p>
          <a:p>
            <a:pPr marL="114300" indent="0">
              <a:buNone/>
            </a:pPr>
            <a:endParaRPr lang="es-ES" sz="1400" i="1" dirty="0" smtClean="0">
              <a:latin typeface="Raleway" panose="020B0604020202020204" charset="0"/>
            </a:endParaRPr>
          </a:p>
          <a:p>
            <a:r>
              <a:rPr lang="es-ES" sz="1400" dirty="0" smtClean="0">
                <a:latin typeface="Raleway" panose="020B0604020202020204" charset="0"/>
              </a:rPr>
              <a:t>Llegando a la conclucion de que: </a:t>
            </a:r>
            <a:endParaRPr lang="es-AR" sz="1400" dirty="0">
              <a:latin typeface="Raleway" panose="020B0604020202020204" charset="0"/>
            </a:endParaRPr>
          </a:p>
          <a:p>
            <a:pPr marL="114300" indent="0">
              <a:buNone/>
            </a:pPr>
            <a:endParaRPr lang="es-AR" sz="1100" dirty="0" smtClean="0">
              <a:latin typeface="Raleway" panose="020B0604020202020204" charset="0"/>
            </a:endParaRPr>
          </a:p>
          <a:p>
            <a:pPr marL="114300" indent="0">
              <a:buNone/>
            </a:pPr>
            <a:endParaRPr lang="es-AR" sz="1100" dirty="0">
              <a:latin typeface="Raleway" panose="020B0604020202020204" charset="0"/>
            </a:endParaRP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25355"/>
              </p:ext>
            </p:extLst>
          </p:nvPr>
        </p:nvGraphicFramePr>
        <p:xfrm>
          <a:off x="844838" y="629804"/>
          <a:ext cx="3662218" cy="669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7" r:id="rId3" imgW="2641320" imgH="482400" progId="">
                  <p:embed/>
                </p:oleObj>
              </mc:Choice>
              <mc:Fallback>
                <p:oleObj r:id="rId3" imgW="2641320" imgH="4824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838" y="629804"/>
                        <a:ext cx="3662218" cy="6690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592769"/>
              </p:ext>
            </p:extLst>
          </p:nvPr>
        </p:nvGraphicFramePr>
        <p:xfrm>
          <a:off x="844837" y="1507545"/>
          <a:ext cx="3488171" cy="707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8" r:id="rId5" imgW="2628720" imgH="533160" progId="">
                  <p:embed/>
                </p:oleObj>
              </mc:Choice>
              <mc:Fallback>
                <p:oleObj r:id="rId5" imgW="2628720" imgH="5331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837" y="1507545"/>
                        <a:ext cx="3488171" cy="707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393393"/>
              </p:ext>
            </p:extLst>
          </p:nvPr>
        </p:nvGraphicFramePr>
        <p:xfrm>
          <a:off x="2122921" y="2639183"/>
          <a:ext cx="1558981" cy="589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9" r:id="rId7" imgW="1041120" imgH="393480" progId="">
                  <p:embed/>
                </p:oleObj>
              </mc:Choice>
              <mc:Fallback>
                <p:oleObj r:id="rId7" imgW="1041120" imgH="39348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921" y="2639183"/>
                        <a:ext cx="1558981" cy="5893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6"/>
          <p:cNvSpPr>
            <a:spLocks/>
          </p:cNvSpPr>
          <p:nvPr/>
        </p:nvSpPr>
        <p:spPr bwMode="auto">
          <a:xfrm>
            <a:off x="3784599" y="2423972"/>
            <a:ext cx="184727" cy="804582"/>
          </a:xfrm>
          <a:prstGeom prst="leftBrace">
            <a:avLst>
              <a:gd name="adj1" fmla="val 59226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149910"/>
              </p:ext>
            </p:extLst>
          </p:nvPr>
        </p:nvGraphicFramePr>
        <p:xfrm>
          <a:off x="2122921" y="4177861"/>
          <a:ext cx="2137354" cy="519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0" r:id="rId9" imgW="1358640" imgH="330120" progId="">
                  <p:embed/>
                </p:oleObj>
              </mc:Choice>
              <mc:Fallback>
                <p:oleObj r:id="rId9" imgW="1358640" imgH="33012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921" y="4177861"/>
                        <a:ext cx="2137354" cy="519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656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59746" y="382877"/>
            <a:ext cx="8520600" cy="4634345"/>
          </a:xfrm>
        </p:spPr>
        <p:txBody>
          <a:bodyPr/>
          <a:lstStyle/>
          <a:p>
            <a:r>
              <a:rPr lang="es-AR" sz="1400" dirty="0" smtClean="0">
                <a:latin typeface="Raleway" panose="020B0604020202020204" charset="0"/>
              </a:rPr>
              <a:t>Por distribucion:</a:t>
            </a:r>
          </a:p>
          <a:p>
            <a:pPr marL="114300" indent="0">
              <a:buNone/>
            </a:pPr>
            <a:endParaRPr lang="es-AR" sz="1400" dirty="0" smtClean="0">
              <a:latin typeface="Raleway" panose="020B0604020202020204" charset="0"/>
            </a:endParaRPr>
          </a:p>
          <a:p>
            <a:pPr marL="114300" indent="0">
              <a:buNone/>
            </a:pPr>
            <a:endParaRPr lang="es-AR" sz="1400" dirty="0" smtClean="0">
              <a:latin typeface="Raleway" panose="020B0604020202020204" charset="0"/>
            </a:endParaRPr>
          </a:p>
          <a:p>
            <a:pPr marL="114300" indent="0">
              <a:buNone/>
            </a:pPr>
            <a:r>
              <a:rPr lang="es-AR" sz="1400" dirty="0" smtClean="0">
                <a:latin typeface="Raleway" panose="020B0604020202020204" charset="0"/>
              </a:rPr>
              <a:t>- Donde </a:t>
            </a:r>
            <a:r>
              <a:rPr lang="es-ES" sz="1400" dirty="0">
                <a:latin typeface="Raleway" panose="020B0604020202020204" charset="0"/>
              </a:rPr>
              <a:t>l</a:t>
            </a:r>
            <a:r>
              <a:rPr lang="es-ES" sz="1400" dirty="0" smtClean="0">
                <a:latin typeface="Raleway" panose="020B0604020202020204" charset="0"/>
              </a:rPr>
              <a:t>os </a:t>
            </a:r>
            <a:r>
              <a:rPr lang="es-ES" sz="1400" dirty="0">
                <a:latin typeface="Raleway" panose="020B0604020202020204" charset="0"/>
              </a:rPr>
              <a:t>coeficientes </a:t>
            </a:r>
            <a:r>
              <a:rPr lang="es-ES" sz="1400" i="1" dirty="0" smtClean="0">
                <a:latin typeface="Raleway" panose="020B0604020202020204" charset="0"/>
              </a:rPr>
              <a:t>a</a:t>
            </a:r>
            <a:r>
              <a:rPr lang="es-ES" sz="1400" i="1" baseline="-25000" dirty="0" smtClean="0">
                <a:latin typeface="Raleway" panose="020B0604020202020204" charset="0"/>
              </a:rPr>
              <a:t>k</a:t>
            </a:r>
            <a:r>
              <a:rPr lang="es-ES" sz="1400" baseline="-25000" dirty="0" smtClean="0">
                <a:latin typeface="Raleway" panose="020B0604020202020204" charset="0"/>
              </a:rPr>
              <a:t> </a:t>
            </a:r>
            <a:r>
              <a:rPr lang="es-ES" sz="1400" dirty="0" smtClean="0">
                <a:latin typeface="Raleway" panose="020B0604020202020204" charset="0"/>
              </a:rPr>
              <a:t> </a:t>
            </a:r>
            <a:r>
              <a:rPr lang="es-ES" sz="1400" dirty="0">
                <a:latin typeface="Raleway" panose="020B0604020202020204" charset="0"/>
              </a:rPr>
              <a:t>determinan la amplitud y </a:t>
            </a:r>
            <a:r>
              <a:rPr lang="es-ES" sz="1400" dirty="0" smtClean="0">
                <a:latin typeface="Raleway" panose="020B0604020202020204" charset="0"/>
              </a:rPr>
              <a:t>fase </a:t>
            </a:r>
            <a:r>
              <a:rPr lang="es-ES" sz="1400" dirty="0">
                <a:latin typeface="Raleway" panose="020B0604020202020204" charset="0"/>
              </a:rPr>
              <a:t>de las diferentes componentes armónicas. </a:t>
            </a:r>
            <a:endParaRPr lang="es-ES" sz="1400" dirty="0" smtClean="0">
              <a:latin typeface="Raleway" panose="020B0604020202020204" charset="0"/>
            </a:endParaRPr>
          </a:p>
          <a:p>
            <a:pPr marL="114300" indent="0">
              <a:buNone/>
            </a:pPr>
            <a:r>
              <a:rPr lang="es-ES" sz="1400" dirty="0" smtClean="0">
                <a:latin typeface="Raleway" panose="020B0604020202020204" charset="0"/>
              </a:rPr>
              <a:t>- El </a:t>
            </a:r>
            <a:r>
              <a:rPr lang="es-ES" sz="1400" dirty="0">
                <a:latin typeface="Raleway" panose="020B0604020202020204" charset="0"/>
              </a:rPr>
              <a:t>coeficiente </a:t>
            </a:r>
            <a:r>
              <a:rPr lang="es-ES" sz="1400" i="1" dirty="0">
                <a:latin typeface="Raleway" panose="020B0604020202020204" charset="0"/>
              </a:rPr>
              <a:t>a</a:t>
            </a:r>
            <a:r>
              <a:rPr lang="es-ES" sz="1400" i="1" baseline="-25000" dirty="0">
                <a:latin typeface="Raleway" panose="020B0604020202020204" charset="0"/>
              </a:rPr>
              <a:t>o</a:t>
            </a:r>
            <a:r>
              <a:rPr lang="es-ES" sz="1400" baseline="-25000" dirty="0">
                <a:latin typeface="Raleway" panose="020B0604020202020204" charset="0"/>
              </a:rPr>
              <a:t> </a:t>
            </a:r>
            <a:r>
              <a:rPr lang="es-ES" sz="1400" baseline="-25000" dirty="0" smtClean="0">
                <a:latin typeface="Raleway" panose="020B0604020202020204" charset="0"/>
              </a:rPr>
              <a:t> </a:t>
            </a:r>
            <a:r>
              <a:rPr lang="es-ES" sz="1400" dirty="0" smtClean="0">
                <a:latin typeface="Raleway" panose="020B0604020202020204" charset="0"/>
              </a:rPr>
              <a:t>: componente </a:t>
            </a:r>
            <a:r>
              <a:rPr lang="es-ES" sz="1400" dirty="0">
                <a:latin typeface="Raleway" panose="020B0604020202020204" charset="0"/>
              </a:rPr>
              <a:t>de continua de  </a:t>
            </a:r>
            <a:r>
              <a:rPr lang="es-ES" sz="1400" i="1" dirty="0">
                <a:latin typeface="Raleway" panose="020B0604020202020204" charset="0"/>
              </a:rPr>
              <a:t>x</a:t>
            </a:r>
            <a:r>
              <a:rPr lang="es-ES" sz="1400" dirty="0">
                <a:latin typeface="Raleway" panose="020B0604020202020204" charset="0"/>
              </a:rPr>
              <a:t> (</a:t>
            </a:r>
            <a:r>
              <a:rPr lang="es-ES" sz="1400" i="1" dirty="0">
                <a:latin typeface="Raleway" panose="020B0604020202020204" charset="0"/>
              </a:rPr>
              <a:t>t</a:t>
            </a:r>
            <a:r>
              <a:rPr lang="es-ES" sz="1400" dirty="0" smtClean="0">
                <a:latin typeface="Raleway" panose="020B0604020202020204" charset="0"/>
              </a:rPr>
              <a:t>)</a:t>
            </a:r>
            <a:r>
              <a:rPr lang="es-AR" sz="1400" dirty="0" smtClean="0">
                <a:latin typeface="Raleway" panose="020B0604020202020204" charset="0"/>
              </a:rPr>
              <a:t>.</a:t>
            </a:r>
          </a:p>
          <a:p>
            <a:pPr marL="114300" indent="0">
              <a:buNone/>
            </a:pPr>
            <a:endParaRPr lang="es-AR" sz="1400" dirty="0">
              <a:latin typeface="Raleway" panose="020B0604020202020204" charset="0"/>
            </a:endParaRPr>
          </a:p>
          <a:p>
            <a:r>
              <a:rPr lang="es-AR" sz="1400" dirty="0" smtClean="0">
                <a:latin typeface="Raleway" panose="020B0604020202020204" charset="0"/>
              </a:rPr>
              <a:t>Gracias a toda este desarrollo matematico concluimos en 2 ecuaciones</a:t>
            </a:r>
            <a:endParaRPr lang="es-AR" sz="1400" dirty="0">
              <a:latin typeface="Raleway" panose="020B0604020202020204" charset="0"/>
            </a:endParaRPr>
          </a:p>
          <a:p>
            <a:endParaRPr lang="es-AR" sz="1400" dirty="0" smtClean="0">
              <a:latin typeface="Raleway" panose="020B0604020202020204" charset="0"/>
            </a:endParaRPr>
          </a:p>
          <a:p>
            <a:pPr marL="114300" indent="0">
              <a:buNone/>
            </a:pPr>
            <a:r>
              <a:rPr lang="es-AR" sz="1400" u="sng" dirty="0" smtClean="0">
                <a:latin typeface="Raleway" panose="020B0604020202020204" charset="0"/>
              </a:rPr>
              <a:t>Ecuacion de Analisis</a:t>
            </a:r>
            <a:endParaRPr lang="es-AR" sz="1400" dirty="0" smtClean="0">
              <a:latin typeface="Raleway" panose="020B0604020202020204" charset="0"/>
            </a:endParaRPr>
          </a:p>
          <a:p>
            <a:pPr marL="114300" indent="0">
              <a:buNone/>
            </a:pPr>
            <a:endParaRPr lang="es-AR" sz="1400" u="sng" dirty="0">
              <a:latin typeface="Raleway" panose="020B0604020202020204" charset="0"/>
            </a:endParaRPr>
          </a:p>
          <a:p>
            <a:pPr marL="114300" indent="0">
              <a:buNone/>
            </a:pPr>
            <a:endParaRPr lang="es-AR" sz="1400" u="sng" dirty="0" smtClean="0">
              <a:latin typeface="Raleway" panose="020B0604020202020204" charset="0"/>
            </a:endParaRPr>
          </a:p>
          <a:p>
            <a:pPr marL="114300" indent="0">
              <a:buNone/>
            </a:pPr>
            <a:endParaRPr lang="es-AR" sz="1400" u="sng" dirty="0">
              <a:latin typeface="Raleway" panose="020B0604020202020204" charset="0"/>
            </a:endParaRPr>
          </a:p>
          <a:p>
            <a:pPr marL="114300" indent="0">
              <a:buNone/>
            </a:pPr>
            <a:endParaRPr lang="es-AR" sz="1400" u="sng" dirty="0" smtClean="0">
              <a:latin typeface="Raleway" panose="020B0604020202020204" charset="0"/>
            </a:endParaRPr>
          </a:p>
          <a:p>
            <a:pPr marL="114300" indent="0">
              <a:buNone/>
            </a:pPr>
            <a:endParaRPr lang="es-AR" sz="1400" u="sng" dirty="0">
              <a:latin typeface="Raleway" panose="020B0604020202020204" charset="0"/>
            </a:endParaRPr>
          </a:p>
          <a:p>
            <a:pPr marL="114300" indent="0">
              <a:buNone/>
            </a:pPr>
            <a:r>
              <a:rPr lang="es-ES" sz="1400" dirty="0" smtClean="0">
                <a:latin typeface="Raleway" panose="020B0604020202020204" charset="0"/>
              </a:rPr>
              <a:t>- Ecuación </a:t>
            </a:r>
            <a:r>
              <a:rPr lang="es-ES" sz="1400" dirty="0">
                <a:latin typeface="Raleway" panose="020B0604020202020204" charset="0"/>
              </a:rPr>
              <a:t>que permite dada la señal encontrar los </a:t>
            </a:r>
            <a:r>
              <a:rPr lang="es-ES" sz="1400" dirty="0" smtClean="0">
                <a:latin typeface="Raleway" panose="020B0604020202020204" charset="0"/>
              </a:rPr>
              <a:t>coeficientes.</a:t>
            </a:r>
          </a:p>
          <a:p>
            <a:pPr marL="114300" indent="0">
              <a:buNone/>
            </a:pPr>
            <a:r>
              <a:rPr lang="es-ES" sz="1400" dirty="0" smtClean="0">
                <a:latin typeface="Raleway" panose="020B0604020202020204" charset="0"/>
              </a:rPr>
              <a:t> </a:t>
            </a:r>
            <a:endParaRPr lang="es-AR" sz="1100" u="sng" dirty="0">
              <a:latin typeface="Raleway" panose="020B0604020202020204" charset="0"/>
            </a:endParaRP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937228"/>
              </p:ext>
            </p:extLst>
          </p:nvPr>
        </p:nvGraphicFramePr>
        <p:xfrm>
          <a:off x="2392352" y="382877"/>
          <a:ext cx="1740786" cy="62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r:id="rId3" imgW="1104840" imgH="393480" progId="">
                  <p:embed/>
                </p:oleObj>
              </mc:Choice>
              <mc:Fallback>
                <p:oleObj r:id="rId3" imgW="1104840" imgH="3934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52" y="382877"/>
                        <a:ext cx="1740786" cy="620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2529"/>
              </p:ext>
            </p:extLst>
          </p:nvPr>
        </p:nvGraphicFramePr>
        <p:xfrm>
          <a:off x="545091" y="3182793"/>
          <a:ext cx="2717654" cy="702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r:id="rId5" imgW="1523880" imgH="393480" progId="">
                  <p:embed/>
                </p:oleObj>
              </mc:Choice>
              <mc:Fallback>
                <p:oleObj r:id="rId5" imgW="1523880" imgH="39348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091" y="3182793"/>
                        <a:ext cx="2717654" cy="7020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56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59745" y="146902"/>
            <a:ext cx="8520600" cy="4340275"/>
          </a:xfrm>
        </p:spPr>
        <p:txBody>
          <a:bodyPr/>
          <a:lstStyle/>
          <a:p>
            <a:pPr marL="114300" indent="0">
              <a:buNone/>
            </a:pPr>
            <a:r>
              <a:rPr lang="es-AR" sz="1400" u="sng" dirty="0">
                <a:latin typeface="Raleway" panose="020B0604020202020204" charset="0"/>
              </a:rPr>
              <a:t>Ecuacion de </a:t>
            </a:r>
            <a:r>
              <a:rPr lang="es-AR" sz="1400" u="sng" dirty="0" smtClean="0">
                <a:latin typeface="Raleway" panose="020B0604020202020204" charset="0"/>
              </a:rPr>
              <a:t>Sintesis</a:t>
            </a:r>
            <a:endParaRPr lang="es-AR" sz="1400" dirty="0" smtClean="0">
              <a:latin typeface="Raleway" panose="020B0604020202020204" charset="0"/>
            </a:endParaRPr>
          </a:p>
          <a:p>
            <a:pPr marL="114300" indent="0">
              <a:buNone/>
            </a:pPr>
            <a:endParaRPr lang="es-AR" sz="1400" dirty="0" smtClean="0">
              <a:latin typeface="Raleway" panose="020B0604020202020204" charset="0"/>
            </a:endParaRPr>
          </a:p>
          <a:p>
            <a:pPr marL="114300" indent="0">
              <a:buNone/>
            </a:pPr>
            <a:endParaRPr lang="es-AR" sz="1400" dirty="0">
              <a:latin typeface="Raleway" panose="020B0604020202020204" charset="0"/>
            </a:endParaRPr>
          </a:p>
          <a:p>
            <a:pPr marL="114300" indent="0">
              <a:buNone/>
            </a:pPr>
            <a:endParaRPr lang="es-AR" sz="1400" dirty="0" smtClean="0">
              <a:latin typeface="Raleway" panose="020B0604020202020204" charset="0"/>
            </a:endParaRPr>
          </a:p>
          <a:p>
            <a:pPr marL="114300" indent="0">
              <a:buNone/>
            </a:pPr>
            <a:endParaRPr lang="es-AR" sz="1400" dirty="0">
              <a:latin typeface="Raleway" panose="020B0604020202020204" charset="0"/>
            </a:endParaRPr>
          </a:p>
          <a:p>
            <a:pPr marL="114300" indent="0">
              <a:buNone/>
            </a:pPr>
            <a:r>
              <a:rPr lang="es-AR" sz="1400" dirty="0" smtClean="0">
                <a:latin typeface="Raleway" panose="020B0604020202020204" charset="0"/>
              </a:rPr>
              <a:t>- Expresion de la serie propiamente dicha.</a:t>
            </a:r>
          </a:p>
          <a:p>
            <a:pPr marL="114300" indent="0">
              <a:buNone/>
            </a:pPr>
            <a:endParaRPr lang="es-AR" sz="1400" dirty="0">
              <a:latin typeface="Raleway" panose="020B0604020202020204" charset="0"/>
            </a:endParaRPr>
          </a:p>
          <a:p>
            <a:pPr marL="114300" indent="0">
              <a:buNone/>
            </a:pPr>
            <a:endParaRPr lang="es-AR" sz="1400" dirty="0">
              <a:latin typeface="Raleway" panose="020B0604020202020204" charset="0"/>
            </a:endParaRPr>
          </a:p>
          <a:p>
            <a:pPr marL="114300" indent="0">
              <a:buNone/>
            </a:pPr>
            <a:endParaRPr lang="es-AR" sz="1400" dirty="0" smtClean="0">
              <a:latin typeface="Raleway" panose="020B0604020202020204" charset="0"/>
            </a:endParaRPr>
          </a:p>
          <a:p>
            <a:pPr marL="114300" indent="0">
              <a:buNone/>
            </a:pPr>
            <a:endParaRPr lang="es-AR" sz="1400" dirty="0">
              <a:latin typeface="Raleway" panose="020B0604020202020204" charset="0"/>
            </a:endParaRPr>
          </a:p>
          <a:p>
            <a:pPr marL="114300" indent="0">
              <a:buNone/>
            </a:pPr>
            <a:endParaRPr lang="es-AR" sz="1400" dirty="0" smtClean="0">
              <a:latin typeface="Raleway" panose="020B0604020202020204" charset="0"/>
            </a:endParaRPr>
          </a:p>
          <a:p>
            <a:pPr marL="114300" indent="0">
              <a:buNone/>
            </a:pPr>
            <a:r>
              <a:rPr lang="es-AR" sz="1400" dirty="0">
                <a:latin typeface="Raleway" panose="020B0604020202020204" charset="0"/>
              </a:rPr>
              <a:t> </a:t>
            </a:r>
            <a:r>
              <a:rPr lang="es-AR" sz="1400" dirty="0" smtClean="0">
                <a:latin typeface="Raleway" panose="020B0604020202020204" charset="0"/>
              </a:rPr>
              <a:t>                                                   </a:t>
            </a:r>
            <a:r>
              <a:rPr lang="es-AR" sz="1400" u="sng" dirty="0" smtClean="0">
                <a:latin typeface="Raleway" panose="020B0604020202020204" charset="0"/>
              </a:rPr>
              <a:t>Grafico señales periodicas:</a:t>
            </a:r>
            <a:endParaRPr lang="es-AR" sz="1400" u="sng" dirty="0">
              <a:latin typeface="Raleway" panose="020B0604020202020204" charset="0"/>
            </a:endParaRP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259767"/>
              </p:ext>
            </p:extLst>
          </p:nvPr>
        </p:nvGraphicFramePr>
        <p:xfrm>
          <a:off x="660977" y="574676"/>
          <a:ext cx="2168638" cy="77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r:id="rId3" imgW="1206360" imgH="431640" progId="">
                  <p:embed/>
                </p:oleObj>
              </mc:Choice>
              <mc:Fallback>
                <p:oleObj r:id="rId3" imgW="1206360" imgH="4316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977" y="574676"/>
                        <a:ext cx="2168638" cy="776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018" y="0"/>
            <a:ext cx="3923509" cy="372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4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794</Words>
  <Application>Microsoft Office PowerPoint</Application>
  <PresentationFormat>Presentación en pantalla (16:9)</PresentationFormat>
  <Paragraphs>192</Paragraphs>
  <Slides>26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0</vt:i4>
      </vt:variant>
      <vt:variant>
        <vt:lpstr>Títulos de diapositiva</vt:lpstr>
      </vt:variant>
      <vt:variant>
        <vt:i4>26</vt:i4>
      </vt:variant>
    </vt:vector>
  </HeadingPairs>
  <TitlesOfParts>
    <vt:vector size="33" baseType="lpstr">
      <vt:lpstr>Arial</vt:lpstr>
      <vt:lpstr>Times New Roman</vt:lpstr>
      <vt:lpstr>DengXian</vt:lpstr>
      <vt:lpstr>Symbol</vt:lpstr>
      <vt:lpstr>Raleway</vt:lpstr>
      <vt:lpstr>Roboto</vt:lpstr>
      <vt:lpstr>Geometric</vt:lpstr>
      <vt:lpstr>Presentación Final</vt:lpstr>
      <vt:lpstr>DNI: </vt:lpstr>
      <vt:lpstr>Serie de Fourier en Tiempo Continuo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Transformada de Fourier en Tiempo Continuo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Final</dc:title>
  <dc:creator>Joaquin Vietto</dc:creator>
  <cp:lastModifiedBy>Joaquin Vietto</cp:lastModifiedBy>
  <cp:revision>50</cp:revision>
  <dcterms:modified xsi:type="dcterms:W3CDTF">2020-07-27T21:22:12Z</dcterms:modified>
</cp:coreProperties>
</file>