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3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969e8f22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969e8f22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969e8f22a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969e8f22a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969e8f22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969e8f22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969e8f22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969e8f22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65c319e5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65c319e5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65c319e53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65c319e5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69e8f22a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69e8f22a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65c319e5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65c319e5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65c319e5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65c319e5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855b58af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855b58af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969e8f2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969e8f2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65c319e5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65c319e5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969e8f22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969e8f22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969e8f22a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969e8f22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65c319e5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65c319e5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Protocolo 802.3af - PoE</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Redes Teleinformáticas I</a:t>
            </a:r>
            <a:endParaRPr/>
          </a:p>
        </p:txBody>
      </p:sp>
      <p:sp>
        <p:nvSpPr>
          <p:cNvPr id="87" name="Google Shape;87;p13"/>
          <p:cNvSpPr txBox="1">
            <a:spLocks noGrp="1"/>
          </p:cNvSpPr>
          <p:nvPr>
            <p:ph type="subTitle" idx="1"/>
          </p:nvPr>
        </p:nvSpPr>
        <p:spPr>
          <a:xfrm>
            <a:off x="460938" y="39712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González, Nicolás</a:t>
            </a:r>
            <a:endParaRPr sz="1900"/>
          </a:p>
          <a:p>
            <a:pPr marL="0" lvl="0" indent="0" algn="l" rtl="0">
              <a:spcBef>
                <a:spcPts val="0"/>
              </a:spcBef>
              <a:spcAft>
                <a:spcPts val="0"/>
              </a:spcAft>
              <a:buNone/>
            </a:pPr>
            <a:r>
              <a:rPr lang="en" sz="1900"/>
              <a:t>Vietto Herrera, Santiago</a:t>
            </a:r>
            <a:endParaRPr sz="19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7100" y="195300"/>
            <a:ext cx="89898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1600"/>
              </a:spcBef>
              <a:spcAft>
                <a:spcPts val="0"/>
              </a:spcAft>
              <a:buNone/>
            </a:pPr>
            <a:r>
              <a:rPr lang="en" sz="2700"/>
              <a:t>Etapas para el establecimiento de un enlace PoE 802.3af </a:t>
            </a:r>
            <a:endParaRPr sz="2700"/>
          </a:p>
          <a:p>
            <a:pPr marL="0" lvl="0" indent="0" algn="l" rtl="0">
              <a:spcBef>
                <a:spcPts val="400"/>
              </a:spcBef>
              <a:spcAft>
                <a:spcPts val="0"/>
              </a:spcAft>
              <a:buNone/>
            </a:pPr>
            <a:endParaRPr/>
          </a:p>
        </p:txBody>
      </p:sp>
      <p:pic>
        <p:nvPicPr>
          <p:cNvPr id="146" name="Google Shape;146;p22"/>
          <p:cNvPicPr preferRelativeResize="0"/>
          <p:nvPr/>
        </p:nvPicPr>
        <p:blipFill>
          <a:blip r:embed="rId3">
            <a:alphaModFix/>
          </a:blip>
          <a:stretch>
            <a:fillRect/>
          </a:stretch>
        </p:blipFill>
        <p:spPr>
          <a:xfrm>
            <a:off x="678675" y="1374725"/>
            <a:ext cx="6108401" cy="2719350"/>
          </a:xfrm>
          <a:prstGeom prst="rect">
            <a:avLst/>
          </a:prstGeom>
          <a:noFill/>
          <a:ln>
            <a:noFill/>
          </a:ln>
        </p:spPr>
      </p:pic>
      <p:sp>
        <p:nvSpPr>
          <p:cNvPr id="147" name="Google Shape;147;p22"/>
          <p:cNvSpPr txBox="1"/>
          <p:nvPr/>
        </p:nvSpPr>
        <p:spPr>
          <a:xfrm>
            <a:off x="1525225" y="4169075"/>
            <a:ext cx="4293600" cy="41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i="1">
                <a:latin typeface="Raleway"/>
                <a:ea typeface="Raleway"/>
                <a:cs typeface="Raleway"/>
                <a:sym typeface="Raleway"/>
              </a:rPr>
              <a:t>Fases para la alimentación PoE de un PD compatible</a:t>
            </a:r>
            <a:endParaRPr sz="1100" i="1">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Raleway"/>
                <a:ea typeface="Raleway"/>
                <a:cs typeface="Raleway"/>
                <a:sym typeface="Raleway"/>
              </a:rPr>
              <a:t>Detección:</a:t>
            </a:r>
            <a:r>
              <a:rPr lang="en" sz="1400">
                <a:latin typeface="Raleway"/>
                <a:ea typeface="Raleway"/>
                <a:cs typeface="Raleway"/>
                <a:sym typeface="Raleway"/>
              </a:rPr>
              <a:t> el PSE busca algún indicio o señal que le indique que el dispositivo que tiene conectado por uno de sus puertos es un PD compatible con 802.3af, o no. </a:t>
            </a:r>
            <a:endParaRPr sz="1400">
              <a:latin typeface="Raleway"/>
              <a:ea typeface="Raleway"/>
              <a:cs typeface="Raleway"/>
              <a:sym typeface="Raleway"/>
            </a:endParaRPr>
          </a:p>
          <a:p>
            <a:pPr marL="0" lvl="0" indent="0" algn="l" rtl="0">
              <a:spcBef>
                <a:spcPts val="1600"/>
              </a:spcBef>
              <a:spcAft>
                <a:spcPts val="0"/>
              </a:spcAft>
              <a:buNone/>
            </a:pPr>
            <a:r>
              <a:rPr lang="en" sz="1400" b="1">
                <a:latin typeface="Raleway"/>
                <a:ea typeface="Raleway"/>
                <a:cs typeface="Raleway"/>
                <a:sym typeface="Raleway"/>
              </a:rPr>
              <a:t>Clasificación:</a:t>
            </a:r>
            <a:r>
              <a:rPr lang="en" sz="1400">
                <a:latin typeface="Raleway"/>
                <a:ea typeface="Raleway"/>
                <a:cs typeface="Raleway"/>
                <a:sym typeface="Raleway"/>
              </a:rPr>
              <a:t> fase opcional. En ella el PD le indica al PSE sus requisitos de potencia (la potencia máxima que consume)</a:t>
            </a:r>
            <a:r>
              <a:rPr lang="en" sz="1100">
                <a:solidFill>
                  <a:srgbClr val="000000"/>
                </a:solidFill>
                <a:latin typeface="Arial"/>
                <a:ea typeface="Arial"/>
                <a:cs typeface="Arial"/>
                <a:sym typeface="Arial"/>
              </a:rPr>
              <a:t>.  </a:t>
            </a:r>
            <a:r>
              <a:rPr lang="en" sz="1400">
                <a:latin typeface="Raleway"/>
                <a:ea typeface="Raleway"/>
                <a:cs typeface="Raleway"/>
                <a:sym typeface="Raleway"/>
              </a:rPr>
              <a:t>Esta fase no dura más de 75 ms. </a:t>
            </a:r>
            <a:endParaRPr sz="1400">
              <a:latin typeface="Raleway"/>
              <a:ea typeface="Raleway"/>
              <a:cs typeface="Raleway"/>
              <a:sym typeface="Raleway"/>
            </a:endParaRPr>
          </a:p>
          <a:p>
            <a:pPr marL="0" lvl="0" indent="0" algn="l" rtl="0">
              <a:spcBef>
                <a:spcPts val="1600"/>
              </a:spcBef>
              <a:spcAft>
                <a:spcPts val="0"/>
              </a:spcAft>
              <a:buNone/>
            </a:pPr>
            <a:endParaRPr sz="1400">
              <a:latin typeface="Raleway"/>
              <a:ea typeface="Raleway"/>
              <a:cs typeface="Raleway"/>
              <a:sym typeface="Raleway"/>
            </a:endParaRPr>
          </a:p>
          <a:p>
            <a:pPr marL="0" lvl="0" indent="0" algn="l" rtl="0">
              <a:spcBef>
                <a:spcPts val="1600"/>
              </a:spcBef>
              <a:spcAft>
                <a:spcPts val="0"/>
              </a:spcAft>
              <a:buNone/>
            </a:pPr>
            <a:endParaRPr sz="1400">
              <a:latin typeface="Raleway"/>
              <a:ea typeface="Raleway"/>
              <a:cs typeface="Raleway"/>
              <a:sym typeface="Raleway"/>
            </a:endParaRPr>
          </a:p>
          <a:p>
            <a:pPr marL="0" lvl="0" indent="0" algn="l" rtl="0">
              <a:spcBef>
                <a:spcPts val="1600"/>
              </a:spcBef>
              <a:spcAft>
                <a:spcPts val="0"/>
              </a:spcAft>
              <a:buNone/>
            </a:pPr>
            <a:endParaRPr sz="1400">
              <a:latin typeface="Raleway"/>
              <a:ea typeface="Raleway"/>
              <a:cs typeface="Raleway"/>
              <a:sym typeface="Raleway"/>
            </a:endParaRPr>
          </a:p>
          <a:p>
            <a:pPr marL="0" lvl="0" indent="0" algn="l" rtl="0">
              <a:spcBef>
                <a:spcPts val="1600"/>
              </a:spcBef>
              <a:spcAft>
                <a:spcPts val="1600"/>
              </a:spcAft>
              <a:buNone/>
            </a:pPr>
            <a:endParaRPr/>
          </a:p>
        </p:txBody>
      </p:sp>
      <p:sp>
        <p:nvSpPr>
          <p:cNvPr id="153" name="Google Shape;153;p23"/>
          <p:cNvSpPr txBox="1">
            <a:spLocks noGrp="1"/>
          </p:cNvSpPr>
          <p:nvPr>
            <p:ph type="title"/>
          </p:nvPr>
        </p:nvSpPr>
        <p:spPr>
          <a:xfrm>
            <a:off x="77100" y="195300"/>
            <a:ext cx="89898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1600"/>
              </a:spcBef>
              <a:spcAft>
                <a:spcPts val="0"/>
              </a:spcAft>
              <a:buNone/>
            </a:pPr>
            <a:r>
              <a:rPr lang="en" sz="2700"/>
              <a:t>Etapas para el establecimiento de un enlace PoE 802.3af </a:t>
            </a:r>
            <a:endParaRPr sz="2700"/>
          </a:p>
          <a:p>
            <a:pPr marL="0" lvl="0" indent="0" algn="l" rtl="0">
              <a:spcBef>
                <a:spcPts val="400"/>
              </a:spcBef>
              <a:spcAft>
                <a:spcPts val="0"/>
              </a:spcAft>
              <a:buNone/>
            </a:pPr>
            <a:r>
              <a:rPr lang="en"/>
              <a:t>     </a:t>
            </a:r>
            <a:endParaRPr/>
          </a:p>
        </p:txBody>
      </p:sp>
      <p:pic>
        <p:nvPicPr>
          <p:cNvPr id="154" name="Google Shape;154;p23"/>
          <p:cNvPicPr preferRelativeResize="0"/>
          <p:nvPr/>
        </p:nvPicPr>
        <p:blipFill>
          <a:blip r:embed="rId3">
            <a:alphaModFix/>
          </a:blip>
          <a:stretch>
            <a:fillRect/>
          </a:stretch>
        </p:blipFill>
        <p:spPr>
          <a:xfrm>
            <a:off x="311700" y="2495550"/>
            <a:ext cx="5946600" cy="2163300"/>
          </a:xfrm>
          <a:prstGeom prst="rect">
            <a:avLst/>
          </a:prstGeom>
          <a:noFill/>
          <a:ln>
            <a:noFill/>
          </a:ln>
        </p:spPr>
      </p:pic>
      <p:sp>
        <p:nvSpPr>
          <p:cNvPr id="155" name="Google Shape;155;p23"/>
          <p:cNvSpPr txBox="1"/>
          <p:nvPr/>
        </p:nvSpPr>
        <p:spPr>
          <a:xfrm>
            <a:off x="1510350" y="4611750"/>
            <a:ext cx="3934200" cy="30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i="1">
                <a:latin typeface="Raleway"/>
                <a:ea typeface="Raleway"/>
                <a:cs typeface="Raleway"/>
                <a:sym typeface="Raleway"/>
              </a:rPr>
              <a:t>Clases de PDs según consumo de potencia del estándar</a:t>
            </a:r>
            <a:endParaRPr sz="1100" i="1">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Raleway"/>
                <a:ea typeface="Raleway"/>
                <a:cs typeface="Raleway"/>
                <a:sym typeface="Raleway"/>
              </a:rPr>
              <a:t>Arranque:</a:t>
            </a:r>
            <a:r>
              <a:rPr lang="en" sz="1400">
                <a:latin typeface="Raleway"/>
                <a:ea typeface="Raleway"/>
                <a:cs typeface="Raleway"/>
                <a:sym typeface="Raleway"/>
              </a:rPr>
              <a:t> etapa intermedia previa a la alimentación. Evita la interferencia con las fases anteriores de detección y clasificación. </a:t>
            </a:r>
            <a:endParaRPr sz="1400">
              <a:latin typeface="Raleway"/>
              <a:ea typeface="Raleway"/>
              <a:cs typeface="Raleway"/>
              <a:sym typeface="Raleway"/>
            </a:endParaRPr>
          </a:p>
          <a:p>
            <a:pPr marL="0" lvl="0" indent="0" algn="l" rtl="0">
              <a:spcBef>
                <a:spcPts val="0"/>
              </a:spcBef>
              <a:spcAft>
                <a:spcPts val="0"/>
              </a:spcAft>
              <a:buNone/>
            </a:pPr>
            <a:r>
              <a:rPr lang="en" sz="1400">
                <a:latin typeface="Raleway"/>
                <a:ea typeface="Raleway"/>
                <a:cs typeface="Raleway"/>
                <a:sym typeface="Raleway"/>
              </a:rPr>
              <a:t>Esta etapa suele durar 50 ms, y durante la carga, el dispositivo mantendrá desactivados sus circuitos.</a:t>
            </a:r>
            <a:endParaRPr sz="1400">
              <a:latin typeface="Raleway"/>
              <a:ea typeface="Raleway"/>
              <a:cs typeface="Raleway"/>
              <a:sym typeface="Raleway"/>
            </a:endParaRPr>
          </a:p>
          <a:p>
            <a:pPr marL="0" lvl="0" indent="0" algn="l"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r>
              <a:rPr lang="en" sz="1400" b="1">
                <a:latin typeface="Raleway"/>
                <a:ea typeface="Raleway"/>
                <a:cs typeface="Raleway"/>
                <a:sym typeface="Raleway"/>
              </a:rPr>
              <a:t>Alimentación:</a:t>
            </a:r>
            <a:r>
              <a:rPr lang="en" sz="1400">
                <a:latin typeface="Raleway"/>
                <a:ea typeface="Raleway"/>
                <a:cs typeface="Raleway"/>
                <a:sym typeface="Raleway"/>
              </a:rPr>
              <a:t> el PSE eleva el voltaje a un rango de entre 44 y 57 V (por pérdidas en el cable, bajará a valores entre 36 y 57 V cuando alcance el PD), así el PD aprovecha esta alimentación recibida para ponerse en funcionamiento. Una vez comenzada la alimentación, la intensidad debe ser controlada y limitada para evitar posibles fallos (entre 400 y 450 mA de límite) y una intensidad umbral de entre 350 y 400 mA. La intensidad de cada puerto no puede exceder la intensidad límite, ni superar la intensidad umbral un tiempo superior a entre 50 y 75 ms. Si ocurre alguna de estas dos posibilidades, el puerto se apagará</a:t>
            </a:r>
            <a:r>
              <a:rPr lang="en" sz="1100">
                <a:solidFill>
                  <a:srgbClr val="000000"/>
                </a:solidFill>
                <a:latin typeface="Arial"/>
                <a:ea typeface="Arial"/>
                <a:cs typeface="Arial"/>
                <a:sym typeface="Arial"/>
              </a:rPr>
              <a:t>.</a:t>
            </a:r>
            <a:endParaRPr sz="1400">
              <a:latin typeface="Raleway"/>
              <a:ea typeface="Raleway"/>
              <a:cs typeface="Raleway"/>
              <a:sym typeface="Raleway"/>
            </a:endParaRPr>
          </a:p>
          <a:p>
            <a:pPr marL="0" lvl="0" indent="0" algn="just" rtl="0">
              <a:spcBef>
                <a:spcPts val="0"/>
              </a:spcBef>
              <a:spcAft>
                <a:spcPts val="0"/>
              </a:spcAft>
              <a:buNone/>
            </a:pPr>
            <a:r>
              <a:rPr lang="en" sz="1400">
                <a:latin typeface="Raleway"/>
                <a:ea typeface="Raleway"/>
                <a:cs typeface="Raleway"/>
                <a:sym typeface="Raleway"/>
              </a:rPr>
              <a:t>Así, se especifican dos métodos:</a:t>
            </a:r>
            <a:endParaRPr sz="1400">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Desconexión DC</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Desconexión AC</a:t>
            </a:r>
            <a:endParaRPr sz="1400">
              <a:latin typeface="Raleway"/>
              <a:ea typeface="Raleway"/>
              <a:cs typeface="Raleway"/>
              <a:sym typeface="Raleway"/>
            </a:endParaRPr>
          </a:p>
          <a:p>
            <a:pPr marL="0" lvl="0" indent="0" algn="l" rtl="0">
              <a:spcBef>
                <a:spcPts val="0"/>
              </a:spcBef>
              <a:spcAft>
                <a:spcPts val="1600"/>
              </a:spcAft>
              <a:buNone/>
            </a:pPr>
            <a:endParaRPr/>
          </a:p>
        </p:txBody>
      </p:sp>
      <p:sp>
        <p:nvSpPr>
          <p:cNvPr id="161" name="Google Shape;161;p24"/>
          <p:cNvSpPr txBox="1">
            <a:spLocks noGrp="1"/>
          </p:cNvSpPr>
          <p:nvPr>
            <p:ph type="title"/>
          </p:nvPr>
        </p:nvSpPr>
        <p:spPr>
          <a:xfrm>
            <a:off x="154200" y="217925"/>
            <a:ext cx="89898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1600"/>
              </a:spcBef>
              <a:spcAft>
                <a:spcPts val="0"/>
              </a:spcAft>
              <a:buNone/>
            </a:pPr>
            <a:r>
              <a:rPr lang="en" sz="2700"/>
              <a:t>Etapas para el establecimiento de un enlace PoE 802.3af </a:t>
            </a:r>
            <a:endParaRPr sz="2700"/>
          </a:p>
          <a:p>
            <a:pPr marL="0" lvl="0" indent="0" algn="l" rtl="0">
              <a:spcBef>
                <a:spcPts val="40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1600"/>
              </a:spcBef>
              <a:spcAft>
                <a:spcPts val="400"/>
              </a:spcAft>
              <a:buNone/>
            </a:pPr>
            <a:r>
              <a:rPr lang="en"/>
              <a:t>Desventajas de 802.3af</a:t>
            </a:r>
            <a:endParaRPr/>
          </a:p>
        </p:txBody>
      </p:sp>
      <p:sp>
        <p:nvSpPr>
          <p:cNvPr id="167" name="Google Shape;167;p25"/>
          <p:cNvSpPr txBox="1">
            <a:spLocks noGrp="1"/>
          </p:cNvSpPr>
          <p:nvPr>
            <p:ph type="body" idx="1"/>
          </p:nvPr>
        </p:nvSpPr>
        <p:spPr>
          <a:xfrm>
            <a:off x="258150" y="1101275"/>
            <a:ext cx="8520600" cy="3339000"/>
          </a:xfrm>
          <a:prstGeom prst="rect">
            <a:avLst/>
          </a:prstGeom>
        </p:spPr>
        <p:txBody>
          <a:bodyPr spcFirstLastPara="1" wrap="square" lIns="91425" tIns="91425" rIns="91425" bIns="91425" anchor="t" anchorCtr="0">
            <a:noAutofit/>
          </a:bodyPr>
          <a:lstStyle/>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Excesivo voltaje pico a pico.</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Limita el voltaje a inyectar a 48 V DC. </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Polaridad indefinida en el estándar. </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La norma no especifica el modo de alimentación usado por el PSE. </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Diferencias de tensión entre el puerto PSE y el PD.</a:t>
            </a: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311700" y="152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Ventajas de 802.3af</a:t>
            </a:r>
            <a:endParaRPr/>
          </a:p>
          <a:p>
            <a:pPr marL="0" lvl="0" indent="0" algn="l" rtl="0">
              <a:spcBef>
                <a:spcPts val="0"/>
              </a:spcBef>
              <a:spcAft>
                <a:spcPts val="0"/>
              </a:spcAft>
              <a:buNone/>
            </a:pPr>
            <a:endParaRPr/>
          </a:p>
        </p:txBody>
      </p:sp>
      <p:sp>
        <p:nvSpPr>
          <p:cNvPr id="173" name="Google Shape;173;p26"/>
          <p:cNvSpPr txBox="1">
            <a:spLocks noGrp="1"/>
          </p:cNvSpPr>
          <p:nvPr>
            <p:ph type="body" idx="1"/>
          </p:nvPr>
        </p:nvSpPr>
        <p:spPr>
          <a:xfrm>
            <a:off x="224450" y="852700"/>
            <a:ext cx="8520600" cy="3339000"/>
          </a:xfrm>
          <a:prstGeom prst="rect">
            <a:avLst/>
          </a:prstGeom>
        </p:spPr>
        <p:txBody>
          <a:bodyPr spcFirstLastPara="1" wrap="square" lIns="91425" tIns="91425" rIns="91425" bIns="91425" anchor="t" anchorCtr="0">
            <a:noAutofit/>
          </a:bodyPr>
          <a:lstStyle/>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Ahorro de costes de instalación</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Reducción de costes de cableado</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Instalación simplificada</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Respaldo centralizado de energía</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Administración centralizada de la energía</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Seguridad de las instalaciones</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Retrocompatibilidad con dispositivos PoE</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Safe Power</a:t>
            </a:r>
            <a:endParaRPr sz="1400">
              <a:latin typeface="Raleway"/>
              <a:ea typeface="Raleway"/>
              <a:cs typeface="Raleway"/>
              <a:sym typeface="Raleway"/>
            </a:endParaRPr>
          </a:p>
          <a:p>
            <a:pPr marL="457200" lvl="0" indent="0" algn="l" rtl="0">
              <a:spcBef>
                <a:spcPts val="0"/>
              </a:spcBef>
              <a:spcAft>
                <a:spcPts val="1600"/>
              </a:spcAft>
              <a:buNone/>
            </a:pPr>
            <a:endParaRPr sz="1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
              <a:t>Extensión de 802.3af: IEEE 802.3at</a:t>
            </a:r>
            <a:endParaRPr/>
          </a:p>
          <a:p>
            <a:pPr marL="0" lvl="0" indent="0" algn="l" rtl="0">
              <a:spcBef>
                <a:spcPts val="400"/>
              </a:spcBef>
              <a:spcAft>
                <a:spcPts val="0"/>
              </a:spcAft>
              <a:buNone/>
            </a:pPr>
            <a:endParaRPr/>
          </a:p>
        </p:txBody>
      </p:sp>
      <p:sp>
        <p:nvSpPr>
          <p:cNvPr id="179" name="Google Shape;179;p27"/>
          <p:cNvSpPr txBox="1">
            <a:spLocks noGrp="1"/>
          </p:cNvSpPr>
          <p:nvPr>
            <p:ph type="body" idx="1"/>
          </p:nvPr>
        </p:nvSpPr>
        <p:spPr>
          <a:xfrm>
            <a:off x="247400" y="902250"/>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Raleway"/>
                <a:ea typeface="Raleway"/>
                <a:cs typeface="Raleway"/>
                <a:sym typeface="Raleway"/>
              </a:rPr>
              <a:t> En Septiembre de 2005, el IEEE decidió formar un grupo de trabajo para crear y desarrollar la especificación  </a:t>
            </a:r>
            <a:r>
              <a:rPr lang="en" sz="1400" b="1">
                <a:latin typeface="Raleway"/>
                <a:ea typeface="Raleway"/>
                <a:cs typeface="Raleway"/>
                <a:sym typeface="Raleway"/>
              </a:rPr>
              <a:t>IEEE 802.3at Task Force</a:t>
            </a:r>
            <a:r>
              <a:rPr lang="en" sz="1400">
                <a:latin typeface="Raleway"/>
                <a:ea typeface="Raleway"/>
                <a:cs typeface="Raleway"/>
                <a:sym typeface="Raleway"/>
              </a:rPr>
              <a:t>.</a:t>
            </a: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marR="0" lvl="0" indent="0" algn="just" rtl="0">
              <a:lnSpc>
                <a:spcPct val="115000"/>
              </a:lnSpc>
              <a:spcBef>
                <a:spcPts val="0"/>
              </a:spcBef>
              <a:spcAft>
                <a:spcPts val="0"/>
              </a:spcAft>
              <a:buNone/>
            </a:pPr>
            <a:r>
              <a:rPr lang="en" sz="1400">
                <a:solidFill>
                  <a:srgbClr val="000000"/>
                </a:solidFill>
                <a:latin typeface="Raleway"/>
                <a:ea typeface="Raleway"/>
                <a:cs typeface="Raleway"/>
                <a:sym typeface="Raleway"/>
              </a:rPr>
              <a:t>Comercialmente conocido como </a:t>
            </a:r>
            <a:r>
              <a:rPr lang="en" sz="1400" b="1">
                <a:solidFill>
                  <a:srgbClr val="000000"/>
                </a:solidFill>
                <a:latin typeface="Raleway"/>
                <a:ea typeface="Raleway"/>
                <a:cs typeface="Raleway"/>
                <a:sym typeface="Raleway"/>
              </a:rPr>
              <a:t>PoE+</a:t>
            </a:r>
            <a:r>
              <a:rPr lang="en" sz="1400">
                <a:solidFill>
                  <a:srgbClr val="000000"/>
                </a:solidFill>
                <a:latin typeface="Raleway"/>
                <a:ea typeface="Raleway"/>
                <a:cs typeface="Raleway"/>
                <a:sym typeface="Raleway"/>
              </a:rPr>
              <a:t>, permite el  uso de todos los pares del cable Ethernet de Categoría 5 e</a:t>
            </a:r>
            <a:r>
              <a:rPr lang="en" sz="1400">
                <a:latin typeface="Raleway"/>
                <a:ea typeface="Raleway"/>
                <a:cs typeface="Raleway"/>
                <a:sym typeface="Raleway"/>
              </a:rPr>
              <a:t> incrementa la potencia máxima recibida de cada dispositivo a 56W, permitiendo extender el campo de aplicación de esta tecnología (Ejemplo, a WiMAX).</a:t>
            </a:r>
            <a:endParaRPr sz="1400">
              <a:latin typeface="Raleway"/>
              <a:ea typeface="Raleway"/>
              <a:cs typeface="Raleway"/>
              <a:sym typeface="Raleway"/>
            </a:endParaRPr>
          </a:p>
          <a:p>
            <a:pPr marL="0" marR="0" lvl="0" indent="0" algn="just" rtl="0">
              <a:lnSpc>
                <a:spcPct val="115000"/>
              </a:lnSpc>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r>
              <a:rPr lang="en" sz="1400">
                <a:latin typeface="Raleway"/>
                <a:ea typeface="Raleway"/>
                <a:cs typeface="Raleway"/>
                <a:sym typeface="Raleway"/>
              </a:rPr>
              <a:t>Principales directrices:</a:t>
            </a:r>
            <a:endParaRPr sz="1400">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Sólo debe operar con Cat5 o cables de categoría superior. Elimina el uso del cable Cat3. </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Debe cumplir los requisitos de seguridad y limitaciones establecidas por 802.3af.  </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Un PSE 802.3at debe ser capaz de alimentar tanto a PDs 802.3af como a PDs 802.3at.  </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Un PD 802.3at es incompatible con un PSE 802.3af. </a:t>
            </a:r>
            <a:endParaRPr sz="1400">
              <a:solidFill>
                <a:srgbClr val="000000"/>
              </a:solidFill>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
              <a:t>Implementaciones no estándar de PoE</a:t>
            </a:r>
            <a:r>
              <a:rPr lang="en" b="1"/>
              <a:t> </a:t>
            </a:r>
            <a:endParaRPr b="1"/>
          </a:p>
          <a:p>
            <a:pPr marL="0" lvl="0" indent="0" algn="l" rtl="0">
              <a:spcBef>
                <a:spcPts val="400"/>
              </a:spcBef>
              <a:spcAft>
                <a:spcPts val="0"/>
              </a:spcAft>
              <a:buNone/>
            </a:pPr>
            <a:endParaRPr/>
          </a:p>
        </p:txBody>
      </p:sp>
      <p:sp>
        <p:nvSpPr>
          <p:cNvPr id="185" name="Google Shape;185;p28"/>
          <p:cNvSpPr txBox="1">
            <a:spLocks noGrp="1"/>
          </p:cNvSpPr>
          <p:nvPr>
            <p:ph type="body" idx="1"/>
          </p:nvPr>
        </p:nvSpPr>
        <p:spPr>
          <a:xfrm>
            <a:off x="247425" y="107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Raleway"/>
                <a:ea typeface="Raleway"/>
                <a:cs typeface="Raleway"/>
                <a:sym typeface="Raleway"/>
              </a:rPr>
              <a:t>El mejor ejemplo lo muestra Cisco Systems®, la cual posee un método propio para alimentar a sus teléfonos IP o APs a través de los cables de red. Fue desarrollado en el año 2000, </a:t>
            </a: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0" lvl="0" indent="0" algn="just" rtl="0">
              <a:spcBef>
                <a:spcPts val="0"/>
              </a:spcBef>
              <a:spcAft>
                <a:spcPts val="0"/>
              </a:spcAft>
              <a:buNone/>
            </a:pPr>
            <a:r>
              <a:rPr lang="en" sz="1400">
                <a:latin typeface="Raleway"/>
                <a:ea typeface="Raleway"/>
                <a:cs typeface="Raleway"/>
                <a:sym typeface="Raleway"/>
              </a:rPr>
              <a:t>Ademas de Cisco es posible encontrar también implementaciones “caseras”. </a:t>
            </a:r>
            <a:endParaRPr/>
          </a:p>
        </p:txBody>
      </p:sp>
      <p:pic>
        <p:nvPicPr>
          <p:cNvPr id="186" name="Google Shape;186;p28"/>
          <p:cNvPicPr preferRelativeResize="0"/>
          <p:nvPr/>
        </p:nvPicPr>
        <p:blipFill>
          <a:blip r:embed="rId3">
            <a:alphaModFix/>
          </a:blip>
          <a:stretch>
            <a:fillRect/>
          </a:stretch>
        </p:blipFill>
        <p:spPr>
          <a:xfrm>
            <a:off x="4165875" y="1719801"/>
            <a:ext cx="2895949" cy="1703900"/>
          </a:xfrm>
          <a:prstGeom prst="rect">
            <a:avLst/>
          </a:prstGeom>
          <a:noFill/>
          <a:ln>
            <a:noFill/>
          </a:ln>
        </p:spPr>
      </p:pic>
      <p:pic>
        <p:nvPicPr>
          <p:cNvPr id="187" name="Google Shape;187;p28"/>
          <p:cNvPicPr preferRelativeResize="0"/>
          <p:nvPr/>
        </p:nvPicPr>
        <p:blipFill>
          <a:blip r:embed="rId4">
            <a:alphaModFix/>
          </a:blip>
          <a:stretch>
            <a:fillRect/>
          </a:stretch>
        </p:blipFill>
        <p:spPr>
          <a:xfrm>
            <a:off x="737000" y="1719799"/>
            <a:ext cx="1703900" cy="170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Introducción</a:t>
            </a:r>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i="1" dirty="0">
                <a:latin typeface="Raleway"/>
                <a:ea typeface="Raleway"/>
                <a:cs typeface="Raleway"/>
                <a:sym typeface="Raleway"/>
              </a:rPr>
              <a:t>Power over Ethernet</a:t>
            </a:r>
            <a:r>
              <a:rPr lang="en" sz="1400" dirty="0">
                <a:latin typeface="Raleway"/>
                <a:ea typeface="Raleway"/>
                <a:cs typeface="Raleway"/>
                <a:sym typeface="Raleway"/>
              </a:rPr>
              <a:t> ó </a:t>
            </a:r>
            <a:r>
              <a:rPr lang="en" sz="1400" i="1" dirty="0">
                <a:latin typeface="Raleway"/>
                <a:ea typeface="Raleway"/>
                <a:cs typeface="Raleway"/>
                <a:sym typeface="Raleway"/>
              </a:rPr>
              <a:t>tecnología PoE</a:t>
            </a:r>
            <a:r>
              <a:rPr lang="en" sz="1400" dirty="0">
                <a:latin typeface="Raleway"/>
                <a:ea typeface="Raleway"/>
                <a:cs typeface="Raleway"/>
                <a:sym typeface="Raleway"/>
              </a:rPr>
              <a:t> define el modo de alimentación de equipos de red a través del cable de par trenzado (Cat3, Cat5, Cat5e, Cat6), con transmisión de datos simultánea.</a:t>
            </a:r>
            <a:endParaRPr sz="1400" dirty="0">
              <a:latin typeface="Raleway"/>
              <a:ea typeface="Raleway"/>
              <a:cs typeface="Raleway"/>
              <a:sym typeface="Raleway"/>
            </a:endParaRPr>
          </a:p>
          <a:p>
            <a:pPr marL="0" lvl="0" indent="0" algn="just" rtl="0">
              <a:spcBef>
                <a:spcPts val="1600"/>
              </a:spcBef>
              <a:spcAft>
                <a:spcPts val="0"/>
              </a:spcAft>
              <a:buNone/>
            </a:pPr>
            <a:r>
              <a:rPr lang="en" sz="1400" dirty="0">
                <a:latin typeface="Raleway"/>
                <a:ea typeface="Raleway"/>
                <a:cs typeface="Raleway"/>
                <a:sym typeface="Raleway"/>
              </a:rPr>
              <a:t>Al contrario del estándar USB (Universal Serial Bus) que también permite la transmisión de corriente y datos a través de un solo cable, PoE permite la transmisión a una distancia </a:t>
            </a:r>
            <a:r>
              <a:rPr lang="en" sz="1400" dirty="0" smtClean="0">
                <a:latin typeface="Raleway"/>
                <a:ea typeface="Raleway"/>
                <a:cs typeface="Raleway"/>
                <a:sym typeface="Raleway"/>
              </a:rPr>
              <a:t>minima de </a:t>
            </a:r>
            <a:r>
              <a:rPr lang="en" sz="1400" dirty="0" smtClean="0">
                <a:latin typeface="Raleway"/>
                <a:ea typeface="Raleway"/>
                <a:cs typeface="Raleway"/>
                <a:sym typeface="Raleway"/>
              </a:rPr>
              <a:t>100 </a:t>
            </a:r>
            <a:r>
              <a:rPr lang="en" sz="1400" dirty="0">
                <a:latin typeface="Raleway"/>
                <a:ea typeface="Raleway"/>
                <a:cs typeface="Raleway"/>
                <a:sym typeface="Raleway"/>
              </a:rPr>
              <a:t>m.</a:t>
            </a:r>
            <a:endParaRPr sz="1400" dirty="0">
              <a:latin typeface="Raleway"/>
              <a:ea typeface="Raleway"/>
              <a:cs typeface="Raleway"/>
              <a:sym typeface="Raleway"/>
            </a:endParaRPr>
          </a:p>
          <a:p>
            <a:pPr marL="0" lvl="0" indent="0" algn="just" rtl="0">
              <a:spcBef>
                <a:spcPts val="1600"/>
              </a:spcBef>
              <a:spcAft>
                <a:spcPts val="1600"/>
              </a:spcAft>
              <a:buNone/>
            </a:pPr>
            <a:r>
              <a:rPr lang="en" sz="1400" dirty="0">
                <a:latin typeface="Raleway"/>
                <a:ea typeface="Raleway"/>
                <a:cs typeface="Raleway"/>
                <a:sym typeface="Raleway"/>
              </a:rPr>
              <a:t>En 2003, la organización IEEE adoptó el estándar </a:t>
            </a:r>
            <a:r>
              <a:rPr lang="en" sz="1400" b="1" dirty="0">
                <a:latin typeface="Raleway"/>
                <a:ea typeface="Raleway"/>
                <a:cs typeface="Raleway"/>
                <a:sym typeface="Raleway"/>
              </a:rPr>
              <a:t>PoE 802.3af</a:t>
            </a:r>
            <a:r>
              <a:rPr lang="en" sz="1400" dirty="0">
                <a:latin typeface="Raleway"/>
                <a:ea typeface="Raleway"/>
                <a:cs typeface="Raleway"/>
                <a:sym typeface="Raleway"/>
              </a:rPr>
              <a:t> donde la potencia máxima de salida de la fuente de alimentación se fijó en 15,4 W, y la tensión de alimentación se mantiene en el rango de 44–57 V. Por el contrario, la tensión en el lado del receptor debe permanecer en la gama de 37–57 V, y el consumo de corriente no debe exceder de 350 mA para cada dispositivo en el lado receptor.</a:t>
            </a:r>
            <a:endParaRPr sz="1400" dirty="0">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Introducción</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a:latin typeface="Raleway"/>
                <a:ea typeface="Raleway"/>
                <a:cs typeface="Raleway"/>
                <a:sym typeface="Raleway"/>
              </a:rPr>
              <a:t>Este estándar se aplica a dispositivos para los cuales es difícil, incómodo, caro o inviable poder alimentarlos. También hace que aplicaciones de tecnologías “más tradicionales” como cámaras de video-vigilancia, alarmas de seguridad o la propia telefonía, adquieran un nuevo enfoque y se acerquen y adopten la tan extendida tecnología Ethernet.</a:t>
            </a:r>
            <a:endParaRPr sz="1400" dirty="0">
              <a:latin typeface="Raleway"/>
              <a:ea typeface="Raleway"/>
              <a:cs typeface="Raleway"/>
              <a:sym typeface="Raleway"/>
            </a:endParaRPr>
          </a:p>
          <a:p>
            <a:pPr marL="0" lvl="0" indent="0" algn="just" rtl="0">
              <a:spcBef>
                <a:spcPts val="1600"/>
              </a:spcBef>
              <a:spcAft>
                <a:spcPts val="0"/>
              </a:spcAft>
              <a:buNone/>
            </a:pPr>
            <a:r>
              <a:rPr lang="en" sz="1400" dirty="0">
                <a:latin typeface="Raleway"/>
                <a:ea typeface="Raleway"/>
                <a:cs typeface="Raleway"/>
                <a:sym typeface="Raleway"/>
              </a:rPr>
              <a:t>Otros nombres que hacen referencia a este protocolo son </a:t>
            </a:r>
            <a:r>
              <a:rPr lang="en" sz="1400" b="1" dirty="0">
                <a:latin typeface="Raleway"/>
                <a:ea typeface="Raleway"/>
                <a:cs typeface="Raleway"/>
                <a:sym typeface="Raleway"/>
              </a:rPr>
              <a:t>Power-over-LAN (PoL)</a:t>
            </a:r>
            <a:r>
              <a:rPr lang="en" sz="1400" dirty="0">
                <a:latin typeface="Raleway"/>
                <a:ea typeface="Raleway"/>
                <a:cs typeface="Raleway"/>
                <a:sym typeface="Raleway"/>
              </a:rPr>
              <a:t> o </a:t>
            </a:r>
            <a:r>
              <a:rPr lang="en" sz="1400" b="1" dirty="0">
                <a:latin typeface="Raleway"/>
                <a:ea typeface="Raleway"/>
                <a:cs typeface="Raleway"/>
                <a:sym typeface="Raleway"/>
              </a:rPr>
              <a:t>Inline-Power</a:t>
            </a:r>
            <a:r>
              <a:rPr lang="en" sz="1400" dirty="0">
                <a:latin typeface="Raleway"/>
                <a:ea typeface="Raleway"/>
                <a:cs typeface="Raleway"/>
                <a:sym typeface="Raleway"/>
              </a:rPr>
              <a:t>.</a:t>
            </a:r>
            <a:endParaRPr sz="1400" dirty="0">
              <a:latin typeface="Raleway"/>
              <a:ea typeface="Raleway"/>
              <a:cs typeface="Raleway"/>
              <a:sym typeface="Raleway"/>
            </a:endParaRPr>
          </a:p>
          <a:p>
            <a:pPr marL="0" lvl="0" indent="0" algn="just" rtl="0">
              <a:spcBef>
                <a:spcPts val="1600"/>
              </a:spcBef>
              <a:spcAft>
                <a:spcPts val="1600"/>
              </a:spcAft>
              <a:buNone/>
            </a:pPr>
            <a:endParaRPr sz="1400" dirty="0">
              <a:latin typeface="Raleway"/>
              <a:ea typeface="Raleway"/>
              <a:cs typeface="Raleway"/>
              <a:sym typeface="Raleway"/>
            </a:endParaRPr>
          </a:p>
        </p:txBody>
      </p:sp>
      <p:pic>
        <p:nvPicPr>
          <p:cNvPr id="100" name="Google Shape;100;p15"/>
          <p:cNvPicPr preferRelativeResize="0"/>
          <p:nvPr/>
        </p:nvPicPr>
        <p:blipFill>
          <a:blip r:embed="rId3">
            <a:alphaModFix/>
          </a:blip>
          <a:stretch>
            <a:fillRect/>
          </a:stretch>
        </p:blipFill>
        <p:spPr>
          <a:xfrm>
            <a:off x="683425" y="2787225"/>
            <a:ext cx="2059975" cy="20599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421600" cy="486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t>Arquitectura física de un sistema PoE 802.3af</a:t>
            </a:r>
            <a:r>
              <a:rPr lang="en" b="1"/>
              <a:t> </a:t>
            </a:r>
            <a:endParaRPr b="1"/>
          </a:p>
          <a:p>
            <a:pPr marL="0" lvl="0" indent="0" algn="l" rtl="0">
              <a:spcBef>
                <a:spcPts val="0"/>
              </a:spcBef>
              <a:spcAft>
                <a:spcPts val="0"/>
              </a:spcAft>
              <a:buNone/>
            </a:pPr>
            <a:endParaRPr/>
          </a:p>
        </p:txBody>
      </p:sp>
      <p:sp>
        <p:nvSpPr>
          <p:cNvPr id="106" name="Google Shape;106;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u="sng">
                <a:latin typeface="Raleway"/>
                <a:ea typeface="Raleway"/>
                <a:cs typeface="Raleway"/>
                <a:sym typeface="Raleway"/>
              </a:rPr>
              <a:t>PD (Powered Device)</a:t>
            </a:r>
            <a:r>
              <a:rPr lang="en" sz="1400">
                <a:latin typeface="Raleway"/>
                <a:ea typeface="Raleway"/>
                <a:cs typeface="Raleway"/>
                <a:sym typeface="Raleway"/>
              </a:rPr>
              <a:t>: dispositivos de red que son tele-alimentados por el PSE. IEEE 802.3af especifica una potencia máxima recibida de 12.95W por cada PD, con pérdidas incluidas. Podemos distinguir dos clases de PD:</a:t>
            </a:r>
            <a:endParaRPr sz="1400">
              <a:latin typeface="Raleway"/>
              <a:ea typeface="Raleway"/>
              <a:cs typeface="Raleway"/>
              <a:sym typeface="Raleway"/>
            </a:endParaRPr>
          </a:p>
          <a:p>
            <a:pPr marL="0" lvl="0" indent="0" algn="just" rtl="0">
              <a:spcBef>
                <a:spcPts val="0"/>
              </a:spcBef>
              <a:spcAft>
                <a:spcPts val="0"/>
              </a:spcAft>
              <a:buNone/>
            </a:pPr>
            <a:r>
              <a:rPr lang="en" sz="1400">
                <a:latin typeface="Raleway"/>
                <a:ea typeface="Raleway"/>
                <a:cs typeface="Raleway"/>
                <a:sym typeface="Raleway"/>
              </a:rPr>
              <a:t>  </a:t>
            </a:r>
            <a:endParaRPr sz="1400">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b="1">
                <a:solidFill>
                  <a:srgbClr val="000000"/>
                </a:solidFill>
                <a:latin typeface="Raleway"/>
                <a:ea typeface="Raleway"/>
                <a:cs typeface="Raleway"/>
                <a:sym typeface="Raleway"/>
              </a:rPr>
              <a:t>PDs no compatibles </a:t>
            </a:r>
            <a:endParaRPr sz="1400" b="1">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b="1">
                <a:solidFill>
                  <a:srgbClr val="000000"/>
                </a:solidFill>
                <a:latin typeface="Raleway"/>
                <a:ea typeface="Raleway"/>
                <a:cs typeface="Raleway"/>
                <a:sym typeface="Raleway"/>
              </a:rPr>
              <a:t>PDs compatibles </a:t>
            </a:r>
            <a:endParaRPr sz="1100" b="1" u="sng">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07" name="Google Shape;107;p16"/>
          <p:cNvPicPr preferRelativeResize="0"/>
          <p:nvPr/>
        </p:nvPicPr>
        <p:blipFill>
          <a:blip r:embed="rId3">
            <a:alphaModFix/>
          </a:blip>
          <a:stretch>
            <a:fillRect/>
          </a:stretch>
        </p:blipFill>
        <p:spPr>
          <a:xfrm>
            <a:off x="2653025" y="1876350"/>
            <a:ext cx="3924150" cy="25693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t>Arquitectura física de un sistema PoE 802.3af</a:t>
            </a: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u="sng">
                <a:latin typeface="Raleway"/>
                <a:ea typeface="Raleway"/>
                <a:cs typeface="Raleway"/>
                <a:sym typeface="Raleway"/>
              </a:rPr>
              <a:t>PSE (Power Sourcing Equipment)</a:t>
            </a:r>
            <a:r>
              <a:rPr lang="en" sz="1400">
                <a:latin typeface="Raleway"/>
                <a:ea typeface="Raleway"/>
                <a:cs typeface="Raleway"/>
                <a:sym typeface="Raleway"/>
              </a:rPr>
              <a:t>: encargado de suministrar potencia eléctrica al resto de dispositivos de red o PDs. El PSE inyecta CC en 2 de los 4 pares del RJ45. En concreto, el estándar establece un voltaje de 48V CC, con una intensidad máxima de 400 mA, para una carga máxima de potencia de 15.4W por cada puerto. </a:t>
            </a:r>
            <a:endParaRPr sz="1400">
              <a:latin typeface="Raleway"/>
              <a:ea typeface="Raleway"/>
              <a:cs typeface="Raleway"/>
              <a:sym typeface="Raleway"/>
            </a:endParaRPr>
          </a:p>
          <a:p>
            <a:pPr marL="0" lvl="0" indent="0" algn="just" rtl="0">
              <a:spcBef>
                <a:spcPts val="0"/>
              </a:spcBef>
              <a:spcAft>
                <a:spcPts val="0"/>
              </a:spcAft>
              <a:buNone/>
            </a:pPr>
            <a:r>
              <a:rPr lang="en" sz="1400">
                <a:latin typeface="Raleway"/>
                <a:ea typeface="Raleway"/>
                <a:cs typeface="Raleway"/>
                <a:sym typeface="Raleway"/>
              </a:rPr>
              <a:t>Es el cerebro del sistema, ya que detecta, clasifica y controla la potencia eléctrica suministrada. El estándar diferencia a su vez dos tipos de PSEs:</a:t>
            </a:r>
            <a:endParaRPr sz="1400">
              <a:latin typeface="Raleway"/>
              <a:ea typeface="Raleway"/>
              <a:cs typeface="Raleway"/>
              <a:sym typeface="Raleway"/>
            </a:endParaRPr>
          </a:p>
          <a:p>
            <a:pPr marL="0" lvl="0" indent="0" algn="just" rtl="0">
              <a:spcBef>
                <a:spcPts val="0"/>
              </a:spcBef>
              <a:spcAft>
                <a:spcPts val="0"/>
              </a:spcAft>
              <a:buNone/>
            </a:pPr>
            <a:endParaRPr sz="1400">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Endpoint</a:t>
            </a:r>
            <a:endParaRPr sz="140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a:solidFill>
                  <a:srgbClr val="000000"/>
                </a:solidFill>
                <a:latin typeface="Raleway"/>
                <a:ea typeface="Raleway"/>
                <a:cs typeface="Raleway"/>
                <a:sym typeface="Raleway"/>
              </a:rPr>
              <a:t>Midspan</a:t>
            </a:r>
            <a:endParaRPr sz="1100" b="1" u="sng">
              <a:solidFill>
                <a:srgbClr val="000000"/>
              </a:solidFill>
              <a:latin typeface="Arial"/>
              <a:ea typeface="Arial"/>
              <a:cs typeface="Arial"/>
              <a:sym typeface="Arial"/>
            </a:endParaRPr>
          </a:p>
          <a:p>
            <a:pPr marL="0" lvl="0" indent="0" algn="just" rtl="0">
              <a:spcBef>
                <a:spcPts val="0"/>
              </a:spcBef>
              <a:spcAft>
                <a:spcPts val="0"/>
              </a:spcAft>
              <a:buNone/>
            </a:pPr>
            <a:r>
              <a:rPr lang="en" sz="1400">
                <a:latin typeface="Raleway"/>
                <a:ea typeface="Raleway"/>
                <a:cs typeface="Raleway"/>
                <a:sym typeface="Raleway"/>
              </a:rPr>
              <a:t>  </a:t>
            </a:r>
            <a:endParaRPr sz="1100">
              <a:solidFill>
                <a:srgbClr val="000000"/>
              </a:solidFill>
              <a:latin typeface="Arial"/>
              <a:ea typeface="Arial"/>
              <a:cs typeface="Arial"/>
              <a:sym typeface="Arial"/>
            </a:endParaRPr>
          </a:p>
          <a:p>
            <a:pPr marL="45720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t>Arquitectura física de un sistema PoE 802.3af</a:t>
            </a:r>
            <a:endParaRPr/>
          </a:p>
        </p:txBody>
      </p:sp>
      <p:sp>
        <p:nvSpPr>
          <p:cNvPr id="119" name="Google Shape;119;p18"/>
          <p:cNvSpPr txBox="1">
            <a:spLocks noGrp="1"/>
          </p:cNvSpPr>
          <p:nvPr>
            <p:ph type="body" idx="1"/>
          </p:nvPr>
        </p:nvSpPr>
        <p:spPr>
          <a:xfrm>
            <a:off x="2593550" y="4446700"/>
            <a:ext cx="2465700" cy="32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100" i="1">
                <a:solidFill>
                  <a:srgbClr val="000000"/>
                </a:solidFill>
                <a:latin typeface="Raleway"/>
                <a:ea typeface="Raleway"/>
                <a:cs typeface="Raleway"/>
                <a:sym typeface="Raleway"/>
              </a:rPr>
              <a:t>Sistema PoE con PSE Endpoint</a:t>
            </a:r>
            <a:endParaRPr sz="1100" i="1">
              <a:solidFill>
                <a:srgbClr val="000000"/>
              </a:solidFill>
              <a:latin typeface="Raleway"/>
              <a:ea typeface="Raleway"/>
              <a:cs typeface="Raleway"/>
              <a:sym typeface="Raleway"/>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a:p>
            <a:pPr marL="0" lvl="0" indent="0" algn="just" rtl="0">
              <a:spcBef>
                <a:spcPts val="0"/>
              </a:spcBef>
              <a:spcAft>
                <a:spcPts val="0"/>
              </a:spcAft>
              <a:buNone/>
            </a:pPr>
            <a:r>
              <a:rPr lang="en" sz="1100" u="sng">
                <a:solidFill>
                  <a:srgbClr val="000000"/>
                </a:solidFill>
                <a:latin typeface="Arial"/>
                <a:ea typeface="Arial"/>
                <a:cs typeface="Arial"/>
                <a:sym typeface="Arial"/>
              </a:rPr>
              <a:t>                                                                                                                     </a:t>
            </a:r>
            <a:endParaRPr sz="1100" u="sng">
              <a:solidFill>
                <a:srgbClr val="000000"/>
              </a:solidFill>
              <a:latin typeface="Arial"/>
              <a:ea typeface="Arial"/>
              <a:cs typeface="Arial"/>
              <a:sym typeface="Arial"/>
            </a:endParaRPr>
          </a:p>
          <a:p>
            <a:pPr marL="0" lvl="0" indent="0" algn="just" rtl="0">
              <a:spcBef>
                <a:spcPts val="0"/>
              </a:spcBef>
              <a:spcAft>
                <a:spcPts val="0"/>
              </a:spcAft>
              <a:buNone/>
            </a:pPr>
            <a:endParaRPr sz="1100" u="sng">
              <a:solidFill>
                <a:srgbClr val="000000"/>
              </a:solidFill>
              <a:latin typeface="Arial"/>
              <a:ea typeface="Arial"/>
              <a:cs typeface="Arial"/>
              <a:sym typeface="Arial"/>
            </a:endParaRPr>
          </a:p>
        </p:txBody>
      </p:sp>
      <p:pic>
        <p:nvPicPr>
          <p:cNvPr id="120" name="Google Shape;120;p18"/>
          <p:cNvPicPr preferRelativeResize="0"/>
          <p:nvPr/>
        </p:nvPicPr>
        <p:blipFill>
          <a:blip r:embed="rId3">
            <a:alphaModFix/>
          </a:blip>
          <a:stretch>
            <a:fillRect/>
          </a:stretch>
        </p:blipFill>
        <p:spPr>
          <a:xfrm>
            <a:off x="1728225" y="1154879"/>
            <a:ext cx="3981675" cy="32465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t>Arquitectura física de un sistema PoE 802.3af</a:t>
            </a:r>
            <a:endParaRPr/>
          </a:p>
        </p:txBody>
      </p:sp>
      <p:sp>
        <p:nvSpPr>
          <p:cNvPr id="126" name="Google Shape;126;p19"/>
          <p:cNvSpPr txBox="1">
            <a:spLocks noGrp="1"/>
          </p:cNvSpPr>
          <p:nvPr>
            <p:ph type="body" idx="1"/>
          </p:nvPr>
        </p:nvSpPr>
        <p:spPr>
          <a:xfrm>
            <a:off x="2808650" y="4222450"/>
            <a:ext cx="3036300" cy="37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i="1">
                <a:solidFill>
                  <a:srgbClr val="000000"/>
                </a:solidFill>
                <a:latin typeface="Raleway"/>
                <a:ea typeface="Raleway"/>
                <a:cs typeface="Raleway"/>
                <a:sym typeface="Raleway"/>
              </a:rPr>
              <a:t>Sistema PoE con PSE Midspan</a:t>
            </a:r>
            <a:endParaRPr sz="1100" i="1">
              <a:solidFill>
                <a:srgbClr val="000000"/>
              </a:solidFill>
              <a:latin typeface="Raleway"/>
              <a:ea typeface="Raleway"/>
              <a:cs typeface="Raleway"/>
              <a:sym typeface="Raleway"/>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27" name="Google Shape;127;p19"/>
          <p:cNvPicPr preferRelativeResize="0"/>
          <p:nvPr/>
        </p:nvPicPr>
        <p:blipFill>
          <a:blip r:embed="rId3">
            <a:alphaModFix/>
          </a:blip>
          <a:stretch>
            <a:fillRect/>
          </a:stretch>
        </p:blipFill>
        <p:spPr>
          <a:xfrm>
            <a:off x="1845600" y="997525"/>
            <a:ext cx="4512776" cy="31484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t>Arquitectura física de un sistema PoE 802.3af</a:t>
            </a:r>
            <a:endParaRPr/>
          </a:p>
        </p:txBody>
      </p:sp>
      <p:sp>
        <p:nvSpPr>
          <p:cNvPr id="133" name="Google Shape;133;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a:latin typeface="Raleway"/>
                <a:ea typeface="Raleway"/>
                <a:cs typeface="Raleway"/>
                <a:sym typeface="Raleway"/>
              </a:rPr>
              <a:t>La norma define la interfaz PSE – PD: la PI o Power Interface.</a:t>
            </a:r>
            <a:endParaRPr sz="1400" dirty="0">
              <a:latin typeface="Raleway"/>
              <a:ea typeface="Raleway"/>
              <a:cs typeface="Raleway"/>
              <a:sym typeface="Raleway"/>
            </a:endParaRPr>
          </a:p>
          <a:p>
            <a:pPr marL="0" lvl="0" indent="0" algn="just" rtl="0">
              <a:lnSpc>
                <a:spcPct val="100000"/>
              </a:lnSpc>
              <a:spcBef>
                <a:spcPts val="0"/>
              </a:spcBef>
              <a:spcAft>
                <a:spcPts val="0"/>
              </a:spcAft>
              <a:buNone/>
            </a:pPr>
            <a:r>
              <a:rPr lang="en" sz="1400" dirty="0">
                <a:latin typeface="Raleway"/>
                <a:ea typeface="Raleway"/>
                <a:cs typeface="Raleway"/>
                <a:sym typeface="Raleway"/>
              </a:rPr>
              <a:t>Caracteristicas </a:t>
            </a:r>
            <a:endParaRPr sz="1400" dirty="0">
              <a:latin typeface="Raleway"/>
              <a:ea typeface="Raleway"/>
              <a:cs typeface="Raleway"/>
              <a:sym typeface="Raleway"/>
            </a:endParaRPr>
          </a:p>
          <a:p>
            <a:pPr marL="457200" marR="0" lvl="0" indent="0" algn="just" rtl="0">
              <a:lnSpc>
                <a:spcPct val="115000"/>
              </a:lnSpc>
              <a:spcBef>
                <a:spcPts val="0"/>
              </a:spcBef>
              <a:spcAft>
                <a:spcPts val="0"/>
              </a:spcAft>
              <a:buNone/>
            </a:pPr>
            <a:endParaRPr sz="1400" dirty="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dirty="0">
                <a:solidFill>
                  <a:srgbClr val="000000"/>
                </a:solidFill>
                <a:latin typeface="Raleway"/>
                <a:ea typeface="Raleway"/>
                <a:cs typeface="Raleway"/>
                <a:sym typeface="Raleway"/>
              </a:rPr>
              <a:t>UTP o STP        </a:t>
            </a:r>
            <a:endParaRPr sz="1400" dirty="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dirty="0">
                <a:solidFill>
                  <a:srgbClr val="000000"/>
                </a:solidFill>
                <a:latin typeface="Raleway"/>
                <a:ea typeface="Raleway"/>
                <a:cs typeface="Raleway"/>
                <a:sym typeface="Raleway"/>
              </a:rPr>
              <a:t>Conector RJ45</a:t>
            </a:r>
            <a:endParaRPr sz="1400" dirty="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dirty="0">
                <a:solidFill>
                  <a:srgbClr val="000000"/>
                </a:solidFill>
                <a:latin typeface="Raleway"/>
                <a:ea typeface="Raleway"/>
                <a:cs typeface="Raleway"/>
                <a:sym typeface="Raleway"/>
              </a:rPr>
              <a:t>Categoría 5 (CAT5), Categoría 5e (CAT5e) o Categoría 3 (CAT3)</a:t>
            </a:r>
            <a:endParaRPr sz="1400" dirty="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dirty="0">
                <a:solidFill>
                  <a:srgbClr val="000000"/>
                </a:solidFill>
                <a:latin typeface="Raleway"/>
                <a:ea typeface="Raleway"/>
                <a:cs typeface="Raleway"/>
                <a:sym typeface="Raleway"/>
              </a:rPr>
              <a:t>Longitud </a:t>
            </a:r>
            <a:r>
              <a:rPr lang="en" sz="1400" dirty="0" smtClean="0">
                <a:solidFill>
                  <a:srgbClr val="000000"/>
                </a:solidFill>
                <a:latin typeface="Raleway"/>
                <a:ea typeface="Raleway"/>
                <a:cs typeface="Raleway"/>
                <a:sym typeface="Raleway"/>
              </a:rPr>
              <a:t>minima de </a:t>
            </a:r>
            <a:r>
              <a:rPr lang="en" sz="1400" dirty="0">
                <a:solidFill>
                  <a:srgbClr val="000000"/>
                </a:solidFill>
                <a:latin typeface="Raleway"/>
                <a:ea typeface="Raleway"/>
                <a:cs typeface="Raleway"/>
                <a:sym typeface="Raleway"/>
              </a:rPr>
              <a:t>100m</a:t>
            </a:r>
            <a:endParaRPr sz="1400" dirty="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dirty="0">
                <a:solidFill>
                  <a:srgbClr val="000000"/>
                </a:solidFill>
                <a:latin typeface="Raleway"/>
                <a:ea typeface="Raleway"/>
                <a:cs typeface="Raleway"/>
                <a:sym typeface="Raleway"/>
              </a:rPr>
              <a:t>Cable con 8 hilos (4 pares)</a:t>
            </a:r>
            <a:endParaRPr sz="1400" dirty="0">
              <a:solidFill>
                <a:srgbClr val="000000"/>
              </a:solidFill>
              <a:latin typeface="Raleway"/>
              <a:ea typeface="Raleway"/>
              <a:cs typeface="Raleway"/>
              <a:sym typeface="Raleway"/>
            </a:endParaRPr>
          </a:p>
          <a:p>
            <a:pPr marL="457200" marR="0" lvl="0" indent="-349250" algn="just" rtl="0">
              <a:lnSpc>
                <a:spcPct val="115000"/>
              </a:lnSpc>
              <a:spcBef>
                <a:spcPts val="0"/>
              </a:spcBef>
              <a:spcAft>
                <a:spcPts val="0"/>
              </a:spcAft>
              <a:buSzPts val="1900"/>
              <a:buFont typeface="Raleway"/>
              <a:buChar char="●"/>
            </a:pPr>
            <a:r>
              <a:rPr lang="en" sz="1400" dirty="0">
                <a:solidFill>
                  <a:srgbClr val="000000"/>
                </a:solidFill>
                <a:latin typeface="Raleway"/>
                <a:ea typeface="Raleway"/>
                <a:cs typeface="Raleway"/>
                <a:sym typeface="Raleway"/>
              </a:rPr>
              <a:t>Transporte de energía y bits simultáneamente</a:t>
            </a:r>
            <a:endParaRPr sz="1400" dirty="0">
              <a:latin typeface="Raleway"/>
              <a:ea typeface="Raleway"/>
              <a:cs typeface="Raleway"/>
              <a:sym typeface="Raleway"/>
            </a:endParaRPr>
          </a:p>
          <a:p>
            <a:pPr marL="457200" lvl="0" indent="0" algn="just" rtl="0">
              <a:lnSpc>
                <a:spcPct val="100000"/>
              </a:lnSpc>
              <a:spcBef>
                <a:spcPts val="0"/>
              </a:spcBef>
              <a:spcAft>
                <a:spcPts val="0"/>
              </a:spcAft>
              <a:buNone/>
            </a:pPr>
            <a:endParaRPr sz="1100" dirty="0">
              <a:solidFill>
                <a:srgbClr val="000000"/>
              </a:solidFill>
              <a:latin typeface="Arial"/>
              <a:ea typeface="Arial"/>
              <a:cs typeface="Arial"/>
              <a:sym typeface="Arial"/>
            </a:endParaRPr>
          </a:p>
        </p:txBody>
      </p:sp>
      <p:pic>
        <p:nvPicPr>
          <p:cNvPr id="134" name="Google Shape;134;p20"/>
          <p:cNvPicPr preferRelativeResize="0"/>
          <p:nvPr/>
        </p:nvPicPr>
        <p:blipFill>
          <a:blip r:embed="rId3">
            <a:alphaModFix/>
          </a:blip>
          <a:stretch>
            <a:fillRect/>
          </a:stretch>
        </p:blipFill>
        <p:spPr>
          <a:xfrm>
            <a:off x="6908300" y="1629775"/>
            <a:ext cx="1326575" cy="11965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Parámetros del estándar IEEE 802.3af</a:t>
            </a:r>
            <a:endParaRPr/>
          </a:p>
          <a:p>
            <a:pPr marL="0" lvl="0" indent="0" algn="l" rtl="0">
              <a:spcBef>
                <a:spcPts val="0"/>
              </a:spcBef>
              <a:spcAft>
                <a:spcPts val="0"/>
              </a:spcAft>
              <a:buNone/>
            </a:pPr>
            <a:endParaRPr/>
          </a:p>
        </p:txBody>
      </p:sp>
      <p:sp>
        <p:nvSpPr>
          <p:cNvPr id="140" name="Google Shape;140;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Potencia de salida de la fuente de alimentación: </a:t>
            </a:r>
            <a:r>
              <a:rPr lang="en" sz="1400" b="1">
                <a:solidFill>
                  <a:srgbClr val="000000"/>
                </a:solidFill>
                <a:latin typeface="Raleway"/>
                <a:ea typeface="Raleway"/>
                <a:cs typeface="Raleway"/>
                <a:sym typeface="Raleway"/>
              </a:rPr>
              <a:t>15,4 W</a:t>
            </a:r>
            <a:endParaRPr sz="1400" b="1">
              <a:solidFill>
                <a:srgbClr val="000000"/>
              </a:solidFill>
              <a:latin typeface="Raleway"/>
              <a:ea typeface="Raleway"/>
              <a:cs typeface="Raleway"/>
              <a:sym typeface="Raleway"/>
            </a:endParaRPr>
          </a:p>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Potencia mínima disponible para el receptor: </a:t>
            </a:r>
            <a:r>
              <a:rPr lang="en" sz="1400" b="1">
                <a:solidFill>
                  <a:srgbClr val="000000"/>
                </a:solidFill>
                <a:latin typeface="Raleway"/>
                <a:ea typeface="Raleway"/>
                <a:cs typeface="Raleway"/>
                <a:sym typeface="Raleway"/>
              </a:rPr>
              <a:t>12,95 W</a:t>
            </a:r>
            <a:endParaRPr sz="1400" b="1">
              <a:solidFill>
                <a:srgbClr val="000000"/>
              </a:solidFill>
              <a:latin typeface="Raleway"/>
              <a:ea typeface="Raleway"/>
              <a:cs typeface="Raleway"/>
              <a:sym typeface="Raleway"/>
            </a:endParaRPr>
          </a:p>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Rango de tensión de salida de la fuente de alimentación: </a:t>
            </a:r>
            <a:r>
              <a:rPr lang="en" sz="1400" b="1">
                <a:solidFill>
                  <a:srgbClr val="000000"/>
                </a:solidFill>
                <a:latin typeface="Raleway"/>
                <a:ea typeface="Raleway"/>
                <a:cs typeface="Raleway"/>
                <a:sym typeface="Raleway"/>
              </a:rPr>
              <a:t>44 - 57 V</a:t>
            </a:r>
            <a:endParaRPr sz="1400" b="1">
              <a:solidFill>
                <a:srgbClr val="000000"/>
              </a:solidFill>
              <a:latin typeface="Raleway"/>
              <a:ea typeface="Raleway"/>
              <a:cs typeface="Raleway"/>
              <a:sym typeface="Raleway"/>
            </a:endParaRPr>
          </a:p>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Rango de tensión disponible en el dispositivo receptor: </a:t>
            </a:r>
            <a:r>
              <a:rPr lang="en" sz="1400" b="1">
                <a:solidFill>
                  <a:srgbClr val="000000"/>
                </a:solidFill>
                <a:latin typeface="Raleway"/>
                <a:ea typeface="Raleway"/>
                <a:cs typeface="Raleway"/>
                <a:sym typeface="Raleway"/>
              </a:rPr>
              <a:t>37 - 57 V</a:t>
            </a:r>
            <a:endParaRPr sz="1400" b="1">
              <a:solidFill>
                <a:srgbClr val="000000"/>
              </a:solidFill>
              <a:latin typeface="Raleway"/>
              <a:ea typeface="Raleway"/>
              <a:cs typeface="Raleway"/>
              <a:sym typeface="Raleway"/>
            </a:endParaRPr>
          </a:p>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Corriente máxima: </a:t>
            </a:r>
            <a:r>
              <a:rPr lang="en" sz="1400" b="1">
                <a:solidFill>
                  <a:srgbClr val="000000"/>
                </a:solidFill>
                <a:latin typeface="Raleway"/>
                <a:ea typeface="Raleway"/>
                <a:cs typeface="Raleway"/>
                <a:sym typeface="Raleway"/>
              </a:rPr>
              <a:t>350 mA</a:t>
            </a:r>
            <a:endParaRPr sz="1400" b="1">
              <a:solidFill>
                <a:srgbClr val="000000"/>
              </a:solidFill>
              <a:latin typeface="Raleway"/>
              <a:ea typeface="Raleway"/>
              <a:cs typeface="Raleway"/>
              <a:sym typeface="Raleway"/>
            </a:endParaRPr>
          </a:p>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Resistencia máxima del cable de par trenzado: </a:t>
            </a:r>
            <a:r>
              <a:rPr lang="en" sz="1400" b="1">
                <a:solidFill>
                  <a:srgbClr val="000000"/>
                </a:solidFill>
                <a:latin typeface="Raleway"/>
                <a:ea typeface="Raleway"/>
                <a:cs typeface="Raleway"/>
                <a:sym typeface="Raleway"/>
              </a:rPr>
              <a:t>20 Ω (Cat. 3)</a:t>
            </a:r>
            <a:endParaRPr sz="1400" b="1">
              <a:solidFill>
                <a:srgbClr val="000000"/>
              </a:solidFill>
              <a:latin typeface="Raleway"/>
              <a:ea typeface="Raleway"/>
              <a:cs typeface="Raleway"/>
              <a:sym typeface="Raleway"/>
            </a:endParaRPr>
          </a:p>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Categorías soportadas de par trenzado: </a:t>
            </a:r>
            <a:r>
              <a:rPr lang="en" sz="1400" b="1">
                <a:solidFill>
                  <a:srgbClr val="000000"/>
                </a:solidFill>
                <a:latin typeface="Raleway"/>
                <a:ea typeface="Raleway"/>
                <a:cs typeface="Raleway"/>
                <a:sym typeface="Raleway"/>
              </a:rPr>
              <a:t>categoría 3 o superior</a:t>
            </a:r>
            <a:endParaRPr sz="1400" b="1">
              <a:solidFill>
                <a:srgbClr val="000000"/>
              </a:solidFill>
              <a:latin typeface="Raleway"/>
              <a:ea typeface="Raleway"/>
              <a:cs typeface="Raleway"/>
              <a:sym typeface="Raleway"/>
            </a:endParaRPr>
          </a:p>
          <a:p>
            <a:pPr marL="457200" lvl="0" indent="-349250" algn="just" rtl="0">
              <a:spcBef>
                <a:spcPts val="0"/>
              </a:spcBef>
              <a:spcAft>
                <a:spcPts val="0"/>
              </a:spcAft>
              <a:buSzPts val="1900"/>
              <a:buFont typeface="Raleway"/>
              <a:buChar char="●"/>
            </a:pPr>
            <a:r>
              <a:rPr lang="en" sz="1400">
                <a:solidFill>
                  <a:srgbClr val="000000"/>
                </a:solidFill>
                <a:latin typeface="Raleway"/>
                <a:ea typeface="Raleway"/>
                <a:cs typeface="Raleway"/>
                <a:sym typeface="Raleway"/>
              </a:rPr>
              <a:t>Rango de transmisión garantizado: </a:t>
            </a:r>
            <a:r>
              <a:rPr lang="en" sz="1400" b="1">
                <a:solidFill>
                  <a:srgbClr val="000000"/>
                </a:solidFill>
                <a:latin typeface="Raleway"/>
                <a:ea typeface="Raleway"/>
                <a:cs typeface="Raleway"/>
                <a:sym typeface="Raleway"/>
              </a:rPr>
              <a:t>100 m</a:t>
            </a:r>
            <a:endParaRPr sz="1400" b="1">
              <a:solidFill>
                <a:srgbClr val="000000"/>
              </a:solidFill>
              <a:latin typeface="Raleway"/>
              <a:ea typeface="Raleway"/>
              <a:cs typeface="Raleway"/>
              <a:sym typeface="Raleway"/>
            </a:endParaRPr>
          </a:p>
          <a:p>
            <a:pPr marL="457200" lvl="0" indent="0" algn="just" rtl="0">
              <a:spcBef>
                <a:spcPts val="0"/>
              </a:spcBef>
              <a:spcAft>
                <a:spcPts val="0"/>
              </a:spcAft>
              <a:buNone/>
            </a:pPr>
            <a:endParaRPr sz="900">
              <a:solidFill>
                <a:srgbClr val="000000"/>
              </a:solidFill>
              <a:latin typeface="Verdana"/>
              <a:ea typeface="Verdana"/>
              <a:cs typeface="Verdana"/>
              <a:sym typeface="Verdana"/>
            </a:endParaRPr>
          </a:p>
          <a:p>
            <a:pPr marL="457200" lvl="0" indent="0" algn="just" rtl="0">
              <a:spcBef>
                <a:spcPts val="0"/>
              </a:spcBef>
              <a:spcAft>
                <a:spcPts val="0"/>
              </a:spcAft>
              <a:buNone/>
            </a:pPr>
            <a:endParaRPr sz="900">
              <a:solidFill>
                <a:srgbClr val="000000"/>
              </a:solidFill>
              <a:latin typeface="Verdana"/>
              <a:ea typeface="Verdana"/>
              <a:cs typeface="Verdana"/>
              <a:sym typeface="Verdana"/>
            </a:endParaRPr>
          </a:p>
          <a:p>
            <a:pPr marL="457200" lvl="0" indent="0" algn="just" rtl="0">
              <a:spcBef>
                <a:spcPts val="0"/>
              </a:spcBef>
              <a:spcAft>
                <a:spcPts val="1600"/>
              </a:spcAft>
              <a:buNone/>
            </a:pPr>
            <a:endParaRPr sz="1400">
              <a:latin typeface="Raleway"/>
              <a:ea typeface="Raleway"/>
              <a:cs typeface="Raleway"/>
              <a:sym typeface="Raleway"/>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1141</Words>
  <Application>Microsoft Office PowerPoint</Application>
  <PresentationFormat>Presentación en pantalla (16:9)</PresentationFormat>
  <Paragraphs>110</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Roboto</vt:lpstr>
      <vt:lpstr>Verdana</vt:lpstr>
      <vt:lpstr>Raleway</vt:lpstr>
      <vt:lpstr>Arial</vt:lpstr>
      <vt:lpstr>Geometric</vt:lpstr>
      <vt:lpstr>Protocolo 802.3af - PoE</vt:lpstr>
      <vt:lpstr>Introducción</vt:lpstr>
      <vt:lpstr>Introducción</vt:lpstr>
      <vt:lpstr>Arquitectura física de un sistema PoE 802.3af  </vt:lpstr>
      <vt:lpstr>Arquitectura física de un sistema PoE 802.3af</vt:lpstr>
      <vt:lpstr>Arquitectura física de un sistema PoE 802.3af</vt:lpstr>
      <vt:lpstr>Arquitectura física de un sistema PoE 802.3af</vt:lpstr>
      <vt:lpstr>Arquitectura física de un sistema PoE 802.3af</vt:lpstr>
      <vt:lpstr>Parámetros del estándar IEEE 802.3af </vt:lpstr>
      <vt:lpstr>Etapas para el establecimiento de un enlace PoE 802.3af  </vt:lpstr>
      <vt:lpstr>Etapas para el establecimiento de un enlace PoE 802.3af       </vt:lpstr>
      <vt:lpstr>Etapas para el establecimiento de un enlace PoE 802.3af       </vt:lpstr>
      <vt:lpstr>Desventajas de 802.3af</vt:lpstr>
      <vt:lpstr>Ventajas de 802.3af </vt:lpstr>
      <vt:lpstr>Extensión de 802.3af: IEEE 802.3at </vt:lpstr>
      <vt:lpstr>Implementaciones no estándar de PoE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802.3af - PoE</dc:title>
  <cp:lastModifiedBy>Joaquin Vietto</cp:lastModifiedBy>
  <cp:revision>2</cp:revision>
  <dcterms:modified xsi:type="dcterms:W3CDTF">2020-06-08T13:11:48Z</dcterms:modified>
</cp:coreProperties>
</file>