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6" r:id="rId7"/>
    <p:sldId id="267" r:id="rId8"/>
    <p:sldId id="268" r:id="rId9"/>
    <p:sldId id="269" r:id="rId10"/>
    <p:sldId id="270" r:id="rId11"/>
    <p:sldId id="272" r:id="rId12"/>
    <p:sldId id="273" r:id="rId13"/>
    <p:sldId id="275" r:id="rId14"/>
    <p:sldId id="274" r:id="rId15"/>
    <p:sldId id="265" r:id="rId16"/>
    <p:sldId id="271" r:id="rId17"/>
    <p:sldId id="277" r:id="rId18"/>
    <p:sldId id="276" r:id="rId19"/>
    <p:sldId id="264" r:id="rId2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DCC67ECF-5A54-4061-B408-7199144593F6}" type="datetimeFigureOut">
              <a:rPr lang="es-AR" smtClean="0"/>
              <a:t>19/04/2020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148143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CC67ECF-5A54-4061-B408-7199144593F6}" type="datetimeFigureOut">
              <a:rPr lang="es-AR" smtClean="0"/>
              <a:t>19/04/2020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91169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CC67ECF-5A54-4061-B408-7199144593F6}" type="datetimeFigureOut">
              <a:rPr lang="es-AR" smtClean="0"/>
              <a:t>19/04/2020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342363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DCC67ECF-5A54-4061-B408-7199144593F6}" type="datetimeFigureOut">
              <a:rPr lang="es-AR" smtClean="0"/>
              <a:t>19/04/2020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139647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C67ECF-5A54-4061-B408-7199144593F6}" type="datetimeFigureOut">
              <a:rPr lang="es-AR" smtClean="0"/>
              <a:t>19/04/2020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1294626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C67ECF-5A54-4061-B408-7199144593F6}" type="datetimeFigureOut">
              <a:rPr lang="es-AR" smtClean="0"/>
              <a:t>19/04/2020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332656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C67ECF-5A54-4061-B408-7199144593F6}" type="datetimeFigureOut">
              <a:rPr lang="es-AR" smtClean="0"/>
              <a:t>19/04/2020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37208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CC67ECF-5A54-4061-B408-7199144593F6}" type="datetimeFigureOut">
              <a:rPr lang="es-AR" smtClean="0"/>
              <a:t>19/04/2020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315727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CC67ECF-5A54-4061-B408-7199144593F6}" type="datetimeFigureOut">
              <a:rPr lang="es-AR" smtClean="0"/>
              <a:t>19/04/2020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101291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CC67ECF-5A54-4061-B408-7199144593F6}" type="datetimeFigureOut">
              <a:rPr lang="es-AR" smtClean="0"/>
              <a:t>19/04/2020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232242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CC67ECF-5A54-4061-B408-7199144593F6}" type="datetimeFigureOut">
              <a:rPr lang="es-AR" smtClean="0"/>
              <a:t>19/04/2020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101271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67ECF-5A54-4061-B408-7199144593F6}" type="datetimeFigureOut">
              <a:rPr lang="es-AR" smtClean="0"/>
              <a:t>19/04/2020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347625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CC67ECF-5A54-4061-B408-7199144593F6}" type="datetimeFigureOut">
              <a:rPr lang="es-AR" smtClean="0"/>
              <a:t>19/04/2020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3164408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DCC67ECF-5A54-4061-B408-7199144593F6}" type="datetimeFigureOut">
              <a:rPr lang="es-AR" smtClean="0"/>
              <a:t>19/04/2020</a:t>
            </a:fld>
            <a:endParaRPr lang="es-AR"/>
          </a:p>
        </p:txBody>
      </p:sp>
      <p:sp>
        <p:nvSpPr>
          <p:cNvPr id="6" name="Footer Placeholder 5"/>
          <p:cNvSpPr>
            <a:spLocks noGrp="1"/>
          </p:cNvSpPr>
          <p:nvPr>
            <p:ph type="ftr" sz="quarter" idx="11"/>
          </p:nvPr>
        </p:nvSpPr>
        <p:spPr>
          <a:xfrm>
            <a:off x="590396" y="6041362"/>
            <a:ext cx="3295413" cy="365125"/>
          </a:xfrm>
        </p:spPr>
        <p:txBody>
          <a:bodyPr/>
          <a:lstStyle/>
          <a:p>
            <a:endParaRPr lang="es-AR"/>
          </a:p>
        </p:txBody>
      </p:sp>
      <p:sp>
        <p:nvSpPr>
          <p:cNvPr id="7" name="Slide Number Placeholder 6"/>
          <p:cNvSpPr>
            <a:spLocks noGrp="1"/>
          </p:cNvSpPr>
          <p:nvPr>
            <p:ph type="sldNum" sz="quarter" idx="12"/>
          </p:nvPr>
        </p:nvSpPr>
        <p:spPr>
          <a:xfrm>
            <a:off x="4862689" y="5915888"/>
            <a:ext cx="1062155" cy="490599"/>
          </a:xfrm>
        </p:spPr>
        <p:txBody>
          <a:bodyPr/>
          <a:lstStyle/>
          <a:p>
            <a:fld id="{A8E05647-F1D8-4C61-847A-DBA4143AD60C}" type="slidenum">
              <a:rPr lang="es-AR" smtClean="0"/>
              <a:t>‹Nº›</a:t>
            </a:fld>
            <a:endParaRPr lang="es-AR"/>
          </a:p>
        </p:txBody>
      </p:sp>
    </p:spTree>
    <p:extLst>
      <p:ext uri="{BB962C8B-B14F-4D97-AF65-F5344CB8AC3E}">
        <p14:creationId xmlns:p14="http://schemas.microsoft.com/office/powerpoint/2010/main" val="41768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CC67ECF-5A54-4061-B408-7199144593F6}" type="datetimeFigureOut">
              <a:rPr lang="es-AR" smtClean="0"/>
              <a:t>19/04/2020</a:t>
            </a:fld>
            <a:endParaRPr lang="es-A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8E05647-F1D8-4C61-847A-DBA4143AD60C}" type="slidenum">
              <a:rPr lang="es-AR" smtClean="0"/>
              <a:t>‹Nº›</a:t>
            </a:fld>
            <a:endParaRPr lang="es-AR"/>
          </a:p>
        </p:txBody>
      </p:sp>
    </p:spTree>
    <p:extLst>
      <p:ext uri="{BB962C8B-B14F-4D97-AF65-F5344CB8AC3E}">
        <p14:creationId xmlns:p14="http://schemas.microsoft.com/office/powerpoint/2010/main" val="26239963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s.wikipedia.org/wiki/Wikipedia:Portada" TargetMode="External"/><Relationship Id="rId2" Type="http://schemas.openxmlformats.org/officeDocument/2006/relationships/hyperlink" Target="https://www.infobae.com/" TargetMode="External"/><Relationship Id="rId1" Type="http://schemas.openxmlformats.org/officeDocument/2006/relationships/slideLayout" Target="../slideLayouts/slideLayout7.xml"/><Relationship Id="rId5" Type="http://schemas.openxmlformats.org/officeDocument/2006/relationships/hyperlink" Target="https://www.rfwireless-world.com/" TargetMode="External"/><Relationship Id="rId4" Type="http://schemas.openxmlformats.org/officeDocument/2006/relationships/hyperlink" Target="https://techdifference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88883" y="1072055"/>
            <a:ext cx="10089931" cy="2554545"/>
          </a:xfrm>
          <a:prstGeom prst="rect">
            <a:avLst/>
          </a:prstGeom>
          <a:noFill/>
        </p:spPr>
        <p:txBody>
          <a:bodyPr wrap="square" rtlCol="0">
            <a:spAutoFit/>
          </a:bodyPr>
          <a:lstStyle/>
          <a:p>
            <a:r>
              <a:rPr lang="es-AR" sz="8000" dirty="0" smtClean="0">
                <a:latin typeface="Arial Black" panose="020B0A04020102020204" pitchFamily="34" charset="0"/>
              </a:rPr>
              <a:t>Transporte de</a:t>
            </a:r>
          </a:p>
          <a:p>
            <a:r>
              <a:rPr lang="es-AR" sz="8000" dirty="0" smtClean="0">
                <a:latin typeface="Arial Black" panose="020B0A04020102020204" pitchFamily="34" charset="0"/>
              </a:rPr>
              <a:t>Comunicaciones</a:t>
            </a:r>
            <a:endParaRPr lang="es-AR" sz="8000" dirty="0">
              <a:latin typeface="Arial Black" panose="020B0A04020102020204" pitchFamily="34" charset="0"/>
            </a:endParaRPr>
          </a:p>
        </p:txBody>
      </p:sp>
      <p:sp>
        <p:nvSpPr>
          <p:cNvPr id="5" name="CuadroTexto 4"/>
          <p:cNvSpPr txBox="1"/>
          <p:nvPr/>
        </p:nvSpPr>
        <p:spPr>
          <a:xfrm>
            <a:off x="399393" y="5822731"/>
            <a:ext cx="8040414" cy="584775"/>
          </a:xfrm>
          <a:prstGeom prst="rect">
            <a:avLst/>
          </a:prstGeom>
          <a:noFill/>
        </p:spPr>
        <p:txBody>
          <a:bodyPr wrap="square" rtlCol="0">
            <a:spAutoFit/>
          </a:bodyPr>
          <a:lstStyle/>
          <a:p>
            <a:r>
              <a:rPr lang="es-AR" sz="3200" dirty="0" smtClean="0">
                <a:latin typeface="Arial Black" panose="020B0A04020102020204" pitchFamily="34" charset="0"/>
              </a:rPr>
              <a:t>Redes teleinformaticas 1</a:t>
            </a:r>
            <a:endParaRPr lang="es-AR" sz="3200" dirty="0">
              <a:latin typeface="Arial Black" panose="020B0A04020102020204" pitchFamily="34" charset="0"/>
            </a:endParaRPr>
          </a:p>
        </p:txBody>
      </p:sp>
      <p:pic>
        <p:nvPicPr>
          <p:cNvPr id="1026" name="Picture 2" descr="https://lh3.googleusercontent.com/am5oenCR9jDwGL0el8yzKPIrowpZ88JuECGCxC9tYiwaXuPpyEDhx-gqB-wTw1_uQjzpmEVypHAuIzqXhDO57Kvx6YYAgbffeoo1Um2zw3Yix1bDjein34Qop-7jZfsi0wAGsM9Ag_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911" y="4922967"/>
            <a:ext cx="3647090" cy="193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15346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6331" y="317505"/>
            <a:ext cx="2848303" cy="369332"/>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AR" dirty="0" smtClean="0">
                <a:latin typeface="Arial Rounded MT Bold" panose="020F0704030504030204" pitchFamily="34" charset="0"/>
              </a:rPr>
              <a:t>Ventajas y Desventajas:</a:t>
            </a:r>
          </a:p>
        </p:txBody>
      </p:sp>
      <p:graphicFrame>
        <p:nvGraphicFramePr>
          <p:cNvPr id="3" name="Tabla 2"/>
          <p:cNvGraphicFramePr>
            <a:graphicFrameLocks noGrp="1"/>
          </p:cNvGraphicFramePr>
          <p:nvPr>
            <p:extLst>
              <p:ext uri="{D42A27DB-BD31-4B8C-83A1-F6EECF244321}">
                <p14:modId xmlns:p14="http://schemas.microsoft.com/office/powerpoint/2010/main" val="2742260183"/>
              </p:ext>
            </p:extLst>
          </p:nvPr>
        </p:nvGraphicFramePr>
        <p:xfrm>
          <a:off x="546539" y="987968"/>
          <a:ext cx="8208578" cy="4975576"/>
        </p:xfrm>
        <a:graphic>
          <a:graphicData uri="http://schemas.openxmlformats.org/drawingml/2006/table">
            <a:tbl>
              <a:tblPr/>
              <a:tblGrid>
                <a:gridCol w="4104289">
                  <a:extLst>
                    <a:ext uri="{9D8B030D-6E8A-4147-A177-3AD203B41FA5}">
                      <a16:colId xmlns:a16="http://schemas.microsoft.com/office/drawing/2014/main" val="500227522"/>
                    </a:ext>
                  </a:extLst>
                </a:gridCol>
                <a:gridCol w="4104289">
                  <a:extLst>
                    <a:ext uri="{9D8B030D-6E8A-4147-A177-3AD203B41FA5}">
                      <a16:colId xmlns:a16="http://schemas.microsoft.com/office/drawing/2014/main" val="560940677"/>
                    </a:ext>
                  </a:extLst>
                </a:gridCol>
              </a:tblGrid>
              <a:tr h="238439">
                <a:tc>
                  <a:txBody>
                    <a:bodyPr/>
                    <a:lstStyle/>
                    <a:p>
                      <a:pPr fontAlgn="base"/>
                      <a:r>
                        <a:rPr lang="es-AR" sz="1200" b="1" dirty="0">
                          <a:solidFill>
                            <a:schemeClr val="bg1"/>
                          </a:solidFill>
                          <a:effectLst/>
                          <a:latin typeface="Arial Rounded MT Bold" panose="020F0704030504030204" pitchFamily="34" charset="0"/>
                        </a:rPr>
                        <a:t>PDH</a:t>
                      </a:r>
                      <a:endParaRPr lang="es-AR" sz="1200" dirty="0">
                        <a:solidFill>
                          <a:schemeClr val="bg1"/>
                        </a:solidFill>
                        <a:effectLst/>
                        <a:latin typeface="Arial Rounded MT Bold" panose="020F0704030504030204" pitchFamily="34" charset="0"/>
                      </a:endParaRP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DEDEDE"/>
                    </a:solidFill>
                  </a:tcPr>
                </a:tc>
                <a:tc>
                  <a:txBody>
                    <a:bodyPr/>
                    <a:lstStyle/>
                    <a:p>
                      <a:pPr fontAlgn="base"/>
                      <a:r>
                        <a:rPr lang="es-AR" sz="1200" b="1">
                          <a:solidFill>
                            <a:schemeClr val="bg1"/>
                          </a:solidFill>
                          <a:effectLst/>
                          <a:latin typeface="Arial Rounded MT Bold" panose="020F0704030504030204" pitchFamily="34" charset="0"/>
                        </a:rPr>
                        <a:t>SDH</a:t>
                      </a:r>
                      <a:endParaRPr lang="es-AR" sz="1200">
                        <a:solidFill>
                          <a:schemeClr val="bg1"/>
                        </a:solidFill>
                        <a:effectLst/>
                        <a:latin typeface="Arial Rounded MT Bold" panose="020F0704030504030204" pitchFamily="34" charset="0"/>
                      </a:endParaRP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DEDEDE"/>
                    </a:solidFill>
                  </a:tcPr>
                </a:tc>
                <a:extLst>
                  <a:ext uri="{0D108BD9-81ED-4DB2-BD59-A6C34878D82A}">
                    <a16:rowId xmlns:a16="http://schemas.microsoft.com/office/drawing/2014/main" val="2125557451"/>
                  </a:ext>
                </a:extLst>
              </a:tr>
              <a:tr h="238439">
                <a:tc>
                  <a:txBody>
                    <a:bodyPr/>
                    <a:lstStyle/>
                    <a:p>
                      <a:pPr fontAlgn="base"/>
                      <a:r>
                        <a:rPr lang="es-AR" sz="1200" dirty="0">
                          <a:solidFill>
                            <a:schemeClr val="bg1"/>
                          </a:solidFill>
                          <a:effectLst/>
                          <a:latin typeface="Arial Rounded MT Bold" panose="020F0704030504030204" pitchFamily="34" charset="0"/>
                        </a:rPr>
                        <a:t>Plesiochronous Digital Hierarchy</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s-AR" sz="1200">
                          <a:solidFill>
                            <a:schemeClr val="bg1"/>
                          </a:solidFill>
                          <a:effectLst/>
                          <a:latin typeface="Arial Rounded MT Bold" panose="020F0704030504030204" pitchFamily="34" charset="0"/>
                        </a:rPr>
                        <a:t>Synchronous Digital Hierarchy</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1547740039"/>
                  </a:ext>
                </a:extLst>
              </a:tr>
              <a:tr h="520507">
                <a:tc>
                  <a:txBody>
                    <a:bodyPr/>
                    <a:lstStyle/>
                    <a:p>
                      <a:pPr fontAlgn="base"/>
                      <a:r>
                        <a:rPr lang="es-AR" sz="1200" dirty="0">
                          <a:solidFill>
                            <a:schemeClr val="bg1"/>
                          </a:solidFill>
                          <a:effectLst/>
                          <a:latin typeface="Arial Rounded MT Bold" panose="020F0704030504030204" pitchFamily="34" charset="0"/>
                        </a:rPr>
                        <a:t>In PDH, reference clock is not synchronized throughout the network.</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s-AR" sz="1200" dirty="0">
                          <a:solidFill>
                            <a:schemeClr val="bg1"/>
                          </a:solidFill>
                          <a:effectLst/>
                          <a:latin typeface="Arial Rounded MT Bold" panose="020F0704030504030204" pitchFamily="34" charset="0"/>
                        </a:rPr>
                        <a:t>In SDH, Reference clock is synchronized throughout the network.</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1822266106"/>
                  </a:ext>
                </a:extLst>
              </a:tr>
              <a:tr h="379473">
                <a:tc>
                  <a:txBody>
                    <a:bodyPr/>
                    <a:lstStyle/>
                    <a:p>
                      <a:pPr fontAlgn="base"/>
                      <a:r>
                        <a:rPr lang="es-AR" sz="1200" dirty="0">
                          <a:solidFill>
                            <a:schemeClr val="bg1"/>
                          </a:solidFill>
                          <a:effectLst/>
                          <a:latin typeface="Arial Rounded MT Bold" panose="020F0704030504030204" pitchFamily="34" charset="0"/>
                        </a:rPr>
                        <a:t>There is no synchronization between payload and frame.</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s-AR" sz="1200">
                          <a:solidFill>
                            <a:schemeClr val="bg1"/>
                          </a:solidFill>
                          <a:effectLst/>
                          <a:latin typeface="Arial Rounded MT Bold" panose="020F0704030504030204" pitchFamily="34" charset="0"/>
                        </a:rPr>
                        <a:t>There is synchronization between payload and frame.</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2779886846"/>
                  </a:ext>
                </a:extLst>
              </a:tr>
              <a:tr h="520507">
                <a:tc>
                  <a:txBody>
                    <a:bodyPr/>
                    <a:lstStyle/>
                    <a:p>
                      <a:pPr fontAlgn="base"/>
                      <a:r>
                        <a:rPr lang="es-AR" sz="1200" dirty="0">
                          <a:solidFill>
                            <a:schemeClr val="bg1"/>
                          </a:solidFill>
                          <a:effectLst/>
                          <a:latin typeface="Arial Rounded MT Bold" panose="020F0704030504030204" pitchFamily="34" charset="0"/>
                        </a:rPr>
                        <a:t>PDH system has different frame structures at different hierarchy levels.</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s-AR" sz="1200">
                          <a:solidFill>
                            <a:schemeClr val="bg1"/>
                          </a:solidFill>
                          <a:effectLst/>
                          <a:latin typeface="Arial Rounded MT Bold" panose="020F0704030504030204" pitchFamily="34" charset="0"/>
                        </a:rPr>
                        <a:t>SDH system has consistent frame structures throughout the hierarchy.</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1226569334"/>
                  </a:ext>
                </a:extLst>
              </a:tr>
              <a:tr h="520507">
                <a:tc>
                  <a:txBody>
                    <a:bodyPr/>
                    <a:lstStyle/>
                    <a:p>
                      <a:pPr fontAlgn="base"/>
                      <a:r>
                        <a:rPr lang="es-AR" sz="1200" dirty="0">
                          <a:solidFill>
                            <a:schemeClr val="bg1"/>
                          </a:solidFill>
                          <a:effectLst/>
                          <a:latin typeface="Arial Rounded MT Bold" panose="020F0704030504030204" pitchFamily="34" charset="0"/>
                        </a:rPr>
                        <a:t>Physical cross-connections are provided on the same level in PDH.</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s-AR" sz="1200" dirty="0">
                          <a:solidFill>
                            <a:schemeClr val="bg1"/>
                          </a:solidFill>
                          <a:effectLst/>
                          <a:latin typeface="Arial Rounded MT Bold" panose="020F0704030504030204" pitchFamily="34" charset="0"/>
                        </a:rPr>
                        <a:t>Digital cross-connections are provided at different signal levels in SDH.</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392941469"/>
                  </a:ext>
                </a:extLst>
              </a:tr>
              <a:tr h="802575">
                <a:tc>
                  <a:txBody>
                    <a:bodyPr/>
                    <a:lstStyle/>
                    <a:p>
                      <a:pPr fontAlgn="base"/>
                      <a:r>
                        <a:rPr lang="es-AR" sz="1200">
                          <a:solidFill>
                            <a:schemeClr val="bg1"/>
                          </a:solidFill>
                          <a:effectLst/>
                          <a:latin typeface="Arial Rounded MT Bold" panose="020F0704030504030204" pitchFamily="34" charset="0"/>
                        </a:rPr>
                        <a:t>In PDH, rates are derived from basic rate of 1.544 Mbps. The maximum capacity is about 566 Mbps.</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s-AR" sz="1200" dirty="0">
                          <a:solidFill>
                            <a:schemeClr val="bg1"/>
                          </a:solidFill>
                          <a:effectLst/>
                          <a:latin typeface="Arial Rounded MT Bold" panose="020F0704030504030204" pitchFamily="34" charset="0"/>
                        </a:rPr>
                        <a:t>In SDH, rates are derived from basic rate of 155.52 Mbps. The maximum up to 40 Gbps rates can be derived from basic rate mentioned.</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1935254220"/>
                  </a:ext>
                </a:extLst>
              </a:tr>
              <a:tr h="379473">
                <a:tc>
                  <a:txBody>
                    <a:bodyPr/>
                    <a:lstStyle/>
                    <a:p>
                      <a:pPr fontAlgn="base"/>
                      <a:r>
                        <a:rPr lang="es-AR" sz="1200">
                          <a:solidFill>
                            <a:schemeClr val="bg1"/>
                          </a:solidFill>
                          <a:effectLst/>
                          <a:latin typeface="Arial Rounded MT Bold" panose="020F0704030504030204" pitchFamily="34" charset="0"/>
                        </a:rPr>
                        <a:t>There is no universal standard for PDH.</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s-AR" sz="1200" dirty="0">
                          <a:solidFill>
                            <a:schemeClr val="bg1"/>
                          </a:solidFill>
                          <a:effectLst/>
                          <a:latin typeface="Arial Rounded MT Bold" panose="020F0704030504030204" pitchFamily="34" charset="0"/>
                        </a:rPr>
                        <a:t>Universal standard exists for SDH.</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4283651097"/>
                  </a:ext>
                </a:extLst>
              </a:tr>
              <a:tr h="520507">
                <a:tc>
                  <a:txBody>
                    <a:bodyPr/>
                    <a:lstStyle/>
                    <a:p>
                      <a:pPr fontAlgn="base"/>
                      <a:r>
                        <a:rPr lang="es-AR" sz="1200">
                          <a:solidFill>
                            <a:schemeClr val="bg1"/>
                          </a:solidFill>
                          <a:effectLst/>
                          <a:latin typeface="Arial Rounded MT Bold" panose="020F0704030504030204" pitchFamily="34" charset="0"/>
                        </a:rPr>
                        <a:t>PDH is incompatible with other signals such as ATM, FDDI, DQDB etc.</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s-AR" sz="1200">
                          <a:solidFill>
                            <a:schemeClr val="bg1"/>
                          </a:solidFill>
                          <a:effectLst/>
                          <a:latin typeface="Arial Rounded MT Bold" panose="020F0704030504030204" pitchFamily="34" charset="0"/>
                        </a:rPr>
                        <a:t>SDH is compatible with other signals such as ATM, FDDI, DQDB etc.</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3852941573"/>
                  </a:ext>
                </a:extLst>
              </a:tr>
              <a:tr h="379473">
                <a:tc>
                  <a:txBody>
                    <a:bodyPr/>
                    <a:lstStyle/>
                    <a:p>
                      <a:pPr fontAlgn="base"/>
                      <a:r>
                        <a:rPr lang="es-AR" sz="1200">
                          <a:solidFill>
                            <a:schemeClr val="bg1"/>
                          </a:solidFill>
                          <a:effectLst/>
                          <a:latin typeface="Arial Rounded MT Bold" panose="020F0704030504030204" pitchFamily="34" charset="0"/>
                        </a:rPr>
                        <a:t>Multipling method used in PDH is complex.</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s-AR" sz="1200" dirty="0">
                          <a:solidFill>
                            <a:schemeClr val="bg1"/>
                          </a:solidFill>
                          <a:effectLst/>
                          <a:latin typeface="Arial Rounded MT Bold" panose="020F0704030504030204" pitchFamily="34" charset="0"/>
                        </a:rPr>
                        <a:t>Multipling method used in SDH is simple.</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747355637"/>
                  </a:ext>
                </a:extLst>
              </a:tr>
              <a:tr h="379473">
                <a:tc>
                  <a:txBody>
                    <a:bodyPr/>
                    <a:lstStyle/>
                    <a:p>
                      <a:pPr fontAlgn="base"/>
                      <a:r>
                        <a:rPr lang="es-AR" sz="1200">
                          <a:solidFill>
                            <a:schemeClr val="bg1"/>
                          </a:solidFill>
                          <a:effectLst/>
                          <a:latin typeface="Arial Rounded MT Bold" panose="020F0704030504030204" pitchFamily="34" charset="0"/>
                        </a:rPr>
                        <a:t>Implementation cost of PDH is lower.</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s-AR" sz="1200" dirty="0">
                          <a:solidFill>
                            <a:schemeClr val="bg1"/>
                          </a:solidFill>
                          <a:effectLst/>
                          <a:latin typeface="Arial Rounded MT Bold" panose="020F0704030504030204" pitchFamily="34" charset="0"/>
                        </a:rPr>
                        <a:t>Implementation cost of SDH is higher.</a:t>
                      </a:r>
                    </a:p>
                  </a:txBody>
                  <a:tcPr marL="36839" marR="36839" marT="36839" marB="36839"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1576217872"/>
                  </a:ext>
                </a:extLst>
              </a:tr>
            </a:tbl>
          </a:graphicData>
        </a:graphic>
      </p:graphicFrame>
    </p:spTree>
    <p:extLst>
      <p:ext uri="{BB962C8B-B14F-4D97-AF65-F5344CB8AC3E}">
        <p14:creationId xmlns:p14="http://schemas.microsoft.com/office/powerpoint/2010/main" val="36916280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9696" y="77497"/>
            <a:ext cx="11477297" cy="2862322"/>
          </a:xfrm>
          <a:prstGeom prst="rect">
            <a:avLst/>
          </a:prstGeom>
        </p:spPr>
        <p:txBody>
          <a:bodyPr wrap="square">
            <a:spAutoFit/>
          </a:bodyPr>
          <a:lstStyle/>
          <a:p>
            <a:r>
              <a:rPr lang="es-AR" u="sng" dirty="0" smtClean="0">
                <a:latin typeface="Arial Rounded MT Bold" panose="020F0704030504030204" pitchFamily="34" charset="0"/>
              </a:rPr>
              <a:t>PDH:</a:t>
            </a:r>
            <a:r>
              <a:rPr lang="es-AR" dirty="0">
                <a:latin typeface="Arial Rounded MT Bold" panose="020F0704030504030204" pitchFamily="34" charset="0"/>
              </a:rPr>
              <a:t/>
            </a:r>
            <a:br>
              <a:rPr lang="es-AR" dirty="0">
                <a:latin typeface="Arial Rounded MT Bold" panose="020F0704030504030204" pitchFamily="34" charset="0"/>
              </a:rPr>
            </a:br>
            <a:r>
              <a:rPr lang="es-AR" dirty="0">
                <a:latin typeface="Arial Rounded MT Bold" panose="020F0704030504030204" pitchFamily="34" charset="0"/>
              </a:rPr>
              <a:t>• En PDH, se usa una trama diferente para la transmisión y en la capa de datos. Por lo tanto, la multiplexación y la demultiplexación es muy compleja.</a:t>
            </a:r>
            <a:br>
              <a:rPr lang="es-AR" dirty="0">
                <a:latin typeface="Arial Rounded MT Bold" panose="020F0704030504030204" pitchFamily="34" charset="0"/>
              </a:rPr>
            </a:br>
            <a:r>
              <a:rPr lang="es-AR" dirty="0">
                <a:latin typeface="Arial Rounded MT Bold" panose="020F0704030504030204" pitchFamily="34" charset="0"/>
              </a:rPr>
              <a:t>• Acceder a un afluente más bajo requiere que todo el sistema se multiplexe.</a:t>
            </a:r>
            <a:br>
              <a:rPr lang="es-AR" dirty="0">
                <a:latin typeface="Arial Rounded MT Bold" panose="020F0704030504030204" pitchFamily="34" charset="0"/>
              </a:rPr>
            </a:br>
            <a:r>
              <a:rPr lang="es-AR" dirty="0">
                <a:latin typeface="Arial Rounded MT Bold" panose="020F0704030504030204" pitchFamily="34" charset="0"/>
              </a:rPr>
              <a:t>• La capacidad máxima para PDH es 566 Mbps, que tiene un ancho de banda limitado.</a:t>
            </a:r>
            <a:br>
              <a:rPr lang="es-AR" dirty="0">
                <a:latin typeface="Arial Rounded MT Bold" panose="020F0704030504030204" pitchFamily="34" charset="0"/>
              </a:rPr>
            </a:br>
            <a:r>
              <a:rPr lang="es-AR" dirty="0">
                <a:latin typeface="Arial Rounded MT Bold" panose="020F0704030504030204" pitchFamily="34" charset="0"/>
              </a:rPr>
              <a:t>• Se permite la tolerancia en tasas de bits.</a:t>
            </a:r>
            <a:br>
              <a:rPr lang="es-AR" dirty="0">
                <a:latin typeface="Arial Rounded MT Bold" panose="020F0704030504030204" pitchFamily="34" charset="0"/>
              </a:rPr>
            </a:br>
            <a:r>
              <a:rPr lang="es-AR" dirty="0">
                <a:latin typeface="Arial Rounded MT Bold" panose="020F0704030504030204" pitchFamily="34" charset="0"/>
              </a:rPr>
              <a:t>• PDH solo permite la configuración punto a punto.</a:t>
            </a:r>
            <a:br>
              <a:rPr lang="es-AR" dirty="0">
                <a:latin typeface="Arial Rounded MT Bold" panose="020F0704030504030204" pitchFamily="34" charset="0"/>
              </a:rPr>
            </a:br>
            <a:r>
              <a:rPr lang="es-AR" dirty="0">
                <a:latin typeface="Arial Rounded MT Bold" panose="020F0704030504030204" pitchFamily="34" charset="0"/>
              </a:rPr>
              <a:t>• PDH no es compatible con Hub.</a:t>
            </a:r>
            <a:br>
              <a:rPr lang="es-AR" dirty="0">
                <a:latin typeface="Arial Rounded MT Bold" panose="020F0704030504030204" pitchFamily="34" charset="0"/>
              </a:rPr>
            </a:br>
            <a:r>
              <a:rPr lang="es-AR" dirty="0">
                <a:latin typeface="Arial Rounded MT Bold" panose="020F0704030504030204" pitchFamily="34" charset="0"/>
              </a:rPr>
              <a:t>• Cada fabricante tiene sus propios estándares; PDH también tiene diferentes jerarquías de multiplexación que dificultan la integración de redes de interconexión.</a:t>
            </a:r>
          </a:p>
        </p:txBody>
      </p:sp>
      <p:sp>
        <p:nvSpPr>
          <p:cNvPr id="3" name="Rectángulo 2"/>
          <p:cNvSpPr/>
          <p:nvPr/>
        </p:nvSpPr>
        <p:spPr>
          <a:xfrm>
            <a:off x="283777" y="3090694"/>
            <a:ext cx="11529849" cy="3693319"/>
          </a:xfrm>
          <a:prstGeom prst="rect">
            <a:avLst/>
          </a:prstGeom>
        </p:spPr>
        <p:txBody>
          <a:bodyPr wrap="square">
            <a:spAutoFit/>
          </a:bodyPr>
          <a:lstStyle/>
          <a:p>
            <a:r>
              <a:rPr lang="es-AR" u="sng" dirty="0">
                <a:latin typeface="Arial Rounded MT Bold" panose="020F0704030504030204" pitchFamily="34" charset="0"/>
              </a:rPr>
              <a:t>SDH</a:t>
            </a:r>
            <a:r>
              <a:rPr lang="es-AR" u="sng" dirty="0" smtClean="0">
                <a:latin typeface="Arial Rounded MT Bold" panose="020F0704030504030204" pitchFamily="34" charset="0"/>
              </a:rPr>
              <a:t>:</a:t>
            </a:r>
            <a:r>
              <a:rPr lang="es-AR" dirty="0">
                <a:latin typeface="Arial Rounded MT Bold" panose="020F0704030504030204" pitchFamily="34" charset="0"/>
              </a:rPr>
              <a:t/>
            </a:r>
            <a:br>
              <a:rPr lang="es-AR" dirty="0">
                <a:latin typeface="Arial Rounded MT Bold" panose="020F0704030504030204" pitchFamily="34" charset="0"/>
              </a:rPr>
            </a:br>
            <a:r>
              <a:rPr lang="es-AR" dirty="0">
                <a:latin typeface="Arial Rounded MT Bold" panose="020F0704030504030204" pitchFamily="34" charset="0"/>
              </a:rPr>
              <a:t>• Una técnica de multiplexación y demultiplexación más simplificada.</a:t>
            </a:r>
            <a:br>
              <a:rPr lang="es-AR" dirty="0">
                <a:latin typeface="Arial Rounded MT Bold" panose="020F0704030504030204" pitchFamily="34" charset="0"/>
              </a:rPr>
            </a:br>
            <a:r>
              <a:rPr lang="es-AR" dirty="0">
                <a:latin typeface="Arial Rounded MT Bold" panose="020F0704030504030204" pitchFamily="34" charset="0"/>
              </a:rPr>
              <a:t>• Las redes síncronas y SDH admiten redes multipunto.</a:t>
            </a:r>
            <a:br>
              <a:rPr lang="es-AR" dirty="0">
                <a:latin typeface="Arial Rounded MT Bold" panose="020F0704030504030204" pitchFamily="34" charset="0"/>
              </a:rPr>
            </a:br>
            <a:r>
              <a:rPr lang="es-AR" dirty="0">
                <a:latin typeface="Arial Rounded MT Bold" panose="020F0704030504030204" pitchFamily="34" charset="0"/>
              </a:rPr>
              <a:t>• Capacidad de transportar señales PDH existentes.</a:t>
            </a:r>
            <a:br>
              <a:rPr lang="es-AR" dirty="0">
                <a:latin typeface="Arial Rounded MT Bold" panose="020F0704030504030204" pitchFamily="34" charset="0"/>
              </a:rPr>
            </a:br>
            <a:r>
              <a:rPr lang="es-AR" dirty="0">
                <a:latin typeface="Arial Rounded MT Bold" panose="020F0704030504030204" pitchFamily="34" charset="0"/>
              </a:rPr>
              <a:t>• Fácil crecimiento a velocidades de bits más altas que mejora el proceso de administración y mantenimiento.</a:t>
            </a:r>
            <a:br>
              <a:rPr lang="es-AR" dirty="0">
                <a:latin typeface="Arial Rounded MT Bold" panose="020F0704030504030204" pitchFamily="34" charset="0"/>
              </a:rPr>
            </a:br>
            <a:r>
              <a:rPr lang="es-AR" dirty="0">
                <a:latin typeface="Arial Rounded MT Bold" panose="020F0704030504030204" pitchFamily="34" charset="0"/>
              </a:rPr>
              <a:t>• Es capaz de transportar señales de banda ancha.</a:t>
            </a:r>
            <a:br>
              <a:rPr lang="es-AR" dirty="0">
                <a:latin typeface="Arial Rounded MT Bold" panose="020F0704030504030204" pitchFamily="34" charset="0"/>
              </a:rPr>
            </a:br>
            <a:r>
              <a:rPr lang="es-AR" dirty="0">
                <a:latin typeface="Arial Rounded MT Bold" panose="020F0704030504030204" pitchFamily="34" charset="0"/>
              </a:rPr>
              <a:t>• Es de múltiples proveedores y admite diferentes operadores.</a:t>
            </a:r>
            <a:br>
              <a:rPr lang="es-AR" dirty="0">
                <a:latin typeface="Arial Rounded MT Bold" panose="020F0704030504030204" pitchFamily="34" charset="0"/>
              </a:rPr>
            </a:br>
            <a:r>
              <a:rPr lang="es-AR" dirty="0">
                <a:latin typeface="Arial Rounded MT Bold" panose="020F0704030504030204" pitchFamily="34" charset="0"/>
              </a:rPr>
              <a:t>• Proporciona servicios de transporte de red en LAN, tales como videoconferencia y multimedia interactiva.</a:t>
            </a:r>
            <a:br>
              <a:rPr lang="es-AR" dirty="0">
                <a:latin typeface="Arial Rounded MT Bold" panose="020F0704030504030204" pitchFamily="34" charset="0"/>
              </a:rPr>
            </a:br>
            <a:r>
              <a:rPr lang="es-AR" dirty="0">
                <a:latin typeface="Arial Rounded MT Bold" panose="020F0704030504030204" pitchFamily="34" charset="0"/>
              </a:rPr>
              <a:t>• El ancho de banda de fibra óptica se puede aumentar sin límite en SDH.</a:t>
            </a:r>
            <a:br>
              <a:rPr lang="es-AR" dirty="0">
                <a:latin typeface="Arial Rounded MT Bold" panose="020F0704030504030204" pitchFamily="34" charset="0"/>
              </a:rPr>
            </a:br>
            <a:r>
              <a:rPr lang="es-AR" dirty="0">
                <a:latin typeface="Arial Rounded MT Bold" panose="020F0704030504030204" pitchFamily="34" charset="0"/>
              </a:rPr>
              <a:t>• El cambio de protección al tráfico es ofrecido por anillos.</a:t>
            </a:r>
            <a:br>
              <a:rPr lang="es-AR" dirty="0">
                <a:latin typeface="Arial Rounded MT Bold" panose="020F0704030504030204" pitchFamily="34" charset="0"/>
              </a:rPr>
            </a:br>
            <a:r>
              <a:rPr lang="es-AR" dirty="0">
                <a:latin typeface="Arial Rounded MT Bold" panose="020F0704030504030204" pitchFamily="34" charset="0"/>
              </a:rPr>
              <a:t>• SDH permite una recuperación rápida de una falla.</a:t>
            </a:r>
          </a:p>
        </p:txBody>
      </p:sp>
    </p:spTree>
    <p:extLst>
      <p:ext uri="{BB962C8B-B14F-4D97-AF65-F5344CB8AC3E}">
        <p14:creationId xmlns:p14="http://schemas.microsoft.com/office/powerpoint/2010/main" val="3899026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48000" y="998826"/>
            <a:ext cx="11075278" cy="341632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u="sng" dirty="0">
                <a:latin typeface="Arial Rounded MT Bold" panose="020F0704030504030204" pitchFamily="34" charset="0"/>
              </a:rPr>
              <a:t>Red de transporte óptico ( OTN ):</a:t>
            </a:r>
            <a:r>
              <a:rPr lang="es-AR" dirty="0">
                <a:latin typeface="Arial Rounded MT Bold" panose="020F0704030504030204" pitchFamily="34" charset="0"/>
              </a:rPr>
              <a:t> el ITU-T define la misma como un conjunto de elementos de red óptica (ONE) conectados por enlaces de fibra óptica, capaces de proporcionar funcionalidad de transporte, multiplexación, conmutación, gestión, supervisión y capacidad de supervivencia de canales ópticos que transportan señales del cliente</a:t>
            </a:r>
            <a:r>
              <a:rPr lang="es-AR" dirty="0" smtClean="0">
                <a:latin typeface="Arial Rounded MT Bold" panose="020F0704030504030204" pitchFamily="34" charset="0"/>
              </a:rPr>
              <a:t>.</a:t>
            </a:r>
          </a:p>
          <a:p>
            <a:pPr marL="285750" indent="-285750">
              <a:buFontTx/>
              <a:buChar char="-"/>
            </a:pPr>
            <a:r>
              <a:rPr lang="es-AR" dirty="0" smtClean="0">
                <a:latin typeface="Arial Rounded MT Bold" panose="020F0704030504030204" pitchFamily="34" charset="0"/>
              </a:rPr>
              <a:t>Fue </a:t>
            </a:r>
            <a:r>
              <a:rPr lang="es-AR" dirty="0">
                <a:latin typeface="Arial Rounded MT Bold" panose="020F0704030504030204" pitchFamily="34" charset="0"/>
              </a:rPr>
              <a:t>diseñado para proporcionar soporte para redes ópticas utilizando multiplexación por división de longitud de onda (WDM) a diferencia de su predecesor SONET / </a:t>
            </a:r>
            <a:r>
              <a:rPr lang="es-AR" dirty="0" smtClean="0">
                <a:latin typeface="Arial Rounded MT Bold" panose="020F0704030504030204" pitchFamily="34" charset="0"/>
              </a:rPr>
              <a:t>SDH.</a:t>
            </a:r>
          </a:p>
          <a:p>
            <a:pPr marL="285750" indent="-285750">
              <a:buFontTx/>
              <a:buChar char="-"/>
            </a:pPr>
            <a:r>
              <a:rPr lang="es-AR" dirty="0">
                <a:solidFill>
                  <a:schemeClr val="tx1"/>
                </a:solidFill>
                <a:latin typeface="Arial Rounded MT Bold" panose="020F0704030504030204" pitchFamily="34" charset="0"/>
              </a:rPr>
              <a:t>C</a:t>
            </a:r>
            <a:r>
              <a:rPr lang="es-AR" dirty="0" smtClean="0">
                <a:solidFill>
                  <a:schemeClr val="tx1"/>
                </a:solidFill>
                <a:latin typeface="Arial Rounded MT Bold" panose="020F0704030504030204" pitchFamily="34" charset="0"/>
              </a:rPr>
              <a:t>onjunto </a:t>
            </a:r>
            <a:r>
              <a:rPr lang="es-AR" dirty="0">
                <a:solidFill>
                  <a:schemeClr val="tx1"/>
                </a:solidFill>
                <a:latin typeface="Arial Rounded MT Bold" panose="020F0704030504030204" pitchFamily="34" charset="0"/>
              </a:rPr>
              <a:t>de estándares que permiten combinar las ventajas de SONET/SDH con la ingente capacidad ofrecida por la técnica </a:t>
            </a:r>
            <a:r>
              <a:rPr lang="es-AR" dirty="0" smtClean="0">
                <a:solidFill>
                  <a:schemeClr val="tx1"/>
                </a:solidFill>
                <a:latin typeface="Arial Rounded MT Bold" panose="020F0704030504030204" pitchFamily="34" charset="0"/>
              </a:rPr>
              <a:t>DWDM</a:t>
            </a:r>
            <a:r>
              <a:rPr lang="es-AR" dirty="0">
                <a:solidFill>
                  <a:schemeClr val="tx1"/>
                </a:solidFill>
                <a:latin typeface="Arial Rounded MT Bold" panose="020F0704030504030204" pitchFamily="34" charset="0"/>
              </a:rPr>
              <a:t> </a:t>
            </a:r>
            <a:r>
              <a:rPr lang="es-AR" dirty="0" smtClean="0">
                <a:solidFill>
                  <a:schemeClr val="tx1"/>
                </a:solidFill>
                <a:latin typeface="Arial Rounded MT Bold" panose="020F0704030504030204" pitchFamily="34" charset="0"/>
              </a:rPr>
              <a:t>(</a:t>
            </a:r>
            <a:r>
              <a:rPr lang="es-AR" i="1" dirty="0" smtClean="0">
                <a:solidFill>
                  <a:schemeClr val="tx1"/>
                </a:solidFill>
                <a:latin typeface="Arial Rounded MT Bold" panose="020F0704030504030204" pitchFamily="34" charset="0"/>
              </a:rPr>
              <a:t>Dense </a:t>
            </a:r>
            <a:r>
              <a:rPr lang="es-AR" i="1" dirty="0">
                <a:solidFill>
                  <a:schemeClr val="tx1"/>
                </a:solidFill>
                <a:latin typeface="Arial Rounded MT Bold" panose="020F0704030504030204" pitchFamily="34" charset="0"/>
              </a:rPr>
              <a:t>Wavelength Division </a:t>
            </a:r>
            <a:r>
              <a:rPr lang="es-AR" i="1" dirty="0" smtClean="0">
                <a:solidFill>
                  <a:schemeClr val="tx1"/>
                </a:solidFill>
                <a:latin typeface="Arial Rounded MT Bold" panose="020F0704030504030204" pitchFamily="34" charset="0"/>
              </a:rPr>
              <a:t>Multiplexing</a:t>
            </a:r>
            <a:r>
              <a:rPr lang="es-AR" dirty="0" smtClean="0">
                <a:solidFill>
                  <a:schemeClr val="tx1"/>
                </a:solidFill>
                <a:latin typeface="Arial Rounded MT Bold" panose="020F0704030504030204" pitchFamily="34" charset="0"/>
              </a:rPr>
              <a:t>), </a:t>
            </a:r>
            <a:r>
              <a:rPr lang="es-AR" dirty="0">
                <a:solidFill>
                  <a:schemeClr val="tx1"/>
                </a:solidFill>
                <a:latin typeface="Arial Rounded MT Bold" panose="020F0704030504030204" pitchFamily="34" charset="0"/>
              </a:rPr>
              <a:t>con el objetivo último de construir una red más eficiente y rápida</a:t>
            </a:r>
            <a:r>
              <a:rPr lang="es-AR" dirty="0" smtClean="0">
                <a:solidFill>
                  <a:schemeClr val="tx1"/>
                </a:solidFill>
                <a:latin typeface="Arial Rounded MT Bold" panose="020F0704030504030204" pitchFamily="34" charset="0"/>
              </a:rPr>
              <a:t>.</a:t>
            </a:r>
          </a:p>
          <a:p>
            <a:pPr marL="285750" indent="-285750">
              <a:buFontTx/>
              <a:buChar char="-"/>
            </a:pPr>
            <a:r>
              <a:rPr lang="es-AR" dirty="0">
                <a:latin typeface="Arial Rounded MT Bold" panose="020F0704030504030204" pitchFamily="34" charset="0"/>
              </a:rPr>
              <a:t>S</a:t>
            </a:r>
            <a:r>
              <a:rPr lang="es-AR" dirty="0" smtClean="0">
                <a:latin typeface="Arial Rounded MT Bold" panose="020F0704030504030204" pitchFamily="34" charset="0"/>
              </a:rPr>
              <a:t>e </a:t>
            </a:r>
            <a:r>
              <a:rPr lang="es-AR" dirty="0">
                <a:latin typeface="Arial Rounded MT Bold" panose="020F0704030504030204" pitchFamily="34" charset="0"/>
              </a:rPr>
              <a:t>diseñó para ser una tecnología de transporte que mejore la transparencia, el alcance, la escalabilidad y las capacidades de monitorización de las señales transmitidas a larga distancia, incluso a través de varios proveedores y/o dominios.</a:t>
            </a:r>
            <a:endParaRPr lang="es-AR" dirty="0" smtClean="0">
              <a:solidFill>
                <a:schemeClr val="tx1"/>
              </a:solidFill>
              <a:latin typeface="Arial Rounded MT Bold" panose="020F0704030504030204" pitchFamily="34" charset="0"/>
            </a:endParaRPr>
          </a:p>
        </p:txBody>
      </p:sp>
      <p:sp>
        <p:nvSpPr>
          <p:cNvPr id="5" name="Rectángulo 4"/>
          <p:cNvSpPr/>
          <p:nvPr/>
        </p:nvSpPr>
        <p:spPr>
          <a:xfrm>
            <a:off x="448000" y="168219"/>
            <a:ext cx="1274231" cy="707886"/>
          </a:xfrm>
          <a:prstGeom prst="rect">
            <a:avLst/>
          </a:prstGeom>
        </p:spPr>
        <p:txBody>
          <a:bodyPr wrap="square">
            <a:spAutoFit/>
          </a:bodyPr>
          <a:lstStyle/>
          <a:p>
            <a:r>
              <a:rPr lang="es-AR" sz="4000" dirty="0">
                <a:latin typeface="Arial Rounded MT Bold" panose="020F0704030504030204" pitchFamily="34" charset="0"/>
              </a:rPr>
              <a:t>OTN</a:t>
            </a:r>
            <a:endParaRPr lang="es-AR" sz="4000" dirty="0"/>
          </a:p>
        </p:txBody>
      </p:sp>
      <p:sp>
        <p:nvSpPr>
          <p:cNvPr id="8" name="Rectángulo 7"/>
          <p:cNvSpPr/>
          <p:nvPr/>
        </p:nvSpPr>
        <p:spPr>
          <a:xfrm>
            <a:off x="448000" y="4664416"/>
            <a:ext cx="6762096" cy="1754326"/>
          </a:xfrm>
          <a:prstGeom prst="rect">
            <a:avLst/>
          </a:prstGeom>
        </p:spPr>
        <p:txBody>
          <a:bodyPr wrap="square">
            <a:spAutoFit/>
          </a:bodyPr>
          <a:lstStyle/>
          <a:p>
            <a:r>
              <a:rPr lang="es-AR" b="1" dirty="0">
                <a:latin typeface="Arial" panose="020B0604020202020204" pitchFamily="34" charset="0"/>
              </a:rPr>
              <a:t>A un nivel muy alto, las señales típicas que procesa el equipo OTN en la capa del canal óptico son:</a:t>
            </a:r>
            <a:endParaRPr lang="es-AR" dirty="0">
              <a:latin typeface="Arial" panose="020B0604020202020204" pitchFamily="34" charset="0"/>
            </a:endParaRPr>
          </a:p>
          <a:p>
            <a:pPr>
              <a:buFont typeface="Arial" panose="020B0604020202020204" pitchFamily="34" charset="0"/>
              <a:buChar char="•"/>
            </a:pPr>
            <a:r>
              <a:rPr lang="es-AR" dirty="0">
                <a:latin typeface="Arial" panose="020B0604020202020204" pitchFamily="34" charset="0"/>
              </a:rPr>
              <a:t>OTN</a:t>
            </a:r>
          </a:p>
          <a:p>
            <a:pPr>
              <a:buFont typeface="Arial" panose="020B0604020202020204" pitchFamily="34" charset="0"/>
              <a:buChar char="•"/>
            </a:pPr>
            <a:r>
              <a:rPr lang="es-AR" dirty="0">
                <a:latin typeface="Arial" panose="020B0604020202020204" pitchFamily="34" charset="0"/>
              </a:rPr>
              <a:t>SONET / SDH</a:t>
            </a:r>
          </a:p>
          <a:p>
            <a:pPr>
              <a:buFont typeface="Arial" panose="020B0604020202020204" pitchFamily="34" charset="0"/>
              <a:buChar char="•"/>
            </a:pPr>
            <a:r>
              <a:rPr lang="es-AR" dirty="0">
                <a:latin typeface="Arial" panose="020B0604020202020204" pitchFamily="34" charset="0"/>
              </a:rPr>
              <a:t>Ethernet / FibreChannel</a:t>
            </a:r>
          </a:p>
          <a:p>
            <a:pPr>
              <a:buFont typeface="Arial" panose="020B0604020202020204" pitchFamily="34" charset="0"/>
              <a:buChar char="•"/>
            </a:pPr>
            <a:r>
              <a:rPr lang="es-AR" dirty="0">
                <a:latin typeface="Arial" panose="020B0604020202020204" pitchFamily="34" charset="0"/>
              </a:rPr>
              <a:t>Paquetes</a:t>
            </a:r>
          </a:p>
        </p:txBody>
      </p:sp>
    </p:spTree>
    <p:extLst>
      <p:ext uri="{BB962C8B-B14F-4D97-AF65-F5344CB8AC3E}">
        <p14:creationId xmlns:p14="http://schemas.microsoft.com/office/powerpoint/2010/main" val="1247323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53104" y="505301"/>
            <a:ext cx="10667999" cy="2308324"/>
          </a:xfrm>
          <a:prstGeom prst="rect">
            <a:avLst/>
          </a:prstGeom>
        </p:spPr>
        <p:txBody>
          <a:bodyPr wrap="square">
            <a:spAutoFit/>
          </a:bodyPr>
          <a:lstStyle/>
          <a:p>
            <a:r>
              <a:rPr lang="es-AR" dirty="0" smtClean="0">
                <a:latin typeface="Arial Rounded MT Bold" panose="020F0704030504030204" pitchFamily="34" charset="0"/>
              </a:rPr>
              <a:t>Algunas </a:t>
            </a:r>
            <a:r>
              <a:rPr lang="es-AR" dirty="0">
                <a:latin typeface="Arial Rounded MT Bold" panose="020F0704030504030204" pitchFamily="34" charset="0"/>
              </a:rPr>
              <a:t>de las funciones clave realizadas en estas señales son:</a:t>
            </a:r>
          </a:p>
          <a:p>
            <a:pPr>
              <a:buFont typeface="Arial" panose="020B0604020202020204" pitchFamily="34" charset="0"/>
              <a:buChar char="•"/>
            </a:pPr>
            <a:r>
              <a:rPr lang="es-AR" dirty="0">
                <a:latin typeface="Arial Rounded MT Bold" panose="020F0704030504030204" pitchFamily="34" charset="0"/>
              </a:rPr>
              <a:t>Protocolo de procesamiento de todas las señales. Algunos de los procesos más complejos son:</a:t>
            </a:r>
          </a:p>
          <a:p>
            <a:pPr marL="742950" lvl="1" indent="-285750">
              <a:buFont typeface="Arial" panose="020B0604020202020204" pitchFamily="34" charset="0"/>
              <a:buChar char="•"/>
            </a:pPr>
            <a:r>
              <a:rPr lang="es-AR" dirty="0">
                <a:latin typeface="Arial Rounded MT Bold" panose="020F0704030504030204" pitchFamily="34" charset="0"/>
              </a:rPr>
              <a:t>Corrección de errores hacia adelante (FEC) en señales OTN</a:t>
            </a:r>
          </a:p>
          <a:p>
            <a:pPr marL="742950" lvl="1" indent="-285750">
              <a:buFont typeface="Arial" panose="020B0604020202020204" pitchFamily="34" charset="0"/>
              <a:buChar char="•"/>
            </a:pPr>
            <a:r>
              <a:rPr lang="es-AR" dirty="0">
                <a:latin typeface="Arial Rounded MT Bold" panose="020F0704030504030204" pitchFamily="34" charset="0"/>
              </a:rPr>
              <a:t>Multiplexación y demultiplexación de señales OTN</a:t>
            </a:r>
          </a:p>
          <a:p>
            <a:pPr marL="742950" lvl="1" indent="-285750">
              <a:buFont typeface="Arial" panose="020B0604020202020204" pitchFamily="34" charset="0"/>
              <a:buChar char="•"/>
            </a:pPr>
            <a:r>
              <a:rPr lang="es-AR" dirty="0">
                <a:latin typeface="Arial Rounded MT Bold" panose="020F0704030504030204" pitchFamily="34" charset="0"/>
              </a:rPr>
              <a:t>Mapeo y desasignación de señales no OTN dentro y fuera de las señales OTN</a:t>
            </a:r>
          </a:p>
          <a:p>
            <a:pPr>
              <a:buFont typeface="Arial" panose="020B0604020202020204" pitchFamily="34" charset="0"/>
              <a:buChar char="•"/>
            </a:pPr>
            <a:r>
              <a:rPr lang="es-AR" dirty="0">
                <a:latin typeface="Arial Rounded MT Bold" panose="020F0704030504030204" pitchFamily="34" charset="0"/>
              </a:rPr>
              <a:t>Procesamiento de paquetes junto con mapeo / desmapeado de paquetes dentro y fuera de señales OTN</a:t>
            </a:r>
            <a:endParaRPr lang="es-AR" b="0" i="0" dirty="0">
              <a:effectLst/>
              <a:latin typeface="Arial Rounded MT Bold" panose="020F070403050403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1182" y="3002280"/>
            <a:ext cx="5401056" cy="3855720"/>
          </a:xfrm>
          <a:prstGeom prst="rect">
            <a:avLst/>
          </a:prstGeom>
        </p:spPr>
      </p:pic>
    </p:spTree>
    <p:extLst>
      <p:ext uri="{BB962C8B-B14F-4D97-AF65-F5344CB8AC3E}">
        <p14:creationId xmlns:p14="http://schemas.microsoft.com/office/powerpoint/2010/main" val="5711721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0076" y="91231"/>
            <a:ext cx="5402448" cy="461665"/>
          </a:xfrm>
          <a:prstGeom prst="rect">
            <a:avLst/>
          </a:prstGeom>
        </p:spPr>
        <p:txBody>
          <a:bodyPr wrap="square">
            <a:spAutoFit/>
          </a:bodyPr>
          <a:lstStyle/>
          <a:p>
            <a:r>
              <a:rPr lang="es-AR" sz="2400" b="1" dirty="0" smtClean="0">
                <a:solidFill>
                  <a:srgbClr val="00B0F0"/>
                </a:solidFill>
                <a:latin typeface="Lato"/>
              </a:rPr>
              <a:t>OTN vs SONET/SDH</a:t>
            </a:r>
            <a:endParaRPr lang="es-AR" sz="2400" b="1" i="0" dirty="0">
              <a:solidFill>
                <a:srgbClr val="00B0F0"/>
              </a:solidFill>
              <a:effectLst/>
              <a:latin typeface="Lato"/>
            </a:endParaRPr>
          </a:p>
        </p:txBody>
      </p:sp>
      <p:sp>
        <p:nvSpPr>
          <p:cNvPr id="3" name="Rectángulo 2"/>
          <p:cNvSpPr/>
          <p:nvPr/>
        </p:nvSpPr>
        <p:spPr>
          <a:xfrm>
            <a:off x="210076" y="552896"/>
            <a:ext cx="11372193" cy="5909310"/>
          </a:xfrm>
          <a:prstGeom prst="rect">
            <a:avLst/>
          </a:prstGeom>
        </p:spPr>
        <p:txBody>
          <a:bodyPr wrap="square">
            <a:spAutoFit/>
          </a:bodyPr>
          <a:lstStyle/>
          <a:p>
            <a:pPr>
              <a:buFont typeface="Arial" panose="020B0604020202020204" pitchFamily="34" charset="0"/>
              <a:buChar char="•"/>
            </a:pPr>
            <a:r>
              <a:rPr lang="es-AR" b="1" u="sng" dirty="0">
                <a:latin typeface="Cabin"/>
              </a:rPr>
              <a:t>Señales Cliente transparentes</a:t>
            </a:r>
            <a:r>
              <a:rPr lang="es-AR" u="sng" dirty="0">
                <a:latin typeface="Cabin"/>
              </a:rPr>
              <a:t>:</a:t>
            </a:r>
            <a:r>
              <a:rPr lang="es-AR" dirty="0">
                <a:latin typeface="Cabin"/>
              </a:rPr>
              <a:t> en OTN, el principal contenedor se denomina OPU-k (</a:t>
            </a:r>
            <a:r>
              <a:rPr lang="es-AR" i="1" dirty="0">
                <a:latin typeface="Cabin"/>
              </a:rPr>
              <a:t>Optical Channel Payload Unit-k</a:t>
            </a:r>
            <a:r>
              <a:rPr lang="es-AR" dirty="0">
                <a:latin typeface="Cabin"/>
              </a:rPr>
              <a:t>) y está definido para ser capaz de transportar </a:t>
            </a:r>
            <a:r>
              <a:rPr lang="es-AR" dirty="0" smtClean="0">
                <a:latin typeface="Cabin"/>
              </a:rPr>
              <a:t>señales </a:t>
            </a:r>
            <a:r>
              <a:rPr lang="es-AR" dirty="0">
                <a:latin typeface="Cabin"/>
              </a:rPr>
              <a:t>SONET/SDH, Ethernet o de lo que sea, incluyendo sus bytes de cabecera, por lo cual no es necesario realizar ningún tratamiento en los nodos de tránsito sobre estas señales cliente, facilitando la vida a quienes les toca lidiar con tareas de operación y mantenimiento. Además OTN usa “mapeo” y “desmapeo” asíncrono</a:t>
            </a:r>
            <a:r>
              <a:rPr lang="es-AR" dirty="0" smtClean="0">
                <a:latin typeface="Cabin"/>
              </a:rPr>
              <a:t>.</a:t>
            </a:r>
          </a:p>
          <a:p>
            <a:endParaRPr lang="es-AR" dirty="0">
              <a:latin typeface="Cabin"/>
            </a:endParaRPr>
          </a:p>
          <a:p>
            <a:pPr>
              <a:buFont typeface="Arial" panose="020B0604020202020204" pitchFamily="34" charset="0"/>
              <a:buChar char="•"/>
            </a:pPr>
            <a:r>
              <a:rPr lang="es-AR" b="1" u="sng" dirty="0">
                <a:latin typeface="Cabin"/>
              </a:rPr>
              <a:t>Corrección de Errores “hacia adelante”</a:t>
            </a:r>
            <a:r>
              <a:rPr lang="es-AR" u="sng" dirty="0">
                <a:latin typeface="Cabin"/>
              </a:rPr>
              <a:t> </a:t>
            </a:r>
            <a:r>
              <a:rPr lang="es-AR" b="1" u="sng" dirty="0" smtClean="0">
                <a:latin typeface="Cabin"/>
              </a:rPr>
              <a:t>mejorada:</a:t>
            </a:r>
            <a:r>
              <a:rPr lang="es-AR" dirty="0" smtClean="0">
                <a:latin typeface="Cabin"/>
              </a:rPr>
              <a:t> </a:t>
            </a:r>
            <a:r>
              <a:rPr lang="es-AR" dirty="0">
                <a:latin typeface="Cabin"/>
              </a:rPr>
              <a:t>OTN incrementa el número de bytes reservados para FEC (</a:t>
            </a:r>
            <a:r>
              <a:rPr lang="es-AR" i="1" dirty="0">
                <a:latin typeface="Cabin"/>
              </a:rPr>
              <a:t>Forward Error Correction</a:t>
            </a:r>
            <a:r>
              <a:rPr lang="es-AR" dirty="0">
                <a:latin typeface="Cabin"/>
              </a:rPr>
              <a:t>), lo cual se traduce en un incremento total de la SNR (</a:t>
            </a:r>
            <a:r>
              <a:rPr lang="es-AR" i="1" dirty="0">
                <a:latin typeface="Cabin"/>
              </a:rPr>
              <a:t>Signal Noise Ratio</a:t>
            </a:r>
            <a:r>
              <a:rPr lang="es-AR" dirty="0">
                <a:latin typeface="Cabin"/>
              </a:rPr>
              <a:t>) de la señal en 6.2 dB. Esta importante mejora implica múltiples ventajas: a) Enlaces más largos, b) Más canales sin efectos no lineales dependientes de la potencia, y c) Topologías más complejas, con más elementos ópticos (OADMs, PXCs, splitters</a:t>
            </a:r>
            <a:r>
              <a:rPr lang="es-AR" dirty="0" smtClean="0">
                <a:latin typeface="Cabin"/>
              </a:rPr>
              <a:t>…).</a:t>
            </a:r>
          </a:p>
          <a:p>
            <a:endParaRPr lang="es-AR" dirty="0">
              <a:latin typeface="Cabin"/>
            </a:endParaRPr>
          </a:p>
          <a:p>
            <a:pPr>
              <a:buFont typeface="Arial" panose="020B0604020202020204" pitchFamily="34" charset="0"/>
              <a:buChar char="•"/>
            </a:pPr>
            <a:r>
              <a:rPr lang="es-AR" b="1" u="sng" dirty="0">
                <a:latin typeface="Cabin"/>
              </a:rPr>
              <a:t>Mejor </a:t>
            </a:r>
            <a:r>
              <a:rPr lang="es-AR" b="1" u="sng" dirty="0" smtClean="0">
                <a:latin typeface="Cabin"/>
              </a:rPr>
              <a:t>escalabilidad:</a:t>
            </a:r>
            <a:r>
              <a:rPr lang="es-AR" dirty="0" smtClean="0">
                <a:latin typeface="Cabin"/>
              </a:rPr>
              <a:t> SONET/SDH </a:t>
            </a:r>
            <a:r>
              <a:rPr lang="es-AR" dirty="0">
                <a:latin typeface="Cabin"/>
              </a:rPr>
              <a:t>fue creado para transportar circuitos de voz, por lo cual consume un montón de capacidad en cabeceras y sincronización, e introduce mucha complejidad. E</a:t>
            </a:r>
            <a:r>
              <a:rPr lang="es-AR" dirty="0" smtClean="0">
                <a:latin typeface="Cabin"/>
              </a:rPr>
              <a:t>sta</a:t>
            </a:r>
            <a:r>
              <a:rPr lang="es-AR" dirty="0">
                <a:latin typeface="Cabin"/>
              </a:rPr>
              <a:t> es una de las razones por la cual la evolución de SDH se detuvo en el desarrollo del contenedor STM-256, que provee hasta 40 Gbps. OTN puede transportar una carga mayor (400 Gbps) con una estructura de multiplexado mucho más </a:t>
            </a:r>
            <a:r>
              <a:rPr lang="es-AR" dirty="0" smtClean="0">
                <a:latin typeface="Cabin"/>
              </a:rPr>
              <a:t>sencilla.</a:t>
            </a:r>
          </a:p>
          <a:p>
            <a:endParaRPr lang="es-AR" dirty="0">
              <a:latin typeface="Cabin"/>
            </a:endParaRPr>
          </a:p>
          <a:p>
            <a:pPr>
              <a:buFont typeface="Arial" panose="020B0604020202020204" pitchFamily="34" charset="0"/>
              <a:buChar char="•"/>
            </a:pPr>
            <a:r>
              <a:rPr lang="es-AR" b="1" u="sng" dirty="0">
                <a:latin typeface="Cabin"/>
              </a:rPr>
              <a:t>Introduce TCM</a:t>
            </a:r>
            <a:r>
              <a:rPr lang="es-AR" u="sng" dirty="0">
                <a:latin typeface="Cabin"/>
              </a:rPr>
              <a:t> (</a:t>
            </a:r>
            <a:r>
              <a:rPr lang="es-AR" i="1" u="sng" dirty="0">
                <a:latin typeface="Cabin"/>
              </a:rPr>
              <a:t>Tandem Connection Monitoring</a:t>
            </a:r>
            <a:r>
              <a:rPr lang="es-AR" u="sng" dirty="0">
                <a:latin typeface="Cabin"/>
              </a:rPr>
              <a:t>):</a:t>
            </a:r>
            <a:r>
              <a:rPr lang="es-AR" dirty="0">
                <a:latin typeface="Cabin"/>
              </a:rPr>
              <a:t> esta técnica mejora significativamente la monitorización a lo largo de diversos dominios administrativos, reduciendo así la complejidad del mantenimiento, ya que los datos de </a:t>
            </a:r>
            <a:r>
              <a:rPr lang="es-AR" i="1" dirty="0">
                <a:latin typeface="Cabin"/>
              </a:rPr>
              <a:t>performance</a:t>
            </a:r>
            <a:r>
              <a:rPr lang="es-AR" dirty="0">
                <a:latin typeface="Cabin"/>
              </a:rPr>
              <a:t> son accesibles para cada tramo individual de la ruta, incluso en operadores diferentes</a:t>
            </a:r>
            <a:r>
              <a:rPr lang="es-AR" dirty="0">
                <a:solidFill>
                  <a:srgbClr val="5E5E5E"/>
                </a:solidFill>
                <a:latin typeface="Cabin"/>
              </a:rPr>
              <a:t>.</a:t>
            </a:r>
            <a:endParaRPr lang="es-AR" b="0" i="0" dirty="0">
              <a:solidFill>
                <a:srgbClr val="5E5E5E"/>
              </a:solidFill>
              <a:effectLst/>
              <a:latin typeface="Cabin"/>
            </a:endParaRPr>
          </a:p>
        </p:txBody>
      </p:sp>
    </p:spTree>
    <p:extLst>
      <p:ext uri="{BB962C8B-B14F-4D97-AF65-F5344CB8AC3E}">
        <p14:creationId xmlns:p14="http://schemas.microsoft.com/office/powerpoint/2010/main" val="248492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77620" y="1432082"/>
            <a:ext cx="11204028" cy="4524315"/>
          </a:xfrm>
          <a:prstGeom prst="rect">
            <a:avLst/>
          </a:prstGeom>
        </p:spPr>
        <p:txBody>
          <a:bodyPr wrap="square">
            <a:spAutoFit/>
          </a:bodyPr>
          <a:lstStyle/>
          <a:p>
            <a:r>
              <a:rPr lang="es-AR" dirty="0">
                <a:latin typeface="Arial Rounded MT Bold" panose="020F0704030504030204" pitchFamily="34" charset="0"/>
              </a:rPr>
              <a:t>En los primeros años de la comunicación analogica se utilizaba multiplexaciopn por divicion de frecuencia (FDM), para transportar un largo numero de canales telefonicos sobre un unico cable coaxial. </a:t>
            </a:r>
            <a:r>
              <a:rPr lang="es-AR" dirty="0" smtClean="0">
                <a:latin typeface="Arial Rounded MT Bold" panose="020F0704030504030204" pitchFamily="34" charset="0"/>
              </a:rPr>
              <a:t>Los sistemas de transporte analogicos han sido ahora abandonados y reemplazados por sistemas de transporte digitales, donde la señal es digitalizada, es decir, es convertida a una ristra de bits para su transmicion. Para ello la señal es muestrada, cuantificada y codificada y despues transmitida a una tasa binaria utilizando un TDM, que consiste en segregar muestras de cada señalen ranuras temporales que el receptor puede seleccionar mediante un reloj correctamente sincronizado con el transmisor. </a:t>
            </a:r>
          </a:p>
          <a:p>
            <a:r>
              <a:rPr lang="es-AR" dirty="0" smtClean="0">
                <a:latin typeface="Arial Rounded MT Bold" panose="020F0704030504030204" pitchFamily="34" charset="0"/>
              </a:rPr>
              <a:t> En nuestros dias se utilizan diferentes tecnologias de transmision. El primer estandar de transmicion digital fue PDH, pero sus limitaciones resultaron en el desarrollo de SONET/SDH. La ultima tecnologia de transmicion en aparecer ha sido DWDM (Dense </a:t>
            </a:r>
            <a:r>
              <a:rPr lang="es-AR" dirty="0">
                <a:latin typeface="Arial Rounded MT Bold" panose="020F0704030504030204" pitchFamily="34" charset="0"/>
              </a:rPr>
              <a:t>Wavelength Division </a:t>
            </a:r>
            <a:r>
              <a:rPr lang="es-AR" dirty="0" smtClean="0">
                <a:latin typeface="Arial Rounded MT Bold" panose="020F0704030504030204" pitchFamily="34" charset="0"/>
              </a:rPr>
              <a:t>Multiplexing), caracterizada por sus altisimas capacidaddes de transmicion, y una transmicion totalmente optica (OTN) .  Actualmente hay una gran tendencia al uso de tecnologias de fibra optica dado a l a gran capacidad de datos que transmite y su  efectividad, si bien ya hay paises que estan utilizandola, la demora de este se debe a su costo y la infrestructura que necesita, se espera que en un futuro cercano este sea posible. </a:t>
            </a:r>
            <a:endParaRPr lang="es-AR" dirty="0">
              <a:latin typeface="Arial Rounded MT Bold" panose="020F0704030504030204" pitchFamily="34" charset="0"/>
            </a:endParaRPr>
          </a:p>
        </p:txBody>
      </p:sp>
      <p:sp>
        <p:nvSpPr>
          <p:cNvPr id="3" name="CuadroTexto 2"/>
          <p:cNvSpPr txBox="1"/>
          <p:nvPr/>
        </p:nvSpPr>
        <p:spPr>
          <a:xfrm>
            <a:off x="246991" y="322635"/>
            <a:ext cx="2706415" cy="646331"/>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3600" u="sng" dirty="0" smtClean="0">
                <a:latin typeface="Arial Rounded MT Bold" panose="020F0704030504030204" pitchFamily="34" charset="0"/>
              </a:rPr>
              <a:t>Conclucion</a:t>
            </a:r>
            <a:endParaRPr lang="es-AR" sz="3600" dirty="0">
              <a:latin typeface="Arial Rounded MT Bold" panose="020F0704030504030204" pitchFamily="34" charset="0"/>
            </a:endParaRPr>
          </a:p>
        </p:txBody>
      </p:sp>
    </p:spTree>
    <p:extLst>
      <p:ext uri="{BB962C8B-B14F-4D97-AF65-F5344CB8AC3E}">
        <p14:creationId xmlns:p14="http://schemas.microsoft.com/office/powerpoint/2010/main" val="4084206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04798" y="258380"/>
            <a:ext cx="5544207" cy="523220"/>
          </a:xfrm>
          <a:prstGeom prst="rect">
            <a:avLst/>
          </a:prstGeom>
          <a:noFill/>
          <a:ln w="38100">
            <a:solidFill>
              <a:schemeClr val="tx1"/>
            </a:solidFill>
          </a:ln>
        </p:spPr>
        <p:txBody>
          <a:bodyPr wrap="square" rtlCol="0">
            <a:spAutoFit/>
          </a:bodyPr>
          <a:lstStyle/>
          <a:p>
            <a:r>
              <a:rPr lang="es-AR" sz="2800" dirty="0" smtClean="0">
                <a:latin typeface="Arial Black" panose="020B0A04020102020204" pitchFamily="34" charset="0"/>
              </a:rPr>
              <a:t>Tecnologias de ultima milla</a:t>
            </a:r>
            <a:endParaRPr lang="es-AR" sz="2800" dirty="0">
              <a:latin typeface="Arial Black" panose="020B0A04020102020204" pitchFamily="34" charset="0"/>
            </a:endParaRPr>
          </a:p>
        </p:txBody>
      </p:sp>
      <p:sp>
        <p:nvSpPr>
          <p:cNvPr id="5" name="Rectángulo 4"/>
          <p:cNvSpPr/>
          <p:nvPr/>
        </p:nvSpPr>
        <p:spPr>
          <a:xfrm>
            <a:off x="246991" y="1095208"/>
            <a:ext cx="11204028" cy="369332"/>
          </a:xfrm>
          <a:prstGeom prst="rect">
            <a:avLst/>
          </a:prstGeom>
        </p:spPr>
        <p:txBody>
          <a:bodyPr wrap="square">
            <a:spAutoFit/>
          </a:bodyPr>
          <a:lstStyle/>
          <a:p>
            <a:r>
              <a:rPr lang="es-AR" dirty="0" smtClean="0">
                <a:latin typeface="Arial Rounded MT Bold" panose="020F0704030504030204" pitchFamily="34" charset="0"/>
              </a:rPr>
              <a:t>- Dado a los medios fisicos de transmicion, en cada uno encontramos tecnologias de ultima milla:</a:t>
            </a:r>
            <a:endParaRPr lang="es-AR" dirty="0">
              <a:latin typeface="Arial Rounded MT Bold" panose="020F0704030504030204" pitchFamily="34" charset="0"/>
            </a:endParaRPr>
          </a:p>
        </p:txBody>
      </p:sp>
      <p:sp>
        <p:nvSpPr>
          <p:cNvPr id="6" name="Rectángulo 5"/>
          <p:cNvSpPr/>
          <p:nvPr/>
        </p:nvSpPr>
        <p:spPr>
          <a:xfrm>
            <a:off x="304798" y="1568853"/>
            <a:ext cx="11204028" cy="369332"/>
          </a:xfrm>
          <a:prstGeom prst="rect">
            <a:avLst/>
          </a:prstGeom>
        </p:spPr>
        <p:txBody>
          <a:bodyPr wrap="square">
            <a:spAutoFit/>
          </a:bodyPr>
          <a:lstStyle/>
          <a:p>
            <a:r>
              <a:rPr lang="es-AR" dirty="0" smtClean="0">
                <a:latin typeface="Arial Rounded MT Bold" panose="020F0704030504030204" pitchFamily="34" charset="0"/>
              </a:rPr>
              <a:t>- Par trenzado de </a:t>
            </a:r>
            <a:r>
              <a:rPr lang="es-AR" dirty="0">
                <a:latin typeface="Arial Rounded MT Bold" panose="020F0704030504030204" pitchFamily="34" charset="0"/>
              </a:rPr>
              <a:t>cobre: DSL: ADSL, VDSL, SHDSL, etc</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5" y="2066967"/>
            <a:ext cx="4645572" cy="1906620"/>
          </a:xfrm>
          <a:prstGeom prst="rect">
            <a:avLst/>
          </a:prstGeom>
        </p:spPr>
      </p:pic>
      <p:sp>
        <p:nvSpPr>
          <p:cNvPr id="8" name="Rectángulo 7"/>
          <p:cNvSpPr/>
          <p:nvPr/>
        </p:nvSpPr>
        <p:spPr>
          <a:xfrm>
            <a:off x="246991" y="4102369"/>
            <a:ext cx="11204028" cy="369332"/>
          </a:xfrm>
          <a:prstGeom prst="rect">
            <a:avLst/>
          </a:prstGeom>
        </p:spPr>
        <p:txBody>
          <a:bodyPr wrap="square">
            <a:spAutoFit/>
          </a:bodyPr>
          <a:lstStyle/>
          <a:p>
            <a:r>
              <a:rPr lang="es-AR" dirty="0" smtClean="0">
                <a:latin typeface="Arial Rounded MT Bold" panose="020F0704030504030204" pitchFamily="34" charset="0"/>
              </a:rPr>
              <a:t>- Cable Coaxial</a:t>
            </a:r>
            <a:r>
              <a:rPr lang="es-AR" dirty="0">
                <a:latin typeface="Arial Rounded MT Bold" panose="020F0704030504030204" pitchFamily="34" charset="0"/>
              </a:rPr>
              <a:t>: CATV , HFC (DOCSIS</a:t>
            </a:r>
            <a:r>
              <a:rPr lang="es-AR" dirty="0" smtClean="0">
                <a:latin typeface="Arial Rounded MT Bold" panose="020F0704030504030204" pitchFamily="34" charset="0"/>
              </a:rPr>
              <a:t>) </a:t>
            </a:r>
            <a:endParaRPr lang="es-AR" dirty="0">
              <a:latin typeface="Arial Rounded MT Bold" panose="020F0704030504030204" pitchFamily="34" charset="0"/>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925" y="4576014"/>
            <a:ext cx="3993930" cy="1967849"/>
          </a:xfrm>
          <a:prstGeom prst="rect">
            <a:avLst/>
          </a:prstGeom>
        </p:spPr>
      </p:pic>
    </p:spTree>
    <p:extLst>
      <p:ext uri="{BB962C8B-B14F-4D97-AF65-F5344CB8AC3E}">
        <p14:creationId xmlns:p14="http://schemas.microsoft.com/office/powerpoint/2010/main" val="2869987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ircle(in)">
                                      <p:cBhvr>
                                        <p:cTn id="3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1225" y="223530"/>
            <a:ext cx="11204028" cy="369332"/>
          </a:xfrm>
          <a:prstGeom prst="rect">
            <a:avLst/>
          </a:prstGeom>
        </p:spPr>
        <p:txBody>
          <a:bodyPr wrap="square">
            <a:spAutoFit/>
          </a:bodyPr>
          <a:lstStyle/>
          <a:p>
            <a:r>
              <a:rPr lang="es-AR" dirty="0" smtClean="0">
                <a:latin typeface="Arial Rounded MT Bold" panose="020F0704030504030204" pitchFamily="34" charset="0"/>
              </a:rPr>
              <a:t>- Fibra Optica</a:t>
            </a:r>
            <a:r>
              <a:rPr lang="es-AR" dirty="0">
                <a:latin typeface="Arial Rounded MT Bold" panose="020F0704030504030204" pitchFamily="34" charset="0"/>
              </a:rPr>
              <a:t>: PON (Passive optical network, red óptica </a:t>
            </a:r>
            <a:r>
              <a:rPr lang="es-AR" dirty="0" smtClean="0">
                <a:latin typeface="Arial Rounded MT Bold" panose="020F0704030504030204" pitchFamily="34" charset="0"/>
              </a:rPr>
              <a:t>pasiva), XPON </a:t>
            </a:r>
            <a:r>
              <a:rPr lang="es-AR" dirty="0">
                <a:latin typeface="Arial Rounded MT Bold" panose="020F0704030504030204" pitchFamily="34" charset="0"/>
              </a:rPr>
              <a:t>(BPON , GPON , EPON ..)</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02" y="690070"/>
            <a:ext cx="3232916" cy="3333750"/>
          </a:xfrm>
          <a:prstGeom prst="rect">
            <a:avLst/>
          </a:prstGeom>
        </p:spPr>
      </p:pic>
      <p:sp>
        <p:nvSpPr>
          <p:cNvPr id="4" name="Rectángulo 3"/>
          <p:cNvSpPr/>
          <p:nvPr/>
        </p:nvSpPr>
        <p:spPr>
          <a:xfrm>
            <a:off x="340602" y="4121028"/>
            <a:ext cx="11204028" cy="369332"/>
          </a:xfrm>
          <a:prstGeom prst="rect">
            <a:avLst/>
          </a:prstGeom>
        </p:spPr>
        <p:txBody>
          <a:bodyPr wrap="square">
            <a:spAutoFit/>
          </a:bodyPr>
          <a:lstStyle/>
          <a:p>
            <a:r>
              <a:rPr lang="es-AR" dirty="0" smtClean="0">
                <a:latin typeface="Arial Rounded MT Bold" panose="020F0704030504030204" pitchFamily="34" charset="0"/>
              </a:rPr>
              <a:t>- Wireless</a:t>
            </a:r>
            <a:r>
              <a:rPr lang="es-AR" dirty="0">
                <a:latin typeface="Arial Rounded MT Bold" panose="020F0704030504030204" pitchFamily="34" charset="0"/>
              </a:rPr>
              <a:t>: WIFI , WIMAX, CELULAR – 3 G, LTE </a:t>
            </a: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2616" y="3644086"/>
            <a:ext cx="3213914" cy="3213914"/>
          </a:xfrm>
          <a:prstGeom prst="rect">
            <a:avLst/>
          </a:prstGeom>
        </p:spPr>
      </p:pic>
    </p:spTree>
    <p:extLst>
      <p:ext uri="{BB962C8B-B14F-4D97-AF65-F5344CB8AC3E}">
        <p14:creationId xmlns:p14="http://schemas.microsoft.com/office/powerpoint/2010/main" val="1782829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6991" y="1108189"/>
            <a:ext cx="11251326" cy="5632311"/>
          </a:xfrm>
          <a:prstGeom prst="rect">
            <a:avLst/>
          </a:prstGeom>
        </p:spPr>
        <p:txBody>
          <a:bodyPr wrap="square">
            <a:spAutoFit/>
          </a:bodyPr>
          <a:lstStyle/>
          <a:p>
            <a:pPr marL="285750" indent="-285750">
              <a:buFontTx/>
              <a:buChar char="-"/>
            </a:pPr>
            <a:r>
              <a:rPr lang="es-AR" dirty="0" smtClean="0">
                <a:latin typeface="Arial Rounded MT Bold" panose="020F0704030504030204" pitchFamily="34" charset="0"/>
              </a:rPr>
              <a:t>Para que </a:t>
            </a:r>
            <a:r>
              <a:rPr lang="es-AR" dirty="0">
                <a:latin typeface="Arial Rounded MT Bold" panose="020F0704030504030204" pitchFamily="34" charset="0"/>
              </a:rPr>
              <a:t>mejore el acceso y la calidad, es necesario un mayor desarrollo de infraestructura, así como despliegue de redes de fibra óptica de última milla (FTTH) para soportar el ancho de banda que se demanda en la actualidad. </a:t>
            </a:r>
            <a:endParaRPr lang="es-AR" dirty="0" smtClean="0">
              <a:latin typeface="Arial Rounded MT Bold" panose="020F0704030504030204" pitchFamily="34" charset="0"/>
            </a:endParaRPr>
          </a:p>
          <a:p>
            <a:pPr marL="285750" indent="-285750">
              <a:buFontTx/>
              <a:buChar char="-"/>
            </a:pPr>
            <a:endParaRPr lang="es-AR" dirty="0" smtClean="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Según </a:t>
            </a:r>
            <a:r>
              <a:rPr lang="es-AR" dirty="0">
                <a:latin typeface="Arial Rounded MT Bold" panose="020F0704030504030204" pitchFamily="34" charset="0"/>
              </a:rPr>
              <a:t>datos de Enacom, apenas el 3% de las conexiones fijas del país son de fibra óptica. Lo más preponderante es el cablemódem y se registró un aumento del </a:t>
            </a:r>
            <a:r>
              <a:rPr lang="es-AR" dirty="0" smtClean="0">
                <a:latin typeface="Arial Rounded MT Bold" panose="020F0704030504030204" pitchFamily="34" charset="0"/>
              </a:rPr>
              <a:t>wireless (wif, celular-3g-4g, LTE). Y tambien en grandes zonas del pais tambien se utiliza ADSL (y cablemodem) y algunas empresas proveen HFC. </a:t>
            </a:r>
            <a:r>
              <a:rPr lang="es-AR" dirty="0">
                <a:latin typeface="Arial Rounded MT Bold" panose="020F0704030504030204" pitchFamily="34" charset="0"/>
              </a:rPr>
              <a:t>T</a:t>
            </a:r>
            <a:r>
              <a:rPr lang="es-AR" dirty="0" smtClean="0">
                <a:latin typeface="Arial Rounded MT Bold" panose="020F0704030504030204" pitchFamily="34" charset="0"/>
              </a:rPr>
              <a:t>odos estos ofrecen servicios de telefonia, internet  y Tv. </a:t>
            </a:r>
          </a:p>
          <a:p>
            <a:pPr marL="285750" indent="-285750">
              <a:buFontTx/>
              <a:buChar char="-"/>
            </a:pPr>
            <a:endParaRPr lang="es-AR" dirty="0" smtClean="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Esto se debe a los costos que trae la instalacion de fibra optica </a:t>
            </a:r>
            <a:r>
              <a:rPr lang="es-AR" dirty="0">
                <a:latin typeface="Arial Rounded MT Bold" panose="020F0704030504030204" pitchFamily="34" charset="0"/>
              </a:rPr>
              <a:t>en amplias zonas del </a:t>
            </a:r>
            <a:r>
              <a:rPr lang="es-AR" dirty="0" smtClean="0">
                <a:latin typeface="Arial Rounded MT Bold" panose="020F0704030504030204" pitchFamily="34" charset="0"/>
              </a:rPr>
              <a:t>pais, debido al costo da la misma y la infrestructura que esta demanda.</a:t>
            </a:r>
          </a:p>
          <a:p>
            <a:endParaRPr lang="es-AR" dirty="0" smtClean="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Ademas la competencia que generan los proveedores de diferrentes servicios en donde cada uno con sus distintos precios, calidad de servicio y seguridad.</a:t>
            </a:r>
          </a:p>
          <a:p>
            <a:pPr marL="285750" indent="-285750">
              <a:buFontTx/>
              <a:buChar char="-"/>
            </a:pPr>
            <a:endParaRPr lang="es-AR" dirty="0">
              <a:latin typeface="Arial" panose="020B0604020202020204" pitchFamily="34" charset="0"/>
            </a:endParaRPr>
          </a:p>
          <a:p>
            <a:pPr marL="285750" indent="-285750">
              <a:buFontTx/>
              <a:buChar char="-"/>
            </a:pPr>
            <a:r>
              <a:rPr lang="es-AR" dirty="0" smtClean="0">
                <a:latin typeface="Arial Rounded MT Bold" panose="020F0704030504030204" pitchFamily="34" charset="0"/>
              </a:rPr>
              <a:t>Hoy en dia hay una gran tendencia al uso de tecnologias de fibra optica, se han planteado proyectos de generar 1 </a:t>
            </a:r>
            <a:r>
              <a:rPr lang="es-AR" dirty="0">
                <a:latin typeface="Arial Rounded MT Bold" panose="020F0704030504030204" pitchFamily="34" charset="0"/>
              </a:rPr>
              <a:t>millón de nuevas conexiones de FTTH para </a:t>
            </a:r>
            <a:r>
              <a:rPr lang="es-AR" dirty="0" smtClean="0">
                <a:latin typeface="Arial Rounded MT Bold" panose="020F0704030504030204" pitchFamily="34" charset="0"/>
              </a:rPr>
              <a:t>2020 en aproximadamente 200 localidades del pais.</a:t>
            </a:r>
          </a:p>
          <a:p>
            <a:pPr marL="285750" indent="-285750">
              <a:buFontTx/>
              <a:buChar char="-"/>
            </a:pPr>
            <a:endParaRPr lang="es-AR" dirty="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Actualmente algunas de las ciudades mas importantes poseen conexiones de fibra optica </a:t>
            </a:r>
            <a:endParaRPr lang="es-AR" dirty="0">
              <a:latin typeface="Arial Rounded MT Bold" panose="020F0704030504030204" pitchFamily="34" charset="0"/>
            </a:endParaRPr>
          </a:p>
        </p:txBody>
      </p:sp>
      <p:sp>
        <p:nvSpPr>
          <p:cNvPr id="3" name="CuadroTexto 2"/>
          <p:cNvSpPr txBox="1"/>
          <p:nvPr/>
        </p:nvSpPr>
        <p:spPr>
          <a:xfrm>
            <a:off x="246991" y="322635"/>
            <a:ext cx="7404540" cy="646331"/>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sz="3600" u="sng" dirty="0" smtClean="0">
                <a:latin typeface="Arial Rounded MT Bold" panose="020F0704030504030204" pitchFamily="34" charset="0"/>
              </a:rPr>
              <a:t>En </a:t>
            </a:r>
            <a:r>
              <a:rPr lang="es-AR" sz="3600" u="sng" smtClean="0">
                <a:latin typeface="Arial Rounded MT Bold" panose="020F0704030504030204" pitchFamily="34" charset="0"/>
              </a:rPr>
              <a:t>Argentina (conclucion</a:t>
            </a:r>
            <a:r>
              <a:rPr lang="es-AR" sz="3600" u="sng" dirty="0" smtClean="0">
                <a:latin typeface="Arial Rounded MT Bold" panose="020F0704030504030204" pitchFamily="34" charset="0"/>
              </a:rPr>
              <a:t>):</a:t>
            </a:r>
            <a:endParaRPr lang="es-AR" sz="3600" dirty="0">
              <a:latin typeface="Arial Rounded MT Bold" panose="020F0704030504030204" pitchFamily="34" charset="0"/>
            </a:endParaRPr>
          </a:p>
        </p:txBody>
      </p:sp>
    </p:spTree>
    <p:extLst>
      <p:ext uri="{BB962C8B-B14F-4D97-AF65-F5344CB8AC3E}">
        <p14:creationId xmlns:p14="http://schemas.microsoft.com/office/powerpoint/2010/main" val="2143814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1944" y="5349765"/>
            <a:ext cx="7672552" cy="1077218"/>
          </a:xfrm>
          <a:prstGeom prst="rect">
            <a:avLst/>
          </a:prstGeom>
          <a:noFill/>
        </p:spPr>
        <p:txBody>
          <a:bodyPr wrap="square" rtlCol="0">
            <a:spAutoFit/>
          </a:bodyPr>
          <a:lstStyle/>
          <a:p>
            <a:r>
              <a:rPr lang="es-AR" sz="3200" dirty="0" smtClean="0">
                <a:latin typeface="Arial Black" panose="020B0A04020102020204" pitchFamily="34" charset="0"/>
              </a:rPr>
              <a:t>Alumno: Santiago Vietto</a:t>
            </a:r>
          </a:p>
          <a:p>
            <a:r>
              <a:rPr lang="es-AR" sz="3200" dirty="0" smtClean="0">
                <a:latin typeface="Arial Black" panose="020B0A04020102020204" pitchFamily="34" charset="0"/>
              </a:rPr>
              <a:t>Clave: 1802890</a:t>
            </a:r>
            <a:endParaRPr lang="es-AR" sz="3200" dirty="0">
              <a:latin typeface="Arial Black" panose="020B0A04020102020204" pitchFamily="34" charset="0"/>
            </a:endParaRPr>
          </a:p>
        </p:txBody>
      </p:sp>
      <p:sp>
        <p:nvSpPr>
          <p:cNvPr id="3" name="CuadroTexto 2"/>
          <p:cNvSpPr txBox="1"/>
          <p:nvPr/>
        </p:nvSpPr>
        <p:spPr>
          <a:xfrm>
            <a:off x="283778" y="383628"/>
            <a:ext cx="10447283" cy="2616101"/>
          </a:xfrm>
          <a:prstGeom prst="rect">
            <a:avLst/>
          </a:prstGeom>
          <a:noFill/>
        </p:spPr>
        <p:txBody>
          <a:bodyPr wrap="square" rtlCol="0">
            <a:spAutoFit/>
          </a:bodyPr>
          <a:lstStyle/>
          <a:p>
            <a:r>
              <a:rPr lang="es-AR" sz="2400" dirty="0" smtClean="0">
                <a:latin typeface="Arial Black" panose="020B0A04020102020204" pitchFamily="34" charset="0"/>
              </a:rPr>
              <a:t>Bibliografia:</a:t>
            </a:r>
          </a:p>
          <a:p>
            <a:endParaRPr lang="es-AR" sz="2400" dirty="0">
              <a:latin typeface="Arial Black" panose="020B0A04020102020204" pitchFamily="34" charset="0"/>
            </a:endParaRPr>
          </a:p>
          <a:p>
            <a:r>
              <a:rPr lang="es-AR" sz="1400" dirty="0">
                <a:latin typeface="Arial Black" panose="020B0A04020102020204" pitchFamily="34" charset="0"/>
              </a:rPr>
              <a:t>Libro: COMUNICACIONES Y REDES DE COMPUTADORES Séptima edición - William </a:t>
            </a:r>
            <a:r>
              <a:rPr lang="es-AR" sz="1400" dirty="0" smtClean="0">
                <a:latin typeface="Arial Black" panose="020B0A04020102020204" pitchFamily="34" charset="0"/>
              </a:rPr>
              <a:t>Stallings</a:t>
            </a:r>
          </a:p>
          <a:p>
            <a:r>
              <a:rPr lang="es-AR" sz="1400" dirty="0" smtClean="0">
                <a:latin typeface="Arial Black" panose="020B0A04020102020204" pitchFamily="34" charset="0"/>
              </a:rPr>
              <a:t>           Transmicion de datos y redes de telecomunicaciones cuarta </a:t>
            </a:r>
            <a:r>
              <a:rPr lang="es-AR" sz="1400" dirty="0">
                <a:latin typeface="Arial Black" panose="020B0A04020102020204" pitchFamily="34" charset="0"/>
              </a:rPr>
              <a:t>edición</a:t>
            </a:r>
            <a:r>
              <a:rPr lang="es-AR" sz="1400" dirty="0" smtClean="0">
                <a:latin typeface="Arial Black" panose="020B0A04020102020204" pitchFamily="34" charset="0"/>
              </a:rPr>
              <a:t> – Behrouz A. Forouzan </a:t>
            </a:r>
            <a:endParaRPr lang="es-AR" sz="1400" dirty="0">
              <a:latin typeface="Arial Black" panose="020B0A04020102020204" pitchFamily="34" charset="0"/>
            </a:endParaRPr>
          </a:p>
          <a:p>
            <a:endParaRPr lang="es-AR" sz="1400" dirty="0" smtClean="0">
              <a:latin typeface="Arial Black" panose="020B0A04020102020204" pitchFamily="34" charset="0"/>
            </a:endParaRPr>
          </a:p>
          <a:p>
            <a:r>
              <a:rPr lang="es-AR" sz="1400" dirty="0" smtClean="0">
                <a:latin typeface="Arial Black" panose="020B0A04020102020204" pitchFamily="34" charset="0"/>
              </a:rPr>
              <a:t>Paginas: </a:t>
            </a:r>
          </a:p>
          <a:p>
            <a:r>
              <a:rPr lang="es-AR" sz="1400" dirty="0">
                <a:latin typeface="Arial Black" panose="020B0A04020102020204" pitchFamily="34" charset="0"/>
                <a:hlinkClick r:id="rId2"/>
              </a:rPr>
              <a:t>https://www.infobae.com</a:t>
            </a:r>
            <a:r>
              <a:rPr lang="es-AR" sz="1400" dirty="0" smtClean="0">
                <a:latin typeface="Arial Black" panose="020B0A04020102020204" pitchFamily="34" charset="0"/>
                <a:hlinkClick r:id="rId2"/>
              </a:rPr>
              <a:t>/</a:t>
            </a:r>
            <a:endParaRPr lang="es-AR" sz="1400" dirty="0" smtClean="0">
              <a:latin typeface="Arial Black" panose="020B0A04020102020204" pitchFamily="34" charset="0"/>
            </a:endParaRPr>
          </a:p>
          <a:p>
            <a:r>
              <a:rPr lang="es-AR" sz="1400" dirty="0">
                <a:latin typeface="Arial Black" panose="020B0A04020102020204" pitchFamily="34" charset="0"/>
                <a:hlinkClick r:id="rId3"/>
              </a:rPr>
              <a:t>https://</a:t>
            </a:r>
            <a:r>
              <a:rPr lang="es-AR" sz="1400" dirty="0" smtClean="0">
                <a:latin typeface="Arial Black" panose="020B0A04020102020204" pitchFamily="34" charset="0"/>
                <a:hlinkClick r:id="rId3"/>
              </a:rPr>
              <a:t>es.wikipedia.org/wiki/Wikipedia:Portada</a:t>
            </a:r>
            <a:endParaRPr lang="es-AR" sz="1400" dirty="0" smtClean="0">
              <a:latin typeface="Arial Black" panose="020B0A04020102020204" pitchFamily="34" charset="0"/>
            </a:endParaRPr>
          </a:p>
          <a:p>
            <a:r>
              <a:rPr lang="es-AR" sz="1400" dirty="0">
                <a:latin typeface="Arial Black" panose="020B0A04020102020204" pitchFamily="34" charset="0"/>
                <a:hlinkClick r:id="rId4"/>
              </a:rPr>
              <a:t>https://techdifferences.com</a:t>
            </a:r>
            <a:r>
              <a:rPr lang="es-AR" sz="1400" dirty="0" smtClean="0">
                <a:latin typeface="Arial Black" panose="020B0A04020102020204" pitchFamily="34" charset="0"/>
                <a:hlinkClick r:id="rId4"/>
              </a:rPr>
              <a:t>/</a:t>
            </a:r>
            <a:endParaRPr lang="es-AR" sz="1400" dirty="0" smtClean="0">
              <a:latin typeface="Arial Black" panose="020B0A04020102020204" pitchFamily="34" charset="0"/>
            </a:endParaRPr>
          </a:p>
          <a:p>
            <a:r>
              <a:rPr lang="es-AR" sz="1400" dirty="0">
                <a:latin typeface="Arial Black" panose="020B0A04020102020204" pitchFamily="34" charset="0"/>
                <a:hlinkClick r:id="rId5"/>
              </a:rPr>
              <a:t>https://www.rfwireless-world.com/</a:t>
            </a:r>
            <a:endParaRPr lang="es-AR" sz="1400" dirty="0">
              <a:latin typeface="Arial Black" panose="020B0A04020102020204" pitchFamily="34" charset="0"/>
            </a:endParaRPr>
          </a:p>
        </p:txBody>
      </p:sp>
    </p:spTree>
    <p:extLst>
      <p:ext uri="{BB962C8B-B14F-4D97-AF65-F5344CB8AC3E}">
        <p14:creationId xmlns:p14="http://schemas.microsoft.com/office/powerpoint/2010/main" val="296479868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3778" y="683173"/>
            <a:ext cx="6852745" cy="523220"/>
          </a:xfrm>
          <a:prstGeom prst="rect">
            <a:avLst/>
          </a:prstGeom>
          <a:noFill/>
        </p:spPr>
        <p:txBody>
          <a:bodyPr wrap="square" rtlCol="0">
            <a:spAutoFit/>
          </a:bodyPr>
          <a:lstStyle/>
          <a:p>
            <a:r>
              <a:rPr lang="es-AR" sz="2800" dirty="0" smtClean="0">
                <a:latin typeface="Arial Black" panose="020B0A04020102020204" pitchFamily="34" charset="0"/>
              </a:rPr>
              <a:t>INTRODUCCION</a:t>
            </a:r>
            <a:endParaRPr lang="es-AR" sz="2800" dirty="0">
              <a:latin typeface="Arial Black" panose="020B0A04020102020204" pitchFamily="34" charset="0"/>
            </a:endParaRPr>
          </a:p>
        </p:txBody>
      </p:sp>
      <p:sp>
        <p:nvSpPr>
          <p:cNvPr id="4" name="CuadroTexto 3"/>
          <p:cNvSpPr txBox="1"/>
          <p:nvPr/>
        </p:nvSpPr>
        <p:spPr>
          <a:xfrm>
            <a:off x="283778" y="2402554"/>
            <a:ext cx="11645464" cy="923330"/>
          </a:xfrm>
          <a:prstGeom prst="rect">
            <a:avLst/>
          </a:prstGeom>
          <a:noFill/>
        </p:spPr>
        <p:txBody>
          <a:bodyPr wrap="square" rtlCol="0">
            <a:spAutoFit/>
          </a:bodyPr>
          <a:lstStyle/>
          <a:p>
            <a:r>
              <a:rPr lang="es-AR" dirty="0">
                <a:latin typeface="Arial Rounded MT Bold" panose="020F0704030504030204" pitchFamily="34" charset="0"/>
                <a:cs typeface="Arial" panose="020B0604020202020204" pitchFamily="34" charset="0"/>
              </a:rPr>
              <a:t>- La transmisión de datos entre un emisor y un receptor siempre se realiza a través de un medio de transmisión. Los medios de transmisión se pueden clasificar como guiados y no guiados. En ambos casos, la comunicación se realiza usando ondas electromagnéticas. </a:t>
            </a:r>
          </a:p>
        </p:txBody>
      </p:sp>
      <p:sp>
        <p:nvSpPr>
          <p:cNvPr id="11" name="CuadroTexto 10"/>
          <p:cNvSpPr txBox="1"/>
          <p:nvPr/>
        </p:nvSpPr>
        <p:spPr>
          <a:xfrm>
            <a:off x="283778" y="1690927"/>
            <a:ext cx="2168477"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s-AR" sz="2000" dirty="0" smtClean="0">
                <a:latin typeface="Arial Black" panose="020B0A04020102020204" pitchFamily="34" charset="0"/>
              </a:rPr>
              <a:t>TRANSPORTE</a:t>
            </a:r>
            <a:endParaRPr lang="es-AR" sz="2000" dirty="0">
              <a:latin typeface="Arial Black" panose="020B0A04020102020204" pitchFamily="34" charset="0"/>
            </a:endParaRPr>
          </a:p>
        </p:txBody>
      </p:sp>
      <p:sp>
        <p:nvSpPr>
          <p:cNvPr id="10" name="Rectángulo 9"/>
          <p:cNvSpPr/>
          <p:nvPr/>
        </p:nvSpPr>
        <p:spPr>
          <a:xfrm>
            <a:off x="283777" y="3426373"/>
            <a:ext cx="11088415" cy="646331"/>
          </a:xfrm>
          <a:prstGeom prst="rect">
            <a:avLst/>
          </a:prstGeom>
        </p:spPr>
        <p:txBody>
          <a:bodyPr wrap="square">
            <a:spAutoFit/>
          </a:bodyPr>
          <a:lstStyle/>
          <a:p>
            <a:r>
              <a:rPr lang="es-AR" u="sng" dirty="0">
                <a:latin typeface="Arial Rounded MT Bold" panose="020F0704030504030204" pitchFamily="34" charset="0"/>
                <a:cs typeface="Arial" panose="020B0604020202020204" pitchFamily="34" charset="0"/>
              </a:rPr>
              <a:t>Medios guiados:</a:t>
            </a:r>
            <a:r>
              <a:rPr lang="es-AR" dirty="0">
                <a:latin typeface="Arial Rounded MT Bold" panose="020F0704030504030204" pitchFamily="34" charset="0"/>
                <a:cs typeface="Arial" panose="020B0604020202020204" pitchFamily="34" charset="0"/>
              </a:rPr>
              <a:t> por ejemplo en pares trenzados, en cables coaxiales y en fibras ópticas, las ondas se transmiten confinándolas a lo largo de un camino físico.</a:t>
            </a:r>
            <a:endParaRPr lang="es-AR" dirty="0"/>
          </a:p>
        </p:txBody>
      </p:sp>
      <p:sp>
        <p:nvSpPr>
          <p:cNvPr id="12" name="Rectángulo 11"/>
          <p:cNvSpPr/>
          <p:nvPr/>
        </p:nvSpPr>
        <p:spPr>
          <a:xfrm>
            <a:off x="283776" y="4173193"/>
            <a:ext cx="11088415" cy="923330"/>
          </a:xfrm>
          <a:prstGeom prst="rect">
            <a:avLst/>
          </a:prstGeom>
        </p:spPr>
        <p:txBody>
          <a:bodyPr wrap="square">
            <a:spAutoFit/>
          </a:bodyPr>
          <a:lstStyle/>
          <a:p>
            <a:r>
              <a:rPr lang="es-AR" u="sng" dirty="0" smtClean="0">
                <a:latin typeface="Arial Rounded MT Bold" panose="020F0704030504030204" pitchFamily="34" charset="0"/>
                <a:cs typeface="Arial" panose="020B0604020202020204" pitchFamily="34" charset="0"/>
              </a:rPr>
              <a:t>Medios </a:t>
            </a:r>
            <a:r>
              <a:rPr lang="es-AR" u="sng" dirty="0">
                <a:latin typeface="Arial Rounded MT Bold" panose="020F0704030504030204" pitchFamily="34" charset="0"/>
                <a:cs typeface="Arial" panose="020B0604020202020204" pitchFamily="34" charset="0"/>
              </a:rPr>
              <a:t>no </a:t>
            </a:r>
            <a:r>
              <a:rPr lang="es-AR" u="sng" dirty="0" smtClean="0">
                <a:latin typeface="Arial Rounded MT Bold" panose="020F0704030504030204" pitchFamily="34" charset="0"/>
                <a:cs typeface="Arial" panose="020B0604020202020204" pitchFamily="34" charset="0"/>
              </a:rPr>
              <a:t>guiados:</a:t>
            </a:r>
            <a:r>
              <a:rPr lang="es-AR" dirty="0" smtClean="0">
                <a:latin typeface="Arial Rounded MT Bold" panose="020F0704030504030204" pitchFamily="34" charset="0"/>
                <a:cs typeface="Arial" panose="020B0604020202020204" pitchFamily="34" charset="0"/>
              </a:rPr>
              <a:t> también </a:t>
            </a:r>
            <a:r>
              <a:rPr lang="es-AR" dirty="0">
                <a:latin typeface="Arial Rounded MT Bold" panose="020F0704030504030204" pitchFamily="34" charset="0"/>
                <a:cs typeface="Arial" panose="020B0604020202020204" pitchFamily="34" charset="0"/>
              </a:rPr>
              <a:t>denominados inalámbricos, proporcionan un medio para transmitir las ondas electromagnéticas sin confinarlas, como por ejemplo en la propagación a través del aire, el mar o el vacío.</a:t>
            </a:r>
          </a:p>
        </p:txBody>
      </p:sp>
      <p:sp>
        <p:nvSpPr>
          <p:cNvPr id="13" name="Rectángulo 12"/>
          <p:cNvSpPr/>
          <p:nvPr/>
        </p:nvSpPr>
        <p:spPr>
          <a:xfrm>
            <a:off x="283775" y="5197012"/>
            <a:ext cx="11088415" cy="923330"/>
          </a:xfrm>
          <a:prstGeom prst="rect">
            <a:avLst/>
          </a:prstGeom>
        </p:spPr>
        <p:txBody>
          <a:bodyPr wrap="square">
            <a:spAutoFit/>
          </a:bodyPr>
          <a:lstStyle/>
          <a:p>
            <a:r>
              <a:rPr lang="es-AR" dirty="0" smtClean="0">
                <a:latin typeface="Arial Rounded MT Bold" panose="020F0704030504030204" pitchFamily="34" charset="0"/>
              </a:rPr>
              <a:t>- Un </a:t>
            </a:r>
            <a:r>
              <a:rPr lang="es-AR" dirty="0">
                <a:latin typeface="Arial Rounded MT Bold" panose="020F0704030504030204" pitchFamily="34" charset="0"/>
              </a:rPr>
              <a:t>medio de transmisión guiado es punto a punto si proporciona un enlace directo entre dos dispositivos que comparten el medio, no existiendo ningún otro dispositivo conectado. En una configuración guiada multipunto, el mismo medio es compartido por más de dos dispositivos. </a:t>
            </a:r>
          </a:p>
        </p:txBody>
      </p:sp>
    </p:spTree>
    <p:extLst>
      <p:ext uri="{BB962C8B-B14F-4D97-AF65-F5344CB8AC3E}">
        <p14:creationId xmlns:p14="http://schemas.microsoft.com/office/powerpoint/2010/main" val="23319786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fade">
                                      <p:cBhvr>
                                        <p:cTn id="3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animBg="1"/>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88426" y="424085"/>
            <a:ext cx="10489324" cy="523220"/>
          </a:xfrm>
          <a:prstGeom prst="rect">
            <a:avLst/>
          </a:prstGeom>
          <a:noFill/>
          <a:ln w="38100">
            <a:solidFill>
              <a:schemeClr val="tx1"/>
            </a:solidFill>
          </a:ln>
        </p:spPr>
        <p:txBody>
          <a:bodyPr wrap="square" rtlCol="0">
            <a:spAutoFit/>
          </a:bodyPr>
          <a:lstStyle/>
          <a:p>
            <a:r>
              <a:rPr lang="es-AR" sz="2800" dirty="0">
                <a:latin typeface="Arial Black" panose="020B0A04020102020204" pitchFamily="34" charset="0"/>
              </a:rPr>
              <a:t>TRANSMISIÓN DE DATOS ANALÓGICOS Y DIGITALES</a:t>
            </a:r>
          </a:p>
        </p:txBody>
      </p:sp>
      <p:sp>
        <p:nvSpPr>
          <p:cNvPr id="5" name="CuadroTexto 4"/>
          <p:cNvSpPr txBox="1"/>
          <p:nvPr/>
        </p:nvSpPr>
        <p:spPr>
          <a:xfrm>
            <a:off x="583322" y="2466746"/>
            <a:ext cx="10699532" cy="646331"/>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u="sng" dirty="0">
                <a:latin typeface="Arial Rounded MT Bold" panose="020F0704030504030204" pitchFamily="34" charset="0"/>
              </a:rPr>
              <a:t>S</a:t>
            </a:r>
            <a:r>
              <a:rPr lang="es-AR" u="sng" dirty="0" smtClean="0">
                <a:latin typeface="Arial Rounded MT Bold" panose="020F0704030504030204" pitchFamily="34" charset="0"/>
              </a:rPr>
              <a:t>eñal analógica:</a:t>
            </a:r>
            <a:r>
              <a:rPr lang="es-AR" dirty="0" smtClean="0">
                <a:latin typeface="Arial Rounded MT Bold" panose="020F0704030504030204" pitchFamily="34" charset="0"/>
              </a:rPr>
              <a:t> es </a:t>
            </a:r>
            <a:r>
              <a:rPr lang="es-AR" dirty="0">
                <a:latin typeface="Arial Rounded MT Bold" panose="020F0704030504030204" pitchFamily="34" charset="0"/>
              </a:rPr>
              <a:t>aquella en la que la intensidad de la señal varía suavemente en el tiempo. Es decir, no presenta saltos o </a:t>
            </a:r>
            <a:r>
              <a:rPr lang="es-AR" dirty="0" smtClean="0">
                <a:latin typeface="Arial Rounded MT Bold" panose="020F0704030504030204" pitchFamily="34" charset="0"/>
              </a:rPr>
              <a:t>discontinuidades.</a:t>
            </a:r>
            <a:endParaRPr lang="es-AR" dirty="0">
              <a:latin typeface="Arial Rounded MT Bold" panose="020F0704030504030204" pitchFamily="34" charset="0"/>
            </a:endParaRPr>
          </a:p>
        </p:txBody>
      </p:sp>
      <p:sp>
        <p:nvSpPr>
          <p:cNvPr id="6" name="CuadroTexto 5"/>
          <p:cNvSpPr txBox="1"/>
          <p:nvPr/>
        </p:nvSpPr>
        <p:spPr>
          <a:xfrm>
            <a:off x="583322" y="3570687"/>
            <a:ext cx="10699532" cy="1200329"/>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u="sng" dirty="0" smtClean="0">
                <a:latin typeface="Arial Rounded MT Bold" panose="020F0704030504030204" pitchFamily="34" charset="0"/>
              </a:rPr>
              <a:t>Señal digital:</a:t>
            </a:r>
            <a:r>
              <a:rPr lang="es-AR" dirty="0" smtClean="0">
                <a:latin typeface="Arial Rounded MT Bold" panose="020F0704030504030204" pitchFamily="34" charset="0"/>
              </a:rPr>
              <a:t> </a:t>
            </a:r>
            <a:r>
              <a:rPr lang="es-AR" dirty="0">
                <a:latin typeface="Arial Rounded MT Bold" panose="020F0704030504030204" pitchFamily="34" charset="0"/>
              </a:rPr>
              <a:t>es aquella en la que la intensidad se mantiene constante durante un determinado intervalo de tiempo, tras el cual la señal cambia a otro valor constante2. En la Figura 3.1 se muestran ejemplos de ambos tipos de señales. La señal continua puede corresponder a voz y la señal discreta puede representar valores binarios (0 y 1).</a:t>
            </a:r>
          </a:p>
        </p:txBody>
      </p:sp>
      <p:sp>
        <p:nvSpPr>
          <p:cNvPr id="2" name="Rectángulo 1"/>
          <p:cNvSpPr/>
          <p:nvPr/>
        </p:nvSpPr>
        <p:spPr>
          <a:xfrm>
            <a:off x="672661" y="1383860"/>
            <a:ext cx="10520855" cy="646331"/>
          </a:xfrm>
          <a:prstGeom prst="rect">
            <a:avLst/>
          </a:prstGeom>
        </p:spPr>
        <p:txBody>
          <a:bodyPr wrap="square">
            <a:spAutoFit/>
          </a:bodyPr>
          <a:lstStyle/>
          <a:p>
            <a:r>
              <a:rPr lang="es-AR" dirty="0" smtClean="0">
                <a:latin typeface="Arial Rounded MT Bold" panose="020F0704030504030204" pitchFamily="34" charset="0"/>
              </a:rPr>
              <a:t>- Toda </a:t>
            </a:r>
            <a:r>
              <a:rPr lang="es-AR" dirty="0">
                <a:latin typeface="Arial Rounded MT Bold" panose="020F0704030504030204" pitchFamily="34" charset="0"/>
              </a:rPr>
              <a:t>señal electromagnética, considerada como función del tiempo, puede ser tanto analógica como digital. </a:t>
            </a:r>
          </a:p>
        </p:txBody>
      </p:sp>
      <p:sp>
        <p:nvSpPr>
          <p:cNvPr id="8" name="Rectángulo 7"/>
          <p:cNvSpPr/>
          <p:nvPr/>
        </p:nvSpPr>
        <p:spPr>
          <a:xfrm>
            <a:off x="493986" y="5228626"/>
            <a:ext cx="10788868" cy="923330"/>
          </a:xfrm>
          <a:prstGeom prst="rect">
            <a:avLst/>
          </a:prstGeom>
        </p:spPr>
        <p:txBody>
          <a:bodyPr wrap="square">
            <a:spAutoFit/>
          </a:bodyPr>
          <a:lstStyle/>
          <a:p>
            <a:r>
              <a:rPr lang="es-AR" dirty="0" smtClean="0">
                <a:latin typeface="Arial Rounded MT Bold" panose="020F0704030504030204" pitchFamily="34" charset="0"/>
              </a:rPr>
              <a:t>- Pero tanto </a:t>
            </a:r>
            <a:r>
              <a:rPr lang="es-AR" dirty="0">
                <a:latin typeface="Arial Rounded MT Bold" panose="020F0704030504030204" pitchFamily="34" charset="0"/>
              </a:rPr>
              <a:t>las señales analógicas como las digitales se pueden transmitir si se emplea el medio de transmisión adecuado. El medio de transmisión en concreto determinará cómo se tratan estas señales. </a:t>
            </a:r>
          </a:p>
        </p:txBody>
      </p:sp>
    </p:spTree>
    <p:extLst>
      <p:ext uri="{BB962C8B-B14F-4D97-AF65-F5344CB8AC3E}">
        <p14:creationId xmlns:p14="http://schemas.microsoft.com/office/powerpoint/2010/main" val="1814942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346841" y="462419"/>
            <a:ext cx="3310759" cy="369332"/>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AR" dirty="0" smtClean="0">
                <a:latin typeface="Arial Rounded MT Bold" panose="020F0704030504030204" pitchFamily="34" charset="0"/>
              </a:rPr>
              <a:t>TRANSMICION ANALOGICA</a:t>
            </a:r>
          </a:p>
        </p:txBody>
      </p:sp>
      <p:sp>
        <p:nvSpPr>
          <p:cNvPr id="2" name="Rectángulo 1"/>
          <p:cNvSpPr/>
          <p:nvPr/>
        </p:nvSpPr>
        <p:spPr>
          <a:xfrm>
            <a:off x="346841" y="1286690"/>
            <a:ext cx="11550869" cy="4247317"/>
          </a:xfrm>
          <a:prstGeom prst="rect">
            <a:avLst/>
          </a:prstGeom>
        </p:spPr>
        <p:txBody>
          <a:bodyPr wrap="square">
            <a:spAutoFit/>
          </a:bodyPr>
          <a:lstStyle/>
          <a:p>
            <a:pPr marL="285750" indent="-285750">
              <a:buFontTx/>
              <a:buChar char="-"/>
            </a:pPr>
            <a:r>
              <a:rPr lang="es-AR" dirty="0" smtClean="0">
                <a:latin typeface="Arial Rounded MT Bold" panose="020F0704030504030204" pitchFamily="34" charset="0"/>
              </a:rPr>
              <a:t>Es una </a:t>
            </a:r>
            <a:r>
              <a:rPr lang="es-AR" dirty="0">
                <a:latin typeface="Arial Rounded MT Bold" panose="020F0704030504030204" pitchFamily="34" charset="0"/>
              </a:rPr>
              <a:t>forma de transmitir señales analógicas con independencia de su </a:t>
            </a:r>
            <a:r>
              <a:rPr lang="es-AR" dirty="0" smtClean="0">
                <a:latin typeface="Arial Rounded MT Bold" panose="020F0704030504030204" pitchFamily="34" charset="0"/>
              </a:rPr>
              <a:t>contenido</a:t>
            </a:r>
          </a:p>
          <a:p>
            <a:pPr marL="285750" indent="-285750">
              <a:buFontTx/>
              <a:buChar char="-"/>
            </a:pPr>
            <a:endParaRPr lang="es-AR" dirty="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Las </a:t>
            </a:r>
            <a:r>
              <a:rPr lang="es-AR" dirty="0">
                <a:latin typeface="Arial Rounded MT Bold" panose="020F0704030504030204" pitchFamily="34" charset="0"/>
              </a:rPr>
              <a:t>señales pueden representar datos analógicos (por ejemplo, voz, </a:t>
            </a:r>
            <a:r>
              <a:rPr lang="es-AR" dirty="0" smtClean="0">
                <a:latin typeface="Arial Rounded MT Bold" panose="020F0704030504030204" pitchFamily="34" charset="0"/>
              </a:rPr>
              <a:t>audio</a:t>
            </a:r>
            <a:r>
              <a:rPr lang="es-AR" dirty="0">
                <a:latin typeface="Arial Rounded MT Bold" panose="020F0704030504030204" pitchFamily="34" charset="0"/>
              </a:rPr>
              <a:t>, o información acústica) o datos digitales (por ejemplo, los datos binarios modulados en un módem). </a:t>
            </a:r>
          </a:p>
          <a:p>
            <a:pPr marL="285750" indent="-285750">
              <a:buFontTx/>
              <a:buChar char="-"/>
            </a:pPr>
            <a:endParaRPr lang="es-AR" dirty="0" smtClean="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En </a:t>
            </a:r>
            <a:r>
              <a:rPr lang="es-AR" dirty="0">
                <a:latin typeface="Arial Rounded MT Bold" panose="020F0704030504030204" pitchFamily="34" charset="0"/>
              </a:rPr>
              <a:t>cualquier caso, la señal analógica se irá debilitando (atenuándose) con la </a:t>
            </a:r>
            <a:r>
              <a:rPr lang="es-AR" dirty="0" smtClean="0">
                <a:latin typeface="Arial Rounded MT Bold" panose="020F0704030504030204" pitchFamily="34" charset="0"/>
              </a:rPr>
              <a:t>distancia, en donde para </a:t>
            </a:r>
            <a:r>
              <a:rPr lang="es-AR" dirty="0">
                <a:latin typeface="Arial Rounded MT Bold" panose="020F0704030504030204" pitchFamily="34" charset="0"/>
              </a:rPr>
              <a:t>conseguir distancias más largas, el sistema de transmisión analógico incluye amplificadores que inyectan energía en la </a:t>
            </a:r>
            <a:r>
              <a:rPr lang="es-AR" dirty="0" smtClean="0">
                <a:latin typeface="Arial Rounded MT Bold" panose="020F0704030504030204" pitchFamily="34" charset="0"/>
              </a:rPr>
              <a:t>señal, pero desgraciadamente</a:t>
            </a:r>
            <a:r>
              <a:rPr lang="es-AR" dirty="0">
                <a:latin typeface="Arial Rounded MT Bold" panose="020F0704030504030204" pitchFamily="34" charset="0"/>
              </a:rPr>
              <a:t>, el amplificador también inyecta energía en las componentes de </a:t>
            </a:r>
            <a:r>
              <a:rPr lang="es-AR" dirty="0" smtClean="0">
                <a:latin typeface="Arial Rounded MT Bold" panose="020F0704030504030204" pitchFamily="34" charset="0"/>
              </a:rPr>
              <a:t>ruido, en donde </a:t>
            </a:r>
            <a:r>
              <a:rPr lang="es-AR" dirty="0">
                <a:latin typeface="Arial Rounded MT Bold" panose="020F0704030504030204" pitchFamily="34" charset="0"/>
              </a:rPr>
              <a:t>la señal se distorsiona cada vez </a:t>
            </a:r>
            <a:r>
              <a:rPr lang="es-AR" dirty="0" smtClean="0">
                <a:latin typeface="Arial Rounded MT Bold" panose="020F0704030504030204" pitchFamily="34" charset="0"/>
              </a:rPr>
              <a:t>más.</a:t>
            </a:r>
          </a:p>
          <a:p>
            <a:pPr marL="285750" indent="-285750">
              <a:buFontTx/>
              <a:buChar char="-"/>
            </a:pPr>
            <a:endParaRPr lang="es-AR" dirty="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En </a:t>
            </a:r>
            <a:r>
              <a:rPr lang="es-AR" dirty="0">
                <a:latin typeface="Arial Rounded MT Bold" panose="020F0704030504030204" pitchFamily="34" charset="0"/>
              </a:rPr>
              <a:t>el caso de los datos analógicos, como la voz, se puede tolerar una pequeña distorsión, ya que en ese caso los datos siguen siendo inteligibles. Sin embargo, para los datos digitales los amplificadores en cascada introducirán errores. </a:t>
            </a:r>
          </a:p>
          <a:p>
            <a:pPr marL="285750" indent="-285750">
              <a:buFontTx/>
              <a:buChar char="-"/>
            </a:pPr>
            <a:endParaRPr lang="es-AR" dirty="0" smtClean="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Surge el concepto de </a:t>
            </a:r>
            <a:r>
              <a:rPr lang="es-AR" dirty="0">
                <a:latin typeface="Arial Black" panose="020B0A04020102020204" pitchFamily="34" charset="0"/>
              </a:rPr>
              <a:t>Multiplexación</a:t>
            </a:r>
          </a:p>
        </p:txBody>
      </p:sp>
    </p:spTree>
    <p:extLst>
      <p:ext uri="{BB962C8B-B14F-4D97-AF65-F5344CB8AC3E}">
        <p14:creationId xmlns:p14="http://schemas.microsoft.com/office/powerpoint/2010/main" val="2061966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78372" y="788241"/>
            <a:ext cx="2837793" cy="369332"/>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AR" dirty="0" smtClean="0">
                <a:latin typeface="Arial Rounded MT Bold" panose="020F0704030504030204" pitchFamily="34" charset="0"/>
              </a:rPr>
              <a:t>TRANSMICION DIGITAL</a:t>
            </a:r>
          </a:p>
        </p:txBody>
      </p:sp>
      <p:sp>
        <p:nvSpPr>
          <p:cNvPr id="9" name="Rectángulo 8"/>
          <p:cNvSpPr/>
          <p:nvPr/>
        </p:nvSpPr>
        <p:spPr>
          <a:xfrm>
            <a:off x="178676" y="1759657"/>
            <a:ext cx="11866179" cy="3416320"/>
          </a:xfrm>
          <a:prstGeom prst="rect">
            <a:avLst/>
          </a:prstGeom>
        </p:spPr>
        <p:txBody>
          <a:bodyPr wrap="square">
            <a:spAutoFit/>
          </a:bodyPr>
          <a:lstStyle/>
          <a:p>
            <a:pPr marL="285750" indent="-285750">
              <a:buFontTx/>
              <a:buChar char="-"/>
            </a:pPr>
            <a:r>
              <a:rPr lang="es-AR" dirty="0" smtClean="0">
                <a:latin typeface="Arial Rounded MT Bold" panose="020F0704030504030204" pitchFamily="34" charset="0"/>
              </a:rPr>
              <a:t>Es </a:t>
            </a:r>
            <a:r>
              <a:rPr lang="es-AR" dirty="0">
                <a:latin typeface="Arial Rounded MT Bold" panose="020F0704030504030204" pitchFamily="34" charset="0"/>
              </a:rPr>
              <a:t>dependiente del contenido de la señal. </a:t>
            </a:r>
            <a:endParaRPr lang="es-AR" dirty="0" smtClean="0">
              <a:latin typeface="Arial Rounded MT Bold" panose="020F0704030504030204" pitchFamily="34" charset="0"/>
            </a:endParaRPr>
          </a:p>
          <a:p>
            <a:pPr marL="285750" indent="-285750">
              <a:buFontTx/>
              <a:buChar char="-"/>
            </a:pPr>
            <a:endParaRPr lang="es-AR" dirty="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Para una </a:t>
            </a:r>
            <a:r>
              <a:rPr lang="es-AR" dirty="0">
                <a:latin typeface="Arial Rounded MT Bold" panose="020F0704030504030204" pitchFamily="34" charset="0"/>
              </a:rPr>
              <a:t>señal digital sólo se puede transmitir a una distancia limitada, ya que la atenuación, el ruido y otros aspectos negativos pueden afectar a la integridad de los datos transmitidos. </a:t>
            </a:r>
            <a:endParaRPr lang="es-AR" dirty="0" smtClean="0">
              <a:latin typeface="Arial Rounded MT Bold" panose="020F0704030504030204" pitchFamily="34" charset="0"/>
            </a:endParaRPr>
          </a:p>
          <a:p>
            <a:pPr marL="285750" indent="-285750">
              <a:buFontTx/>
              <a:buChar char="-"/>
            </a:pPr>
            <a:endParaRPr lang="es-AR" dirty="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Para </a:t>
            </a:r>
            <a:r>
              <a:rPr lang="es-AR" dirty="0">
                <a:latin typeface="Arial Rounded MT Bold" panose="020F0704030504030204" pitchFamily="34" charset="0"/>
              </a:rPr>
              <a:t>conseguir distancias mayores se usan repetidores. Un repetidor recibe la señal digital, regenera el patrón de ceros y unos, y los retransmite. De esta manera se evita la atenuación. </a:t>
            </a:r>
            <a:endParaRPr lang="es-AR" dirty="0" smtClean="0">
              <a:latin typeface="Arial Rounded MT Bold" panose="020F0704030504030204" pitchFamily="34" charset="0"/>
            </a:endParaRPr>
          </a:p>
          <a:p>
            <a:pPr marL="285750" indent="-285750">
              <a:buFontTx/>
              <a:buChar char="-"/>
            </a:pPr>
            <a:endParaRPr lang="es-AR" dirty="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Para </a:t>
            </a:r>
            <a:r>
              <a:rPr lang="es-AR" dirty="0">
                <a:latin typeface="Arial Rounded MT Bold" panose="020F0704030504030204" pitchFamily="34" charset="0"/>
              </a:rPr>
              <a:t>señales analógicas se puede usar la misma técnica anterior si la señal transmitida transporta datos digitales. En este caso, el sistema de transmisión tendrá repetidores convenientemente espaciados en lugar de amplificadores. Dichos repetidores recuperan los datos digitales a partir de la señal analógica y generan una señal analógica limpia. De esta manera, el ruido no es acumulativo. </a:t>
            </a:r>
          </a:p>
        </p:txBody>
      </p:sp>
    </p:spTree>
    <p:extLst>
      <p:ext uri="{BB962C8B-B14F-4D97-AF65-F5344CB8AC3E}">
        <p14:creationId xmlns:p14="http://schemas.microsoft.com/office/powerpoint/2010/main" val="1788728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8426" y="1253469"/>
            <a:ext cx="10625958" cy="1754326"/>
          </a:xfrm>
          <a:prstGeom prst="rect">
            <a:avLst/>
          </a:prstGeom>
        </p:spPr>
        <p:txBody>
          <a:bodyPr wrap="square">
            <a:spAutoFit/>
          </a:bodyPr>
          <a:lstStyle/>
          <a:p>
            <a:pPr marL="285750" indent="-285750">
              <a:buFontTx/>
              <a:buChar char="-"/>
            </a:pPr>
            <a:r>
              <a:rPr lang="es-AR" dirty="0" smtClean="0">
                <a:latin typeface="Arial Rounded MT Bold" panose="020F0704030504030204" pitchFamily="34" charset="0"/>
              </a:rPr>
              <a:t>Para </a:t>
            </a:r>
            <a:r>
              <a:rPr lang="es-AR" dirty="0">
                <a:latin typeface="Arial Rounded MT Bold" panose="020F0704030504030204" pitchFamily="34" charset="0"/>
              </a:rPr>
              <a:t>hacer un uso eficiente de las líneas de telecomunicaciones de alta velocidad se emplean técnicas de multiplexación, las cuales permiten que varias fuentes de transmisión compartan una capacidad de transmisión superior. </a:t>
            </a:r>
            <a:endParaRPr lang="es-AR" dirty="0" smtClean="0">
              <a:latin typeface="Arial Rounded MT Bold" panose="020F0704030504030204" pitchFamily="34" charset="0"/>
            </a:endParaRPr>
          </a:p>
          <a:p>
            <a:endParaRPr lang="es-AR" dirty="0" smtClean="0">
              <a:latin typeface="Arial Rounded MT Bold" panose="020F0704030504030204" pitchFamily="34" charset="0"/>
            </a:endParaRPr>
          </a:p>
          <a:p>
            <a:pPr marL="285750" indent="-285750">
              <a:buFontTx/>
              <a:buChar char="-"/>
            </a:pPr>
            <a:r>
              <a:rPr lang="es-AR" dirty="0" smtClean="0">
                <a:latin typeface="Arial Rounded MT Bold" panose="020F0704030504030204" pitchFamily="34" charset="0"/>
              </a:rPr>
              <a:t>Las </a:t>
            </a:r>
            <a:r>
              <a:rPr lang="es-AR" dirty="0">
                <a:latin typeface="Arial Rounded MT Bold" panose="020F0704030504030204" pitchFamily="34" charset="0"/>
              </a:rPr>
              <a:t>dos formas usuales de multiplexación son las de división en frecuencias (FDM, Frequency-Division Multiplexing) y división en el tiempo (TDM, Time-Division Multiplexing). </a:t>
            </a:r>
          </a:p>
        </p:txBody>
      </p:sp>
      <p:sp>
        <p:nvSpPr>
          <p:cNvPr id="4" name="CuadroTexto 3"/>
          <p:cNvSpPr txBox="1"/>
          <p:nvPr/>
        </p:nvSpPr>
        <p:spPr>
          <a:xfrm>
            <a:off x="688426" y="424085"/>
            <a:ext cx="3063767" cy="523220"/>
          </a:xfrm>
          <a:prstGeom prst="rect">
            <a:avLst/>
          </a:prstGeom>
          <a:noFill/>
          <a:ln w="38100">
            <a:solidFill>
              <a:schemeClr val="tx1"/>
            </a:solidFill>
          </a:ln>
        </p:spPr>
        <p:txBody>
          <a:bodyPr wrap="square" rtlCol="0">
            <a:spAutoFit/>
          </a:bodyPr>
          <a:lstStyle/>
          <a:p>
            <a:r>
              <a:rPr lang="es-AR" sz="2800" dirty="0" smtClean="0">
                <a:latin typeface="Arial Black" panose="020B0A04020102020204" pitchFamily="34" charset="0"/>
              </a:rPr>
              <a:t>Multiplexación</a:t>
            </a:r>
            <a:endParaRPr lang="es-AR" sz="2800" dirty="0">
              <a:latin typeface="Arial Black" panose="020B0A04020102020204" pitchFamily="34" charset="0"/>
            </a:endParaRPr>
          </a:p>
        </p:txBody>
      </p:sp>
      <p:sp>
        <p:nvSpPr>
          <p:cNvPr id="6" name="CuadroTexto 5"/>
          <p:cNvSpPr txBox="1"/>
          <p:nvPr/>
        </p:nvSpPr>
        <p:spPr>
          <a:xfrm>
            <a:off x="463766" y="3313959"/>
            <a:ext cx="11075278" cy="1477328"/>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u="sng" dirty="0" smtClean="0">
                <a:latin typeface="Arial Rounded MT Bold" panose="020F0704030504030204" pitchFamily="34" charset="0"/>
              </a:rPr>
              <a:t>Multiplexación por división en frecuencias (FDM):</a:t>
            </a:r>
            <a:r>
              <a:rPr lang="es-AR" dirty="0" smtClean="0">
                <a:latin typeface="Arial Rounded MT Bold" panose="020F0704030504030204" pitchFamily="34" charset="0"/>
              </a:rPr>
              <a:t> </a:t>
            </a:r>
            <a:r>
              <a:rPr lang="es-AR" dirty="0" smtClean="0">
                <a:latin typeface="Arial Rounded MT Bold" panose="020F0704030504030204" pitchFamily="34" charset="0"/>
                <a:cs typeface="Arial" panose="020B0604020202020204" pitchFamily="34" charset="0"/>
              </a:rPr>
              <a:t>se </a:t>
            </a:r>
            <a:r>
              <a:rPr lang="es-AR" dirty="0">
                <a:latin typeface="Arial Rounded MT Bold" panose="020F0704030504030204" pitchFamily="34" charset="0"/>
                <a:cs typeface="Arial" panose="020B0604020202020204" pitchFamily="34" charset="0"/>
              </a:rPr>
              <a:t>puede usar con señales analógicas, de modo que se transmiten varias señales a través </a:t>
            </a:r>
            <a:r>
              <a:rPr lang="es-AR" dirty="0" smtClean="0">
                <a:latin typeface="Arial Rounded MT Bold" panose="020F0704030504030204" pitchFamily="34" charset="0"/>
                <a:cs typeface="Arial" panose="020B0604020202020204" pitchFamily="34" charset="0"/>
              </a:rPr>
              <a:t>del </a:t>
            </a:r>
            <a:r>
              <a:rPr lang="es-AR" dirty="0">
                <a:latin typeface="Arial Rounded MT Bold" panose="020F0704030504030204" pitchFamily="34" charset="0"/>
                <a:cs typeface="Arial" panose="020B0604020202020204" pitchFamily="34" charset="0"/>
              </a:rPr>
              <a:t>mismo medio gracias a la asignación de una banda de frecuencia diferente para cada señal. El equipamiento de modulación es preciso para desplazar cada señal a la banda de frecuencia requerida, siendo necesarios, por su parte, los equipos de multiplexación para combinar las señales moduladas. </a:t>
            </a:r>
            <a:endParaRPr lang="es-AR" dirty="0"/>
          </a:p>
        </p:txBody>
      </p:sp>
      <p:sp>
        <p:nvSpPr>
          <p:cNvPr id="9" name="CuadroTexto 8"/>
          <p:cNvSpPr txBox="1"/>
          <p:nvPr/>
        </p:nvSpPr>
        <p:spPr>
          <a:xfrm>
            <a:off x="463766" y="5097451"/>
            <a:ext cx="11075278" cy="1477328"/>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u="sng" dirty="0">
                <a:latin typeface="Arial Rounded MT Bold" panose="020F0704030504030204" pitchFamily="34" charset="0"/>
              </a:rPr>
              <a:t>Multiplexación </a:t>
            </a:r>
            <a:r>
              <a:rPr lang="es-AR" u="sng" dirty="0" smtClean="0">
                <a:latin typeface="Arial Rounded MT Bold" panose="020F0704030504030204" pitchFamily="34" charset="0"/>
              </a:rPr>
              <a:t>por </a:t>
            </a:r>
            <a:r>
              <a:rPr lang="es-AR" u="sng" dirty="0">
                <a:latin typeface="Arial Rounded MT Bold" panose="020F0704030504030204" pitchFamily="34" charset="0"/>
              </a:rPr>
              <a:t>división en el tiempo síncrona </a:t>
            </a:r>
            <a:r>
              <a:rPr lang="es-AR" u="sng" dirty="0" smtClean="0">
                <a:latin typeface="Arial Rounded MT Bold" panose="020F0704030504030204" pitchFamily="34" charset="0"/>
              </a:rPr>
              <a:t>(TDM):</a:t>
            </a:r>
            <a:r>
              <a:rPr lang="es-AR" dirty="0" smtClean="0">
                <a:latin typeface="Arial Rounded MT Bold" panose="020F0704030504030204" pitchFamily="34" charset="0"/>
              </a:rPr>
              <a:t> </a:t>
            </a:r>
            <a:r>
              <a:rPr lang="es-AR" dirty="0">
                <a:latin typeface="Arial Rounded MT Bold" panose="020F0704030504030204" pitchFamily="34" charset="0"/>
                <a:cs typeface="Arial" panose="020B0604020202020204" pitchFamily="34" charset="0"/>
              </a:rPr>
              <a:t>se puede utilizar con señales digitales o con señales analógicas que transportan datos digitales. En esta forma de multiplexación, los datos procedentes de varias fuentes se transmiten en tramas repetitivas. Cada trama consta de un conjunto de ranuras temporales, asignándosele a cada fuente una o más ranuras por trama. El efecto obtenido es la mezcla de los bits de datos de las distintas fuentes. </a:t>
            </a:r>
            <a:endParaRPr lang="es-AR" dirty="0"/>
          </a:p>
        </p:txBody>
      </p:sp>
    </p:spTree>
    <p:extLst>
      <p:ext uri="{BB962C8B-B14F-4D97-AF65-F5344CB8AC3E}">
        <p14:creationId xmlns:p14="http://schemas.microsoft.com/office/powerpoint/2010/main" val="1455734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660325139"/>
              </p:ext>
            </p:extLst>
          </p:nvPr>
        </p:nvGraphicFramePr>
        <p:xfrm>
          <a:off x="262759" y="1051034"/>
          <a:ext cx="4835610" cy="3662336"/>
        </p:xfrm>
        <a:graphic>
          <a:graphicData uri="http://schemas.openxmlformats.org/drawingml/2006/table">
            <a:tbl>
              <a:tblPr/>
              <a:tblGrid>
                <a:gridCol w="1611870">
                  <a:extLst>
                    <a:ext uri="{9D8B030D-6E8A-4147-A177-3AD203B41FA5}">
                      <a16:colId xmlns:a16="http://schemas.microsoft.com/office/drawing/2014/main" val="2854829633"/>
                    </a:ext>
                  </a:extLst>
                </a:gridCol>
                <a:gridCol w="1611870">
                  <a:extLst>
                    <a:ext uri="{9D8B030D-6E8A-4147-A177-3AD203B41FA5}">
                      <a16:colId xmlns:a16="http://schemas.microsoft.com/office/drawing/2014/main" val="435397416"/>
                    </a:ext>
                  </a:extLst>
                </a:gridCol>
                <a:gridCol w="1611870">
                  <a:extLst>
                    <a:ext uri="{9D8B030D-6E8A-4147-A177-3AD203B41FA5}">
                      <a16:colId xmlns:a16="http://schemas.microsoft.com/office/drawing/2014/main" val="330039707"/>
                    </a:ext>
                  </a:extLst>
                </a:gridCol>
              </a:tblGrid>
              <a:tr h="698372">
                <a:tc>
                  <a:txBody>
                    <a:bodyPr/>
                    <a:lstStyle/>
                    <a:p>
                      <a:pPr algn="ctr" fontAlgn="ctr"/>
                      <a:r>
                        <a:rPr lang="es-AR" sz="1400" b="1" cap="all" dirty="0">
                          <a:solidFill>
                            <a:schemeClr val="bg1"/>
                          </a:solidFill>
                          <a:effectLst/>
                        </a:rPr>
                        <a:t>BASIS FOR COMPARISON</a:t>
                      </a:r>
                      <a:br>
                        <a:rPr lang="es-AR" sz="1400" b="1" cap="all" dirty="0">
                          <a:solidFill>
                            <a:schemeClr val="bg1"/>
                          </a:solidFill>
                          <a:effectLst/>
                        </a:rPr>
                      </a:br>
                      <a:endParaRPr lang="es-AR" sz="1400" b="1" cap="all" dirty="0">
                        <a:solidFill>
                          <a:schemeClr val="bg1"/>
                        </a:solidFill>
                        <a:effectLst/>
                      </a:endParaRPr>
                    </a:p>
                  </a:txBody>
                  <a:tcPr marL="60445" marR="60445" marT="60445" marB="6044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s-AR" sz="1400" b="1" cap="all" dirty="0">
                          <a:solidFill>
                            <a:schemeClr val="bg1"/>
                          </a:solidFill>
                          <a:effectLst/>
                        </a:rPr>
                        <a:t>TDM</a:t>
                      </a:r>
                    </a:p>
                  </a:txBody>
                  <a:tcPr marL="60445" marR="60445" marT="60445" marB="6044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s-AR" sz="1400" b="1" cap="all" dirty="0">
                          <a:solidFill>
                            <a:schemeClr val="bg1"/>
                          </a:solidFill>
                          <a:effectLst/>
                        </a:rPr>
                        <a:t>FDM</a:t>
                      </a:r>
                    </a:p>
                  </a:txBody>
                  <a:tcPr marL="60445" marR="60445" marT="60445" marB="6044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3322062450"/>
                  </a:ext>
                </a:extLst>
              </a:tr>
              <a:tr h="556095">
                <a:tc>
                  <a:txBody>
                    <a:bodyPr/>
                    <a:lstStyle/>
                    <a:p>
                      <a:pPr algn="l" fontAlgn="t"/>
                      <a:r>
                        <a:rPr lang="es-AR" sz="1400" dirty="0">
                          <a:solidFill>
                            <a:schemeClr val="bg1"/>
                          </a:solidFill>
                          <a:effectLst/>
                        </a:rPr>
                        <a:t>Basic</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AR" sz="1400" dirty="0">
                          <a:solidFill>
                            <a:schemeClr val="bg1"/>
                          </a:solidFill>
                          <a:effectLst/>
                        </a:rPr>
                        <a:t>Times scale is shared.</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AR" sz="1400">
                          <a:solidFill>
                            <a:schemeClr val="bg1"/>
                          </a:solidFill>
                          <a:effectLst/>
                        </a:rPr>
                        <a:t>Frequency is shared.</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4965004"/>
                  </a:ext>
                </a:extLst>
              </a:tr>
              <a:tr h="773697">
                <a:tc>
                  <a:txBody>
                    <a:bodyPr/>
                    <a:lstStyle/>
                    <a:p>
                      <a:pPr algn="l" fontAlgn="t"/>
                      <a:r>
                        <a:rPr lang="es-AR" sz="1400" dirty="0">
                          <a:solidFill>
                            <a:schemeClr val="bg1"/>
                          </a:solidFill>
                          <a:effectLst/>
                        </a:rPr>
                        <a:t>Used with</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s-AR" sz="1400" dirty="0">
                          <a:solidFill>
                            <a:schemeClr val="bg1"/>
                          </a:solidFill>
                          <a:effectLst/>
                        </a:rPr>
                        <a:t>Digital signals and analog signals</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s-AR" sz="1400">
                          <a:solidFill>
                            <a:schemeClr val="bg1"/>
                          </a:solidFill>
                          <a:effectLst/>
                        </a:rPr>
                        <a:t>Analog signals</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00844706"/>
                  </a:ext>
                </a:extLst>
              </a:tr>
              <a:tr h="556095">
                <a:tc>
                  <a:txBody>
                    <a:bodyPr/>
                    <a:lstStyle/>
                    <a:p>
                      <a:pPr algn="l" fontAlgn="t"/>
                      <a:r>
                        <a:rPr lang="es-AR" sz="1400">
                          <a:solidFill>
                            <a:schemeClr val="bg1"/>
                          </a:solidFill>
                          <a:effectLst/>
                        </a:rPr>
                        <a:t>Necessary requirement</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AR" sz="1400" dirty="0">
                          <a:solidFill>
                            <a:schemeClr val="bg1"/>
                          </a:solidFill>
                          <a:effectLst/>
                        </a:rPr>
                        <a:t>Sync Pulse</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AR" sz="1400" dirty="0">
                          <a:solidFill>
                            <a:schemeClr val="bg1"/>
                          </a:solidFill>
                          <a:effectLst/>
                        </a:rPr>
                        <a:t>Guard Band</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71842661"/>
                  </a:ext>
                </a:extLst>
              </a:tr>
              <a:tr h="338493">
                <a:tc>
                  <a:txBody>
                    <a:bodyPr/>
                    <a:lstStyle/>
                    <a:p>
                      <a:pPr algn="l" fontAlgn="t"/>
                      <a:r>
                        <a:rPr lang="es-AR" sz="1400">
                          <a:solidFill>
                            <a:schemeClr val="bg1"/>
                          </a:solidFill>
                          <a:effectLst/>
                        </a:rPr>
                        <a:t>Interference</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s-AR" sz="1400" dirty="0">
                          <a:solidFill>
                            <a:schemeClr val="bg1"/>
                          </a:solidFill>
                          <a:effectLst/>
                        </a:rPr>
                        <a:t>Low or negligible</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s-AR" sz="1400" dirty="0">
                          <a:solidFill>
                            <a:schemeClr val="bg1"/>
                          </a:solidFill>
                          <a:effectLst/>
                        </a:rPr>
                        <a:t>High</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07861812"/>
                  </a:ext>
                </a:extLst>
              </a:tr>
              <a:tr h="338493">
                <a:tc>
                  <a:txBody>
                    <a:bodyPr/>
                    <a:lstStyle/>
                    <a:p>
                      <a:pPr algn="l" fontAlgn="t"/>
                      <a:r>
                        <a:rPr lang="es-AR" sz="1400">
                          <a:solidFill>
                            <a:schemeClr val="bg1"/>
                          </a:solidFill>
                          <a:effectLst/>
                        </a:rPr>
                        <a:t>Circuitry</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AR" sz="1400" dirty="0">
                          <a:solidFill>
                            <a:schemeClr val="bg1"/>
                          </a:solidFill>
                          <a:effectLst/>
                        </a:rPr>
                        <a:t>Simpler</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AR" sz="1400" dirty="0">
                          <a:solidFill>
                            <a:schemeClr val="bg1"/>
                          </a:solidFill>
                          <a:effectLst/>
                        </a:rPr>
                        <a:t>Complex</a:t>
                      </a:r>
                    </a:p>
                  </a:txBody>
                  <a:tcPr marL="60445" marR="60445" marT="60445" marB="60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20090357"/>
                  </a:ext>
                </a:extLst>
              </a:tr>
              <a:tr h="338493">
                <a:tc>
                  <a:txBody>
                    <a:bodyPr/>
                    <a:lstStyle/>
                    <a:p>
                      <a:pPr algn="l" fontAlgn="t"/>
                      <a:r>
                        <a:rPr lang="es-AR" sz="1400">
                          <a:solidFill>
                            <a:schemeClr val="bg1"/>
                          </a:solidFill>
                          <a:effectLst/>
                        </a:rPr>
                        <a:t>Utilization</a:t>
                      </a:r>
                    </a:p>
                  </a:txBody>
                  <a:tcPr marL="60445" marR="60445" marT="60445" marB="60445">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s-AR" sz="1400" dirty="0">
                          <a:solidFill>
                            <a:schemeClr val="bg1"/>
                          </a:solidFill>
                          <a:effectLst/>
                        </a:rPr>
                        <a:t>Efficiently used</a:t>
                      </a:r>
                    </a:p>
                  </a:txBody>
                  <a:tcPr marL="60445" marR="60445" marT="60445" marB="60445">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s-AR" sz="1400" dirty="0">
                          <a:solidFill>
                            <a:schemeClr val="bg1"/>
                          </a:solidFill>
                          <a:effectLst/>
                        </a:rPr>
                        <a:t>Ineffective</a:t>
                      </a:r>
                    </a:p>
                  </a:txBody>
                  <a:tcPr marL="60445" marR="60445" marT="60445" marB="60445">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419136526"/>
                  </a:ext>
                </a:extLst>
              </a:tr>
            </a:tbl>
          </a:graphicData>
        </a:graphic>
      </p:graphicFrame>
      <p:sp>
        <p:nvSpPr>
          <p:cNvPr id="3" name="CuadroTexto 2"/>
          <p:cNvSpPr txBox="1"/>
          <p:nvPr/>
        </p:nvSpPr>
        <p:spPr>
          <a:xfrm>
            <a:off x="336331" y="317505"/>
            <a:ext cx="2848303" cy="369332"/>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AR" dirty="0" smtClean="0">
                <a:latin typeface="Arial Rounded MT Bold" panose="020F0704030504030204" pitchFamily="34" charset="0"/>
              </a:rPr>
              <a:t>Ventajas y Desventajas: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366" y="1051034"/>
            <a:ext cx="5763602" cy="3407104"/>
          </a:xfrm>
          <a:prstGeom prst="rect">
            <a:avLst/>
          </a:prstGeom>
        </p:spPr>
      </p:pic>
      <p:sp>
        <p:nvSpPr>
          <p:cNvPr id="5" name="Rectángulo 4"/>
          <p:cNvSpPr/>
          <p:nvPr/>
        </p:nvSpPr>
        <p:spPr>
          <a:xfrm>
            <a:off x="336331" y="5175268"/>
            <a:ext cx="11309130" cy="1200329"/>
          </a:xfrm>
          <a:prstGeom prst="rect">
            <a:avLst/>
          </a:prstGeom>
        </p:spPr>
        <p:txBody>
          <a:bodyPr wrap="square">
            <a:spAutoFit/>
          </a:bodyPr>
          <a:lstStyle/>
          <a:p>
            <a:pPr>
              <a:buFont typeface="+mj-lt"/>
              <a:buAutoNum type="arabicPeriod"/>
            </a:pPr>
            <a:r>
              <a:rPr lang="es-AR" dirty="0">
                <a:latin typeface="Arial Rounded MT Bold" panose="020F0704030504030204" pitchFamily="34" charset="0"/>
              </a:rPr>
              <a:t>La multiplexación por división de tiempo (TDM) incluye compartir el tiempo mediante la utilización de intervalos de tiempo para las señales. Por otro lado, la multiplexación por división de frecuencia (FDM) implica la distribución de las frecuencias, donde el canal se divide en varios rangos de ancho de banda (canales).</a:t>
            </a:r>
          </a:p>
        </p:txBody>
      </p:sp>
    </p:spTree>
    <p:extLst>
      <p:ext uri="{BB962C8B-B14F-4D97-AF65-F5344CB8AC3E}">
        <p14:creationId xmlns:p14="http://schemas.microsoft.com/office/powerpoint/2010/main" val="2153683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8676" y="473493"/>
            <a:ext cx="11477297" cy="5909310"/>
          </a:xfrm>
          <a:prstGeom prst="rect">
            <a:avLst/>
          </a:prstGeom>
        </p:spPr>
        <p:txBody>
          <a:bodyPr wrap="square">
            <a:spAutoFit/>
          </a:bodyPr>
          <a:lstStyle/>
          <a:p>
            <a:r>
              <a:rPr lang="es-AR" dirty="0" smtClean="0">
                <a:latin typeface="Arial Rounded MT Bold" panose="020F0704030504030204" pitchFamily="34" charset="0"/>
              </a:rPr>
              <a:t>2.La </a:t>
            </a:r>
            <a:r>
              <a:rPr lang="es-AR" dirty="0">
                <a:latin typeface="Arial Rounded MT Bold" panose="020F0704030504030204" pitchFamily="34" charset="0"/>
              </a:rPr>
              <a:t>señal analógica o la señal digital cualquiera podría utilizarse para el TDM, mientras que FDM funciona solo con señales </a:t>
            </a:r>
            <a:r>
              <a:rPr lang="es-AR" dirty="0" smtClean="0">
                <a:latin typeface="Arial Rounded MT Bold" panose="020F0704030504030204" pitchFamily="34" charset="0"/>
              </a:rPr>
              <a:t>analógicas.</a:t>
            </a:r>
          </a:p>
          <a:p>
            <a:endParaRPr lang="es-AR" dirty="0">
              <a:latin typeface="Arial Rounded MT Bold" panose="020F0704030504030204" pitchFamily="34" charset="0"/>
            </a:endParaRPr>
          </a:p>
          <a:p>
            <a:r>
              <a:rPr lang="es-AR" dirty="0" smtClean="0">
                <a:latin typeface="Arial Rounded MT Bold" panose="020F0704030504030204" pitchFamily="34" charset="0"/>
              </a:rPr>
              <a:t>3.Los </a:t>
            </a:r>
            <a:r>
              <a:rPr lang="es-AR" dirty="0"/>
              <a:t>Framing bits (Sync Pulses)</a:t>
            </a:r>
            <a:r>
              <a:rPr lang="es-AR" dirty="0" smtClean="0">
                <a:latin typeface="Arial Rounded MT Bold" panose="020F0704030504030204" pitchFamily="34" charset="0"/>
              </a:rPr>
              <a:t> </a:t>
            </a:r>
            <a:r>
              <a:rPr lang="es-AR" dirty="0">
                <a:latin typeface="Arial Rounded MT Bold" panose="020F0704030504030204" pitchFamily="34" charset="0"/>
              </a:rPr>
              <a:t>(pulsos de sincronización) se utilizan en TDM al comienzo de una </a:t>
            </a:r>
            <a:r>
              <a:rPr lang="es-AR" dirty="0" smtClean="0">
                <a:latin typeface="Arial Rounded MT Bold" panose="020F0704030504030204" pitchFamily="34" charset="0"/>
              </a:rPr>
              <a:t>frame </a:t>
            </a:r>
            <a:r>
              <a:rPr lang="es-AR" dirty="0">
                <a:latin typeface="Arial Rounded MT Bold" panose="020F0704030504030204" pitchFamily="34" charset="0"/>
              </a:rPr>
              <a:t>para permitir la sincronización. Por el contrario, FDM usa bandas Guard para separar las señales y evitar que se superpongan</a:t>
            </a:r>
            <a:r>
              <a:rPr lang="es-AR" dirty="0" smtClean="0">
                <a:latin typeface="Arial Rounded MT Bold" panose="020F0704030504030204" pitchFamily="34" charset="0"/>
              </a:rPr>
              <a:t>.</a:t>
            </a:r>
          </a:p>
          <a:p>
            <a:endParaRPr lang="es-AR" dirty="0">
              <a:latin typeface="Arial Rounded MT Bold" panose="020F0704030504030204" pitchFamily="34" charset="0"/>
            </a:endParaRPr>
          </a:p>
          <a:p>
            <a:r>
              <a:rPr lang="es-AR" dirty="0" smtClean="0">
                <a:latin typeface="Arial Rounded MT Bold" panose="020F0704030504030204" pitchFamily="34" charset="0"/>
              </a:rPr>
              <a:t>4.El </a:t>
            </a:r>
            <a:r>
              <a:rPr lang="es-AR" dirty="0">
                <a:latin typeface="Arial Rounded MT Bold" panose="020F0704030504030204" pitchFamily="34" charset="0"/>
              </a:rPr>
              <a:t>sistema FDM genera diferentes portadoras para los diferentes canales, y también cada una ocupa una banda de frecuencia distinta. Además, se requieren diferentes filtros de paso de banda. Por el contrario, el sistema TDM requiere circuitos idénticos. Como resultado, los circuitos necesarios en FDM son más complejos que los necesarios en TDM</a:t>
            </a:r>
            <a:r>
              <a:rPr lang="es-AR" dirty="0" smtClean="0">
                <a:latin typeface="Arial Rounded MT Bold" panose="020F0704030504030204" pitchFamily="34" charset="0"/>
              </a:rPr>
              <a:t>.</a:t>
            </a:r>
          </a:p>
          <a:p>
            <a:endParaRPr lang="es-AR" dirty="0">
              <a:latin typeface="Arial Rounded MT Bold" panose="020F0704030504030204" pitchFamily="34" charset="0"/>
            </a:endParaRPr>
          </a:p>
          <a:p>
            <a:r>
              <a:rPr lang="es-AR" dirty="0" smtClean="0">
                <a:latin typeface="Arial Rounded MT Bold" panose="020F0704030504030204" pitchFamily="34" charset="0"/>
              </a:rPr>
              <a:t>5.La</a:t>
            </a:r>
            <a:r>
              <a:rPr lang="es-AR" dirty="0">
                <a:latin typeface="Arial Rounded MT Bold" panose="020F0704030504030204" pitchFamily="34" charset="0"/>
              </a:rPr>
              <a:t> non–linear carácter de los distintos amplificador en el sistema FDM produce armónicos de distorsión , y esto introduce la interferencia . En contraste, en el sistema TDM, los intervalos de tiempo se asignan a varias señales; ya que las señales múltiples no se insertan simultáneamente en un enlace. Aunque, los requisitos no lineales de ambos sistemas son los mismos, pero TDM es inmune a la interferencia (diafonía</a:t>
            </a:r>
            <a:r>
              <a:rPr lang="es-AR" dirty="0" smtClean="0">
                <a:latin typeface="Arial Rounded MT Bold" panose="020F0704030504030204" pitchFamily="34" charset="0"/>
              </a:rPr>
              <a:t>).</a:t>
            </a:r>
          </a:p>
          <a:p>
            <a:endParaRPr lang="es-AR" dirty="0">
              <a:latin typeface="Arial Rounded MT Bold" panose="020F0704030504030204" pitchFamily="34" charset="0"/>
            </a:endParaRPr>
          </a:p>
          <a:p>
            <a:r>
              <a:rPr lang="es-AR" dirty="0" smtClean="0">
                <a:latin typeface="Arial Rounded MT Bold" panose="020F0704030504030204" pitchFamily="34" charset="0"/>
              </a:rPr>
              <a:t>6.La </a:t>
            </a:r>
            <a:r>
              <a:rPr lang="es-AR" dirty="0">
                <a:latin typeface="Arial Rounded MT Bold" panose="020F0704030504030204" pitchFamily="34" charset="0"/>
              </a:rPr>
              <a:t>utilización del enlace físico en el caso de TDM es más eficiente que en FDM. La razón detrás de esto es que el sistema FDM divide el enlace en múltiples canales, lo que no hace uso de la capacidad total del canal</a:t>
            </a:r>
            <a:r>
              <a:rPr lang="es-AR" dirty="0" smtClean="0">
                <a:latin typeface="Arial Rounded MT Bold" panose="020F0704030504030204" pitchFamily="34" charset="0"/>
              </a:rPr>
              <a:t>.</a:t>
            </a:r>
            <a:endParaRPr lang="es-AR" dirty="0">
              <a:latin typeface="Arial Rounded MT Bold" panose="020F0704030504030204" pitchFamily="34" charset="0"/>
            </a:endParaRPr>
          </a:p>
        </p:txBody>
      </p:sp>
    </p:spTree>
    <p:extLst>
      <p:ext uri="{BB962C8B-B14F-4D97-AF65-F5344CB8AC3E}">
        <p14:creationId xmlns:p14="http://schemas.microsoft.com/office/powerpoint/2010/main" val="2644054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52096" y="508168"/>
            <a:ext cx="2779988" cy="523220"/>
          </a:xfrm>
          <a:prstGeom prst="rect">
            <a:avLst/>
          </a:prstGeom>
          <a:noFill/>
          <a:ln w="38100">
            <a:solidFill>
              <a:schemeClr val="tx1"/>
            </a:solidFill>
          </a:ln>
        </p:spPr>
        <p:txBody>
          <a:bodyPr wrap="square" rtlCol="0">
            <a:spAutoFit/>
          </a:bodyPr>
          <a:lstStyle/>
          <a:p>
            <a:r>
              <a:rPr lang="es-AR" sz="2800" dirty="0" smtClean="0">
                <a:latin typeface="Arial Black" panose="020B0A04020102020204" pitchFamily="34" charset="0"/>
              </a:rPr>
              <a:t>Continuacion</a:t>
            </a:r>
            <a:endParaRPr lang="es-AR" sz="2800" dirty="0">
              <a:latin typeface="Arial Black" panose="020B0A04020102020204" pitchFamily="34" charset="0"/>
            </a:endParaRPr>
          </a:p>
        </p:txBody>
      </p:sp>
      <p:sp>
        <p:nvSpPr>
          <p:cNvPr id="4" name="Rectángulo 3"/>
          <p:cNvSpPr/>
          <p:nvPr/>
        </p:nvSpPr>
        <p:spPr>
          <a:xfrm>
            <a:off x="147145" y="1399429"/>
            <a:ext cx="11330152" cy="646331"/>
          </a:xfrm>
          <a:prstGeom prst="rect">
            <a:avLst/>
          </a:prstGeom>
        </p:spPr>
        <p:txBody>
          <a:bodyPr wrap="square">
            <a:spAutoFit/>
          </a:bodyPr>
          <a:lstStyle/>
          <a:p>
            <a:r>
              <a:rPr lang="es-AR" dirty="0" smtClean="0">
                <a:latin typeface="Arial" panose="020B0604020202020204" pitchFamily="34" charset="0"/>
              </a:rPr>
              <a:t>- </a:t>
            </a:r>
            <a:r>
              <a:rPr lang="es-AR" dirty="0" smtClean="0">
                <a:latin typeface="Arial Rounded MT Bold" panose="020F0704030504030204" pitchFamily="34" charset="0"/>
              </a:rPr>
              <a:t>Tanto </a:t>
            </a:r>
            <a:r>
              <a:rPr lang="es-AR" dirty="0">
                <a:latin typeface="Arial Rounded MT Bold" panose="020F0704030504030204" pitchFamily="34" charset="0"/>
              </a:rPr>
              <a:t>PDH como SDH son terminologías asociadas con multiplexores digitales utilizados en intercambios. Se combinan las diferentes jerarquías que tienen diferentes velocidades de bits.</a:t>
            </a:r>
          </a:p>
        </p:txBody>
      </p:sp>
      <p:sp>
        <p:nvSpPr>
          <p:cNvPr id="6" name="CuadroTexto 5"/>
          <p:cNvSpPr txBox="1"/>
          <p:nvPr/>
        </p:nvSpPr>
        <p:spPr>
          <a:xfrm>
            <a:off x="274582" y="2396701"/>
            <a:ext cx="11075278" cy="1200329"/>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fontAlgn="base"/>
            <a:r>
              <a:rPr lang="es-AR" u="sng" dirty="0">
                <a:latin typeface="Arial Rounded MT Bold" panose="020F0704030504030204" pitchFamily="34" charset="0"/>
              </a:rPr>
              <a:t>Jerarquía digital plesiócrona (PDH):</a:t>
            </a:r>
            <a:r>
              <a:rPr lang="es-AR" dirty="0">
                <a:latin typeface="Arial Rounded MT Bold" panose="020F0704030504030204" pitchFamily="34" charset="0"/>
              </a:rPr>
              <a:t>  las entradas del multiplexor digital (flujos de bits) tienen la misma velocidad de bits y se derivan de diferentes relojes de diferentes osciladores. Cada uno diferirá dentro de la tolerancia de algunos períodos de reloj. Por eso se llama  plesiócrono.</a:t>
            </a:r>
          </a:p>
          <a:p>
            <a:pPr fontAlgn="base"/>
            <a:r>
              <a:rPr lang="es-AR" dirty="0" smtClean="0">
                <a:latin typeface="Arial Rounded MT Bold" panose="020F0704030504030204" pitchFamily="34" charset="0"/>
              </a:rPr>
              <a:t>- Bit </a:t>
            </a:r>
            <a:r>
              <a:rPr lang="es-AR" dirty="0">
                <a:latin typeface="Arial Rounded MT Bold" panose="020F0704030504030204" pitchFamily="34" charset="0"/>
              </a:rPr>
              <a:t>Interleaving se usa en PDH para combinar señales digitales.</a:t>
            </a:r>
          </a:p>
        </p:txBody>
      </p:sp>
      <p:sp>
        <p:nvSpPr>
          <p:cNvPr id="7" name="CuadroTexto 6"/>
          <p:cNvSpPr txBox="1"/>
          <p:nvPr/>
        </p:nvSpPr>
        <p:spPr>
          <a:xfrm>
            <a:off x="274582" y="3811336"/>
            <a:ext cx="11075278" cy="2862322"/>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fontAlgn="base"/>
            <a:r>
              <a:rPr lang="es-AR" u="sng" dirty="0">
                <a:latin typeface="Arial Rounded MT Bold" panose="020F0704030504030204" pitchFamily="34" charset="0"/>
              </a:rPr>
              <a:t>Jerarquía digital plesiócrona </a:t>
            </a:r>
            <a:r>
              <a:rPr lang="es-AR" u="sng" dirty="0" smtClean="0">
                <a:latin typeface="Arial Rounded MT Bold" panose="020F0704030504030204" pitchFamily="34" charset="0"/>
              </a:rPr>
              <a:t>(SDH</a:t>
            </a:r>
            <a:r>
              <a:rPr lang="es-AR" u="sng" dirty="0">
                <a:latin typeface="Arial Rounded MT Bold" panose="020F0704030504030204" pitchFamily="34" charset="0"/>
              </a:rPr>
              <a:t>):</a:t>
            </a:r>
            <a:r>
              <a:rPr lang="es-AR" dirty="0">
                <a:latin typeface="Arial Rounded MT Bold" panose="020F0704030504030204" pitchFamily="34" charset="0"/>
              </a:rPr>
              <a:t>  Como </a:t>
            </a:r>
            <a:r>
              <a:rPr lang="es-AR" dirty="0" smtClean="0">
                <a:latin typeface="Arial Rounded MT Bold" panose="020F0704030504030204" pitchFamily="34" charset="0"/>
              </a:rPr>
              <a:t>este no es escalable </a:t>
            </a:r>
            <a:r>
              <a:rPr lang="es-AR" dirty="0">
                <a:latin typeface="Arial Rounded MT Bold" panose="020F0704030504030204" pitchFamily="34" charset="0"/>
              </a:rPr>
              <a:t>para soportar ancho de banda de alta capacidad y, por lo tanto, no era adecuado para satisfacer la creciente necesidad de tráfico. SONET se desarrolló como American Standard mientras que SDH como European Standard.</a:t>
            </a:r>
          </a:p>
          <a:p>
            <a:pPr fontAlgn="base"/>
            <a:r>
              <a:rPr lang="es-AR" dirty="0" smtClean="0">
                <a:latin typeface="Arial Rounded MT Bold" panose="020F0704030504030204" pitchFamily="34" charset="0"/>
              </a:rPr>
              <a:t>- Admite </a:t>
            </a:r>
            <a:r>
              <a:rPr lang="es-AR" dirty="0">
                <a:latin typeface="Arial Rounded MT Bold" panose="020F0704030504030204" pitchFamily="34" charset="0"/>
              </a:rPr>
              <a:t>varias topologías, como punto a punto, anillo, estrella, bus lineal, etc. Utiliza TDM y multiplexación de octetos. Utiliza tiempos extremadamente precisos. Emplea especificaciones eléctricas y ópticas.</a:t>
            </a:r>
          </a:p>
          <a:p>
            <a:pPr fontAlgn="base"/>
            <a:r>
              <a:rPr lang="es-AR" dirty="0" smtClean="0">
                <a:latin typeface="Arial Rounded MT Bold" panose="020F0704030504030204" pitchFamily="34" charset="0"/>
              </a:rPr>
              <a:t>- Las </a:t>
            </a:r>
            <a:r>
              <a:rPr lang="es-AR" dirty="0">
                <a:latin typeface="Arial Rounded MT Bold" panose="020F0704030504030204" pitchFamily="34" charset="0"/>
              </a:rPr>
              <a:t>entradas del multiplexor digital tienen la misma velocidad de bits y se derivan de un reloj común, por lo tanto, están en fase. Por lo tanto, es sincrónico.</a:t>
            </a:r>
          </a:p>
          <a:p>
            <a:pPr fontAlgn="base"/>
            <a:r>
              <a:rPr lang="es-AR" dirty="0">
                <a:latin typeface="Arial Rounded MT Bold" panose="020F0704030504030204" pitchFamily="34" charset="0"/>
              </a:rPr>
              <a:t>El intercalado de palabras (grupo de bits) se utiliza en SDH para combinar señales digitales.</a:t>
            </a:r>
          </a:p>
        </p:txBody>
      </p:sp>
    </p:spTree>
    <p:extLst>
      <p:ext uri="{BB962C8B-B14F-4D97-AF65-F5344CB8AC3E}">
        <p14:creationId xmlns:p14="http://schemas.microsoft.com/office/powerpoint/2010/main" val="546343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613</TotalTime>
  <Words>1915</Words>
  <Application>Microsoft Office PowerPoint</Application>
  <PresentationFormat>Panorámica</PresentationFormat>
  <Paragraphs>160</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Cabin</vt:lpstr>
      <vt:lpstr>Lato</vt:lpstr>
      <vt:lpstr>Arial</vt:lpstr>
      <vt:lpstr>Arial Black</vt:lpstr>
      <vt:lpstr>Arial Rounded MT Bold</vt:lpstr>
      <vt:lpstr>Century Gothic</vt:lpstr>
      <vt:lpstr>Wingdings 2</vt:lpstr>
      <vt:lpstr>Citable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Joaquin Vietto</dc:creator>
  <cp:lastModifiedBy>Joaquin Vietto</cp:lastModifiedBy>
  <cp:revision>55</cp:revision>
  <dcterms:created xsi:type="dcterms:W3CDTF">2020-04-01T22:19:43Z</dcterms:created>
  <dcterms:modified xsi:type="dcterms:W3CDTF">2020-04-19T23:41:38Z</dcterms:modified>
</cp:coreProperties>
</file>