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Ubuntu"/>
      <p:regular r:id="rId38"/>
      <p:bold r:id="rId39"/>
      <p:italic r:id="rId40"/>
      <p:boldItalic r:id="rId41"/>
    </p:embeddedFon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jS5McsNQzzgTGt2qQ403qtZvGO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italic.fntdata"/><Relationship Id="rId20" Type="http://schemas.openxmlformats.org/officeDocument/2006/relationships/slide" Target="slides/slide13.xml"/><Relationship Id="rId42" Type="http://schemas.openxmlformats.org/officeDocument/2006/relationships/font" Target="fonts/ProximaNova-regular.fntdata"/><Relationship Id="rId41" Type="http://schemas.openxmlformats.org/officeDocument/2006/relationships/font" Target="fonts/Ubuntu-boldItalic.fntdata"/><Relationship Id="rId22" Type="http://schemas.openxmlformats.org/officeDocument/2006/relationships/slide" Target="slides/slide15.xml"/><Relationship Id="rId44" Type="http://schemas.openxmlformats.org/officeDocument/2006/relationships/font" Target="fonts/ProximaNova-italic.fntdata"/><Relationship Id="rId21" Type="http://schemas.openxmlformats.org/officeDocument/2006/relationships/slide" Target="slides/slide14.xml"/><Relationship Id="rId43" Type="http://schemas.openxmlformats.org/officeDocument/2006/relationships/font" Target="fonts/ProximaNova-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ProximaNova-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Ubuntu-bold.fntdata"/><Relationship Id="rId16" Type="http://schemas.openxmlformats.org/officeDocument/2006/relationships/slide" Target="slides/slide9.xml"/><Relationship Id="rId38" Type="http://schemas.openxmlformats.org/officeDocument/2006/relationships/font" Target="fonts/Ubuntu-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f3f6ffc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dbf3f6ffc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El grupo pg_wheel se crea explícitamente en un host donde está instalado el servidor PostgreSQL. La pertenencia a este grupo permite que una cuenta de usuario normal obtenga acceso de 'superusuario' a nuestra base de datos mediante el comando sudo</a:t>
            </a:r>
            <a:endParaRPr/>
          </a:p>
          <a:p>
            <a:pPr indent="0" lvl="0" marL="0" rtl="0" algn="l">
              <a:spcBef>
                <a:spcPts val="0"/>
              </a:spcBef>
              <a:spcAft>
                <a:spcPts val="0"/>
              </a:spcAft>
              <a:buNone/>
            </a:pPr>
            <a:r>
              <a:t/>
            </a:r>
            <a:endParaRPr/>
          </a:p>
        </p:txBody>
      </p:sp>
      <p:sp>
        <p:nvSpPr>
          <p:cNvPr id="183" name="Google Shape;183;gdbf3f6ffc8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b802950f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b6b802950f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bf3f6ffc8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dbf3f6ffc8_1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Tener un registro de auditoría es una característica importante de cualquier sistema de base de datos relacional. </a:t>
            </a:r>
            <a:r>
              <a:rPr lang="en-US"/>
              <a:t>Necesitas</a:t>
            </a:r>
            <a:r>
              <a:rPr lang="en-US"/>
              <a:t> tener detalles suficientes para describir cuándo ha comenzado y terminado un evento de interés, </a:t>
            </a:r>
            <a:r>
              <a:rPr lang="en-US"/>
              <a:t>que</a:t>
            </a:r>
            <a:r>
              <a:rPr lang="en-US"/>
              <a:t> el evento es/fue, </a:t>
            </a:r>
            <a:r>
              <a:rPr lang="en-US"/>
              <a:t>cuál</a:t>
            </a:r>
            <a:r>
              <a:rPr lang="en-US"/>
              <a:t> fue la causa del evento y lo que el evento hizo / está haciendo al sistema.</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Idealmente, la información registrada tiene que estar en un formato que permite un análisis más detallado y nos brinda nuevas perspectivas y conocimientos. El archivo de configuración de PostgreSQL postgresql.conf es donde todos los parámetros ajustables están ubicados</a:t>
            </a:r>
            <a:endParaRPr/>
          </a:p>
        </p:txBody>
      </p:sp>
      <p:sp>
        <p:nvSpPr>
          <p:cNvPr id="198" name="Google Shape;198;gdbf3f6ffc8_1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f3c6da42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df3c6da42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Tener un registro de auditoría es una característica importante de cualquier sistema de base de datos relacional. Necesitas tener detalles suficientes para describir cuándo ha comenzado y terminado un evento de interés, que el evento es/fue, cuál fue la causa del evento y lo que el evento hizo / está haciendo al sistema.</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Idealmente, la información registrada tiene que estar en un formato que permite un análisis más detallado y nos brinda nuevas perspectivas y conocimientos. El archivo de configuración de PostgreSQL postgresql.conf es donde todos los parámetros ajustables están ubicados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206" name="Google Shape;206;gdf3c6da42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f39e60b2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df39e60b25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Log_directory es donde se van a guardar nuestros logs</a:t>
            </a:r>
            <a:endParaRPr/>
          </a:p>
        </p:txBody>
      </p:sp>
      <p:sp>
        <p:nvSpPr>
          <p:cNvPr id="214" name="Google Shape;214;gdf39e60b25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bf3f6ffc8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dbf3f6ffc8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be0d4a796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dbe0d4a796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Es común tener más de una persona autorizada administrando PostgreSQL servicio en el nivel del sistema operativo. También es bastante común permitir privilegios de inicio de sesión para individuos en un host PostgreSQL para acceder a los clúster de datos y archivos. El </a:t>
            </a:r>
            <a:r>
              <a:rPr lang="en-US"/>
              <a:t>acceso</a:t>
            </a:r>
            <a:r>
              <a:rPr lang="en-US"/>
              <a:t> al superusuario postgres tendria que estar deshabilitado para todos los usuarios regulares. Aquellos que intenten </a:t>
            </a:r>
            <a:r>
              <a:rPr lang="en-US"/>
              <a:t>utilizar</a:t>
            </a:r>
            <a:r>
              <a:rPr lang="en-US"/>
              <a:t> el sudo sin permiso debe ser registrado</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29" name="Google Shape;229;gdbe0d4a796_0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be0d4a796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dbe0d4a796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Con respecto a los comandos SQL administrativos de PostgreSQL, solo los superusuarios deberían tener Privilegios elevados. Los usuarios regulares o de aplicaciones de PostgreSQL no deben poseer la capacidad para crear roles, crear nuevas bases de datos, administrar la replicación o realizar cualquier otra acción considerado privilegiado.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38" name="Google Shape;238;gdbe0d4a796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be0d4a796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dbe0d4a796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Con respecto a los comandos SQL administrativos de PostgreSQL, solo los superusuarios deberían tener</a:t>
            </a:r>
            <a:endParaRPr/>
          </a:p>
          <a:p>
            <a:pPr indent="0" lvl="0" marL="0" rtl="0" algn="l">
              <a:spcBef>
                <a:spcPts val="0"/>
              </a:spcBef>
              <a:spcAft>
                <a:spcPts val="0"/>
              </a:spcAft>
              <a:buSzPts val="1100"/>
              <a:buNone/>
            </a:pPr>
            <a:r>
              <a:rPr lang="en-US"/>
              <a:t>Privilegios elevados. Los usuarios regulares o de aplicaciones de PostgreSQL no deben poseer la capacidad</a:t>
            </a:r>
            <a:endParaRPr/>
          </a:p>
          <a:p>
            <a:pPr indent="0" lvl="0" marL="0" rtl="0" algn="l">
              <a:spcBef>
                <a:spcPts val="0"/>
              </a:spcBef>
              <a:spcAft>
                <a:spcPts val="0"/>
              </a:spcAft>
              <a:buSzPts val="1100"/>
              <a:buNone/>
            </a:pPr>
            <a:r>
              <a:rPr lang="en-US"/>
              <a:t>para crear roles, crear nuevas bases de datos, administrar la replicación o realizar cualquier otra acción</a:t>
            </a:r>
            <a:endParaRPr/>
          </a:p>
          <a:p>
            <a:pPr indent="0" lvl="0" marL="0" rtl="0" algn="l">
              <a:spcBef>
                <a:spcPts val="0"/>
              </a:spcBef>
              <a:spcAft>
                <a:spcPts val="0"/>
              </a:spcAft>
              <a:buSzPts val="1100"/>
              <a:buNone/>
            </a:pPr>
            <a:r>
              <a:rPr lang="en-US"/>
              <a:t>considerado privilegiado.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47" name="Google Shape;247;gdbe0d4a796_0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f3c6da42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df3c6da42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En determinadas situaciones, para proporcionar la funcionalidad requerida, PostgreSQL necesita ejecutar lógica interna (procedimientos almacenados, funciones, Triggers, etc.) y/o </a:t>
            </a:r>
            <a:r>
              <a:rPr lang="en-US"/>
              <a:t>código</a:t>
            </a:r>
            <a:r>
              <a:rPr lang="en-US"/>
              <a:t> externo que </a:t>
            </a:r>
            <a:r>
              <a:rPr lang="en-US"/>
              <a:t>requiera</a:t>
            </a:r>
            <a:r>
              <a:rPr lang="en-US"/>
              <a:t> privilegios elevados. La ejecucion de estas funciones deben ser realizadas por ciertas personas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Las funciones en PostgreSQL se pueden crear con la opción SECURITY DEFINER. Cuándo Las funciones de </a:t>
            </a:r>
            <a:r>
              <a:rPr lang="en-US"/>
              <a:t>SECURITY DEFINER</a:t>
            </a:r>
            <a:r>
              <a:rPr lang="en-US"/>
              <a:t> son ejecutadas por un usuario, dicha función se ejecuta con los privilegios del usuario que lo creó, no del usuario que lo está ejecutando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Siempre que sea posible, revoque SECURITY DEFINER en las funciones de PostgreSQL. Para cambiar una </a:t>
            </a:r>
            <a:r>
              <a:rPr lang="en-US"/>
              <a:t>Función DE </a:t>
            </a:r>
            <a:r>
              <a:rPr lang="en-US"/>
              <a:t>SEGURIDAD DEFINER al INVOCADOR DE SEGURIDAD usamos los siguientes comandos</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56" name="Google Shape;256;gdf3c6da425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6b802950f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b6b802950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f3c6da425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df3c6da425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Conectarse con el cliente psql, a través de SOCKETS  de DOMAIN  de UNIX, usando el método de autenticación de peers es el mecanismo más seguro disponible para conexiones locales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71" name="Google Shape;271;gdf3c6da425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f3c6da425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df3c6da425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métodos de Trust , password e ident no se deben utilizar para inicios de sesión remotos. El MÉTODO md5 es el más popular y se puede utilizar tanto en sesiones cifradas como no cifradas, sin embargo, es vulnerable a los Packet replay attacks. Se recomienda utilizar scram-sha-256 en lugar de md5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80" name="Google Shape;280;gdf3c6da425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6b802950f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b6b802950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f3f6ffc8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dbf3f6ffc8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Para servir a múltiples clientes de manera eficiente, el servidor PostgreSQL lanza un nuevo proceso "backend" para cada cliente. Los parámetros de tiempo de ejecución en esta sección de referencia son controlado por el proceso de backend. El rendimiento del servidor, en forma de consultas lentas puede causar un denial of service.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Es posible una denial of service es possible denegando el uso de índices y ralentizar al cliente a un nivel irrazonable.</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295" name="Google Shape;295;gdbf3f6ffc8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6b802950f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b6b802950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bf3f6ffc8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dbf3f6ffc8_1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Como no es necesario ser un superusuario para iniciar una conexión de replicación, es apropiado crear una cuenta específicamente para la replicación. Esto permite un mayor 'bloqueo' de los usos de la cuenta de superusuario. y va de mano con el principio de privilegio </a:t>
            </a:r>
            <a:r>
              <a:rPr lang="en-US"/>
              <a:t>mínimo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310" name="Google Shape;310;gdbf3f6ffc8_1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6b802950f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b6b802950f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f3c6da425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df3c6da425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archivos de configuración de PostgreSQL dentro del árbol de directorios del clúster de datos se pueden cambiar mediante cualquiera que inicie sesión en el clúster de datos como superusuario, es decir, postgres. Por defecto política, se colocan archivos de configuración como postgresql.conf, pg_hba.conf y pg_ident en el directorio del clúster de datos, $ PGDATA. PostgreSQL se puede configurar para reubicar estos archivos a ubicaciones fuera del grupo de datos para </a:t>
            </a:r>
            <a:r>
              <a:rPr lang="en-US"/>
              <a:t>que</a:t>
            </a:r>
            <a:r>
              <a:rPr lang="en-US"/>
              <a:t> no pueda </a:t>
            </a:r>
            <a:r>
              <a:rPr lang="en-US"/>
              <a:t>acceder por</a:t>
            </a:r>
            <a:r>
              <a:rPr lang="en-US"/>
              <a:t> una sesión de inicio de sesión de superusuario </a:t>
            </a:r>
            <a:r>
              <a:rPr lang="en-US"/>
              <a:t>común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325" name="Google Shape;325;gdf3c6da425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f672cf5f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df672cf5f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Determine las ubicaciones adecuadas para los archivos de configuración reubicables según su políticas de seguridad de la organización. Si es necesario, reubique y / o cambie el nombre de la configuración archivos fuera del clúster de datos.</a:t>
            </a:r>
            <a:endParaRPr/>
          </a:p>
          <a:p>
            <a:pPr indent="-317500" lvl="0" marL="457200" rtl="0" algn="l">
              <a:spcBef>
                <a:spcPts val="0"/>
              </a:spcBef>
              <a:spcAft>
                <a:spcPts val="0"/>
              </a:spcAft>
              <a:buSzPts val="1400"/>
              <a:buChar char="●"/>
            </a:pPr>
            <a:r>
              <a:rPr lang="en-US"/>
              <a:t>Asegúrese de que sus permisos de archivo estén restringidos tanto como sea posible, es decir, solo superusuario acceso de lectura.</a:t>
            </a:r>
            <a:endParaRPr/>
          </a:p>
          <a:p>
            <a:pPr indent="-317500" lvl="0" marL="457200" rtl="0" algn="l">
              <a:spcBef>
                <a:spcPts val="0"/>
              </a:spcBef>
              <a:spcAft>
                <a:spcPts val="0"/>
              </a:spcAft>
              <a:buSzPts val="1400"/>
              <a:buChar char="●"/>
            </a:pPr>
            <a:r>
              <a:rPr lang="en-US"/>
              <a:t>Cambie la configuración en consecuencia en el archivo de configuración postgresql.conf.</a:t>
            </a:r>
            <a:endParaRPr/>
          </a:p>
          <a:p>
            <a:pPr indent="-317500" lvl="0" marL="457200" rtl="0" algn="l">
              <a:spcBef>
                <a:spcPts val="0"/>
              </a:spcBef>
              <a:spcAft>
                <a:spcPts val="0"/>
              </a:spcAft>
              <a:buSzPts val="1400"/>
              <a:buChar char="●"/>
            </a:pPr>
            <a:r>
              <a:rPr lang="en-US"/>
              <a:t>Reinicie el clúster de la base de datos para que los cambios surtan efecto.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None/>
            </a:pPr>
            <a:r>
              <a:t/>
            </a:r>
            <a:endParaRPr/>
          </a:p>
        </p:txBody>
      </p:sp>
      <p:sp>
        <p:nvSpPr>
          <p:cNvPr id="334" name="Google Shape;334;gdf672cf5f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f672cf5fe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df672cf5fe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eea59ccc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deea59ccc4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 obtener e instalar paquetes de software (generalmente a través de dnf o apt), es imperativo que los paquetes se obtienen únicamente de repositorios válidos y autorizados.</a:t>
            </a:r>
            <a:endParaRPr/>
          </a:p>
        </p:txBody>
      </p:sp>
      <p:sp>
        <p:nvSpPr>
          <p:cNvPr id="150" name="Google Shape;150;gdeea59ccc4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b802950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b6b802950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be0d4a79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dbe0d4a796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Los archivos siempre se crean utilizando un conjunto de permisos predeterminado wrx . Los permisos de archivo pueden ser restringidos aplicando una máscara de permisos llamada umask. La cuenta de usuario de postgres debe usar una máscara de usuario de 077 para denegar el acceso al a todas las cuentas de usuario, excepto al propietario.</a:t>
            </a:r>
            <a:endParaRPr/>
          </a:p>
          <a:p>
            <a:pPr indent="0" lvl="0" marL="0" rtl="0" algn="l">
              <a:spcBef>
                <a:spcPts val="0"/>
              </a:spcBef>
              <a:spcAft>
                <a:spcPts val="0"/>
              </a:spcAft>
              <a:buNone/>
            </a:pPr>
            <a:r>
              <a:t/>
            </a:r>
            <a:endParaRPr/>
          </a:p>
        </p:txBody>
      </p:sp>
      <p:sp>
        <p:nvSpPr>
          <p:cNvPr id="165" name="Google Shape;165;gdbe0d4a796_0_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be0d4a796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dbe0d4a796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Los archivos siempre se crean utilizando un conjunto de permisos predeterminado. Los permisos de archivo pueden ser restringido aplicando una máscara de permisos llamada umask. La cuenta de usuario de postgres</a:t>
            </a:r>
            <a:endParaRPr/>
          </a:p>
          <a:p>
            <a:pPr indent="0" lvl="0" marL="0" rtl="0" algn="l">
              <a:spcBef>
                <a:spcPts val="0"/>
              </a:spcBef>
              <a:spcAft>
                <a:spcPts val="0"/>
              </a:spcAft>
              <a:buSzPts val="1100"/>
              <a:buNone/>
            </a:pPr>
            <a:r>
              <a:rPr lang="en-US"/>
              <a:t>debe usar una máscara de usuario de 077 para denegar el acceso al archivo a todas las cuentas de usuario, excepto al propietario.</a:t>
            </a:r>
            <a:endParaRPr/>
          </a:p>
          <a:p>
            <a:pPr indent="0" lvl="0" marL="0" rtl="0" algn="l">
              <a:spcBef>
                <a:spcPts val="0"/>
              </a:spcBef>
              <a:spcAft>
                <a:spcPts val="0"/>
              </a:spcAft>
              <a:buNone/>
            </a:pPr>
            <a:r>
              <a:t/>
            </a:r>
            <a:endParaRPr/>
          </a:p>
        </p:txBody>
      </p:sp>
      <p:sp>
        <p:nvSpPr>
          <p:cNvPr id="174" name="Google Shape;174;gdbe0d4a796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38"/>
          <p:cNvSpPr txBox="1"/>
          <p:nvPr>
            <p:ph idx="1" type="body"/>
          </p:nvPr>
        </p:nvSpPr>
        <p:spPr>
          <a:xfrm>
            <a:off x="2879812" y="1923678"/>
            <a:ext cx="3384376" cy="104824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8"/>
          <p:cNvSpPr txBox="1"/>
          <p:nvPr>
            <p:ph idx="2" type="body"/>
          </p:nvPr>
        </p:nvSpPr>
        <p:spPr>
          <a:xfrm>
            <a:off x="2879664" y="3003798"/>
            <a:ext cx="3384376" cy="48117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accent1"/>
              </a:buClr>
              <a:buSzPts val="1200"/>
              <a:buFont typeface="Arial"/>
              <a:buNone/>
              <a:defRPr b="1" i="0" sz="12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38"/>
          <p:cNvSpPr/>
          <p:nvPr/>
        </p:nvSpPr>
        <p:spPr>
          <a:xfrm>
            <a:off x="2979198" y="996200"/>
            <a:ext cx="3240360" cy="3240360"/>
          </a:xfrm>
          <a:prstGeom prst="ellipse">
            <a:avLst/>
          </a:prstGeom>
          <a:noFill/>
          <a:ln cap="flat" cmpd="sng" w="15875">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52" name="Shape 52"/>
        <p:cNvGrpSpPr/>
        <p:nvPr/>
      </p:nvGrpSpPr>
      <p:grpSpPr>
        <a:xfrm>
          <a:off x="0" y="0"/>
          <a:ext cx="0" cy="0"/>
          <a:chOff x="0" y="0"/>
          <a:chExt cx="0" cy="0"/>
        </a:xfrm>
      </p:grpSpPr>
      <p:sp>
        <p:nvSpPr>
          <p:cNvPr id="53" name="Google Shape;53;p49"/>
          <p:cNvSpPr/>
          <p:nvPr/>
        </p:nvSpPr>
        <p:spPr>
          <a:xfrm rot="10800000">
            <a:off x="6804000" y="1"/>
            <a:ext cx="2340000" cy="23400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49"/>
          <p:cNvSpPr/>
          <p:nvPr>
            <p:ph idx="2" type="pic"/>
          </p:nvPr>
        </p:nvSpPr>
        <p:spPr>
          <a:xfrm>
            <a:off x="5424595" y="286544"/>
            <a:ext cx="2160000" cy="2160000"/>
          </a:xfrm>
          <a:prstGeom prst="diamond">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49"/>
          <p:cNvSpPr/>
          <p:nvPr>
            <p:ph idx="3" type="pic"/>
          </p:nvPr>
        </p:nvSpPr>
        <p:spPr>
          <a:xfrm>
            <a:off x="4260726" y="1476772"/>
            <a:ext cx="2160000" cy="2160000"/>
          </a:xfrm>
          <a:prstGeom prst="diamond">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49"/>
          <p:cNvSpPr/>
          <p:nvPr>
            <p:ph idx="4" type="pic"/>
          </p:nvPr>
        </p:nvSpPr>
        <p:spPr>
          <a:xfrm>
            <a:off x="5424595" y="2662808"/>
            <a:ext cx="2160000" cy="2160000"/>
          </a:xfrm>
          <a:prstGeom prst="diamond">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49"/>
          <p:cNvSpPr/>
          <p:nvPr>
            <p:ph idx="5" type="pic"/>
          </p:nvPr>
        </p:nvSpPr>
        <p:spPr>
          <a:xfrm>
            <a:off x="6588464" y="1476772"/>
            <a:ext cx="2160000" cy="2160000"/>
          </a:xfrm>
          <a:prstGeom prst="diamond">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8" name="Google Shape;58;p49"/>
          <p:cNvSpPr/>
          <p:nvPr/>
        </p:nvSpPr>
        <p:spPr>
          <a:xfrm>
            <a:off x="0" y="2803500"/>
            <a:ext cx="2340000" cy="2340000"/>
          </a:xfrm>
          <a:prstGeom prst="rtTriangl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59" name="Shape 59"/>
        <p:cNvGrpSpPr/>
        <p:nvPr/>
      </p:nvGrpSpPr>
      <p:grpSpPr>
        <a:xfrm>
          <a:off x="0" y="0"/>
          <a:ext cx="0" cy="0"/>
          <a:chOff x="0" y="0"/>
          <a:chExt cx="0" cy="0"/>
        </a:xfrm>
      </p:grpSpPr>
      <p:sp>
        <p:nvSpPr>
          <p:cNvPr id="60" name="Google Shape;60;p50"/>
          <p:cNvSpPr/>
          <p:nvPr/>
        </p:nvSpPr>
        <p:spPr>
          <a:xfrm>
            <a:off x="4572000" y="0"/>
            <a:ext cx="4572000" cy="5143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1" name="Google Shape;61;p50"/>
          <p:cNvGrpSpPr/>
          <p:nvPr/>
        </p:nvGrpSpPr>
        <p:grpSpPr>
          <a:xfrm>
            <a:off x="3377124" y="506011"/>
            <a:ext cx="2376264" cy="4104459"/>
            <a:chOff x="2627784" y="1825002"/>
            <a:chExt cx="1198166" cy="2069560"/>
          </a:xfrm>
        </p:grpSpPr>
        <p:sp>
          <p:nvSpPr>
            <p:cNvPr id="62" name="Google Shape;62;p50"/>
            <p:cNvSpPr/>
            <p:nvPr/>
          </p:nvSpPr>
          <p:spPr>
            <a:xfrm>
              <a:off x="2627784" y="1825002"/>
              <a:ext cx="1198166" cy="2069560"/>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50"/>
            <p:cNvSpPr/>
            <p:nvPr/>
          </p:nvSpPr>
          <p:spPr>
            <a:xfrm>
              <a:off x="3155241" y="1922844"/>
              <a:ext cx="143251" cy="27666"/>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 name="Google Shape;64;p50"/>
            <p:cNvGrpSpPr/>
            <p:nvPr/>
          </p:nvGrpSpPr>
          <p:grpSpPr>
            <a:xfrm>
              <a:off x="3168829" y="3704452"/>
              <a:ext cx="116076" cy="127684"/>
              <a:chOff x="2453209" y="5151638"/>
              <a:chExt cx="191820" cy="211002"/>
            </a:xfrm>
          </p:grpSpPr>
          <p:sp>
            <p:nvSpPr>
              <p:cNvPr id="65" name="Google Shape;65;p50"/>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 name="Google Shape;66;p50"/>
              <p:cNvSpPr/>
              <p:nvPr/>
            </p:nvSpPr>
            <p:spPr>
              <a:xfrm>
                <a:off x="2505251" y="5208531"/>
                <a:ext cx="87734" cy="97215"/>
              </a:xfrm>
              <a:prstGeom prst="roundRect">
                <a:avLst>
                  <a:gd fmla="val 16667" name="adj"/>
                </a:avLst>
              </a:prstGeom>
              <a:solidFill>
                <a:srgbClr val="737373"/>
              </a:solidFill>
              <a:ln cap="flat" cmpd="sng" w="9525">
                <a:solidFill>
                  <a:srgbClr val="B0B0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67" name="Google Shape;67;p50"/>
          <p:cNvSpPr/>
          <p:nvPr>
            <p:ph idx="2" type="pic"/>
          </p:nvPr>
        </p:nvSpPr>
        <p:spPr>
          <a:xfrm>
            <a:off x="3526032" y="843558"/>
            <a:ext cx="2091935" cy="3298547"/>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68" name="Shape 68"/>
        <p:cNvGrpSpPr/>
        <p:nvPr/>
      </p:nvGrpSpPr>
      <p:grpSpPr>
        <a:xfrm>
          <a:off x="0" y="0"/>
          <a:ext cx="0" cy="0"/>
          <a:chOff x="0" y="0"/>
          <a:chExt cx="0" cy="0"/>
        </a:xfrm>
      </p:grpSpPr>
      <p:sp>
        <p:nvSpPr>
          <p:cNvPr id="69" name="Google Shape;69;p51"/>
          <p:cNvSpPr/>
          <p:nvPr>
            <p:ph idx="2" type="pic"/>
          </p:nvPr>
        </p:nvSpPr>
        <p:spPr>
          <a:xfrm>
            <a:off x="4247964" y="339502"/>
            <a:ext cx="1944216" cy="4464496"/>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51"/>
          <p:cNvSpPr/>
          <p:nvPr>
            <p:ph idx="3" type="pic"/>
          </p:nvPr>
        </p:nvSpPr>
        <p:spPr>
          <a:xfrm>
            <a:off x="6444448" y="2774906"/>
            <a:ext cx="2304016" cy="202909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51"/>
          <p:cNvSpPr/>
          <p:nvPr>
            <p:ph idx="4" type="pic"/>
          </p:nvPr>
        </p:nvSpPr>
        <p:spPr>
          <a:xfrm>
            <a:off x="395536" y="2774906"/>
            <a:ext cx="3600160" cy="202909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s and Contents Layout">
  <p:cSld name="6_Images and Contents Layout">
    <p:spTree>
      <p:nvGrpSpPr>
        <p:cNvPr id="72" name="Shape 72"/>
        <p:cNvGrpSpPr/>
        <p:nvPr/>
      </p:nvGrpSpPr>
      <p:grpSpPr>
        <a:xfrm>
          <a:off x="0" y="0"/>
          <a:ext cx="0" cy="0"/>
          <a:chOff x="0" y="0"/>
          <a:chExt cx="0" cy="0"/>
        </a:xfrm>
      </p:grpSpPr>
      <p:sp>
        <p:nvSpPr>
          <p:cNvPr id="73" name="Google Shape;73;p52"/>
          <p:cNvSpPr/>
          <p:nvPr>
            <p:ph idx="2" type="pic"/>
          </p:nvPr>
        </p:nvSpPr>
        <p:spPr>
          <a:xfrm>
            <a:off x="2591944" y="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52"/>
          <p:cNvSpPr/>
          <p:nvPr>
            <p:ph idx="3" type="pic"/>
          </p:nvPr>
        </p:nvSpPr>
        <p:spPr>
          <a:xfrm>
            <a:off x="4752184" y="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5" name="Google Shape;75;p52"/>
          <p:cNvSpPr/>
          <p:nvPr>
            <p:ph idx="4" type="pic"/>
          </p:nvPr>
        </p:nvSpPr>
        <p:spPr>
          <a:xfrm>
            <a:off x="6912424" y="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6" name="Google Shape;76;p52"/>
          <p:cNvSpPr/>
          <p:nvPr>
            <p:ph idx="5" type="pic"/>
          </p:nvPr>
        </p:nvSpPr>
        <p:spPr>
          <a:xfrm>
            <a:off x="2591944" y="340472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7" name="Google Shape;77;p52"/>
          <p:cNvSpPr/>
          <p:nvPr>
            <p:ph idx="6" type="pic"/>
          </p:nvPr>
        </p:nvSpPr>
        <p:spPr>
          <a:xfrm>
            <a:off x="4752184" y="340472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8" name="Google Shape;78;p52"/>
          <p:cNvSpPr/>
          <p:nvPr>
            <p:ph idx="7" type="pic"/>
          </p:nvPr>
        </p:nvSpPr>
        <p:spPr>
          <a:xfrm>
            <a:off x="6912424" y="3404720"/>
            <a:ext cx="1980056" cy="173878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bg>
      <p:bgPr>
        <a:solidFill>
          <a:schemeClr val="accent2"/>
        </a:solidFill>
      </p:bgPr>
    </p:bg>
    <p:spTree>
      <p:nvGrpSpPr>
        <p:cNvPr id="79" name="Shape 79"/>
        <p:cNvGrpSpPr/>
        <p:nvPr/>
      </p:nvGrpSpPr>
      <p:grpSpPr>
        <a:xfrm>
          <a:off x="0" y="0"/>
          <a:ext cx="0" cy="0"/>
          <a:chOff x="0" y="0"/>
          <a:chExt cx="0" cy="0"/>
        </a:xfrm>
      </p:grpSpPr>
      <p:sp>
        <p:nvSpPr>
          <p:cNvPr id="80" name="Google Shape;80;p5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5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KBM-정애\014-Fullppt\PNG이미지\모니터.png" id="82" name="Google Shape;82;p53"/>
          <p:cNvPicPr preferRelativeResize="0"/>
          <p:nvPr/>
        </p:nvPicPr>
        <p:blipFill rotWithShape="1">
          <a:blip r:embed="rId2">
            <a:alphaModFix/>
          </a:blip>
          <a:srcRect b="0" l="0" r="0" t="0"/>
          <a:stretch/>
        </p:blipFill>
        <p:spPr>
          <a:xfrm>
            <a:off x="611560" y="1286352"/>
            <a:ext cx="3672408" cy="3661662"/>
          </a:xfrm>
          <a:prstGeom prst="rect">
            <a:avLst/>
          </a:prstGeom>
          <a:noFill/>
          <a:ln>
            <a:noFill/>
          </a:ln>
        </p:spPr>
      </p:pic>
      <p:sp>
        <p:nvSpPr>
          <p:cNvPr id="83" name="Google Shape;83;p53"/>
          <p:cNvSpPr/>
          <p:nvPr>
            <p:ph idx="3" type="pic"/>
          </p:nvPr>
        </p:nvSpPr>
        <p:spPr>
          <a:xfrm>
            <a:off x="771161" y="1446782"/>
            <a:ext cx="3325137" cy="232379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84" name="Shape 84"/>
        <p:cNvGrpSpPr/>
        <p:nvPr/>
      </p:nvGrpSpPr>
      <p:grpSpPr>
        <a:xfrm>
          <a:off x="0" y="0"/>
          <a:ext cx="0" cy="0"/>
          <a:chOff x="0" y="0"/>
          <a:chExt cx="0" cy="0"/>
        </a:xfrm>
      </p:grpSpPr>
      <p:sp>
        <p:nvSpPr>
          <p:cNvPr id="85" name="Google Shape;85;p54"/>
          <p:cNvSpPr/>
          <p:nvPr>
            <p:ph idx="2" type="pic"/>
          </p:nvPr>
        </p:nvSpPr>
        <p:spPr>
          <a:xfrm>
            <a:off x="2483768" y="303498"/>
            <a:ext cx="1944216" cy="453650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6" name="Google Shape;86;p54"/>
          <p:cNvSpPr/>
          <p:nvPr>
            <p:ph idx="3" type="pic"/>
          </p:nvPr>
        </p:nvSpPr>
        <p:spPr>
          <a:xfrm>
            <a:off x="4676775" y="303498"/>
            <a:ext cx="1944216" cy="453650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s and Contents Layout">
  <p:cSld name="10_Images and Contents Layout">
    <p:spTree>
      <p:nvGrpSpPr>
        <p:cNvPr id="87" name="Shape 87"/>
        <p:cNvGrpSpPr/>
        <p:nvPr/>
      </p:nvGrpSpPr>
      <p:grpSpPr>
        <a:xfrm>
          <a:off x="0" y="0"/>
          <a:ext cx="0" cy="0"/>
          <a:chOff x="0" y="0"/>
          <a:chExt cx="0" cy="0"/>
        </a:xfrm>
      </p:grpSpPr>
      <p:sp>
        <p:nvSpPr>
          <p:cNvPr id="88" name="Google Shape;88;p55"/>
          <p:cNvSpPr/>
          <p:nvPr>
            <p:ph idx="2" type="pic"/>
          </p:nvPr>
        </p:nvSpPr>
        <p:spPr>
          <a:xfrm>
            <a:off x="467544" y="0"/>
            <a:ext cx="3312368" cy="134761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9" name="Google Shape;89;p55"/>
          <p:cNvSpPr/>
          <p:nvPr>
            <p:ph idx="3" type="pic"/>
          </p:nvPr>
        </p:nvSpPr>
        <p:spPr>
          <a:xfrm>
            <a:off x="467544" y="3795886"/>
            <a:ext cx="3312368" cy="134761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0" name="Google Shape;90;p55"/>
          <p:cNvSpPr/>
          <p:nvPr/>
        </p:nvSpPr>
        <p:spPr>
          <a:xfrm>
            <a:off x="467544" y="1491630"/>
            <a:ext cx="3312368" cy="216024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91" name="Shape 91"/>
        <p:cNvGrpSpPr/>
        <p:nvPr/>
      </p:nvGrpSpPr>
      <p:grpSpPr>
        <a:xfrm>
          <a:off x="0" y="0"/>
          <a:ext cx="0" cy="0"/>
          <a:chOff x="0" y="0"/>
          <a:chExt cx="0" cy="0"/>
        </a:xfrm>
      </p:grpSpPr>
      <p:sp>
        <p:nvSpPr>
          <p:cNvPr id="92" name="Google Shape;92;p56"/>
          <p:cNvSpPr/>
          <p:nvPr>
            <p:ph idx="2" type="pic"/>
          </p:nvPr>
        </p:nvSpPr>
        <p:spPr>
          <a:xfrm>
            <a:off x="2843808" y="0"/>
            <a:ext cx="6300192"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3" name="Google Shape;93;p56"/>
          <p:cNvSpPr/>
          <p:nvPr/>
        </p:nvSpPr>
        <p:spPr>
          <a:xfrm>
            <a:off x="0" y="0"/>
            <a:ext cx="2843808"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94" name="Shape 94"/>
        <p:cNvGrpSpPr/>
        <p:nvPr/>
      </p:nvGrpSpPr>
      <p:grpSpPr>
        <a:xfrm>
          <a:off x="0" y="0"/>
          <a:ext cx="0" cy="0"/>
          <a:chOff x="0" y="0"/>
          <a:chExt cx="0" cy="0"/>
        </a:xfrm>
      </p:grpSpPr>
      <p:sp>
        <p:nvSpPr>
          <p:cNvPr id="95" name="Google Shape;95;p57"/>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57"/>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7" name="Google Shape;97;p57"/>
          <p:cNvSpPr/>
          <p:nvPr/>
        </p:nvSpPr>
        <p:spPr>
          <a:xfrm>
            <a:off x="0" y="2787774"/>
            <a:ext cx="9144000" cy="235572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pic>
        <p:nvPicPr>
          <p:cNvPr descr="D:\Fullppt\005-PNG이미지\노트북.png" id="98" name="Google Shape;98;p57"/>
          <p:cNvPicPr preferRelativeResize="0"/>
          <p:nvPr/>
        </p:nvPicPr>
        <p:blipFill rotWithShape="1">
          <a:blip r:embed="rId2">
            <a:alphaModFix/>
          </a:blip>
          <a:srcRect b="0" l="0" r="0" t="0"/>
          <a:stretch/>
        </p:blipFill>
        <p:spPr>
          <a:xfrm>
            <a:off x="3635896" y="1095375"/>
            <a:ext cx="6011911" cy="3057758"/>
          </a:xfrm>
          <a:prstGeom prst="rect">
            <a:avLst/>
          </a:prstGeom>
          <a:noFill/>
          <a:ln>
            <a:noFill/>
          </a:ln>
        </p:spPr>
      </p:pic>
      <p:sp>
        <p:nvSpPr>
          <p:cNvPr id="99" name="Google Shape;99;p57"/>
          <p:cNvSpPr/>
          <p:nvPr>
            <p:ph idx="3" type="pic"/>
          </p:nvPr>
        </p:nvSpPr>
        <p:spPr>
          <a:xfrm>
            <a:off x="5283453" y="1491630"/>
            <a:ext cx="2834003" cy="211421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00" name="Shape 100"/>
        <p:cNvGrpSpPr/>
        <p:nvPr/>
      </p:nvGrpSpPr>
      <p:grpSpPr>
        <a:xfrm>
          <a:off x="0" y="0"/>
          <a:ext cx="0" cy="0"/>
          <a:chOff x="0" y="0"/>
          <a:chExt cx="0" cy="0"/>
        </a:xfrm>
      </p:grpSpPr>
      <p:sp>
        <p:nvSpPr>
          <p:cNvPr id="101" name="Google Shape;101;p59"/>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02" name="Google Shape;102;p59"/>
          <p:cNvGrpSpPr/>
          <p:nvPr/>
        </p:nvGrpSpPr>
        <p:grpSpPr>
          <a:xfrm>
            <a:off x="354008" y="1131589"/>
            <a:ext cx="2849840" cy="3649171"/>
            <a:chOff x="354008" y="1131589"/>
            <a:chExt cx="2849840" cy="3649171"/>
          </a:xfrm>
        </p:grpSpPr>
        <p:sp>
          <p:nvSpPr>
            <p:cNvPr id="103" name="Google Shape;103;p59"/>
            <p:cNvSpPr/>
            <p:nvPr/>
          </p:nvSpPr>
          <p:spPr>
            <a:xfrm>
              <a:off x="354008" y="1131589"/>
              <a:ext cx="2849840" cy="3649171"/>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59"/>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59"/>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d Slide Layout">
  <p:cSld name="2_End Slide Layout">
    <p:bg>
      <p:bgPr>
        <a:solidFill>
          <a:srgbClr val="57A7BD"/>
        </a:solidFill>
      </p:bgPr>
    </p:bg>
    <p:spTree>
      <p:nvGrpSpPr>
        <p:cNvPr id="14" name="Shape 14"/>
        <p:cNvGrpSpPr/>
        <p:nvPr/>
      </p:nvGrpSpPr>
      <p:grpSpPr>
        <a:xfrm>
          <a:off x="0" y="0"/>
          <a:ext cx="0" cy="0"/>
          <a:chOff x="0" y="0"/>
          <a:chExt cx="0" cy="0"/>
        </a:xfrm>
      </p:grpSpPr>
      <p:sp>
        <p:nvSpPr>
          <p:cNvPr id="15" name="Google Shape;15;p43"/>
          <p:cNvSpPr/>
          <p:nvPr/>
        </p:nvSpPr>
        <p:spPr>
          <a:xfrm rot="2539017">
            <a:off x="-150396" y="312859"/>
            <a:ext cx="1311499" cy="276834"/>
          </a:xfrm>
          <a:custGeom>
            <a:rect b="b" l="l" r="r" t="t"/>
            <a:pathLst>
              <a:path extrusionOk="0" h="276834" w="1311499">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lt1">
              <a:alpha val="2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43"/>
          <p:cNvSpPr/>
          <p:nvPr/>
        </p:nvSpPr>
        <p:spPr>
          <a:xfrm rot="2539017">
            <a:off x="7980742" y="4555158"/>
            <a:ext cx="1313980" cy="276835"/>
          </a:xfrm>
          <a:custGeom>
            <a:rect b="b" l="l" r="r" t="t"/>
            <a:pathLst>
              <a:path extrusionOk="0" h="276835" w="1313980">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lt1">
              <a:alpha val="2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 name="Google Shape;17;p43"/>
          <p:cNvGrpSpPr/>
          <p:nvPr/>
        </p:nvGrpSpPr>
        <p:grpSpPr>
          <a:xfrm>
            <a:off x="2029937" y="-214364"/>
            <a:ext cx="5624546" cy="5144884"/>
            <a:chOff x="2435335" y="-190699"/>
            <a:chExt cx="4699580" cy="4298799"/>
          </a:xfrm>
        </p:grpSpPr>
        <p:sp>
          <p:nvSpPr>
            <p:cNvPr id="18" name="Google Shape;18;p43"/>
            <p:cNvSpPr/>
            <p:nvPr/>
          </p:nvSpPr>
          <p:spPr>
            <a:xfrm rot="2743412">
              <a:off x="2570129" y="839249"/>
              <a:ext cx="1479455" cy="311698"/>
            </a:xfrm>
            <a:custGeom>
              <a:rect b="b" l="l" r="r" t="t"/>
              <a:pathLst>
                <a:path extrusionOk="0" h="276835" w="1313980">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lt1">
                <a:alpha val="2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43"/>
            <p:cNvSpPr/>
            <p:nvPr/>
          </p:nvSpPr>
          <p:spPr>
            <a:xfrm rot="2588287">
              <a:off x="4911045" y="3207276"/>
              <a:ext cx="1476662" cy="311697"/>
            </a:xfrm>
            <a:custGeom>
              <a:rect b="b" l="l" r="r" t="t"/>
              <a:pathLst>
                <a:path extrusionOk="0" h="276834" w="1311499">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lt1">
                <a:alpha val="2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 name="Google Shape;20;p43"/>
            <p:cNvGrpSpPr/>
            <p:nvPr/>
          </p:nvGrpSpPr>
          <p:grpSpPr>
            <a:xfrm>
              <a:off x="2435335" y="-190699"/>
              <a:ext cx="4699580" cy="4298799"/>
              <a:chOff x="529369" y="738986"/>
              <a:chExt cx="3109390" cy="2844221"/>
            </a:xfrm>
          </p:grpSpPr>
          <p:pic>
            <p:nvPicPr>
              <p:cNvPr descr="G:\002-KIMS BUSINESS\007-02-Googleslidesppt\02-GSppt-Contents-Kim\20170429\02-\item02.png" id="21" name="Google Shape;21;p43"/>
              <p:cNvPicPr preferRelativeResize="0"/>
              <p:nvPr/>
            </p:nvPicPr>
            <p:blipFill rotWithShape="1">
              <a:blip r:embed="rId2">
                <a:alphaModFix/>
              </a:blip>
              <a:srcRect b="0" l="0" r="0" t="0"/>
              <a:stretch/>
            </p:blipFill>
            <p:spPr>
              <a:xfrm rot="5004758">
                <a:off x="963129" y="1820488"/>
                <a:ext cx="1630218" cy="1709834"/>
              </a:xfrm>
              <a:prstGeom prst="rect">
                <a:avLst/>
              </a:prstGeom>
              <a:noFill/>
              <a:ln>
                <a:noFill/>
              </a:ln>
            </p:spPr>
          </p:pic>
          <p:pic>
            <p:nvPicPr>
              <p:cNvPr descr="G:\002-KIMS BUSINESS\007-02-Googleslidesppt\02-GSppt-Contents-Kim\20170429\02-\item02.png" id="22" name="Google Shape;22;p43"/>
              <p:cNvPicPr preferRelativeResize="0"/>
              <p:nvPr/>
            </p:nvPicPr>
            <p:blipFill rotWithShape="1">
              <a:blip r:embed="rId3">
                <a:alphaModFix/>
              </a:blip>
              <a:srcRect b="0" l="0" r="0" t="0"/>
              <a:stretch/>
            </p:blipFill>
            <p:spPr>
              <a:xfrm rot="-3030977">
                <a:off x="1645526" y="1354124"/>
                <a:ext cx="1630218" cy="1709834"/>
              </a:xfrm>
              <a:prstGeom prst="rect">
                <a:avLst/>
              </a:prstGeom>
              <a:noFill/>
              <a:ln>
                <a:noFill/>
              </a:ln>
            </p:spPr>
          </p:pic>
          <p:sp>
            <p:nvSpPr>
              <p:cNvPr id="23" name="Google Shape;23;p43"/>
              <p:cNvSpPr/>
              <p:nvPr/>
            </p:nvSpPr>
            <p:spPr>
              <a:xfrm>
                <a:off x="1115616" y="1539635"/>
                <a:ext cx="1616891" cy="16168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002-KIMS BUSINESS\007-02-Googleslidesppt\02-GSppt-Contents-Kim\20170429\02-\item02.png" id="24" name="Google Shape;24;p43"/>
              <p:cNvPicPr preferRelativeResize="0"/>
              <p:nvPr/>
            </p:nvPicPr>
            <p:blipFill rotWithShape="1">
              <a:blip r:embed="rId2">
                <a:alphaModFix/>
              </a:blip>
              <a:srcRect b="0" l="0" r="0" t="0"/>
              <a:stretch/>
            </p:blipFill>
            <p:spPr>
              <a:xfrm rot="-8124767">
                <a:off x="894913" y="1065128"/>
                <a:ext cx="1630218" cy="1709834"/>
              </a:xfrm>
              <a:prstGeom prst="rect">
                <a:avLst/>
              </a:prstGeom>
              <a:noFill/>
              <a:ln>
                <a:noFill/>
              </a:ln>
            </p:spPr>
          </p:pic>
        </p:grpSp>
        <p:sp>
          <p:nvSpPr>
            <p:cNvPr id="25" name="Google Shape;25;p43"/>
            <p:cNvSpPr/>
            <p:nvPr/>
          </p:nvSpPr>
          <p:spPr>
            <a:xfrm>
              <a:off x="3452395" y="1155308"/>
              <a:ext cx="2188355" cy="2188355"/>
            </a:xfrm>
            <a:prstGeom prst="ellipse">
              <a:avLst/>
            </a:prstGeom>
            <a:noFill/>
            <a:ln cap="flat" cmpd="sng" w="15875">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 name="Google Shape;26;p43"/>
          <p:cNvSpPr txBox="1"/>
          <p:nvPr>
            <p:ph idx="1" type="body"/>
          </p:nvPr>
        </p:nvSpPr>
        <p:spPr>
          <a:xfrm>
            <a:off x="3392288" y="2283718"/>
            <a:ext cx="2359424"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 name="Google Shape;27;p43"/>
          <p:cNvSpPr txBox="1"/>
          <p:nvPr>
            <p:ph idx="2" type="body"/>
          </p:nvPr>
        </p:nvSpPr>
        <p:spPr>
          <a:xfrm>
            <a:off x="3392140" y="2859781"/>
            <a:ext cx="2359424" cy="576065"/>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1"/>
              </a:buClr>
              <a:buSzPts val="1400"/>
              <a:buFont typeface="Arial"/>
              <a:buNone/>
              <a:defRPr b="0" i="0" sz="14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solidFill>
          <a:schemeClr val="accent2"/>
        </a:solidFill>
      </p:bgPr>
    </p:bg>
    <p:spTree>
      <p:nvGrpSpPr>
        <p:cNvPr id="107" name="Shape 107"/>
        <p:cNvGrpSpPr/>
        <p:nvPr/>
      </p:nvGrpSpPr>
      <p:grpSpPr>
        <a:xfrm>
          <a:off x="0" y="0"/>
          <a:ext cx="0" cy="0"/>
          <a:chOff x="0" y="0"/>
          <a:chExt cx="0" cy="0"/>
        </a:xfrm>
      </p:grpSpPr>
      <p:sp>
        <p:nvSpPr>
          <p:cNvPr id="108" name="Google Shape;108;p42"/>
          <p:cNvSpPr txBox="1"/>
          <p:nvPr>
            <p:ph idx="1" type="body"/>
          </p:nvPr>
        </p:nvSpPr>
        <p:spPr>
          <a:xfrm>
            <a:off x="3707904" y="2253238"/>
            <a:ext cx="5436096" cy="473576"/>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42"/>
          <p:cNvSpPr txBox="1"/>
          <p:nvPr>
            <p:ph idx="2" type="body"/>
          </p:nvPr>
        </p:nvSpPr>
        <p:spPr>
          <a:xfrm>
            <a:off x="3707904" y="2726814"/>
            <a:ext cx="543609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10" name="Google Shape;110;p42"/>
          <p:cNvGrpSpPr/>
          <p:nvPr/>
        </p:nvGrpSpPr>
        <p:grpSpPr>
          <a:xfrm>
            <a:off x="993729" y="1029993"/>
            <a:ext cx="3109390" cy="2844221"/>
            <a:chOff x="529369" y="738986"/>
            <a:chExt cx="3109390" cy="2844221"/>
          </a:xfrm>
        </p:grpSpPr>
        <p:pic>
          <p:nvPicPr>
            <p:cNvPr descr="G:\002-KIMS BUSINESS\007-02-Googleslidesppt\02-GSppt-Contents-Kim\20170429\02-\item02.png" id="111" name="Google Shape;111;p42"/>
            <p:cNvPicPr preferRelativeResize="0"/>
            <p:nvPr/>
          </p:nvPicPr>
          <p:blipFill rotWithShape="1">
            <a:blip r:embed="rId2">
              <a:alphaModFix/>
            </a:blip>
            <a:srcRect b="0" l="0" r="0" t="0"/>
            <a:stretch/>
          </p:blipFill>
          <p:spPr>
            <a:xfrm rot="5004758">
              <a:off x="963129" y="1820488"/>
              <a:ext cx="1630218" cy="1709834"/>
            </a:xfrm>
            <a:prstGeom prst="rect">
              <a:avLst/>
            </a:prstGeom>
            <a:noFill/>
            <a:ln>
              <a:noFill/>
            </a:ln>
          </p:spPr>
        </p:pic>
        <p:pic>
          <p:nvPicPr>
            <p:cNvPr descr="G:\002-KIMS BUSINESS\007-02-Googleslidesppt\02-GSppt-Contents-Kim\20170429\02-\item02.png" id="112" name="Google Shape;112;p42"/>
            <p:cNvPicPr preferRelativeResize="0"/>
            <p:nvPr/>
          </p:nvPicPr>
          <p:blipFill rotWithShape="1">
            <a:blip r:embed="rId3">
              <a:alphaModFix/>
            </a:blip>
            <a:srcRect b="0" l="0" r="0" t="0"/>
            <a:stretch/>
          </p:blipFill>
          <p:spPr>
            <a:xfrm rot="-3030977">
              <a:off x="1645526" y="1354124"/>
              <a:ext cx="1630218" cy="1709834"/>
            </a:xfrm>
            <a:prstGeom prst="rect">
              <a:avLst/>
            </a:prstGeom>
            <a:noFill/>
            <a:ln>
              <a:noFill/>
            </a:ln>
          </p:spPr>
        </p:pic>
        <p:sp>
          <p:nvSpPr>
            <p:cNvPr id="113" name="Google Shape;113;p42"/>
            <p:cNvSpPr/>
            <p:nvPr/>
          </p:nvSpPr>
          <p:spPr>
            <a:xfrm>
              <a:off x="1115616" y="1539635"/>
              <a:ext cx="1616891" cy="16168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G:\002-KIMS BUSINESS\007-02-Googleslidesppt\02-GSppt-Contents-Kim\20170429\02-\item02.png" id="114" name="Google Shape;114;p42"/>
            <p:cNvPicPr preferRelativeResize="0"/>
            <p:nvPr/>
          </p:nvPicPr>
          <p:blipFill rotWithShape="1">
            <a:blip r:embed="rId2">
              <a:alphaModFix/>
            </a:blip>
            <a:srcRect b="0" l="0" r="0" t="0"/>
            <a:stretch/>
          </p:blipFill>
          <p:spPr>
            <a:xfrm rot="-8124767">
              <a:off x="894913" y="1065128"/>
              <a:ext cx="1630218" cy="170983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rgbClr val="57A7BD"/>
        </a:solidFill>
      </p:bgPr>
    </p:bg>
    <p:spTree>
      <p:nvGrpSpPr>
        <p:cNvPr id="28" name="Shape 28"/>
        <p:cNvGrpSpPr/>
        <p:nvPr/>
      </p:nvGrpSpPr>
      <p:grpSpPr>
        <a:xfrm>
          <a:off x="0" y="0"/>
          <a:ext cx="0" cy="0"/>
          <a:chOff x="0" y="0"/>
          <a:chExt cx="0" cy="0"/>
        </a:xfrm>
      </p:grpSpPr>
      <p:sp>
        <p:nvSpPr>
          <p:cNvPr id="29" name="Google Shape;29;p58"/>
          <p:cNvSpPr txBox="1"/>
          <p:nvPr>
            <p:ph idx="1" type="body"/>
          </p:nvPr>
        </p:nvSpPr>
        <p:spPr>
          <a:xfrm>
            <a:off x="0" y="3775634"/>
            <a:ext cx="9144000"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58"/>
          <p:cNvSpPr txBox="1"/>
          <p:nvPr>
            <p:ph idx="2" type="body"/>
          </p:nvPr>
        </p:nvSpPr>
        <p:spPr>
          <a:xfrm>
            <a:off x="-148" y="4351698"/>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G:\002-KIMS BUSINESS\007-02-Googleslidesppt\02-GSppt-Contents-Kim\20170429\02-\item01.png" id="31" name="Google Shape;31;p58"/>
          <p:cNvPicPr preferRelativeResize="0"/>
          <p:nvPr/>
        </p:nvPicPr>
        <p:blipFill rotWithShape="1">
          <a:blip r:embed="rId2">
            <a:alphaModFix/>
          </a:blip>
          <a:srcRect b="0" l="0" r="0" t="0"/>
          <a:stretch/>
        </p:blipFill>
        <p:spPr>
          <a:xfrm>
            <a:off x="2985165" y="357831"/>
            <a:ext cx="3101574" cy="3419422"/>
          </a:xfrm>
          <a:prstGeom prst="rect">
            <a:avLst/>
          </a:prstGeom>
          <a:noFill/>
          <a:ln>
            <a:noFill/>
          </a:ln>
        </p:spPr>
      </p:pic>
      <p:sp>
        <p:nvSpPr>
          <p:cNvPr id="32" name="Google Shape;32;p58"/>
          <p:cNvSpPr/>
          <p:nvPr/>
        </p:nvSpPr>
        <p:spPr>
          <a:xfrm rot="2539017">
            <a:off x="-150396" y="312859"/>
            <a:ext cx="1311499" cy="276834"/>
          </a:xfrm>
          <a:custGeom>
            <a:rect b="b" l="l" r="r" t="t"/>
            <a:pathLst>
              <a:path extrusionOk="0" h="276834" w="1311499">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lt1">
              <a:alpha val="2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58"/>
          <p:cNvSpPr/>
          <p:nvPr/>
        </p:nvSpPr>
        <p:spPr>
          <a:xfrm rot="2539017">
            <a:off x="7980742" y="4555158"/>
            <a:ext cx="1313980" cy="276835"/>
          </a:xfrm>
          <a:custGeom>
            <a:rect b="b" l="l" r="r" t="t"/>
            <a:pathLst>
              <a:path extrusionOk="0" h="276835" w="1313980">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lt1">
              <a:alpha val="2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4"/>
          <p:cNvSpPr txBox="1"/>
          <p:nvPr>
            <p:ph idx="1" type="body"/>
          </p:nvPr>
        </p:nvSpPr>
        <p:spPr>
          <a:xfrm>
            <a:off x="1619672" y="123478"/>
            <a:ext cx="7524328"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 name="Google Shape;38;p44"/>
          <p:cNvSpPr txBox="1"/>
          <p:nvPr>
            <p:ph idx="2" type="body"/>
          </p:nvPr>
        </p:nvSpPr>
        <p:spPr>
          <a:xfrm>
            <a:off x="1619672" y="699542"/>
            <a:ext cx="7524328"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45"/>
          <p:cNvSpPr/>
          <p:nvPr>
            <p:ph idx="2" type="pic"/>
          </p:nvPr>
        </p:nvSpPr>
        <p:spPr>
          <a:xfrm>
            <a:off x="3563888" y="627534"/>
            <a:ext cx="1296144" cy="1296144"/>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1" name="Google Shape;41;p45"/>
          <p:cNvSpPr/>
          <p:nvPr>
            <p:ph idx="3" type="pic"/>
          </p:nvPr>
        </p:nvSpPr>
        <p:spPr>
          <a:xfrm>
            <a:off x="3563888" y="2031690"/>
            <a:ext cx="1296144" cy="1296144"/>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45"/>
          <p:cNvSpPr/>
          <p:nvPr>
            <p:ph idx="4" type="pic"/>
          </p:nvPr>
        </p:nvSpPr>
        <p:spPr>
          <a:xfrm>
            <a:off x="3563888" y="3435846"/>
            <a:ext cx="1296144" cy="1296144"/>
          </a:xfrm>
          <a:prstGeom prst="ellipse">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46"/>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46" name="Shape 46"/>
        <p:cNvGrpSpPr/>
        <p:nvPr/>
      </p:nvGrpSpPr>
      <p:grpSpPr>
        <a:xfrm>
          <a:off x="0" y="0"/>
          <a:ext cx="0" cy="0"/>
          <a:chOff x="0" y="0"/>
          <a:chExt cx="0" cy="0"/>
        </a:xfrm>
      </p:grpSpPr>
      <p:sp>
        <p:nvSpPr>
          <p:cNvPr id="47" name="Google Shape;47;p47"/>
          <p:cNvSpPr/>
          <p:nvPr>
            <p:ph idx="2" type="pic"/>
          </p:nvPr>
        </p:nvSpPr>
        <p:spPr>
          <a:xfrm>
            <a:off x="0" y="0"/>
            <a:ext cx="9144000" cy="5143500"/>
          </a:xfrm>
          <a:prstGeom prst="rect">
            <a:avLst/>
          </a:prstGeom>
          <a:solidFill>
            <a:srgbClr val="F2F2F2"/>
          </a:solidFill>
          <a:ln>
            <a:noFill/>
          </a:ln>
        </p:spPr>
        <p:txBody>
          <a:bodyPr anchorCtr="0" anchor="t" bIns="45700" lIns="91425" spcFirstLastPara="1" rIns="91425" wrap="square" tIns="5400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48"/>
          <p:cNvSpPr txBox="1"/>
          <p:nvPr>
            <p:ph idx="1" type="body"/>
          </p:nvPr>
        </p:nvSpPr>
        <p:spPr>
          <a:xfrm>
            <a:off x="323528" y="123478"/>
            <a:ext cx="8820472"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48"/>
          <p:cNvSpPr txBox="1"/>
          <p:nvPr>
            <p:ph idx="2" type="body"/>
          </p:nvPr>
        </p:nvSpPr>
        <p:spPr>
          <a:xfrm>
            <a:off x="323528" y="699542"/>
            <a:ext cx="8820472"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1" name="Google Shape;51;p48"/>
          <p:cNvSpPr/>
          <p:nvPr/>
        </p:nvSpPr>
        <p:spPr>
          <a:xfrm>
            <a:off x="0" y="1059582"/>
            <a:ext cx="9144000" cy="408391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theme" Target="../theme/theme1.xml"/><Relationship Id="rId16" Type="http://schemas.openxmlformats.org/officeDocument/2006/relationships/slideLayout" Target="../slideLayouts/slideLayout19.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idx="1" type="body"/>
          </p:nvPr>
        </p:nvSpPr>
        <p:spPr>
          <a:xfrm>
            <a:off x="2879799" y="1923675"/>
            <a:ext cx="3539400" cy="104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None/>
            </a:pPr>
            <a:r>
              <a:rPr lang="en-US"/>
              <a:t>Auditoria PostgreSQL</a:t>
            </a:r>
            <a:endParaRPr/>
          </a:p>
        </p:txBody>
      </p:sp>
      <p:sp>
        <p:nvSpPr>
          <p:cNvPr id="120" name="Google Shape;120;p1"/>
          <p:cNvSpPr txBox="1"/>
          <p:nvPr>
            <p:ph idx="2" type="body"/>
          </p:nvPr>
        </p:nvSpPr>
        <p:spPr>
          <a:xfrm>
            <a:off x="2879664" y="3003798"/>
            <a:ext cx="3384376" cy="48117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1200"/>
              <a:buNone/>
            </a:pPr>
            <a:r>
              <a:rPr lang="en-US"/>
              <a:t>Caceres Martin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bf3f6ffc8_1_0"/>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Directorios y permisos de archivos</a:t>
            </a:r>
            <a:endParaRPr/>
          </a:p>
        </p:txBody>
      </p:sp>
      <p:sp>
        <p:nvSpPr>
          <p:cNvPr id="186" name="Google Shape;186;gdbf3f6ffc8_1_0"/>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que grupo pg_wheel de PostgreSQL </a:t>
            </a:r>
            <a:r>
              <a:rPr lang="en-US" sz="1800">
                <a:solidFill>
                  <a:schemeClr val="lt1"/>
                </a:solidFill>
              </a:rPr>
              <a:t>esté</a:t>
            </a:r>
            <a:r>
              <a:rPr lang="en-US" sz="1800">
                <a:solidFill>
                  <a:schemeClr val="lt1"/>
                </a:solidFill>
              </a:rPr>
              <a:t> configurado correctamente</a:t>
            </a:r>
            <a:endParaRPr sz="1800">
              <a:solidFill>
                <a:schemeClr val="lt1"/>
              </a:solidFill>
            </a:endParaRPr>
          </a:p>
        </p:txBody>
      </p:sp>
      <p:sp>
        <p:nvSpPr>
          <p:cNvPr id="187" name="Google Shape;187;gdbf3f6ffc8_1_0"/>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2</a:t>
            </a:r>
            <a:r>
              <a:rPr lang="en-US">
                <a:solidFill>
                  <a:schemeClr val="lt1"/>
                </a:solidFill>
              </a:rPr>
              <a:t>.2</a:t>
            </a:r>
            <a:endParaRPr>
              <a:solidFill>
                <a:schemeClr val="lt1"/>
              </a:solidFill>
            </a:endParaRPr>
          </a:p>
        </p:txBody>
      </p:sp>
      <p:sp>
        <p:nvSpPr>
          <p:cNvPr id="188" name="Google Shape;188;gdbf3f6ffc8_1_0"/>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FF00"/>
                </a:solidFill>
                <a:latin typeface="Ubuntu"/>
                <a:ea typeface="Ubuntu"/>
                <a:cs typeface="Ubuntu"/>
                <a:sym typeface="Ubuntu"/>
              </a:rPr>
              <a:t>mrt@mrt-VirtualBox:</a:t>
            </a:r>
            <a:r>
              <a:rPr lang="en-US">
                <a:solidFill>
                  <a:schemeClr val="lt1"/>
                </a:solidFill>
                <a:latin typeface="Ubuntu"/>
                <a:ea typeface="Ubuntu"/>
                <a:cs typeface="Ubuntu"/>
                <a:sym typeface="Ubuntu"/>
              </a:rPr>
              <a:t>~$ </a:t>
            </a:r>
            <a:r>
              <a:rPr lang="en-US">
                <a:solidFill>
                  <a:schemeClr val="lt1"/>
                </a:solidFill>
                <a:latin typeface="Ubuntu"/>
                <a:ea typeface="Ubuntu"/>
                <a:cs typeface="Ubuntu"/>
                <a:sym typeface="Ubuntu"/>
              </a:rPr>
              <a:t>getent group pg_wheel</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getent group pg_wheel         (Si no hay respuesta no existe el grupo)</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rgbClr val="00FF00"/>
                </a:solidFill>
                <a:latin typeface="Ubuntu"/>
                <a:ea typeface="Ubuntu"/>
                <a:cs typeface="Ubuntu"/>
                <a:sym typeface="Ubuntu"/>
              </a:rPr>
              <a:t>mrt@mrt-VirtualBox:</a:t>
            </a:r>
            <a:r>
              <a:rPr lang="en-US">
                <a:solidFill>
                  <a:schemeClr val="lt1"/>
                </a:solidFill>
                <a:latin typeface="Ubuntu"/>
                <a:ea typeface="Ubuntu"/>
                <a:cs typeface="Ubuntu"/>
                <a:sym typeface="Ubuntu"/>
              </a:rPr>
              <a:t>~$ awk -F':' '/pg_wheel/{print $4}' /etc/group</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rgbClr val="00FF00"/>
                </a:solidFill>
                <a:latin typeface="Ubuntu"/>
                <a:ea typeface="Ubuntu"/>
                <a:cs typeface="Ubuntu"/>
                <a:sym typeface="Ubuntu"/>
              </a:rPr>
              <a:t>					</a:t>
            </a:r>
            <a:r>
              <a:rPr lang="en-US">
                <a:solidFill>
                  <a:schemeClr val="lt1"/>
                </a:solidFill>
                <a:latin typeface="Ubuntu"/>
                <a:ea typeface="Ubuntu"/>
                <a:cs typeface="Ubuntu"/>
                <a:sym typeface="Ubuntu"/>
              </a:rPr>
              <a:t>(Si no hay respuesta no hay usuarios en el grupo)</a:t>
            </a:r>
            <a:endParaRPr>
              <a:solidFill>
                <a:srgbClr val="00FF00"/>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rgbClr val="00FF00"/>
                </a:solidFill>
                <a:latin typeface="Ubuntu"/>
                <a:ea typeface="Ubuntu"/>
                <a:cs typeface="Ubuntu"/>
                <a:sym typeface="Ubuntu"/>
              </a:rPr>
              <a:t>mrt@mrt-VirtualBox:</a:t>
            </a:r>
            <a:r>
              <a:rPr lang="en-US">
                <a:solidFill>
                  <a:schemeClr val="lt1"/>
                </a:solidFill>
                <a:latin typeface="Ubuntu"/>
                <a:ea typeface="Ubuntu"/>
                <a:cs typeface="Ubuntu"/>
                <a:sym typeface="Ubuntu"/>
              </a:rPr>
              <a:t>~$</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192" name="Shape 192"/>
        <p:cNvGrpSpPr/>
        <p:nvPr/>
      </p:nvGrpSpPr>
      <p:grpSpPr>
        <a:xfrm>
          <a:off x="0" y="0"/>
          <a:ext cx="0" cy="0"/>
          <a:chOff x="0" y="0"/>
          <a:chExt cx="0" cy="0"/>
        </a:xfrm>
      </p:grpSpPr>
      <p:sp>
        <p:nvSpPr>
          <p:cNvPr id="193" name="Google Shape;193;gb6b802950f_0_22"/>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Logging, Monitoreo y Audicion</a:t>
            </a:r>
            <a:endParaRPr/>
          </a:p>
        </p:txBody>
      </p:sp>
      <p:sp>
        <p:nvSpPr>
          <p:cNvPr id="194" name="Google Shape;194;gb6b802950f_0_22"/>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3</a:t>
            </a:r>
            <a:endParaRPr sz="3600">
              <a:solidFill>
                <a:schemeClr val="accent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bf3f6ffc8_1_51"/>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Logging, Monitoreo y Audicion</a:t>
            </a:r>
            <a:endParaRPr/>
          </a:p>
        </p:txBody>
      </p:sp>
      <p:sp>
        <p:nvSpPr>
          <p:cNvPr id="201" name="Google Shape;201;gdbf3f6ffc8_1_51"/>
          <p:cNvSpPr txBox="1"/>
          <p:nvPr/>
        </p:nvSpPr>
        <p:spPr>
          <a:xfrm>
            <a:off x="590925" y="1504123"/>
            <a:ext cx="8057700" cy="2801400"/>
          </a:xfrm>
          <a:prstGeom prst="rect">
            <a:avLst/>
          </a:prstGeom>
          <a:noFill/>
          <a:ln>
            <a:noFill/>
          </a:ln>
        </p:spPr>
        <p:txBody>
          <a:bodyPr anchorCtr="0" anchor="t" bIns="45700" lIns="91425" spcFirstLastPara="1" rIns="91425" wrap="square" tIns="45700">
            <a:spAutoFit/>
          </a:bodyPr>
          <a:lstStyle/>
          <a:p>
            <a:pPr indent="-330200" lvl="0" marL="457200" rtl="0" algn="l">
              <a:spcBef>
                <a:spcPts val="0"/>
              </a:spcBef>
              <a:spcAft>
                <a:spcPts val="0"/>
              </a:spcAft>
              <a:buClr>
                <a:schemeClr val="lt1"/>
              </a:buClr>
              <a:buSzPts val="1600"/>
              <a:buAutoNum type="arabicPeriod"/>
            </a:pPr>
            <a:r>
              <a:rPr lang="en-US" sz="1600">
                <a:solidFill>
                  <a:schemeClr val="lt1"/>
                </a:solidFill>
              </a:rPr>
              <a:t>Asegúrese de que los destinos de los logs estén configurados correctamente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el recopilador de logs está habilitado</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el directorio destino del archivo de logs esté configurado correctamente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los filenames de los archivo de logs esté configurado correctamente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los permisos de los logs estén configurados correctamente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la vida útil máxima de los logs estén configurados correctamente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US" sz="1600">
                <a:solidFill>
                  <a:schemeClr val="lt1"/>
                </a:solidFill>
              </a:rPr>
              <a:t>Asegúrese de que el tamaño máximo de logs esté configurado correctamente</a:t>
            </a:r>
            <a:endParaRPr sz="1600">
              <a:solidFill>
                <a:schemeClr val="lt1"/>
              </a:solidFill>
            </a:endParaRPr>
          </a:p>
          <a:p>
            <a:pPr indent="0" lvl="0" marL="457200" rtl="0" algn="l">
              <a:spcBef>
                <a:spcPts val="0"/>
              </a:spcBef>
              <a:spcAft>
                <a:spcPts val="0"/>
              </a:spcAft>
              <a:buNone/>
            </a:pPr>
            <a:r>
              <a:rPr lang="en-US" sz="1600">
                <a:solidFill>
                  <a:schemeClr val="lt1"/>
                </a:solidFill>
              </a:rPr>
              <a:t>…</a:t>
            </a:r>
            <a:endParaRPr sz="1600">
              <a:solidFill>
                <a:schemeClr val="lt1"/>
              </a:solidFill>
            </a:endParaRPr>
          </a:p>
        </p:txBody>
      </p:sp>
      <p:sp>
        <p:nvSpPr>
          <p:cNvPr id="202" name="Google Shape;202;gdbf3f6ffc8_1_51"/>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3</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f3c6da425_0_0"/>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Logging, Monitoreo y Audicion</a:t>
            </a:r>
            <a:endParaRPr/>
          </a:p>
        </p:txBody>
      </p:sp>
      <p:sp>
        <p:nvSpPr>
          <p:cNvPr id="209" name="Google Shape;209;gdf3c6da425_0_0"/>
          <p:cNvSpPr txBox="1"/>
          <p:nvPr/>
        </p:nvSpPr>
        <p:spPr>
          <a:xfrm>
            <a:off x="590925" y="1504123"/>
            <a:ext cx="8057700" cy="2170200"/>
          </a:xfrm>
          <a:prstGeom prst="rect">
            <a:avLst/>
          </a:prstGeom>
          <a:noFill/>
          <a:ln>
            <a:noFill/>
          </a:ln>
        </p:spPr>
        <p:txBody>
          <a:bodyPr anchorCtr="0" anchor="t" bIns="45700" lIns="91425" spcFirstLastPara="1" rIns="91425" wrap="square" tIns="45700">
            <a:spAutoFit/>
          </a:bodyPr>
          <a:lstStyle/>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'log_connections' esté habilitado</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'log_disconnections' esté habilitado</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'log_error_verbosity' esté configurado correctamente</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'log_hostname' esté configurado correctamente</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'log_line_prefix' esté configurado correctamente</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'log_statement' esté configurado correctamente</a:t>
            </a:r>
            <a:endParaRPr sz="1700">
              <a:solidFill>
                <a:schemeClr val="lt1"/>
              </a:solidFill>
            </a:endParaRPr>
          </a:p>
          <a:p>
            <a:pPr indent="-336550" lvl="0" marL="457200" rtl="0" algn="l">
              <a:spcBef>
                <a:spcPts val="0"/>
              </a:spcBef>
              <a:spcAft>
                <a:spcPts val="0"/>
              </a:spcAft>
              <a:buClr>
                <a:schemeClr val="lt1"/>
              </a:buClr>
              <a:buSzPts val="1700"/>
              <a:buAutoNum type="arabicPeriod"/>
            </a:pPr>
            <a:r>
              <a:rPr lang="en-US" sz="1700">
                <a:solidFill>
                  <a:schemeClr val="lt1"/>
                </a:solidFill>
              </a:rPr>
              <a:t>Asegúrese de que 'log_timezone' esté configurado correctamente</a:t>
            </a:r>
            <a:endParaRPr sz="1700">
              <a:solidFill>
                <a:schemeClr val="lt1"/>
              </a:solidFill>
            </a:endParaRPr>
          </a:p>
          <a:p>
            <a:pPr indent="0" lvl="0" marL="457200" rtl="0" algn="l">
              <a:spcBef>
                <a:spcPts val="0"/>
              </a:spcBef>
              <a:spcAft>
                <a:spcPts val="0"/>
              </a:spcAft>
              <a:buNone/>
            </a:pPr>
            <a:r>
              <a:rPr lang="en-US" sz="1600">
                <a:solidFill>
                  <a:schemeClr val="lt1"/>
                </a:solidFill>
              </a:rPr>
              <a:t>…</a:t>
            </a:r>
            <a:endParaRPr sz="1600">
              <a:solidFill>
                <a:schemeClr val="lt1"/>
              </a:solidFill>
            </a:endParaRPr>
          </a:p>
        </p:txBody>
      </p:sp>
      <p:sp>
        <p:nvSpPr>
          <p:cNvPr id="210" name="Google Shape;210;gdf3c6da425_0_0"/>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3.2</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f39e60b25_0_13"/>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Logging, Monitoreo y Audicion</a:t>
            </a:r>
            <a:endParaRPr/>
          </a:p>
        </p:txBody>
      </p:sp>
      <p:sp>
        <p:nvSpPr>
          <p:cNvPr id="217" name="Google Shape;217;gdf39e60b25_0_13"/>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el directorio de destino del archivo de registro esté configurado correctamente</a:t>
            </a:r>
            <a:endParaRPr sz="1800">
              <a:solidFill>
                <a:schemeClr val="lt1"/>
              </a:solidFill>
            </a:endParaRPr>
          </a:p>
        </p:txBody>
      </p:sp>
      <p:sp>
        <p:nvSpPr>
          <p:cNvPr id="218" name="Google Shape;218;gdf39e60b25_0_13"/>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3</a:t>
            </a:r>
            <a:r>
              <a:rPr lang="en-US">
                <a:solidFill>
                  <a:schemeClr val="lt1"/>
                </a:solidFill>
              </a:rPr>
              <a:t>.4</a:t>
            </a:r>
            <a:endParaRPr>
              <a:solidFill>
                <a:schemeClr val="lt1"/>
              </a:solidFill>
            </a:endParaRPr>
          </a:p>
        </p:txBody>
      </p:sp>
      <p:sp>
        <p:nvSpPr>
          <p:cNvPr id="219" name="Google Shape;219;gdf39e60b25_0_13"/>
          <p:cNvSpPr/>
          <p:nvPr/>
        </p:nvSpPr>
        <p:spPr>
          <a:xfrm>
            <a:off x="751625" y="2150625"/>
            <a:ext cx="7964400" cy="28830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postgres=# alter system set log_directory='/</a:t>
            </a:r>
            <a:r>
              <a:rPr lang="en-US">
                <a:solidFill>
                  <a:schemeClr val="lt1"/>
                </a:solidFill>
                <a:latin typeface="Ubuntu"/>
                <a:ea typeface="Ubuntu"/>
                <a:cs typeface="Ubuntu"/>
                <a:sym typeface="Ubuntu"/>
              </a:rPr>
              <a:t>var</a:t>
            </a:r>
            <a:r>
              <a:rPr lang="en-US">
                <a:solidFill>
                  <a:schemeClr val="lt1"/>
                </a:solidFill>
                <a:latin typeface="Ubuntu"/>
                <a:ea typeface="Ubuntu"/>
                <a:cs typeface="Ubuntu"/>
                <a:sym typeface="Ubuntu"/>
              </a:rPr>
              <a:t>/</a:t>
            </a:r>
            <a:r>
              <a:rPr lang="en-US">
                <a:solidFill>
                  <a:schemeClr val="lt1"/>
                </a:solidFill>
                <a:latin typeface="Ubuntu"/>
                <a:ea typeface="Ubuntu"/>
                <a:cs typeface="Ubuntu"/>
                <a:sym typeface="Ubuntu"/>
              </a:rPr>
              <a:t>log/postgres</a:t>
            </a:r>
            <a:r>
              <a:rPr lang="en-US">
                <a:solidFill>
                  <a:schemeClr val="lt1"/>
                </a:solidFill>
                <a:latin typeface="Ubuntu"/>
                <a:ea typeface="Ubuntu"/>
                <a:cs typeface="Ubuntu"/>
                <a:sym typeface="Ubuntu"/>
              </a:rPr>
              <a:t>';  (Path deseado)</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ALTER SYSTEM</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postgres=# select pg_reload_conf();</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pg_reload_conf</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postgres=# show log_directory;</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log_directory</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/var/log/postgres</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(1 row)</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223" name="Shape 223"/>
        <p:cNvGrpSpPr/>
        <p:nvPr/>
      </p:nvGrpSpPr>
      <p:grpSpPr>
        <a:xfrm>
          <a:off x="0" y="0"/>
          <a:ext cx="0" cy="0"/>
          <a:chOff x="0" y="0"/>
          <a:chExt cx="0" cy="0"/>
        </a:xfrm>
      </p:grpSpPr>
      <p:sp>
        <p:nvSpPr>
          <p:cNvPr id="224" name="Google Shape;224;gdbf3f6ffc8_1_45"/>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Acceso de usuarios y autorización</a:t>
            </a:r>
            <a:endParaRPr/>
          </a:p>
        </p:txBody>
      </p:sp>
      <p:sp>
        <p:nvSpPr>
          <p:cNvPr id="225" name="Google Shape;225;gdbf3f6ffc8_1_45"/>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4</a:t>
            </a:r>
            <a:endParaRPr sz="3600">
              <a:solidFill>
                <a:schemeClr val="accent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be0d4a796_0_95"/>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Acceso de usuarios y autorización</a:t>
            </a:r>
            <a:endParaRPr/>
          </a:p>
        </p:txBody>
      </p:sp>
      <p:sp>
        <p:nvSpPr>
          <p:cNvPr id="232" name="Google Shape;232;gdbe0d4a796_0_95"/>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sudo esté configurado correctamente</a:t>
            </a:r>
            <a:endParaRPr sz="1800">
              <a:solidFill>
                <a:schemeClr val="lt1"/>
              </a:solidFill>
            </a:endParaRPr>
          </a:p>
        </p:txBody>
      </p:sp>
      <p:sp>
        <p:nvSpPr>
          <p:cNvPr id="233" name="Google Shape;233;gdbe0d4a796_0_95"/>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4</a:t>
            </a:r>
            <a:r>
              <a:rPr lang="en-US">
                <a:solidFill>
                  <a:schemeClr val="lt1"/>
                </a:solidFill>
              </a:rPr>
              <a:t>.1</a:t>
            </a:r>
            <a:endParaRPr>
              <a:solidFill>
                <a:schemeClr val="lt1"/>
              </a:solidFill>
            </a:endParaRPr>
          </a:p>
        </p:txBody>
      </p:sp>
      <p:sp>
        <p:nvSpPr>
          <p:cNvPr id="234" name="Google Shape;234;gdbe0d4a796_0_95"/>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FF00"/>
                </a:solidFill>
                <a:latin typeface="Ubuntu"/>
                <a:ea typeface="Ubuntu"/>
                <a:cs typeface="Ubuntu"/>
                <a:sym typeface="Ubuntu"/>
              </a:rPr>
              <a:t>mrt@mrt-VirtualBox</a:t>
            </a:r>
            <a:r>
              <a:rPr lang="en-US">
                <a:solidFill>
                  <a:schemeClr val="lt1"/>
                </a:solidFill>
                <a:latin typeface="Ubuntu"/>
                <a:ea typeface="Ubuntu"/>
                <a:cs typeface="Ubuntu"/>
                <a:sym typeface="Ubuntu"/>
              </a:rPr>
              <a:t>:~$ sudo su - postgres</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[sudo] password for mrt: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exit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logout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rgbClr val="00FF00"/>
                </a:solidFill>
                <a:latin typeface="Ubuntu"/>
                <a:ea typeface="Ubuntu"/>
                <a:cs typeface="Ubuntu"/>
                <a:sym typeface="Ubuntu"/>
              </a:rPr>
              <a:t>mrt is not in the sudoers file. This incident will be reported.</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dbe0d4a796_0_108"/>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Acceso de usuarios y autorización</a:t>
            </a:r>
            <a:endParaRPr/>
          </a:p>
        </p:txBody>
      </p:sp>
      <p:sp>
        <p:nvSpPr>
          <p:cNvPr id="241" name="Google Shape;241;gdbe0d4a796_0_108"/>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se revoquen los privilegios administrativos excesivos</a:t>
            </a:r>
            <a:endParaRPr sz="1800">
              <a:solidFill>
                <a:schemeClr val="lt1"/>
              </a:solidFill>
            </a:endParaRPr>
          </a:p>
        </p:txBody>
      </p:sp>
      <p:sp>
        <p:nvSpPr>
          <p:cNvPr id="242" name="Google Shape;242;gdbe0d4a796_0_108"/>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4.2</a:t>
            </a:r>
            <a:endParaRPr>
              <a:solidFill>
                <a:schemeClr val="lt1"/>
              </a:solidFill>
            </a:endParaRPr>
          </a:p>
        </p:txBody>
      </p:sp>
      <p:sp>
        <p:nvSpPr>
          <p:cNvPr id="243" name="Google Shape;243;gdbe0d4a796_0_108"/>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"\du usuariobase"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List of roles</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Role name  | Attributes | Member of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usuariobase |    Superuser, Create role, Create DB, Replication, Bypass RLS   |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dbe0d4a796_0_122"/>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Acceso de usuarios y autorización</a:t>
            </a:r>
            <a:endParaRPr/>
          </a:p>
        </p:txBody>
      </p:sp>
      <p:sp>
        <p:nvSpPr>
          <p:cNvPr id="250" name="Google Shape;250;gdbe0d4a796_0_122"/>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se revoquen los privilegios administrativos excesivos</a:t>
            </a:r>
            <a:endParaRPr sz="1800">
              <a:solidFill>
                <a:schemeClr val="lt1"/>
              </a:solidFill>
            </a:endParaRPr>
          </a:p>
        </p:txBody>
      </p:sp>
      <p:sp>
        <p:nvSpPr>
          <p:cNvPr id="251" name="Google Shape;251;gdbe0d4a796_0_122"/>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4.2</a:t>
            </a:r>
            <a:endParaRPr>
              <a:solidFill>
                <a:schemeClr val="lt1"/>
              </a:solidFill>
            </a:endParaRPr>
          </a:p>
        </p:txBody>
      </p:sp>
      <p:sp>
        <p:nvSpPr>
          <p:cNvPr id="252" name="Google Shape;252;gdbe0d4a796_0_122"/>
          <p:cNvSpPr/>
          <p:nvPr/>
        </p:nvSpPr>
        <p:spPr>
          <a:xfrm>
            <a:off x="751625" y="1873425"/>
            <a:ext cx="7964400" cy="31347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Ubuntu"/>
                <a:ea typeface="Ubuntu"/>
                <a:cs typeface="Ubuntu"/>
                <a:sym typeface="Ubuntu"/>
              </a:rPr>
              <a:t>postgres@mrt-VirtualBox:~$ </a:t>
            </a:r>
            <a:r>
              <a:rPr lang="en-US">
                <a:solidFill>
                  <a:schemeClr val="lt1"/>
                </a:solidFill>
                <a:latin typeface="Ubuntu"/>
                <a:ea typeface="Ubuntu"/>
                <a:cs typeface="Ubuntu"/>
                <a:sym typeface="Ubuntu"/>
              </a:rPr>
              <a:t> psql -c "ALTER ROLE usuariobase NOSUPERUSER;"</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"ALTER ROLE usuariobase NOCREATEROLE;"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"ALTER ROLE usuariobase NOCREATEDB;"</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"ALTER ROLE usuariobase NOREPLICATION;"</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"ALTER ROLE usuariobase NOBYPASSRLS;"</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psql -c "ALTER ROLE usuariobase NOINHERIT;"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ALTER ROLE</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f3c6da425_0_15"/>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Acceso de usuarios y autorización</a:t>
            </a:r>
            <a:endParaRPr/>
          </a:p>
        </p:txBody>
      </p:sp>
      <p:sp>
        <p:nvSpPr>
          <p:cNvPr id="259" name="Google Shape;259;gdf3c6da425_0_15"/>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se revoquen los privilegios de función excesivos</a:t>
            </a:r>
            <a:endParaRPr sz="1800">
              <a:solidFill>
                <a:schemeClr val="lt1"/>
              </a:solidFill>
            </a:endParaRPr>
          </a:p>
        </p:txBody>
      </p:sp>
      <p:sp>
        <p:nvSpPr>
          <p:cNvPr id="260" name="Google Shape;260;gdf3c6da425_0_15"/>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4.3</a:t>
            </a:r>
            <a:endParaRPr>
              <a:solidFill>
                <a:schemeClr val="lt1"/>
              </a:solidFill>
            </a:endParaRPr>
          </a:p>
        </p:txBody>
      </p:sp>
      <p:sp>
        <p:nvSpPr>
          <p:cNvPr id="261" name="Google Shape;261;gdf3c6da425_0_15"/>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Ubuntu"/>
                <a:ea typeface="Ubuntu"/>
                <a:cs typeface="Ubuntu"/>
                <a:sym typeface="Ubuntu"/>
              </a:rPr>
              <a:t>psql -c "ALTER FUNCTION [NombreDeFuncion] SECURITY INVOKER;"</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1" type="body"/>
          </p:nvPr>
        </p:nvSpPr>
        <p:spPr>
          <a:xfrm>
            <a:off x="3295875" y="1887248"/>
            <a:ext cx="2576400" cy="1488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1"/>
              </a:buClr>
              <a:buSzPts val="3600"/>
              <a:buNone/>
            </a:pPr>
            <a:r>
              <a:rPr lang="en-US" sz="2000" u="sng"/>
              <a:t>Cis Benchmark PostgreSQL 13</a:t>
            </a:r>
            <a:endParaRPr sz="2000" u="sng"/>
          </a:p>
          <a:p>
            <a:pPr indent="0" lvl="0" marL="0" rtl="0" algn="ctr">
              <a:spcBef>
                <a:spcPts val="0"/>
              </a:spcBef>
              <a:spcAft>
                <a:spcPts val="0"/>
              </a:spcAft>
              <a:buClr>
                <a:schemeClr val="accent1"/>
              </a:buClr>
              <a:buSzPts val="3600"/>
              <a:buNone/>
            </a:pPr>
            <a:r>
              <a:rPr lang="en-US" sz="2000"/>
              <a:t> </a:t>
            </a:r>
            <a:endParaRPr sz="2000"/>
          </a:p>
          <a:p>
            <a:pPr indent="0" lvl="0" marL="0" rtl="0" algn="ctr">
              <a:spcBef>
                <a:spcPts val="0"/>
              </a:spcBef>
              <a:spcAft>
                <a:spcPts val="0"/>
              </a:spcAft>
              <a:buClr>
                <a:schemeClr val="accent1"/>
              </a:buClr>
              <a:buSzPts val="3600"/>
              <a:buNone/>
            </a:pPr>
            <a:r>
              <a:rPr lang="en-US" sz="2000"/>
              <a:t>v 1.0.0	</a:t>
            </a:r>
            <a:endParaRPr sz="2000"/>
          </a:p>
          <a:p>
            <a:pPr indent="0" lvl="0" marL="0" rtl="0" algn="ctr">
              <a:spcBef>
                <a:spcPts val="0"/>
              </a:spcBef>
              <a:spcAft>
                <a:spcPts val="0"/>
              </a:spcAft>
              <a:buClr>
                <a:schemeClr val="accent1"/>
              </a:buClr>
              <a:buSzPts val="3600"/>
              <a:buNone/>
            </a:pPr>
            <a:r>
              <a:rPr lang="en-US" sz="2000"/>
              <a:t> 26-02-2021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265" name="Shape 265"/>
        <p:cNvGrpSpPr/>
        <p:nvPr/>
      </p:nvGrpSpPr>
      <p:grpSpPr>
        <a:xfrm>
          <a:off x="0" y="0"/>
          <a:ext cx="0" cy="0"/>
          <a:chOff x="0" y="0"/>
          <a:chExt cx="0" cy="0"/>
        </a:xfrm>
      </p:grpSpPr>
      <p:sp>
        <p:nvSpPr>
          <p:cNvPr id="266" name="Google Shape;266;gb6b802950f_0_27"/>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US"/>
              <a:t>Conexion</a:t>
            </a:r>
            <a:r>
              <a:rPr lang="en-US"/>
              <a:t> y Login</a:t>
            </a:r>
            <a:endParaRPr>
              <a:solidFill>
                <a:schemeClr val="lt1"/>
              </a:solidFill>
            </a:endParaRPr>
          </a:p>
        </p:txBody>
      </p:sp>
      <p:sp>
        <p:nvSpPr>
          <p:cNvPr id="267" name="Google Shape;267;gb6b802950f_0_27"/>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5</a:t>
            </a:r>
            <a:endParaRPr sz="3600">
              <a:solidFill>
                <a:schemeClr val="accent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f3c6da425_0_47"/>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Conexion y Login</a:t>
            </a:r>
            <a:endParaRPr/>
          </a:p>
        </p:txBody>
      </p:sp>
      <p:sp>
        <p:nvSpPr>
          <p:cNvPr id="274" name="Google Shape;274;gdf3c6da425_0_47"/>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el inicio de sesión a través del socket de dominio UNIX "local" esté configurado correctamente</a:t>
            </a:r>
            <a:endParaRPr sz="1800">
              <a:solidFill>
                <a:schemeClr val="lt1"/>
              </a:solidFill>
            </a:endParaRPr>
          </a:p>
        </p:txBody>
      </p:sp>
      <p:sp>
        <p:nvSpPr>
          <p:cNvPr id="275" name="Google Shape;275;gdf3c6da425_0_47"/>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5.1</a:t>
            </a:r>
            <a:endParaRPr>
              <a:solidFill>
                <a:schemeClr val="lt1"/>
              </a:solidFill>
            </a:endParaRPr>
          </a:p>
        </p:txBody>
      </p:sp>
      <p:sp>
        <p:nvSpPr>
          <p:cNvPr id="276" name="Google Shape;276;gdf3c6da425_0_47"/>
          <p:cNvSpPr/>
          <p:nvPr/>
        </p:nvSpPr>
        <p:spPr>
          <a:xfrm>
            <a:off x="751625" y="2283000"/>
            <a:ext cx="7964400" cy="23085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Ubuntu"/>
                <a:ea typeface="Ubuntu"/>
                <a:cs typeface="Ubuntu"/>
                <a:sym typeface="Ubuntu"/>
              </a:rPr>
              <a:t>PGDATA/pg_hba.conf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TYPE  DATABASE      USER       ADDRESS  		METHOD (Minimo)</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local      |	all	   | postgres  |				   |  peer</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TYPE  DATABASE USER  	    ADDRESS 		METHOD (Recomendado)</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local      |	all	   | all	    	 |		 		   |  peer</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f3c6da425_0_28"/>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Conexion y Login</a:t>
            </a:r>
            <a:endParaRPr/>
          </a:p>
        </p:txBody>
      </p:sp>
      <p:sp>
        <p:nvSpPr>
          <p:cNvPr id="283" name="Google Shape;283;gdf3c6da425_0_28"/>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el inicio de sesión a través de "host" TCP / IP Socket esté configurado correctamente </a:t>
            </a:r>
            <a:endParaRPr sz="1800">
              <a:solidFill>
                <a:schemeClr val="lt1"/>
              </a:solidFill>
            </a:endParaRPr>
          </a:p>
        </p:txBody>
      </p:sp>
      <p:sp>
        <p:nvSpPr>
          <p:cNvPr id="284" name="Google Shape;284;gdf3c6da425_0_28"/>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5.2</a:t>
            </a:r>
            <a:endParaRPr>
              <a:solidFill>
                <a:schemeClr val="lt1"/>
              </a:solidFill>
            </a:endParaRPr>
          </a:p>
        </p:txBody>
      </p:sp>
      <p:sp>
        <p:nvSpPr>
          <p:cNvPr id="285" name="Google Shape;285;gdf3c6da425_0_28"/>
          <p:cNvSpPr/>
          <p:nvPr/>
        </p:nvSpPr>
        <p:spPr>
          <a:xfrm>
            <a:off x="751625" y="2150625"/>
            <a:ext cx="7964400" cy="26067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Ubuntu"/>
                <a:ea typeface="Ubuntu"/>
                <a:cs typeface="Ubuntu"/>
                <a:sym typeface="Ubuntu"/>
              </a:rPr>
              <a:t>PGDATA/pg_hba.conf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 TYPE          DATABASE      USER       ADDRESS       METHOD</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hostssl         |	all	   | postgres  |  0.0.0.0/0  |  scram-sha-256</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hostnossl    |	all	   | postgres  |  0.0.0.0/0  |  reject</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TYPE          DATABASE      USER       ADDRESS       METHOD</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256		 |	all	   | postgres  | 127.0.0.1/32 	|  scram-sha-256</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256		 |	DB1	   | all		  |  0.0.0.0/0	|  scram-sha-256</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256		 |	DB2	   | +rw	  |  0.0.0.0/0 	|  scram-sha-256</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289" name="Shape 289"/>
        <p:cNvGrpSpPr/>
        <p:nvPr/>
      </p:nvGrpSpPr>
      <p:grpSpPr>
        <a:xfrm>
          <a:off x="0" y="0"/>
          <a:ext cx="0" cy="0"/>
          <a:chOff x="0" y="0"/>
          <a:chExt cx="0" cy="0"/>
        </a:xfrm>
      </p:grpSpPr>
      <p:sp>
        <p:nvSpPr>
          <p:cNvPr id="290" name="Google Shape;290;gb6b802950f_0_32"/>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US"/>
              <a:t>Configuraciones PostgreSQL </a:t>
            </a:r>
            <a:endParaRPr>
              <a:solidFill>
                <a:schemeClr val="lt1"/>
              </a:solidFill>
            </a:endParaRPr>
          </a:p>
        </p:txBody>
      </p:sp>
      <p:sp>
        <p:nvSpPr>
          <p:cNvPr id="291" name="Google Shape;291;gb6b802950f_0_32"/>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6</a:t>
            </a:r>
            <a:endParaRPr sz="3600">
              <a:solidFill>
                <a:schemeClr val="accent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bf3f6ffc8_1_16"/>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Arial"/>
              <a:buNone/>
            </a:pPr>
            <a:r>
              <a:rPr lang="en-US"/>
              <a:t>Configuraciones PostgreSQL </a:t>
            </a:r>
            <a:endParaRPr/>
          </a:p>
        </p:txBody>
      </p:sp>
      <p:sp>
        <p:nvSpPr>
          <p:cNvPr id="298" name="Google Shape;298;gdbf3f6ffc8_1_16"/>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los parámetros de tiempo de ejecución 'backend' estén configurados correctamente (pg_settings)</a:t>
            </a:r>
            <a:endParaRPr sz="1800">
              <a:solidFill>
                <a:schemeClr val="lt1"/>
              </a:solidFill>
            </a:endParaRPr>
          </a:p>
        </p:txBody>
      </p:sp>
      <p:sp>
        <p:nvSpPr>
          <p:cNvPr id="299" name="Google Shape;299;gdbf3f6ffc8_1_16"/>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6</a:t>
            </a:r>
            <a:r>
              <a:rPr lang="en-US">
                <a:solidFill>
                  <a:schemeClr val="lt1"/>
                </a:solidFill>
              </a:rPr>
              <a:t>.1</a:t>
            </a:r>
            <a:endParaRPr>
              <a:solidFill>
                <a:schemeClr val="lt1"/>
              </a:solidFill>
            </a:endParaRPr>
          </a:p>
        </p:txBody>
      </p:sp>
      <p:sp>
        <p:nvSpPr>
          <p:cNvPr id="300" name="Google Shape;300;gdbf3f6ffc8_1_16"/>
          <p:cNvSpPr/>
          <p:nvPr/>
        </p:nvSpPr>
        <p:spPr>
          <a:xfrm>
            <a:off x="751625" y="2265675"/>
            <a:ext cx="7964400" cy="26190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postgres=# SELECT name, setting FROM pg_settings WHERE context IN </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('backend','superuser-backend') ORDER BY 1;</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 name | setting</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ignore_system_indexes | off</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jit_debugging_support | off</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jit_profiling_support | off</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log_connections | on</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log_disconnections | on</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post_auth_delay | 0</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(6 rows)</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304" name="Shape 304"/>
        <p:cNvGrpSpPr/>
        <p:nvPr/>
      </p:nvGrpSpPr>
      <p:grpSpPr>
        <a:xfrm>
          <a:off x="0" y="0"/>
          <a:ext cx="0" cy="0"/>
          <a:chOff x="0" y="0"/>
          <a:chExt cx="0" cy="0"/>
        </a:xfrm>
      </p:grpSpPr>
      <p:sp>
        <p:nvSpPr>
          <p:cNvPr id="305" name="Google Shape;305;gb6b802950f_0_37"/>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Replicacion</a:t>
            </a:r>
            <a:endParaRPr>
              <a:solidFill>
                <a:schemeClr val="lt1"/>
              </a:solidFill>
            </a:endParaRPr>
          </a:p>
        </p:txBody>
      </p:sp>
      <p:sp>
        <p:nvSpPr>
          <p:cNvPr id="306" name="Google Shape;306;gb6b802950f_0_37"/>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7</a:t>
            </a:r>
            <a:endParaRPr sz="3600">
              <a:solidFill>
                <a:schemeClr val="accent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dbf3f6ffc8_1_26"/>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Replicacion</a:t>
            </a:r>
            <a:endParaRPr/>
          </a:p>
        </p:txBody>
      </p:sp>
      <p:sp>
        <p:nvSpPr>
          <p:cNvPr id="313" name="Google Shape;313;gdbf3f6ffc8_1_26"/>
          <p:cNvSpPr txBox="1"/>
          <p:nvPr/>
        </p:nvSpPr>
        <p:spPr>
          <a:xfrm>
            <a:off x="590925" y="1504123"/>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se cree y se use un usuario de solo replicación para la transmisión </a:t>
            </a:r>
            <a:endParaRPr sz="1800">
              <a:solidFill>
                <a:schemeClr val="lt1"/>
              </a:solidFill>
            </a:endParaRPr>
          </a:p>
        </p:txBody>
      </p:sp>
      <p:sp>
        <p:nvSpPr>
          <p:cNvPr id="314" name="Google Shape;314;gdbf3f6ffc8_1_26"/>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7</a:t>
            </a:r>
            <a:r>
              <a:rPr lang="en-US">
                <a:solidFill>
                  <a:schemeClr val="lt1"/>
                </a:solidFill>
              </a:rPr>
              <a:t>.1</a:t>
            </a:r>
            <a:endParaRPr>
              <a:solidFill>
                <a:schemeClr val="lt1"/>
              </a:solidFill>
            </a:endParaRPr>
          </a:p>
        </p:txBody>
      </p:sp>
      <p:sp>
        <p:nvSpPr>
          <p:cNvPr id="315" name="Google Shape;315;gdbf3f6ffc8_1_26"/>
          <p:cNvSpPr/>
          <p:nvPr/>
        </p:nvSpPr>
        <p:spPr>
          <a:xfrm>
            <a:off x="751625" y="2381800"/>
            <a:ext cx="7964400" cy="26157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postgres=# create user replication_user REPLICATION encrypted password 'Contrasenia';</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a:solidFill>
                  <a:schemeClr val="lt1"/>
                </a:solidFill>
                <a:latin typeface="Ubuntu"/>
                <a:ea typeface="Ubuntu"/>
                <a:cs typeface="Ubuntu"/>
                <a:sym typeface="Ubuntu"/>
              </a:rPr>
              <a:t>CREATE ROLE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 select rolname from pg_roles where rolreplication is true;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rolname      </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postgres</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 replication_user</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(2 rows)</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319" name="Shape 319"/>
        <p:cNvGrpSpPr/>
        <p:nvPr/>
      </p:nvGrpSpPr>
      <p:grpSpPr>
        <a:xfrm>
          <a:off x="0" y="0"/>
          <a:ext cx="0" cy="0"/>
          <a:chOff x="0" y="0"/>
          <a:chExt cx="0" cy="0"/>
        </a:xfrm>
      </p:grpSpPr>
      <p:sp>
        <p:nvSpPr>
          <p:cNvPr id="320" name="Google Shape;320;gb6b802950f_0_42"/>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US"/>
              <a:t>Consideraciones </a:t>
            </a:r>
            <a:endParaRPr>
              <a:solidFill>
                <a:schemeClr val="lt1"/>
              </a:solidFill>
            </a:endParaRPr>
          </a:p>
        </p:txBody>
      </p:sp>
      <p:sp>
        <p:nvSpPr>
          <p:cNvPr id="321" name="Google Shape;321;gb6b802950f_0_42"/>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8</a:t>
            </a:r>
            <a:endParaRPr sz="3600">
              <a:solidFill>
                <a:schemeClr val="accent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f3c6da425_0_70"/>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Consideraciones</a:t>
            </a:r>
            <a:endParaRPr/>
          </a:p>
        </p:txBody>
      </p:sp>
      <p:sp>
        <p:nvSpPr>
          <p:cNvPr id="328" name="Google Shape;328;gdf3c6da425_0_70"/>
          <p:cNvSpPr txBox="1"/>
          <p:nvPr/>
        </p:nvSpPr>
        <p:spPr>
          <a:xfrm>
            <a:off x="543150" y="1425248"/>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los archivos de configuración de PostgreSQL estén fuera del clúster de datos</a:t>
            </a:r>
            <a:endParaRPr sz="1800">
              <a:solidFill>
                <a:schemeClr val="lt1"/>
              </a:solidFill>
            </a:endParaRPr>
          </a:p>
        </p:txBody>
      </p:sp>
      <p:sp>
        <p:nvSpPr>
          <p:cNvPr id="329" name="Google Shape;329;gdf3c6da425_0_70"/>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8</a:t>
            </a:r>
            <a:r>
              <a:rPr lang="en-US">
                <a:solidFill>
                  <a:schemeClr val="lt1"/>
                </a:solidFill>
              </a:rPr>
              <a:t>.1</a:t>
            </a:r>
            <a:endParaRPr>
              <a:solidFill>
                <a:schemeClr val="lt1"/>
              </a:solidFill>
            </a:endParaRPr>
          </a:p>
        </p:txBody>
      </p:sp>
      <p:sp>
        <p:nvSpPr>
          <p:cNvPr id="330" name="Google Shape;330;gdf3c6da425_0_70"/>
          <p:cNvSpPr/>
          <p:nvPr/>
        </p:nvSpPr>
        <p:spPr>
          <a:xfrm>
            <a:off x="751625" y="2071750"/>
            <a:ext cx="7964400" cy="28605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postgres=# select name, setting from pg_settings where name ~ '.*_file$';</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 name | setting</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config_file | /var/lib/pgsql/13/data/postgresql.conf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external_pid_file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hba_file | /var/lib/pgsql/13/data/pg_hba.conf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ident_file | /var/lib/pgsql/13/data/pg_ident.conf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promote_trigger_file |151 |	Page</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ssl_ca_file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ssl_cert_file | server.crt</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ssl_crl_file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ssl_dh_params_file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ssl_key_file | server.key</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(10 rows</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df672cf5fe_0_0"/>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Consideraciones</a:t>
            </a:r>
            <a:endParaRPr/>
          </a:p>
        </p:txBody>
      </p:sp>
      <p:sp>
        <p:nvSpPr>
          <p:cNvPr id="337" name="Google Shape;337;gdf672cf5fe_0_0"/>
          <p:cNvSpPr txBox="1"/>
          <p:nvPr/>
        </p:nvSpPr>
        <p:spPr>
          <a:xfrm>
            <a:off x="543150" y="1425248"/>
            <a:ext cx="80577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los archivos de configuración de PostgreSQL estén fuera del clúster de datos (postgresql.conf.)</a:t>
            </a:r>
            <a:endParaRPr sz="1800">
              <a:solidFill>
                <a:schemeClr val="lt1"/>
              </a:solidFill>
            </a:endParaRPr>
          </a:p>
        </p:txBody>
      </p:sp>
      <p:sp>
        <p:nvSpPr>
          <p:cNvPr id="338" name="Google Shape;338;gdf672cf5fe_0_0"/>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8.1</a:t>
            </a:r>
            <a:endParaRPr>
              <a:solidFill>
                <a:schemeClr val="lt1"/>
              </a:solidFill>
            </a:endParaRPr>
          </a:p>
        </p:txBody>
      </p:sp>
      <p:sp>
        <p:nvSpPr>
          <p:cNvPr id="339" name="Google Shape;339;gdf672cf5fe_0_0"/>
          <p:cNvSpPr/>
          <p:nvPr/>
        </p:nvSpPr>
        <p:spPr>
          <a:xfrm>
            <a:off x="751625" y="2071750"/>
            <a:ext cx="7964400" cy="28605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name 				| setting</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config_file 			| /var/lib/pgsql/13/data/postgresql.conf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external_pid_file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hba_file 			| /var/lib/pgsql/13/data/pg_hba.conf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ident_file 			| /var/lib/pgsql/13/data/pg_ident.conf</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promote_trigger_file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ssl_ca_file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ssl_cert_file 			| server.crt</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ssl_crl_file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ssl_dh_params_file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rPr lang="en-US" sz="1200">
                <a:solidFill>
                  <a:schemeClr val="lt1"/>
                </a:solidFill>
                <a:latin typeface="Ubuntu"/>
                <a:ea typeface="Ubuntu"/>
                <a:cs typeface="Ubuntu"/>
                <a:sym typeface="Ubuntu"/>
              </a:rPr>
              <a:t>ssl_key_file 			| server.key</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chemeClr val="lt1"/>
              </a:solidFill>
              <a:latin typeface="Ubuntu"/>
              <a:ea typeface="Ubuntu"/>
              <a:cs typeface="Ubuntu"/>
              <a:sym typeface="Ubuntu"/>
            </a:endParaRPr>
          </a:p>
          <a:p>
            <a:pPr indent="0" lvl="0" marL="0" rtl="0" algn="l">
              <a:spcBef>
                <a:spcPts val="0"/>
              </a:spcBef>
              <a:spcAft>
                <a:spcPts val="0"/>
              </a:spcAft>
              <a:buClr>
                <a:schemeClr val="dk1"/>
              </a:buClr>
              <a:buSzPts val="1100"/>
              <a:buFont typeface="Arial"/>
              <a:buNone/>
            </a:pPr>
            <a:r>
              <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chemeClr val="lt1"/>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sz="1200">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7BD"/>
        </a:solidFill>
      </p:bgPr>
    </p:bg>
    <p:spTree>
      <p:nvGrpSpPr>
        <p:cNvPr id="129" name="Shape 129"/>
        <p:cNvGrpSpPr/>
        <p:nvPr/>
      </p:nvGrpSpPr>
      <p:grpSpPr>
        <a:xfrm>
          <a:off x="0" y="0"/>
          <a:ext cx="0" cy="0"/>
          <a:chOff x="0" y="0"/>
          <a:chExt cx="0" cy="0"/>
        </a:xfrm>
      </p:grpSpPr>
      <p:sp>
        <p:nvSpPr>
          <p:cNvPr id="130" name="Google Shape;130;gdf672cf5fe_0_34"/>
          <p:cNvSpPr txBox="1"/>
          <p:nvPr>
            <p:ph idx="1" type="body"/>
          </p:nvPr>
        </p:nvSpPr>
        <p:spPr>
          <a:xfrm>
            <a:off x="-159900" y="257784"/>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PostrgeSQl</a:t>
            </a:r>
            <a:endParaRPr>
              <a:solidFill>
                <a:schemeClr val="lt1"/>
              </a:solidFill>
            </a:endParaRPr>
          </a:p>
        </p:txBody>
      </p:sp>
      <p:sp>
        <p:nvSpPr>
          <p:cNvPr id="131" name="Google Shape;131;gdf672cf5fe_0_34"/>
          <p:cNvSpPr txBox="1"/>
          <p:nvPr>
            <p:ph idx="2" type="body"/>
          </p:nvPr>
        </p:nvSpPr>
        <p:spPr>
          <a:xfrm>
            <a:off x="170100" y="1143614"/>
            <a:ext cx="2838300" cy="32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US"/>
              <a:t>E</a:t>
            </a:r>
            <a:r>
              <a:rPr lang="en-US"/>
              <a:t>s un sistema de gestión de bases de datos relacional orientado a objetos y de código abierto</a:t>
            </a:r>
            <a:endParaRPr/>
          </a:p>
          <a:p>
            <a:pPr indent="0" lvl="0" marL="0" rtl="0" algn="ctr">
              <a:spcBef>
                <a:spcPts val="0"/>
              </a:spcBef>
              <a:spcAft>
                <a:spcPts val="0"/>
              </a:spcAft>
              <a:buClr>
                <a:schemeClr val="lt1"/>
              </a:buClr>
              <a:buSzPts val="1400"/>
              <a:buNone/>
            </a:pPr>
            <a:r>
              <a:t/>
            </a:r>
            <a:endParaRPr/>
          </a:p>
          <a:p>
            <a:pPr indent="0" lvl="0" marL="0" rtl="0" algn="ctr">
              <a:spcBef>
                <a:spcPts val="0"/>
              </a:spcBef>
              <a:spcAft>
                <a:spcPts val="0"/>
              </a:spcAft>
              <a:buClr>
                <a:schemeClr val="lt1"/>
              </a:buClr>
              <a:buSzPts val="1400"/>
              <a:buNone/>
            </a:pPr>
            <a:r>
              <a:rPr lang="en-US"/>
              <a:t>Esta mantenida por una comunidad de desarrolladores, colaboradores y organizaciones comerciales de forma libre y desinteresadamente. Esta comunidad es denominada PDGD (PostgreSQL Global Development Group</a:t>
            </a:r>
            <a:endParaRPr/>
          </a:p>
        </p:txBody>
      </p:sp>
      <p:pic>
        <p:nvPicPr>
          <p:cNvPr descr="Disponible PostgreSQL 12.0 » MuyLinux" id="132" name="Google Shape;132;gdf672cf5fe_0_34"/>
          <p:cNvPicPr preferRelativeResize="0"/>
          <p:nvPr/>
        </p:nvPicPr>
        <p:blipFill>
          <a:blip r:embed="rId3">
            <a:alphaModFix/>
          </a:blip>
          <a:stretch>
            <a:fillRect/>
          </a:stretch>
        </p:blipFill>
        <p:spPr>
          <a:xfrm>
            <a:off x="6219725" y="1239213"/>
            <a:ext cx="2581275" cy="1724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A7BD"/>
        </a:solidFill>
      </p:bgPr>
    </p:bg>
    <p:spTree>
      <p:nvGrpSpPr>
        <p:cNvPr id="343" name="Shape 343"/>
        <p:cNvGrpSpPr/>
        <p:nvPr/>
      </p:nvGrpSpPr>
      <p:grpSpPr>
        <a:xfrm>
          <a:off x="0" y="0"/>
          <a:ext cx="0" cy="0"/>
          <a:chOff x="0" y="0"/>
          <a:chExt cx="0" cy="0"/>
        </a:xfrm>
      </p:grpSpPr>
      <p:sp>
        <p:nvSpPr>
          <p:cNvPr id="344" name="Google Shape;344;p33"/>
          <p:cNvSpPr txBox="1"/>
          <p:nvPr>
            <p:ph idx="1" type="body"/>
          </p:nvPr>
        </p:nvSpPr>
        <p:spPr>
          <a:xfrm>
            <a:off x="0" y="3775634"/>
            <a:ext cx="9144000" cy="5760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Fin</a:t>
            </a:r>
            <a:endParaRPr>
              <a:solidFill>
                <a:schemeClr val="lt1"/>
              </a:solidFill>
            </a:endParaRPr>
          </a:p>
        </p:txBody>
      </p:sp>
      <p:sp>
        <p:nvSpPr>
          <p:cNvPr id="345" name="Google Shape;345;p33"/>
          <p:cNvSpPr txBox="1"/>
          <p:nvPr>
            <p:ph idx="2" type="body"/>
          </p:nvPr>
        </p:nvSpPr>
        <p:spPr>
          <a:xfrm>
            <a:off x="-148" y="4351698"/>
            <a:ext cx="9144000" cy="2880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US"/>
              <a:t>Alguna pregunta?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nvSpPr>
        <p:spPr>
          <a:xfrm>
            <a:off x="2051720" y="267494"/>
            <a:ext cx="7092280" cy="5760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3600"/>
              <a:buFont typeface="Arial"/>
              <a:buNone/>
            </a:pPr>
            <a:r>
              <a:rPr lang="en-US" sz="3600">
                <a:solidFill>
                  <a:schemeClr val="lt1"/>
                </a:solidFill>
              </a:rPr>
              <a:t>Indice</a:t>
            </a:r>
            <a:endParaRPr/>
          </a:p>
        </p:txBody>
      </p:sp>
      <p:grpSp>
        <p:nvGrpSpPr>
          <p:cNvPr id="138" name="Google Shape;138;p2"/>
          <p:cNvGrpSpPr/>
          <p:nvPr/>
        </p:nvGrpSpPr>
        <p:grpSpPr>
          <a:xfrm>
            <a:off x="2555778" y="900124"/>
            <a:ext cx="5860670" cy="3321684"/>
            <a:chOff x="3017860" y="4068614"/>
            <a:chExt cx="1879800" cy="3321684"/>
          </a:xfrm>
        </p:grpSpPr>
        <p:sp>
          <p:nvSpPr>
            <p:cNvPr id="139" name="Google Shape;139;p2"/>
            <p:cNvSpPr txBox="1"/>
            <p:nvPr/>
          </p:nvSpPr>
          <p:spPr>
            <a:xfrm>
              <a:off x="3017860" y="4588898"/>
              <a:ext cx="1866900" cy="28014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Instalación</a:t>
              </a:r>
              <a:r>
                <a:rPr lang="en-US" sz="2200">
                  <a:solidFill>
                    <a:schemeClr val="lt1"/>
                  </a:solidFill>
                  <a:latin typeface="Proxima Nova"/>
                  <a:ea typeface="Proxima Nova"/>
                  <a:cs typeface="Proxima Nova"/>
                  <a:sym typeface="Proxima Nova"/>
                </a:rPr>
                <a:t> </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Directorios y permisos de archivos</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Logging, Monitoreo y Audicion</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Acceso</a:t>
              </a:r>
              <a:r>
                <a:rPr lang="en-US" sz="2200">
                  <a:solidFill>
                    <a:schemeClr val="lt1"/>
                  </a:solidFill>
                  <a:latin typeface="Proxima Nova"/>
                  <a:ea typeface="Proxima Nova"/>
                  <a:cs typeface="Proxima Nova"/>
                  <a:sym typeface="Proxima Nova"/>
                </a:rPr>
                <a:t> de usuarios y </a:t>
              </a:r>
              <a:r>
                <a:rPr lang="en-US" sz="2200">
                  <a:solidFill>
                    <a:schemeClr val="lt1"/>
                  </a:solidFill>
                  <a:latin typeface="Proxima Nova"/>
                  <a:ea typeface="Proxima Nova"/>
                  <a:cs typeface="Proxima Nova"/>
                  <a:sym typeface="Proxima Nova"/>
                </a:rPr>
                <a:t>autorización</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Conexion</a:t>
              </a:r>
              <a:r>
                <a:rPr lang="en-US" sz="2200">
                  <a:solidFill>
                    <a:schemeClr val="lt1"/>
                  </a:solidFill>
                  <a:latin typeface="Proxima Nova"/>
                  <a:ea typeface="Proxima Nova"/>
                  <a:cs typeface="Proxima Nova"/>
                  <a:sym typeface="Proxima Nova"/>
                </a:rPr>
                <a:t> y Login</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Configuraciones </a:t>
              </a:r>
              <a:r>
                <a:rPr lang="en-US" sz="2200">
                  <a:solidFill>
                    <a:schemeClr val="lt1"/>
                  </a:solidFill>
                  <a:latin typeface="Proxima Nova"/>
                  <a:ea typeface="Proxima Nova"/>
                  <a:cs typeface="Proxima Nova"/>
                  <a:sym typeface="Proxima Nova"/>
                </a:rPr>
                <a:t>PostgreSQL </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Replicacion</a:t>
              </a:r>
              <a:endParaRPr sz="2200">
                <a:solidFill>
                  <a:schemeClr val="lt1"/>
                </a:solidFill>
                <a:latin typeface="Proxima Nova"/>
                <a:ea typeface="Proxima Nova"/>
                <a:cs typeface="Proxima Nova"/>
                <a:sym typeface="Proxima Nova"/>
              </a:endParaRPr>
            </a:p>
            <a:p>
              <a:pPr indent="-368300" lvl="0" marL="457200" marR="0" rtl="0" algn="l">
                <a:spcBef>
                  <a:spcPts val="0"/>
                </a:spcBef>
                <a:spcAft>
                  <a:spcPts val="0"/>
                </a:spcAft>
                <a:buClr>
                  <a:schemeClr val="lt1"/>
                </a:buClr>
                <a:buSzPts val="2200"/>
                <a:buFont typeface="Proxima Nova"/>
                <a:buAutoNum type="arabicPeriod"/>
              </a:pPr>
              <a:r>
                <a:rPr lang="en-US" sz="2200">
                  <a:solidFill>
                    <a:schemeClr val="lt1"/>
                  </a:solidFill>
                  <a:latin typeface="Proxima Nova"/>
                  <a:ea typeface="Proxima Nova"/>
                  <a:cs typeface="Proxima Nova"/>
                  <a:sym typeface="Proxima Nova"/>
                </a:rPr>
                <a:t>Consideraciones </a:t>
              </a:r>
              <a:endParaRPr sz="2200">
                <a:solidFill>
                  <a:schemeClr val="lt1"/>
                </a:solidFill>
                <a:latin typeface="Proxima Nova"/>
                <a:ea typeface="Proxima Nova"/>
                <a:cs typeface="Proxima Nova"/>
                <a:sym typeface="Proxima Nova"/>
              </a:endParaRPr>
            </a:p>
          </p:txBody>
        </p:sp>
        <p:sp>
          <p:nvSpPr>
            <p:cNvPr id="140" name="Google Shape;140;p2"/>
            <p:cNvSpPr txBox="1"/>
            <p:nvPr/>
          </p:nvSpPr>
          <p:spPr>
            <a:xfrm>
              <a:off x="3017860" y="4068614"/>
              <a:ext cx="1879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lt1"/>
                  </a:solidFill>
                  <a:latin typeface="Proxima Nova"/>
                  <a:ea typeface="Proxima Nova"/>
                  <a:cs typeface="Proxima Nova"/>
                  <a:sym typeface="Proxima Nova"/>
                </a:rPr>
                <a:t>Tareas a controlar</a:t>
              </a:r>
              <a:endParaRPr b="1" sz="1600" u="sng">
                <a:solidFill>
                  <a:schemeClr val="lt1"/>
                </a:solidFill>
                <a:latin typeface="Proxima Nova"/>
                <a:ea typeface="Proxima Nova"/>
                <a:cs typeface="Proxima Nova"/>
                <a:sym typeface="Proxima Nov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144" name="Shape 144"/>
        <p:cNvGrpSpPr/>
        <p:nvPr/>
      </p:nvGrpSpPr>
      <p:grpSpPr>
        <a:xfrm>
          <a:off x="0" y="0"/>
          <a:ext cx="0" cy="0"/>
          <a:chOff x="0" y="0"/>
          <a:chExt cx="0" cy="0"/>
        </a:xfrm>
      </p:grpSpPr>
      <p:sp>
        <p:nvSpPr>
          <p:cNvPr id="145" name="Google Shape;145;p3"/>
          <p:cNvSpPr txBox="1"/>
          <p:nvPr>
            <p:ph idx="1" type="body"/>
          </p:nvPr>
        </p:nvSpPr>
        <p:spPr>
          <a:xfrm>
            <a:off x="3707904" y="2253238"/>
            <a:ext cx="5436096" cy="47357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US"/>
              <a:t>Instalación</a:t>
            </a:r>
            <a:endParaRPr>
              <a:solidFill>
                <a:schemeClr val="lt1"/>
              </a:solidFill>
            </a:endParaRPr>
          </a:p>
        </p:txBody>
      </p:sp>
      <p:sp>
        <p:nvSpPr>
          <p:cNvPr id="146" name="Google Shape;146;p3"/>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1</a:t>
            </a:r>
            <a:endParaRPr sz="3600">
              <a:solidFill>
                <a:schemeClr val="accent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deea59ccc4_0_3"/>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I</a:t>
            </a:r>
            <a:r>
              <a:rPr lang="en-US"/>
              <a:t>nstalación</a:t>
            </a:r>
            <a:endParaRPr/>
          </a:p>
        </p:txBody>
      </p:sp>
      <p:sp>
        <p:nvSpPr>
          <p:cNvPr id="153" name="Google Shape;153;gdeea59ccc4_0_3"/>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los paquetes se obtengan de repositorios autorizados</a:t>
            </a:r>
            <a:endParaRPr sz="2000">
              <a:solidFill>
                <a:schemeClr val="lt1"/>
              </a:solidFill>
            </a:endParaRPr>
          </a:p>
        </p:txBody>
      </p:sp>
      <p:sp>
        <p:nvSpPr>
          <p:cNvPr id="154" name="Google Shape;154;gdeea59ccc4_0_3"/>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1.1</a:t>
            </a:r>
            <a:endParaRPr>
              <a:solidFill>
                <a:schemeClr val="lt1"/>
              </a:solidFill>
            </a:endParaRPr>
          </a:p>
        </p:txBody>
      </p:sp>
      <p:sp>
        <p:nvSpPr>
          <p:cNvPr id="155" name="Google Shape;155;gdeea59ccc4_0_3"/>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00FF00"/>
                </a:solidFill>
              </a:rPr>
              <a:t>mrt@mrt-VirtualBox</a:t>
            </a:r>
            <a:r>
              <a:rPr lang="en-US">
                <a:solidFill>
                  <a:schemeClr val="lt1"/>
                </a:solidFill>
              </a:rPr>
              <a:t>:~$ apt-cache policy | egrep postgresql  </a:t>
            </a:r>
            <a:endParaRPr>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US">
                <a:solidFill>
                  <a:schemeClr val="lt1"/>
                </a:solidFill>
              </a:rPr>
              <a:t> 500 http://apt.</a:t>
            </a:r>
            <a:r>
              <a:rPr lang="en-US">
                <a:solidFill>
                  <a:srgbClr val="FF0000"/>
                </a:solidFill>
              </a:rPr>
              <a:t>postgresql</a:t>
            </a:r>
            <a:r>
              <a:rPr lang="en-US">
                <a:solidFill>
                  <a:schemeClr val="lt1"/>
                </a:solidFill>
              </a:rPr>
              <a:t>.org/pub/repos/apt focal-pgdg/main amd64 Packages</a:t>
            </a:r>
            <a:endParaRPr>
              <a:solidFill>
                <a:schemeClr val="lt1"/>
              </a:solidFill>
            </a:endParaRPr>
          </a:p>
          <a:p>
            <a:pPr indent="0" lvl="0" marL="0" rtl="0" algn="l">
              <a:spcBef>
                <a:spcPts val="0"/>
              </a:spcBef>
              <a:spcAft>
                <a:spcPts val="0"/>
              </a:spcAft>
              <a:buClr>
                <a:schemeClr val="dk1"/>
              </a:buClr>
              <a:buSzPts val="1100"/>
              <a:buFont typeface="Arial"/>
              <a:buNone/>
            </a:pPr>
            <a:r>
              <a:rPr lang="en-US">
                <a:solidFill>
                  <a:schemeClr val="lt1"/>
                </a:solidFill>
              </a:rPr>
              <a:t>     release o=apt.</a:t>
            </a:r>
            <a:r>
              <a:rPr lang="en-US">
                <a:solidFill>
                  <a:srgbClr val="FF0000"/>
                </a:solidFill>
              </a:rPr>
              <a:t>postgresql</a:t>
            </a:r>
            <a:r>
              <a:rPr lang="en-US">
                <a:solidFill>
                  <a:schemeClr val="lt1"/>
                </a:solidFill>
              </a:rPr>
              <a:t>.org,a=focal-pgdg,n=focal-pgdg,l=PostgreSQL for Debian/Ubuntu repository,c=main,b=amd64</a:t>
            </a:r>
            <a:endParaRPr>
              <a:solidFill>
                <a:schemeClr val="lt1"/>
              </a:solidFill>
            </a:endParaRPr>
          </a:p>
          <a:p>
            <a:pPr indent="0" lvl="0" marL="0" rtl="0" algn="l">
              <a:spcBef>
                <a:spcPts val="0"/>
              </a:spcBef>
              <a:spcAft>
                <a:spcPts val="0"/>
              </a:spcAft>
              <a:buClr>
                <a:schemeClr val="dk1"/>
              </a:buClr>
              <a:buSzPts val="1100"/>
              <a:buFont typeface="Arial"/>
              <a:buNone/>
            </a:pPr>
            <a:r>
              <a:rPr lang="en-US">
                <a:solidFill>
                  <a:schemeClr val="lt1"/>
                </a:solidFill>
              </a:rPr>
              <a:t>     origin apt.</a:t>
            </a:r>
            <a:r>
              <a:rPr lang="en-US">
                <a:solidFill>
                  <a:srgbClr val="FF0000"/>
                </a:solidFill>
              </a:rPr>
              <a:t>postgresql</a:t>
            </a:r>
            <a:r>
              <a:rPr lang="en-US">
                <a:solidFill>
                  <a:schemeClr val="lt1"/>
                </a:solidFill>
              </a:rPr>
              <a:t>.org</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9B6CC"/>
        </a:solidFill>
      </p:bgPr>
    </p:bg>
    <p:spTree>
      <p:nvGrpSpPr>
        <p:cNvPr id="159" name="Shape 159"/>
        <p:cNvGrpSpPr/>
        <p:nvPr/>
      </p:nvGrpSpPr>
      <p:grpSpPr>
        <a:xfrm>
          <a:off x="0" y="0"/>
          <a:ext cx="0" cy="0"/>
          <a:chOff x="0" y="0"/>
          <a:chExt cx="0" cy="0"/>
        </a:xfrm>
      </p:grpSpPr>
      <p:sp>
        <p:nvSpPr>
          <p:cNvPr id="160" name="Google Shape;160;gb6b802950f_0_17"/>
          <p:cNvSpPr txBox="1"/>
          <p:nvPr>
            <p:ph idx="1" type="body"/>
          </p:nvPr>
        </p:nvSpPr>
        <p:spPr>
          <a:xfrm>
            <a:off x="3707904" y="2253238"/>
            <a:ext cx="5436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US"/>
              <a:t>Directorios y permisos de archivos</a:t>
            </a:r>
            <a:endParaRPr>
              <a:solidFill>
                <a:schemeClr val="lt1"/>
              </a:solidFill>
            </a:endParaRPr>
          </a:p>
        </p:txBody>
      </p:sp>
      <p:sp>
        <p:nvSpPr>
          <p:cNvPr id="161" name="Google Shape;161;gb6b802950f_0_17"/>
          <p:cNvSpPr txBox="1"/>
          <p:nvPr/>
        </p:nvSpPr>
        <p:spPr>
          <a:xfrm>
            <a:off x="1907375" y="2068125"/>
            <a:ext cx="1050000" cy="103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chemeClr val="accent1"/>
                </a:solidFill>
                <a:highlight>
                  <a:schemeClr val="lt1"/>
                </a:highlight>
              </a:rPr>
              <a:t>2</a:t>
            </a:r>
            <a:endParaRPr sz="3600">
              <a:solidFill>
                <a:schemeClr val="accent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be0d4a796_0_74"/>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Directorios y permisos de archivos</a:t>
            </a:r>
            <a:endParaRPr/>
          </a:p>
        </p:txBody>
      </p:sp>
      <p:sp>
        <p:nvSpPr>
          <p:cNvPr id="168" name="Google Shape;168;gdbe0d4a796_0_74"/>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la máscara de permisos de archivo sea correcta</a:t>
            </a:r>
            <a:endParaRPr sz="1800">
              <a:solidFill>
                <a:schemeClr val="lt1"/>
              </a:solidFill>
            </a:endParaRPr>
          </a:p>
        </p:txBody>
      </p:sp>
      <p:sp>
        <p:nvSpPr>
          <p:cNvPr id="169" name="Google Shape;169;gdbe0d4a796_0_74"/>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2</a:t>
            </a:r>
            <a:r>
              <a:rPr lang="en-US">
                <a:solidFill>
                  <a:schemeClr val="lt1"/>
                </a:solidFill>
              </a:rPr>
              <a:t>.1</a:t>
            </a:r>
            <a:endParaRPr>
              <a:solidFill>
                <a:schemeClr val="lt1"/>
              </a:solidFill>
            </a:endParaRPr>
          </a:p>
        </p:txBody>
      </p:sp>
      <p:sp>
        <p:nvSpPr>
          <p:cNvPr id="170" name="Google Shape;170;gdbe0d4a796_0_74"/>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FF00"/>
                </a:solidFill>
                <a:latin typeface="Ubuntu"/>
                <a:ea typeface="Ubuntu"/>
                <a:cs typeface="Ubuntu"/>
                <a:sym typeface="Ubuntu"/>
              </a:rPr>
              <a:t>mrt@mrt-VirtualBox:</a:t>
            </a:r>
            <a:r>
              <a:rPr lang="en-US">
                <a:solidFill>
                  <a:schemeClr val="lt1"/>
                </a:solidFill>
                <a:latin typeface="Ubuntu"/>
                <a:ea typeface="Ubuntu"/>
                <a:cs typeface="Ubuntu"/>
                <a:sym typeface="Ubuntu"/>
              </a:rPr>
              <a:t>~$ sudo su - postgres</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postgres@mrt-VirtualBox:~$ umask</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0002</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be0d4a796_0_86"/>
          <p:cNvSpPr txBox="1"/>
          <p:nvPr>
            <p:ph idx="1" type="body"/>
          </p:nvPr>
        </p:nvSpPr>
        <p:spPr>
          <a:xfrm>
            <a:off x="323528" y="123478"/>
            <a:ext cx="8820600" cy="576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None/>
            </a:pPr>
            <a:r>
              <a:rPr lang="en-US"/>
              <a:t>Directorios y permisos de archivos</a:t>
            </a:r>
            <a:endParaRPr/>
          </a:p>
        </p:txBody>
      </p:sp>
      <p:sp>
        <p:nvSpPr>
          <p:cNvPr id="177" name="Google Shape;177;gdbe0d4a796_0_86"/>
          <p:cNvSpPr txBox="1"/>
          <p:nvPr/>
        </p:nvSpPr>
        <p:spPr>
          <a:xfrm>
            <a:off x="590925" y="1504123"/>
            <a:ext cx="80577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rPr>
              <a:t>Asegúrese de que la máscara de permisos de archivo sea correcta</a:t>
            </a:r>
            <a:endParaRPr sz="1800">
              <a:solidFill>
                <a:schemeClr val="lt1"/>
              </a:solidFill>
            </a:endParaRPr>
          </a:p>
        </p:txBody>
      </p:sp>
      <p:sp>
        <p:nvSpPr>
          <p:cNvPr id="178" name="Google Shape;178;gdbe0d4a796_0_86"/>
          <p:cNvSpPr txBox="1"/>
          <p:nvPr/>
        </p:nvSpPr>
        <p:spPr>
          <a:xfrm>
            <a:off x="364275" y="1103925"/>
            <a:ext cx="5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2</a:t>
            </a:r>
            <a:r>
              <a:rPr lang="en-US">
                <a:solidFill>
                  <a:schemeClr val="lt1"/>
                </a:solidFill>
              </a:rPr>
              <a:t>.1</a:t>
            </a:r>
            <a:endParaRPr>
              <a:solidFill>
                <a:schemeClr val="lt1"/>
              </a:solidFill>
            </a:endParaRPr>
          </a:p>
        </p:txBody>
      </p:sp>
      <p:sp>
        <p:nvSpPr>
          <p:cNvPr id="179" name="Google Shape;179;gdbe0d4a796_0_86"/>
          <p:cNvSpPr/>
          <p:nvPr/>
        </p:nvSpPr>
        <p:spPr>
          <a:xfrm>
            <a:off x="751625" y="2881850"/>
            <a:ext cx="7964400" cy="1577400"/>
          </a:xfrm>
          <a:prstGeom prst="roundRect">
            <a:avLst>
              <a:gd fmla="val 16667" name="adj"/>
            </a:avLst>
          </a:prstGeom>
          <a:solidFill>
            <a:srgbClr val="300A24"/>
          </a:solid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FF00"/>
                </a:solidFill>
                <a:latin typeface="Ubuntu"/>
                <a:ea typeface="Ubuntu"/>
                <a:cs typeface="Ubuntu"/>
                <a:sym typeface="Ubuntu"/>
              </a:rPr>
              <a:t>postgres@mrt-VirtualBox:</a:t>
            </a:r>
            <a:r>
              <a:rPr lang="en-US">
                <a:solidFill>
                  <a:schemeClr val="lt1"/>
                </a:solidFill>
                <a:latin typeface="Ubuntu"/>
                <a:ea typeface="Ubuntu"/>
                <a:cs typeface="Ubuntu"/>
                <a:sym typeface="Ubuntu"/>
              </a:rPr>
              <a:t>~$ echo "umask 077" &gt;&gt; .bash_profile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rgbClr val="00FF00"/>
                </a:solidFill>
                <a:latin typeface="Ubuntu"/>
                <a:ea typeface="Ubuntu"/>
                <a:cs typeface="Ubuntu"/>
                <a:sym typeface="Ubuntu"/>
              </a:rPr>
              <a:t>postgres@mrt-VirtualBox:</a:t>
            </a:r>
            <a:r>
              <a:rPr lang="en-US">
                <a:solidFill>
                  <a:schemeClr val="lt1"/>
                </a:solidFill>
                <a:latin typeface="Ubuntu"/>
                <a:ea typeface="Ubuntu"/>
                <a:cs typeface="Ubuntu"/>
                <a:sym typeface="Ubuntu"/>
              </a:rPr>
              <a:t>~$ source .bash_profile</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rgbClr val="00FF00"/>
                </a:solidFill>
                <a:latin typeface="Ubuntu"/>
                <a:ea typeface="Ubuntu"/>
                <a:cs typeface="Ubuntu"/>
                <a:sym typeface="Ubuntu"/>
              </a:rPr>
              <a:t>postgres@mrt-VirtualBox:</a:t>
            </a:r>
            <a:r>
              <a:rPr lang="en-US">
                <a:solidFill>
                  <a:schemeClr val="lt1"/>
                </a:solidFill>
                <a:latin typeface="Ubuntu"/>
                <a:ea typeface="Ubuntu"/>
                <a:cs typeface="Ubuntu"/>
                <a:sym typeface="Ubuntu"/>
              </a:rPr>
              <a:t>~$ umask</a:t>
            </a:r>
            <a:endParaRPr>
              <a:solidFill>
                <a:schemeClr val="lt1"/>
              </a:solidFill>
              <a:latin typeface="Ubuntu"/>
              <a:ea typeface="Ubuntu"/>
              <a:cs typeface="Ubuntu"/>
              <a:sym typeface="Ubuntu"/>
            </a:endParaRPr>
          </a:p>
          <a:p>
            <a:pPr indent="0" lvl="0" marL="0" rtl="0" algn="l">
              <a:spcBef>
                <a:spcPts val="0"/>
              </a:spcBef>
              <a:spcAft>
                <a:spcPts val="0"/>
              </a:spcAft>
              <a:buNone/>
            </a:pPr>
            <a:r>
              <a:rPr lang="en-US">
                <a:solidFill>
                  <a:schemeClr val="lt1"/>
                </a:solidFill>
                <a:latin typeface="Ubuntu"/>
                <a:ea typeface="Ubuntu"/>
                <a:cs typeface="Ubuntu"/>
                <a:sym typeface="Ubuntu"/>
              </a:rPr>
              <a:t>0077</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solidFill>
                <a:srgbClr val="00FF00"/>
              </a:solidFill>
              <a:latin typeface="Ubuntu"/>
              <a:ea typeface="Ubuntu"/>
              <a:cs typeface="Ubuntu"/>
              <a:sym typeface="Ubuntu"/>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COLOR-A24">
      <a:dk1>
        <a:srgbClr val="000000"/>
      </a:dk1>
      <a:lt1>
        <a:srgbClr val="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ALLPPT-COLOR-A24">
      <a:dk1>
        <a:srgbClr val="000000"/>
      </a:dk1>
      <a:lt1>
        <a:srgbClr val="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24">
      <a:dk1>
        <a:srgbClr val="000000"/>
      </a:dk1>
      <a:lt1>
        <a:srgbClr val="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