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47" r:id="rId2"/>
  </p:sldMasterIdLst>
  <p:notesMasterIdLst>
    <p:notesMasterId r:id="rId17"/>
  </p:notesMasterIdLst>
  <p:sldIdLst>
    <p:sldId id="256" r:id="rId3"/>
    <p:sldId id="334" r:id="rId4"/>
    <p:sldId id="335" r:id="rId5"/>
    <p:sldId id="336" r:id="rId6"/>
    <p:sldId id="337" r:id="rId7"/>
    <p:sldId id="339" r:id="rId8"/>
    <p:sldId id="340" r:id="rId9"/>
    <p:sldId id="341" r:id="rId10"/>
    <p:sldId id="342" r:id="rId11"/>
    <p:sldId id="344" r:id="rId12"/>
    <p:sldId id="347" r:id="rId13"/>
    <p:sldId id="348" r:id="rId14"/>
    <p:sldId id="343" r:id="rId15"/>
    <p:sldId id="345" r:id="rId16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008000"/>
    <a:srgbClr val="003399"/>
    <a:srgbClr val="CEDDBB"/>
    <a:srgbClr val="FFFFCC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667" autoAdjust="0"/>
  </p:normalViewPr>
  <p:slideViewPr>
    <p:cSldViewPr>
      <p:cViewPr varScale="1">
        <p:scale>
          <a:sx n="100" d="100"/>
          <a:sy n="100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38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104F6D-EDD3-415B-AD36-D5FF955378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217E7-E8A4-46A1-9236-93CD36444AB7}" type="slidenum">
              <a:rPr lang="es-ES" smtClean="0">
                <a:latin typeface="Arial" charset="0"/>
              </a:rPr>
              <a:pPr/>
              <a:t>1</a:t>
            </a:fld>
            <a:endParaRPr lang="es-ES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10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13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14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2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3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4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5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6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7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8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9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AR">
                <a:latin typeface="Arial" pitchFamily="34" charset="0"/>
              </a:endParaRPr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65D6D-68BF-459B-B04A-553B4F106A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3E2FC-F75B-4863-91F6-8C123BC10D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8DAFF-48EC-44E6-B974-8D1089FD7B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2C5DD-0B51-4196-8542-B570B31B74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0435D-A8FF-4198-AAC3-BFF57BFD9B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202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498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67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2955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408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2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AF104-E07E-4CF7-966E-9A8B7E7204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0468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3953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9176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395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8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C1D44-EF8D-4719-B18F-367E4CD079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3933-0716-4AD2-987C-1A63EAA829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F56B-4B4B-4706-8340-37CD786743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7128-2855-4B72-A70B-DA394BDF6B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6047-871F-4F52-A5E5-9DB255F863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4A359-61D8-448C-AF35-124284FD28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698C0-130A-4BA5-966E-439BF0E650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AR">
                <a:latin typeface="Arial" pitchFamily="34" charset="0"/>
              </a:endParaRPr>
            </a:p>
          </p:txBody>
        </p:sp>
      </p:grpSp>
      <p:sp>
        <p:nvSpPr>
          <p:cNvPr id="1331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E6F9232-AA77-4D6B-AEC1-DD0E4FA634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784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s-AR" sz="2800" dirty="0" smtClean="0"/>
              <a:t>SIMPLIFICACIÓN POR KARNAUGH</a:t>
            </a:r>
            <a:endParaRPr lang="en-US" sz="28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73748"/>
            <a:ext cx="6629400" cy="5633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2400" dirty="0" smtClean="0"/>
              <a:t> Luis Eduardo Toledo</a:t>
            </a:r>
          </a:p>
          <a:p>
            <a:pPr algn="ctr" eaLnBrk="1" hangingPunct="1">
              <a:lnSpc>
                <a:spcPct val="90000"/>
              </a:lnSpc>
            </a:pPr>
            <a:endParaRPr lang="es-AR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15364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689" y="5517232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Ejemplos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grpSp>
        <p:nvGrpSpPr>
          <p:cNvPr id="103" name="102 Grupo"/>
          <p:cNvGrpSpPr/>
          <p:nvPr/>
        </p:nvGrpSpPr>
        <p:grpSpPr>
          <a:xfrm>
            <a:off x="3275856" y="3605534"/>
            <a:ext cx="1800200" cy="1551658"/>
            <a:chOff x="6588224" y="2697559"/>
            <a:chExt cx="1800200" cy="1551658"/>
          </a:xfrm>
        </p:grpSpPr>
        <p:cxnSp>
          <p:nvCxnSpPr>
            <p:cNvPr id="104" name="103 Conector recto"/>
            <p:cNvCxnSpPr/>
            <p:nvPr/>
          </p:nvCxnSpPr>
          <p:spPr bwMode="auto">
            <a:xfrm>
              <a:off x="7668344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104 Conector recto"/>
            <p:cNvCxnSpPr/>
            <p:nvPr/>
          </p:nvCxnSpPr>
          <p:spPr bwMode="auto">
            <a:xfrm flipH="1" flipV="1">
              <a:off x="7092280" y="4209728"/>
              <a:ext cx="1152128" cy="113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105 Conector recto"/>
            <p:cNvCxnSpPr/>
            <p:nvPr/>
          </p:nvCxnSpPr>
          <p:spPr bwMode="auto">
            <a:xfrm>
              <a:off x="7092280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106 Conector recto"/>
            <p:cNvCxnSpPr/>
            <p:nvPr/>
          </p:nvCxnSpPr>
          <p:spPr bwMode="auto">
            <a:xfrm>
              <a:off x="8244408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107 Conector recto"/>
            <p:cNvCxnSpPr/>
            <p:nvPr/>
          </p:nvCxnSpPr>
          <p:spPr bwMode="auto">
            <a:xfrm>
              <a:off x="6732240" y="2789312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108 CuadroTexto"/>
            <p:cNvSpPr txBox="1"/>
            <p:nvPr/>
          </p:nvSpPr>
          <p:spPr>
            <a:xfrm>
              <a:off x="6804248" y="269755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6588224" y="28529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111" name="110 CuadroTexto"/>
            <p:cNvSpPr txBox="1"/>
            <p:nvPr/>
          </p:nvSpPr>
          <p:spPr>
            <a:xfrm>
              <a:off x="6660232" y="3084622"/>
              <a:ext cx="432048" cy="107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</a:t>
              </a:r>
            </a:p>
          </p:txBody>
        </p:sp>
        <p:sp>
          <p:nvSpPr>
            <p:cNvPr id="112" name="111 CuadroTexto"/>
            <p:cNvSpPr txBox="1"/>
            <p:nvPr/>
          </p:nvSpPr>
          <p:spPr>
            <a:xfrm>
              <a:off x="7308304" y="2738790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113" name="112 Conector recto"/>
            <p:cNvCxnSpPr/>
            <p:nvPr/>
          </p:nvCxnSpPr>
          <p:spPr bwMode="auto">
            <a:xfrm flipH="1">
              <a:off x="7092280" y="3653408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113 Conector recto"/>
            <p:cNvCxnSpPr/>
            <p:nvPr/>
          </p:nvCxnSpPr>
          <p:spPr bwMode="auto">
            <a:xfrm flipH="1">
              <a:off x="7092280" y="3077344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114 CuadroTexto"/>
            <p:cNvSpPr txBox="1"/>
            <p:nvPr/>
          </p:nvSpPr>
          <p:spPr>
            <a:xfrm>
              <a:off x="7380312" y="33653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116" name="115 CuadroTexto"/>
            <p:cNvSpPr txBox="1"/>
            <p:nvPr/>
          </p:nvSpPr>
          <p:spPr>
            <a:xfrm>
              <a:off x="7956376" y="33653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117" name="116 CuadroTexto"/>
            <p:cNvSpPr txBox="1"/>
            <p:nvPr/>
          </p:nvSpPr>
          <p:spPr>
            <a:xfrm>
              <a:off x="7380312" y="393305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118" name="117 CuadroTexto"/>
            <p:cNvSpPr txBox="1"/>
            <p:nvPr/>
          </p:nvSpPr>
          <p:spPr>
            <a:xfrm>
              <a:off x="7956376" y="394144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</p:grpSp>
      <p:grpSp>
        <p:nvGrpSpPr>
          <p:cNvPr id="220" name="219 Grupo"/>
          <p:cNvGrpSpPr/>
          <p:nvPr/>
        </p:nvGrpSpPr>
        <p:grpSpPr>
          <a:xfrm>
            <a:off x="467544" y="1988840"/>
            <a:ext cx="1944216" cy="1944216"/>
            <a:chOff x="467544" y="1988840"/>
            <a:chExt cx="1944216" cy="1944216"/>
          </a:xfrm>
        </p:grpSpPr>
        <p:cxnSp>
          <p:nvCxnSpPr>
            <p:cNvPr id="119" name="118 Conector recto"/>
            <p:cNvCxnSpPr/>
            <p:nvPr/>
          </p:nvCxnSpPr>
          <p:spPr bwMode="auto">
            <a:xfrm>
              <a:off x="467544" y="2420888"/>
              <a:ext cx="187220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119 Conector recto"/>
            <p:cNvCxnSpPr/>
            <p:nvPr/>
          </p:nvCxnSpPr>
          <p:spPr bwMode="auto">
            <a:xfrm>
              <a:off x="1763688" y="2060848"/>
              <a:ext cx="0" cy="1872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120 CuadroTexto"/>
            <p:cNvSpPr txBox="1"/>
            <p:nvPr/>
          </p:nvSpPr>
          <p:spPr>
            <a:xfrm>
              <a:off x="683568" y="198884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a     b     f        </a:t>
              </a:r>
              <a:endParaRPr lang="es-AR" sz="2400" dirty="0"/>
            </a:p>
          </p:txBody>
        </p:sp>
        <p:sp>
          <p:nvSpPr>
            <p:cNvPr id="122" name="121 CuadroTexto"/>
            <p:cNvSpPr txBox="1"/>
            <p:nvPr/>
          </p:nvSpPr>
          <p:spPr>
            <a:xfrm>
              <a:off x="683568" y="2391271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0     0     0</a:t>
              </a:r>
              <a:endParaRPr lang="es-AR" sz="2400" dirty="0"/>
            </a:p>
          </p:txBody>
        </p:sp>
        <p:sp>
          <p:nvSpPr>
            <p:cNvPr id="124" name="123 CuadroTexto"/>
            <p:cNvSpPr txBox="1"/>
            <p:nvPr/>
          </p:nvSpPr>
          <p:spPr>
            <a:xfrm>
              <a:off x="683568" y="2751311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0     1     1</a:t>
              </a:r>
              <a:endParaRPr lang="es-AR" sz="2400" dirty="0"/>
            </a:p>
          </p:txBody>
        </p:sp>
        <p:sp>
          <p:nvSpPr>
            <p:cNvPr id="131" name="130 CuadroTexto"/>
            <p:cNvSpPr txBox="1"/>
            <p:nvPr/>
          </p:nvSpPr>
          <p:spPr>
            <a:xfrm>
              <a:off x="683568" y="3068960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1     0     1</a:t>
              </a:r>
              <a:endParaRPr lang="es-AR" sz="2400" dirty="0"/>
            </a:p>
          </p:txBody>
        </p:sp>
        <p:sp>
          <p:nvSpPr>
            <p:cNvPr id="173" name="172 CuadroTexto"/>
            <p:cNvSpPr txBox="1"/>
            <p:nvPr/>
          </p:nvSpPr>
          <p:spPr>
            <a:xfrm>
              <a:off x="683568" y="3429000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1     1     1</a:t>
              </a:r>
              <a:endParaRPr lang="es-AR" sz="2400" dirty="0"/>
            </a:p>
          </p:txBody>
        </p:sp>
      </p:grpSp>
      <p:sp>
        <p:nvSpPr>
          <p:cNvPr id="221" name="220 CuadroTexto"/>
          <p:cNvSpPr txBox="1"/>
          <p:nvPr/>
        </p:nvSpPr>
        <p:spPr>
          <a:xfrm>
            <a:off x="3107839" y="2884874"/>
            <a:ext cx="96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222" name="221 Objeto"/>
          <p:cNvGraphicFramePr>
            <a:graphicFrameLocks noChangeAspect="1"/>
          </p:cNvGraphicFramePr>
          <p:nvPr/>
        </p:nvGraphicFramePr>
        <p:xfrm>
          <a:off x="4162425" y="2852738"/>
          <a:ext cx="11287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Ecuación" r:id="rId5" imgW="596880" imgH="342720" progId="Equation.3">
                  <p:embed/>
                </p:oleObj>
              </mc:Choice>
              <mc:Fallback>
                <p:oleObj name="Ecuación" r:id="rId5" imgW="59688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2852738"/>
                        <a:ext cx="11287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222 CuadroTexto"/>
          <p:cNvSpPr txBox="1"/>
          <p:nvPr/>
        </p:nvSpPr>
        <p:spPr>
          <a:xfrm>
            <a:off x="313184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</a:t>
            </a:r>
            <a:r>
              <a:rPr lang="es-AR" sz="2000" dirty="0" smtClean="0"/>
              <a:t>)=/</a:t>
            </a:r>
            <a:r>
              <a:rPr lang="es-AR" sz="2000" dirty="0" err="1" smtClean="0"/>
              <a:t>a.b</a:t>
            </a:r>
            <a:r>
              <a:rPr lang="es-AR" sz="2000" dirty="0" smtClean="0"/>
              <a:t> + a./b +</a:t>
            </a:r>
            <a:r>
              <a:rPr lang="es-AR" sz="2000" dirty="0" err="1" smtClean="0"/>
              <a:t>a.b</a:t>
            </a:r>
            <a:endParaRPr lang="es-AR" sz="2000" dirty="0"/>
          </a:p>
        </p:txBody>
      </p:sp>
      <p:sp>
        <p:nvSpPr>
          <p:cNvPr id="224" name="223 CuadroTexto"/>
          <p:cNvSpPr txBox="1"/>
          <p:nvPr/>
        </p:nvSpPr>
        <p:spPr>
          <a:xfrm>
            <a:off x="4427984" y="45811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225" name="224 CuadroTexto"/>
          <p:cNvSpPr txBox="1"/>
          <p:nvPr/>
        </p:nvSpPr>
        <p:spPr>
          <a:xfrm>
            <a:off x="3851920" y="45811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226" name="225 CuadroTexto"/>
          <p:cNvSpPr txBox="1"/>
          <p:nvPr/>
        </p:nvSpPr>
        <p:spPr>
          <a:xfrm>
            <a:off x="4427984" y="400506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227" name="226 Rectángulo redondeado"/>
          <p:cNvSpPr/>
          <p:nvPr/>
        </p:nvSpPr>
        <p:spPr bwMode="auto">
          <a:xfrm>
            <a:off x="1835696" y="2780928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8" name="227 Rectángulo redondeado"/>
          <p:cNvSpPr/>
          <p:nvPr/>
        </p:nvSpPr>
        <p:spPr bwMode="auto">
          <a:xfrm>
            <a:off x="1835696" y="3140968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9" name="228 Rectángulo redondeado"/>
          <p:cNvSpPr/>
          <p:nvPr/>
        </p:nvSpPr>
        <p:spPr bwMode="auto">
          <a:xfrm>
            <a:off x="1835696" y="3501008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0" name="229 Rectángulo redondeado"/>
          <p:cNvSpPr/>
          <p:nvPr/>
        </p:nvSpPr>
        <p:spPr bwMode="auto">
          <a:xfrm>
            <a:off x="4427984" y="4077072"/>
            <a:ext cx="432048" cy="1008112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230 Rectángulo redondeado"/>
          <p:cNvSpPr/>
          <p:nvPr/>
        </p:nvSpPr>
        <p:spPr bwMode="auto">
          <a:xfrm>
            <a:off x="3851920" y="4653136"/>
            <a:ext cx="1008112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2" name="231 Abrir llave"/>
          <p:cNvSpPr/>
          <p:nvPr/>
        </p:nvSpPr>
        <p:spPr bwMode="auto">
          <a:xfrm rot="16200000">
            <a:off x="6444209" y="4653136"/>
            <a:ext cx="216023" cy="504056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3" name="232 CuadroTexto"/>
          <p:cNvSpPr txBox="1"/>
          <p:nvPr/>
        </p:nvSpPr>
        <p:spPr>
          <a:xfrm>
            <a:off x="5436096" y="454105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234" name="233 Abrir llave"/>
          <p:cNvSpPr/>
          <p:nvPr/>
        </p:nvSpPr>
        <p:spPr bwMode="auto">
          <a:xfrm rot="16200000">
            <a:off x="7236296" y="4653136"/>
            <a:ext cx="216023" cy="504056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" name="234 Rectángulo"/>
          <p:cNvSpPr/>
          <p:nvPr/>
        </p:nvSpPr>
        <p:spPr>
          <a:xfrm>
            <a:off x="6804248" y="457183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+</a:t>
            </a:r>
            <a:endParaRPr lang="es-AR" dirty="0"/>
          </a:p>
        </p:txBody>
      </p:sp>
      <p:sp>
        <p:nvSpPr>
          <p:cNvPr id="236" name="235 CuadroTexto"/>
          <p:cNvSpPr txBox="1"/>
          <p:nvPr/>
        </p:nvSpPr>
        <p:spPr>
          <a:xfrm>
            <a:off x="6228184" y="4479503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a</a:t>
            </a:r>
            <a:endParaRPr lang="es-AR" sz="2000" dirty="0"/>
          </a:p>
        </p:txBody>
      </p:sp>
      <p:sp>
        <p:nvSpPr>
          <p:cNvPr id="237" name="236 CuadroTexto"/>
          <p:cNvSpPr txBox="1"/>
          <p:nvPr/>
        </p:nvSpPr>
        <p:spPr>
          <a:xfrm>
            <a:off x="7092280" y="443711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b</a:t>
            </a:r>
            <a:endParaRPr lang="es-AR" sz="2000" dirty="0"/>
          </a:p>
        </p:txBody>
      </p:sp>
      <p:sp>
        <p:nvSpPr>
          <p:cNvPr id="238" name="237 CuadroTexto"/>
          <p:cNvSpPr txBox="1"/>
          <p:nvPr/>
        </p:nvSpPr>
        <p:spPr>
          <a:xfrm>
            <a:off x="1259632" y="537321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>
                <a:solidFill>
                  <a:srgbClr val="FF0000"/>
                </a:solidFill>
              </a:rPr>
              <a:t>ES LA SUMA LÓGICA !!</a:t>
            </a:r>
            <a:endParaRPr lang="es-AR" sz="2400" dirty="0">
              <a:solidFill>
                <a:srgbClr val="FF0000"/>
              </a:solidFill>
            </a:endParaRPr>
          </a:p>
        </p:txBody>
      </p:sp>
      <p:grpSp>
        <p:nvGrpSpPr>
          <p:cNvPr id="246" name="245 Grupo"/>
          <p:cNvGrpSpPr/>
          <p:nvPr/>
        </p:nvGrpSpPr>
        <p:grpSpPr>
          <a:xfrm>
            <a:off x="5724128" y="5229200"/>
            <a:ext cx="1512168" cy="657364"/>
            <a:chOff x="5724128" y="5229200"/>
            <a:chExt cx="1512168" cy="657364"/>
          </a:xfrm>
        </p:grpSpPr>
        <p:sp>
          <p:nvSpPr>
            <p:cNvPr id="239" name="238 Luna"/>
            <p:cNvSpPr/>
            <p:nvPr/>
          </p:nvSpPr>
          <p:spPr bwMode="auto">
            <a:xfrm flipH="1">
              <a:off x="6228184" y="5310500"/>
              <a:ext cx="648072" cy="576064"/>
            </a:xfrm>
            <a:prstGeom prst="mo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40" name="239 Conector recto"/>
            <p:cNvCxnSpPr/>
            <p:nvPr/>
          </p:nvCxnSpPr>
          <p:spPr bwMode="auto">
            <a:xfrm flipH="1">
              <a:off x="6876256" y="559853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1" name="240 CuadroTexto"/>
            <p:cNvSpPr txBox="1"/>
            <p:nvPr/>
          </p:nvSpPr>
          <p:spPr>
            <a:xfrm>
              <a:off x="6876256" y="522920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f</a:t>
              </a:r>
              <a:endParaRPr lang="es-AR" dirty="0"/>
            </a:p>
          </p:txBody>
        </p:sp>
        <p:cxnSp>
          <p:nvCxnSpPr>
            <p:cNvPr id="243" name="242 Conector recto"/>
            <p:cNvCxnSpPr/>
            <p:nvPr/>
          </p:nvCxnSpPr>
          <p:spPr bwMode="auto">
            <a:xfrm>
              <a:off x="6084168" y="544522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243 Conector recto"/>
            <p:cNvCxnSpPr/>
            <p:nvPr/>
          </p:nvCxnSpPr>
          <p:spPr bwMode="auto">
            <a:xfrm>
              <a:off x="6084168" y="5733256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5" name="244 CuadroTexto"/>
            <p:cNvSpPr txBox="1"/>
            <p:nvPr/>
          </p:nvSpPr>
          <p:spPr>
            <a:xfrm>
              <a:off x="5724128" y="5229200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a</a:t>
              </a:r>
            </a:p>
            <a:p>
              <a:r>
                <a:rPr lang="es-AR" dirty="0" smtClean="0"/>
                <a:t>b</a:t>
              </a:r>
              <a:endParaRPr lang="es-AR" dirty="0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03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3" grpId="0"/>
      <p:bldP spid="224" grpId="0"/>
      <p:bldP spid="225" grpId="0"/>
      <p:bldP spid="226" grpId="0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1" grpId="0" animBg="1"/>
      <p:bldP spid="232" grpId="0" animBg="1"/>
      <p:bldP spid="233" grpId="0"/>
      <p:bldP spid="234" grpId="0" animBg="1"/>
      <p:bldP spid="235" grpId="0"/>
      <p:bldP spid="236" grpId="0"/>
      <p:bldP spid="237" grpId="0"/>
      <p:bldP spid="238" grpId="0"/>
      <p:bldP spid="23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n-ea"/>
                <a:cs typeface="Arial"/>
              </a:rPr>
              <a:t>CONDICIONES “SIN CUIDADO” O “NO IMPORTA”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n-ea"/>
              <a:cs typeface="Arial"/>
            </a:endParaRPr>
          </a:p>
        </p:txBody>
      </p:sp>
      <p:cxnSp>
        <p:nvCxnSpPr>
          <p:cNvPr id="27" name="26 Conector recto"/>
          <p:cNvCxnSpPr/>
          <p:nvPr/>
        </p:nvCxnSpPr>
        <p:spPr bwMode="auto">
          <a:xfrm>
            <a:off x="395536" y="2564904"/>
            <a:ext cx="23762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>
            <a:off x="1979712" y="2234481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28 CuadroTexto"/>
          <p:cNvSpPr txBox="1"/>
          <p:nvPr/>
        </p:nvSpPr>
        <p:spPr>
          <a:xfrm>
            <a:off x="467544" y="213285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s-AR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X</a:t>
            </a:r>
            <a:r>
              <a:rPr kumimoji="0" lang="es-AR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X</a:t>
            </a:r>
            <a:r>
              <a:rPr kumimoji="0" lang="es-AR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Y</a:t>
            </a:r>
            <a:r>
              <a:rPr kumimoji="0" lang="es-AR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67544" y="256490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0     0     0        0      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67544" y="29249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0     0     1           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67544" y="465313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1     1     0        0  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67544" y="432271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1     0     1        1   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67544" y="396267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1     0     0        1   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324259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0     1     0        1   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67544" y="360263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0     1     1 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467544" y="50131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1     1     1 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2483768" y="29969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2483768" y="357301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2483768" y="501317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419872" y="1124744"/>
            <a:ext cx="536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Hay aplicaciones donde la función no se especifica para ciertas combinaciones de las variables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347864" y="2276872"/>
            <a:ext cx="543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Estas condiciones sin cuidado se pueden aprovechar en un mapa de </a:t>
            </a:r>
            <a:r>
              <a:rPr kumimoji="0" lang="es-A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Karnaugh</a:t>
            </a: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para simplificar mas la función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195736" y="501317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2123728" y="292494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2123728" y="357301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0" name="49 Grupo"/>
          <p:cNvGrpSpPr/>
          <p:nvPr/>
        </p:nvGrpSpPr>
        <p:grpSpPr>
          <a:xfrm>
            <a:off x="3275856" y="3429000"/>
            <a:ext cx="1944216" cy="2775794"/>
            <a:chOff x="4355976" y="2132856"/>
            <a:chExt cx="1944216" cy="2775794"/>
          </a:xfrm>
        </p:grpSpPr>
        <p:cxnSp>
          <p:nvCxnSpPr>
            <p:cNvPr id="51" name="50 Conector recto"/>
            <p:cNvCxnSpPr/>
            <p:nvPr/>
          </p:nvCxnSpPr>
          <p:spPr bwMode="auto">
            <a:xfrm>
              <a:off x="5580112" y="2584649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51 Conector recto"/>
            <p:cNvCxnSpPr/>
            <p:nvPr/>
          </p:nvCxnSpPr>
          <p:spPr bwMode="auto">
            <a:xfrm flipH="1" flipV="1">
              <a:off x="5004048" y="3717033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52 Conector recto"/>
            <p:cNvCxnSpPr/>
            <p:nvPr/>
          </p:nvCxnSpPr>
          <p:spPr bwMode="auto">
            <a:xfrm flipH="1" flipV="1">
              <a:off x="5004048" y="4869161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53 Conector recto"/>
            <p:cNvCxnSpPr/>
            <p:nvPr/>
          </p:nvCxnSpPr>
          <p:spPr bwMode="auto">
            <a:xfrm flipH="1" flipV="1">
              <a:off x="5004048" y="4293097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54 Conector recto"/>
            <p:cNvCxnSpPr/>
            <p:nvPr/>
          </p:nvCxnSpPr>
          <p:spPr bwMode="auto">
            <a:xfrm>
              <a:off x="5004048" y="2584649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55 Conector recto"/>
            <p:cNvCxnSpPr/>
            <p:nvPr/>
          </p:nvCxnSpPr>
          <p:spPr bwMode="auto">
            <a:xfrm>
              <a:off x="6156176" y="2584649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56 Conector recto"/>
            <p:cNvCxnSpPr/>
            <p:nvPr/>
          </p:nvCxnSpPr>
          <p:spPr bwMode="auto">
            <a:xfrm>
              <a:off x="4644008" y="2296617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57 CuadroTexto"/>
            <p:cNvSpPr txBox="1"/>
            <p:nvPr/>
          </p:nvSpPr>
          <p:spPr>
            <a:xfrm>
              <a:off x="4716016" y="2132856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r>
                <a:rPr kumimoji="0" lang="es-AR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4355976" y="2257127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r>
                <a:rPr kumimoji="0" lang="es-AR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4572000" y="2440633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r>
                <a:rPr kumimoji="0" lang="es-AR" sz="16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4427984" y="2591927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01</a:t>
              </a:r>
            </a:p>
            <a:p>
              <a:pPr marL="0" marR="0" lvl="0" indent="0" algn="l" defTabSz="914400" rtl="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11</a:t>
              </a:r>
            </a:p>
            <a:p>
              <a:pPr marL="0" marR="0" lvl="0" indent="0" algn="l" defTabSz="914400" rtl="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5220072" y="2246095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0      1</a:t>
              </a:r>
              <a:endPara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3" name="62 Conector recto"/>
            <p:cNvCxnSpPr/>
            <p:nvPr/>
          </p:nvCxnSpPr>
          <p:spPr bwMode="auto">
            <a:xfrm flipH="1">
              <a:off x="5004048" y="3160713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63 Conector recto"/>
            <p:cNvCxnSpPr/>
            <p:nvPr/>
          </p:nvCxnSpPr>
          <p:spPr bwMode="auto">
            <a:xfrm flipH="1">
              <a:off x="5004048" y="2584649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64 CuadroTexto"/>
            <p:cNvSpPr txBox="1"/>
            <p:nvPr/>
          </p:nvSpPr>
          <p:spPr>
            <a:xfrm>
              <a:off x="5292080" y="287268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5868144" y="287268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5292080" y="344874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5868144" y="344874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5292080" y="402480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5868144" y="402480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5292080" y="460087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5868144" y="460087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3" name="72 Rectángulo"/>
          <p:cNvSpPr/>
          <p:nvPr/>
        </p:nvSpPr>
        <p:spPr>
          <a:xfrm>
            <a:off x="3995936" y="566124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73 Rectángulo"/>
          <p:cNvSpPr/>
          <p:nvPr/>
        </p:nvSpPr>
        <p:spPr>
          <a:xfrm>
            <a:off x="3995936" y="450912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4572000" y="566124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4572000" y="3975447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4572000" y="450912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4572000" y="508518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79 Rectángulo redondeado"/>
          <p:cNvSpPr/>
          <p:nvPr/>
        </p:nvSpPr>
        <p:spPr bwMode="auto">
          <a:xfrm>
            <a:off x="3995936" y="5661248"/>
            <a:ext cx="936104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1" name="80 Rectángulo redondeado"/>
          <p:cNvSpPr/>
          <p:nvPr/>
        </p:nvSpPr>
        <p:spPr bwMode="auto">
          <a:xfrm>
            <a:off x="3995936" y="4509120"/>
            <a:ext cx="936104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5292080" y="3573016"/>
            <a:ext cx="3851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Cuando se simplifica la función, se puede optar por incluir cada término “no importa” con los unos o con los ceros, dependiendo de que combinación genere la expresión mas simple.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539552" y="60119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es-A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/X</a:t>
            </a:r>
            <a:r>
              <a:rPr kumimoji="0" lang="es-A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.X</a:t>
            </a:r>
            <a:r>
              <a:rPr kumimoji="0" lang="es-A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X</a:t>
            </a:r>
            <a:r>
              <a:rPr kumimoji="0" lang="es-A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./X</a:t>
            </a:r>
            <a:r>
              <a:rPr kumimoji="0" lang="es-AR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4" grpId="0"/>
      <p:bldP spid="44" grpId="1"/>
      <p:bldP spid="45" grpId="0"/>
      <p:bldP spid="46" grpId="0"/>
      <p:bldP spid="47" grpId="0"/>
      <p:bldP spid="48" grpId="0"/>
      <p:bldP spid="49" grpId="0"/>
      <p:bldP spid="73" grpId="0"/>
      <p:bldP spid="74" grpId="0"/>
      <p:bldP spid="75" grpId="0"/>
      <p:bldP spid="76" grpId="0"/>
      <p:bldP spid="77" grpId="0"/>
      <p:bldP spid="78" grpId="0"/>
      <p:bldP spid="80" grpId="0" animBg="1"/>
      <p:bldP spid="81" grpId="0" animBg="1"/>
      <p:bldP spid="82" grpId="0"/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CONDICIONES “SIN CUIDADO”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 (CONTINUACIÓN)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051720" y="162880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Obtener la función simplificada</a:t>
            </a:r>
            <a:endParaRPr lang="es-AR" sz="2400" dirty="0"/>
          </a:p>
        </p:txBody>
      </p:sp>
      <p:grpSp>
        <p:nvGrpSpPr>
          <p:cNvPr id="146" name="145 Grupo"/>
          <p:cNvGrpSpPr/>
          <p:nvPr/>
        </p:nvGrpSpPr>
        <p:grpSpPr>
          <a:xfrm>
            <a:off x="899592" y="2257127"/>
            <a:ext cx="3096344" cy="2934330"/>
            <a:chOff x="2483768" y="2689175"/>
            <a:chExt cx="3096344" cy="2934330"/>
          </a:xfrm>
        </p:grpSpPr>
        <p:grpSp>
          <p:nvGrpSpPr>
            <p:cNvPr id="147" name="102 Grupo"/>
            <p:cNvGrpSpPr/>
            <p:nvPr/>
          </p:nvGrpSpPr>
          <p:grpSpPr>
            <a:xfrm>
              <a:off x="2483768" y="2689175"/>
              <a:ext cx="3024336" cy="2934330"/>
              <a:chOff x="2483768" y="2689175"/>
              <a:chExt cx="3024336" cy="2934330"/>
            </a:xfrm>
          </p:grpSpPr>
          <p:cxnSp>
            <p:nvCxnSpPr>
              <p:cNvPr id="164" name="163 Conector recto"/>
              <p:cNvCxnSpPr/>
              <p:nvPr/>
            </p:nvCxnSpPr>
            <p:spPr bwMode="auto">
              <a:xfrm>
                <a:off x="3635896" y="3212976"/>
                <a:ext cx="0" cy="2304256"/>
              </a:xfrm>
              <a:prstGeom prst="line">
                <a:avLst/>
              </a:prstGeom>
              <a:solidFill>
                <a:srgbClr val="99CC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164 Conector recto"/>
              <p:cNvCxnSpPr/>
              <p:nvPr/>
            </p:nvCxnSpPr>
            <p:spPr bwMode="auto">
              <a:xfrm flipH="1" flipV="1">
                <a:off x="3059832" y="4345359"/>
                <a:ext cx="2376264" cy="19745"/>
              </a:xfrm>
              <a:prstGeom prst="line">
                <a:avLst/>
              </a:prstGeom>
              <a:solidFill>
                <a:srgbClr val="99CC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165 Conector recto"/>
              <p:cNvCxnSpPr/>
              <p:nvPr/>
            </p:nvCxnSpPr>
            <p:spPr bwMode="auto">
              <a:xfrm flipH="1" flipV="1">
                <a:off x="3059832" y="5497488"/>
                <a:ext cx="2376264" cy="19744"/>
              </a:xfrm>
              <a:prstGeom prst="line">
                <a:avLst/>
              </a:prstGeom>
              <a:solidFill>
                <a:srgbClr val="99CC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166 Conector recto"/>
              <p:cNvCxnSpPr/>
              <p:nvPr/>
            </p:nvCxnSpPr>
            <p:spPr bwMode="auto">
              <a:xfrm flipH="1">
                <a:off x="3059832" y="4921423"/>
                <a:ext cx="2376264" cy="0"/>
              </a:xfrm>
              <a:prstGeom prst="line">
                <a:avLst/>
              </a:prstGeom>
              <a:solidFill>
                <a:srgbClr val="99CC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8" name="167 Conector recto"/>
              <p:cNvCxnSpPr/>
              <p:nvPr/>
            </p:nvCxnSpPr>
            <p:spPr bwMode="auto">
              <a:xfrm>
                <a:off x="4788024" y="3212976"/>
                <a:ext cx="0" cy="2304256"/>
              </a:xfrm>
              <a:prstGeom prst="line">
                <a:avLst/>
              </a:prstGeom>
              <a:solidFill>
                <a:srgbClr val="99CC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168 Conector recto"/>
              <p:cNvCxnSpPr/>
              <p:nvPr/>
            </p:nvCxnSpPr>
            <p:spPr bwMode="auto">
              <a:xfrm>
                <a:off x="3059832" y="3212976"/>
                <a:ext cx="0" cy="2284511"/>
              </a:xfrm>
              <a:prstGeom prst="line">
                <a:avLst/>
              </a:prstGeom>
              <a:solidFill>
                <a:srgbClr val="99CC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169 Conector recto"/>
              <p:cNvCxnSpPr/>
              <p:nvPr/>
            </p:nvCxnSpPr>
            <p:spPr bwMode="auto">
              <a:xfrm>
                <a:off x="4211960" y="3212976"/>
                <a:ext cx="0" cy="2304256"/>
              </a:xfrm>
              <a:prstGeom prst="line">
                <a:avLst/>
              </a:prstGeom>
              <a:solidFill>
                <a:srgbClr val="99CC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170 Conector recto"/>
              <p:cNvCxnSpPr/>
              <p:nvPr/>
            </p:nvCxnSpPr>
            <p:spPr bwMode="auto">
              <a:xfrm>
                <a:off x="5436096" y="3212976"/>
                <a:ext cx="0" cy="2304256"/>
              </a:xfrm>
              <a:prstGeom prst="line">
                <a:avLst/>
              </a:prstGeom>
              <a:solidFill>
                <a:srgbClr val="99CC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171 Conector recto"/>
              <p:cNvCxnSpPr/>
              <p:nvPr/>
            </p:nvCxnSpPr>
            <p:spPr bwMode="auto">
              <a:xfrm>
                <a:off x="2699792" y="2905199"/>
                <a:ext cx="360040" cy="288032"/>
              </a:xfrm>
              <a:prstGeom prst="line">
                <a:avLst/>
              </a:prstGeom>
              <a:solidFill>
                <a:srgbClr val="99CC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3" name="172 CuadroTexto"/>
              <p:cNvSpPr txBox="1"/>
              <p:nvPr/>
            </p:nvSpPr>
            <p:spPr>
              <a:xfrm>
                <a:off x="2627784" y="268917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</a:t>
                </a:r>
              </a:p>
            </p:txBody>
          </p:sp>
          <p:sp>
            <p:nvSpPr>
              <p:cNvPr id="174" name="173 CuadroTexto"/>
              <p:cNvSpPr txBox="1"/>
              <p:nvPr/>
            </p:nvSpPr>
            <p:spPr>
              <a:xfrm>
                <a:off x="2843808" y="283319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</a:t>
                </a:r>
              </a:p>
            </p:txBody>
          </p:sp>
          <p:sp>
            <p:nvSpPr>
              <p:cNvPr id="175" name="174 CuadroTexto"/>
              <p:cNvSpPr txBox="1"/>
              <p:nvPr/>
            </p:nvSpPr>
            <p:spPr>
              <a:xfrm>
                <a:off x="2483768" y="2885454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</a:t>
                </a:r>
              </a:p>
            </p:txBody>
          </p:sp>
          <p:sp>
            <p:nvSpPr>
              <p:cNvPr id="176" name="175 CuadroTexto"/>
              <p:cNvSpPr txBox="1"/>
              <p:nvPr/>
            </p:nvSpPr>
            <p:spPr>
              <a:xfrm>
                <a:off x="2699792" y="304921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</a:t>
                </a:r>
              </a:p>
            </p:txBody>
          </p:sp>
          <p:sp>
            <p:nvSpPr>
              <p:cNvPr id="177" name="176 CuadroTexto"/>
              <p:cNvSpPr txBox="1"/>
              <p:nvPr/>
            </p:nvSpPr>
            <p:spPr>
              <a:xfrm>
                <a:off x="2483768" y="3068960"/>
                <a:ext cx="50405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</a:t>
                </a:r>
                <a:endParaRPr kumimoji="0" lang="es-AR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177 CuadroTexto"/>
              <p:cNvSpPr txBox="1"/>
              <p:nvPr/>
            </p:nvSpPr>
            <p:spPr>
              <a:xfrm>
                <a:off x="3203848" y="2802414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00      01      11      10 </a:t>
                </a:r>
                <a:endParaRPr kumimoji="0" lang="es-AR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79" name="178 Conector recto"/>
              <p:cNvCxnSpPr/>
              <p:nvPr/>
            </p:nvCxnSpPr>
            <p:spPr bwMode="auto">
              <a:xfrm flipH="1" flipV="1">
                <a:off x="3059832" y="3789040"/>
                <a:ext cx="2376264" cy="1"/>
              </a:xfrm>
              <a:prstGeom prst="line">
                <a:avLst/>
              </a:prstGeom>
              <a:solidFill>
                <a:srgbClr val="99CC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179 Conector recto"/>
              <p:cNvCxnSpPr/>
              <p:nvPr/>
            </p:nvCxnSpPr>
            <p:spPr bwMode="auto">
              <a:xfrm flipH="1">
                <a:off x="3059832" y="3212976"/>
                <a:ext cx="2376264" cy="0"/>
              </a:xfrm>
              <a:prstGeom prst="line">
                <a:avLst/>
              </a:prstGeom>
              <a:solidFill>
                <a:srgbClr val="99CC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8" name="147 CuadroTexto"/>
            <p:cNvSpPr txBox="1"/>
            <p:nvPr/>
          </p:nvSpPr>
          <p:spPr>
            <a:xfrm>
              <a:off x="33478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148 CuadroTexto"/>
            <p:cNvSpPr txBox="1"/>
            <p:nvPr/>
          </p:nvSpPr>
          <p:spPr>
            <a:xfrm>
              <a:off x="3923928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149 CuadroTexto"/>
            <p:cNvSpPr txBox="1"/>
            <p:nvPr/>
          </p:nvSpPr>
          <p:spPr>
            <a:xfrm>
              <a:off x="51480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150 CuadroTexto"/>
            <p:cNvSpPr txBox="1"/>
            <p:nvPr/>
          </p:nvSpPr>
          <p:spPr>
            <a:xfrm>
              <a:off x="4499992" y="350939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151 CuadroTexto"/>
            <p:cNvSpPr txBox="1"/>
            <p:nvPr/>
          </p:nvSpPr>
          <p:spPr>
            <a:xfrm>
              <a:off x="33478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152 CuadroTexto"/>
            <p:cNvSpPr txBox="1"/>
            <p:nvPr/>
          </p:nvSpPr>
          <p:spPr>
            <a:xfrm>
              <a:off x="3923928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153 CuadroTexto"/>
            <p:cNvSpPr txBox="1"/>
            <p:nvPr/>
          </p:nvSpPr>
          <p:spPr>
            <a:xfrm>
              <a:off x="51480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154 CuadroTexto"/>
            <p:cNvSpPr txBox="1"/>
            <p:nvPr/>
          </p:nvSpPr>
          <p:spPr>
            <a:xfrm>
              <a:off x="4499992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155 CuadroTexto"/>
            <p:cNvSpPr txBox="1"/>
            <p:nvPr/>
          </p:nvSpPr>
          <p:spPr>
            <a:xfrm>
              <a:off x="334786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156 CuadroTexto"/>
            <p:cNvSpPr txBox="1"/>
            <p:nvPr/>
          </p:nvSpPr>
          <p:spPr>
            <a:xfrm>
              <a:off x="3923928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157 CuadroTexto"/>
            <p:cNvSpPr txBox="1"/>
            <p:nvPr/>
          </p:nvSpPr>
          <p:spPr>
            <a:xfrm>
              <a:off x="5076056" y="528146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158 CuadroTexto"/>
            <p:cNvSpPr txBox="1"/>
            <p:nvPr/>
          </p:nvSpPr>
          <p:spPr>
            <a:xfrm>
              <a:off x="442798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159 CuadroTexto"/>
            <p:cNvSpPr txBox="1"/>
            <p:nvPr/>
          </p:nvSpPr>
          <p:spPr>
            <a:xfrm>
              <a:off x="32758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160 CuadroTexto"/>
            <p:cNvSpPr txBox="1"/>
            <p:nvPr/>
          </p:nvSpPr>
          <p:spPr>
            <a:xfrm>
              <a:off x="3851920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13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161 CuadroTexto"/>
            <p:cNvSpPr txBox="1"/>
            <p:nvPr/>
          </p:nvSpPr>
          <p:spPr>
            <a:xfrm>
              <a:off x="50760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14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162 CuadroTexto"/>
            <p:cNvSpPr txBox="1"/>
            <p:nvPr/>
          </p:nvSpPr>
          <p:spPr>
            <a:xfrm>
              <a:off x="4427984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15</a:t>
              </a:r>
              <a:endPara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1" name="180 CuadroTexto"/>
          <p:cNvSpPr txBox="1"/>
          <p:nvPr/>
        </p:nvSpPr>
        <p:spPr>
          <a:xfrm>
            <a:off x="1547664" y="335699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1</a:t>
            </a:r>
            <a:endParaRPr kumimoji="0" lang="es-AR" sz="2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182" name="181 CuadroTexto"/>
          <p:cNvSpPr txBox="1"/>
          <p:nvPr/>
        </p:nvSpPr>
        <p:spPr>
          <a:xfrm>
            <a:off x="2123728" y="335699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1</a:t>
            </a:r>
            <a:endParaRPr kumimoji="0" lang="es-AR" sz="2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2123728" y="393305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1</a:t>
            </a:r>
            <a:endParaRPr kumimoji="0" lang="es-AR" sz="2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1547664" y="450912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1</a:t>
            </a:r>
            <a:endParaRPr kumimoji="0" lang="es-AR" sz="2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1547664" y="27809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1</a:t>
            </a:r>
            <a:endParaRPr kumimoji="0" lang="es-AR" sz="2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186" name="185 CuadroTexto"/>
          <p:cNvSpPr txBox="1"/>
          <p:nvPr/>
        </p:nvSpPr>
        <p:spPr>
          <a:xfrm>
            <a:off x="2123728" y="450912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1</a:t>
            </a:r>
            <a:endParaRPr kumimoji="0" lang="es-AR" sz="2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187" name="186 CuadroTexto"/>
          <p:cNvSpPr txBox="1"/>
          <p:nvPr/>
        </p:nvSpPr>
        <p:spPr>
          <a:xfrm>
            <a:off x="3275856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1</a:t>
            </a:r>
            <a:endParaRPr kumimoji="0" lang="es-AR" sz="2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191" name="190 Rectángulo redondeado"/>
          <p:cNvSpPr/>
          <p:nvPr/>
        </p:nvSpPr>
        <p:spPr bwMode="auto">
          <a:xfrm>
            <a:off x="1547664" y="4581128"/>
            <a:ext cx="2088232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92" name="191 CuadroTexto"/>
          <p:cNvSpPr txBox="1"/>
          <p:nvPr/>
        </p:nvSpPr>
        <p:spPr>
          <a:xfrm>
            <a:off x="3275856" y="455151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X</a:t>
            </a:r>
            <a:endParaRPr kumimoji="0" lang="es-AR" sz="2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193" name="192 CuadroTexto"/>
          <p:cNvSpPr txBox="1"/>
          <p:nvPr/>
        </p:nvSpPr>
        <p:spPr>
          <a:xfrm>
            <a:off x="2699792" y="455151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X</a:t>
            </a:r>
            <a:endParaRPr kumimoji="0" lang="es-AR" sz="2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194" name="193 CuadroTexto"/>
          <p:cNvSpPr txBox="1"/>
          <p:nvPr/>
        </p:nvSpPr>
        <p:spPr>
          <a:xfrm>
            <a:off x="3275856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X</a:t>
            </a:r>
            <a:endParaRPr kumimoji="0" lang="es-AR" sz="2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195" name="194 CuadroTexto"/>
          <p:cNvSpPr txBox="1"/>
          <p:nvPr/>
        </p:nvSpPr>
        <p:spPr>
          <a:xfrm>
            <a:off x="3275856" y="285293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X</a:t>
            </a:r>
            <a:endParaRPr kumimoji="0" lang="es-AR" sz="2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196" name="195 Abrir corchete"/>
          <p:cNvSpPr/>
          <p:nvPr/>
        </p:nvSpPr>
        <p:spPr bwMode="auto">
          <a:xfrm>
            <a:off x="3347864" y="2852936"/>
            <a:ext cx="576064" cy="1008112"/>
          </a:xfrm>
          <a:prstGeom prst="leftBracke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7" name="196 Cerrar corchete"/>
          <p:cNvSpPr/>
          <p:nvPr/>
        </p:nvSpPr>
        <p:spPr bwMode="auto">
          <a:xfrm>
            <a:off x="1331640" y="2852936"/>
            <a:ext cx="504056" cy="936104"/>
          </a:xfrm>
          <a:prstGeom prst="rightBracke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8" name="197 Rectángulo redondeado"/>
          <p:cNvSpPr/>
          <p:nvPr/>
        </p:nvSpPr>
        <p:spPr bwMode="auto">
          <a:xfrm rot="5400000">
            <a:off x="1835696" y="3717032"/>
            <a:ext cx="936104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9" name="198 CuadroTexto"/>
          <p:cNvSpPr txBox="1"/>
          <p:nvPr/>
        </p:nvSpPr>
        <p:spPr>
          <a:xfrm>
            <a:off x="4644008" y="371703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 /a./d + b./</a:t>
            </a:r>
            <a:r>
              <a:rPr lang="es-AR" sz="2000" dirty="0" err="1" smtClean="0"/>
              <a:t>c.d</a:t>
            </a:r>
            <a:r>
              <a:rPr lang="es-AR" sz="2000" dirty="0" smtClean="0"/>
              <a:t> + a./b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6281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6" grpId="0" animBg="1"/>
      <p:bldP spid="197" grpId="0" animBg="1"/>
      <p:bldP spid="198" grpId="0" animBg="1"/>
      <p:bldP spid="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Ejercicios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grpSp>
        <p:nvGrpSpPr>
          <p:cNvPr id="233" name="232 Grupo"/>
          <p:cNvGrpSpPr/>
          <p:nvPr/>
        </p:nvGrpSpPr>
        <p:grpSpPr>
          <a:xfrm>
            <a:off x="899592" y="2257127"/>
            <a:ext cx="3096344" cy="2900065"/>
            <a:chOff x="2483768" y="2689175"/>
            <a:chExt cx="3096344" cy="2900065"/>
          </a:xfrm>
        </p:grpSpPr>
        <p:grpSp>
          <p:nvGrpSpPr>
            <p:cNvPr id="103" name="102 Grupo"/>
            <p:cNvGrpSpPr/>
            <p:nvPr/>
          </p:nvGrpSpPr>
          <p:grpSpPr>
            <a:xfrm>
              <a:off x="2483768" y="2689175"/>
              <a:ext cx="2952328" cy="2828057"/>
              <a:chOff x="2483768" y="2689175"/>
              <a:chExt cx="2952328" cy="2828057"/>
            </a:xfrm>
          </p:grpSpPr>
          <p:cxnSp>
            <p:nvCxnSpPr>
              <p:cNvPr id="104" name="103 Conector recto"/>
              <p:cNvCxnSpPr/>
              <p:nvPr/>
            </p:nvCxnSpPr>
            <p:spPr bwMode="auto">
              <a:xfrm>
                <a:off x="36358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104 Conector recto"/>
              <p:cNvCxnSpPr/>
              <p:nvPr/>
            </p:nvCxnSpPr>
            <p:spPr bwMode="auto">
              <a:xfrm flipH="1" flipV="1">
                <a:off x="3059832" y="4345359"/>
                <a:ext cx="2376264" cy="1974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105 Conector recto"/>
              <p:cNvCxnSpPr/>
              <p:nvPr/>
            </p:nvCxnSpPr>
            <p:spPr bwMode="auto">
              <a:xfrm flipH="1" flipV="1">
                <a:off x="3059832" y="5497488"/>
                <a:ext cx="2376264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106 Conector recto"/>
              <p:cNvCxnSpPr/>
              <p:nvPr/>
            </p:nvCxnSpPr>
            <p:spPr bwMode="auto">
              <a:xfrm flipH="1">
                <a:off x="3059832" y="4921423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107 Conector recto"/>
              <p:cNvCxnSpPr/>
              <p:nvPr/>
            </p:nvCxnSpPr>
            <p:spPr bwMode="auto">
              <a:xfrm>
                <a:off x="4788024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108 Conector recto"/>
              <p:cNvCxnSpPr/>
              <p:nvPr/>
            </p:nvCxnSpPr>
            <p:spPr bwMode="auto">
              <a:xfrm>
                <a:off x="3059832" y="3212976"/>
                <a:ext cx="0" cy="22845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109 Conector recto"/>
              <p:cNvCxnSpPr/>
              <p:nvPr/>
            </p:nvCxnSpPr>
            <p:spPr bwMode="auto">
              <a:xfrm>
                <a:off x="4211960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110 Conector recto"/>
              <p:cNvCxnSpPr/>
              <p:nvPr/>
            </p:nvCxnSpPr>
            <p:spPr bwMode="auto">
              <a:xfrm>
                <a:off x="54360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111 Conector recto"/>
              <p:cNvCxnSpPr/>
              <p:nvPr/>
            </p:nvCxnSpPr>
            <p:spPr bwMode="auto">
              <a:xfrm>
                <a:off x="2699792" y="2905199"/>
                <a:ext cx="36004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3" name="112 CuadroTexto"/>
              <p:cNvSpPr txBox="1"/>
              <p:nvPr/>
            </p:nvSpPr>
            <p:spPr>
              <a:xfrm>
                <a:off x="2627784" y="268917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c</a:t>
                </a:r>
              </a:p>
            </p:txBody>
          </p:sp>
          <p:sp>
            <p:nvSpPr>
              <p:cNvPr id="114" name="113 CuadroTexto"/>
              <p:cNvSpPr txBox="1"/>
              <p:nvPr/>
            </p:nvSpPr>
            <p:spPr>
              <a:xfrm>
                <a:off x="2843808" y="283319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d</a:t>
                </a:r>
              </a:p>
            </p:txBody>
          </p:sp>
          <p:sp>
            <p:nvSpPr>
              <p:cNvPr id="115" name="114 CuadroTexto"/>
              <p:cNvSpPr txBox="1"/>
              <p:nvPr/>
            </p:nvSpPr>
            <p:spPr>
              <a:xfrm>
                <a:off x="2483768" y="2885454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a</a:t>
                </a:r>
              </a:p>
            </p:txBody>
          </p:sp>
          <p:sp>
            <p:nvSpPr>
              <p:cNvPr id="116" name="115 CuadroTexto"/>
              <p:cNvSpPr txBox="1"/>
              <p:nvPr/>
            </p:nvSpPr>
            <p:spPr>
              <a:xfrm>
                <a:off x="2699792" y="304921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b</a:t>
                </a:r>
              </a:p>
            </p:txBody>
          </p:sp>
          <p:sp>
            <p:nvSpPr>
              <p:cNvPr id="117" name="116 CuadroTexto"/>
              <p:cNvSpPr txBox="1"/>
              <p:nvPr/>
            </p:nvSpPr>
            <p:spPr>
              <a:xfrm>
                <a:off x="2483768" y="3220254"/>
                <a:ext cx="504056" cy="21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00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10</a:t>
                </a:r>
                <a:endParaRPr lang="es-AR" sz="1400" dirty="0"/>
              </a:p>
            </p:txBody>
          </p:sp>
          <p:sp>
            <p:nvSpPr>
              <p:cNvPr id="118" name="117 CuadroTexto"/>
              <p:cNvSpPr txBox="1"/>
              <p:nvPr/>
            </p:nvSpPr>
            <p:spPr>
              <a:xfrm>
                <a:off x="3131840" y="2802414"/>
                <a:ext cx="2304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/>
                  <a:t>00      01      11      10 </a:t>
                </a:r>
                <a:endParaRPr lang="es-AR" sz="1600" dirty="0"/>
              </a:p>
            </p:txBody>
          </p:sp>
          <p:cxnSp>
            <p:nvCxnSpPr>
              <p:cNvPr id="119" name="118 Conector recto"/>
              <p:cNvCxnSpPr/>
              <p:nvPr/>
            </p:nvCxnSpPr>
            <p:spPr bwMode="auto">
              <a:xfrm flipH="1" flipV="1">
                <a:off x="3059832" y="3789040"/>
                <a:ext cx="2376264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119 Conector recto"/>
              <p:cNvCxnSpPr/>
              <p:nvPr/>
            </p:nvCxnSpPr>
            <p:spPr bwMode="auto">
              <a:xfrm flipH="1">
                <a:off x="3059832" y="3212976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1" name="120 CuadroTexto"/>
            <p:cNvSpPr txBox="1"/>
            <p:nvPr/>
          </p:nvSpPr>
          <p:spPr>
            <a:xfrm>
              <a:off x="33478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122" name="121 CuadroTexto"/>
            <p:cNvSpPr txBox="1"/>
            <p:nvPr/>
          </p:nvSpPr>
          <p:spPr>
            <a:xfrm>
              <a:off x="3923928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124" name="123 CuadroTexto"/>
            <p:cNvSpPr txBox="1"/>
            <p:nvPr/>
          </p:nvSpPr>
          <p:spPr>
            <a:xfrm>
              <a:off x="51480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128" name="127 CuadroTexto"/>
            <p:cNvSpPr txBox="1"/>
            <p:nvPr/>
          </p:nvSpPr>
          <p:spPr>
            <a:xfrm>
              <a:off x="4499992" y="350939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129" name="128 CuadroTexto"/>
            <p:cNvSpPr txBox="1"/>
            <p:nvPr/>
          </p:nvSpPr>
          <p:spPr>
            <a:xfrm>
              <a:off x="33478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131" name="130 CuadroTexto"/>
            <p:cNvSpPr txBox="1"/>
            <p:nvPr/>
          </p:nvSpPr>
          <p:spPr>
            <a:xfrm>
              <a:off x="3923928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sp>
          <p:nvSpPr>
            <p:cNvPr id="159" name="158 CuadroTexto"/>
            <p:cNvSpPr txBox="1"/>
            <p:nvPr/>
          </p:nvSpPr>
          <p:spPr>
            <a:xfrm>
              <a:off x="51480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4499992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173" name="172 CuadroTexto"/>
            <p:cNvSpPr txBox="1"/>
            <p:nvPr/>
          </p:nvSpPr>
          <p:spPr>
            <a:xfrm>
              <a:off x="334786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8</a:t>
              </a:r>
              <a:endParaRPr lang="es-AR" sz="1400" dirty="0"/>
            </a:p>
          </p:txBody>
        </p:sp>
        <p:sp>
          <p:nvSpPr>
            <p:cNvPr id="218" name="217 CuadroTexto"/>
            <p:cNvSpPr txBox="1"/>
            <p:nvPr/>
          </p:nvSpPr>
          <p:spPr>
            <a:xfrm>
              <a:off x="3923928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9</a:t>
              </a:r>
              <a:endParaRPr lang="es-AR" sz="1400" dirty="0"/>
            </a:p>
          </p:txBody>
        </p:sp>
        <p:sp>
          <p:nvSpPr>
            <p:cNvPr id="219" name="218 CuadroTexto"/>
            <p:cNvSpPr txBox="1"/>
            <p:nvPr/>
          </p:nvSpPr>
          <p:spPr>
            <a:xfrm>
              <a:off x="5076056" y="528146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220" name="219 CuadroTexto"/>
            <p:cNvSpPr txBox="1"/>
            <p:nvPr/>
          </p:nvSpPr>
          <p:spPr>
            <a:xfrm>
              <a:off x="442798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11</a:t>
              </a:r>
              <a:endParaRPr lang="es-AR" sz="1400" dirty="0"/>
            </a:p>
          </p:txBody>
        </p:sp>
        <p:sp>
          <p:nvSpPr>
            <p:cNvPr id="221" name="220 CuadroTexto"/>
            <p:cNvSpPr txBox="1"/>
            <p:nvPr/>
          </p:nvSpPr>
          <p:spPr>
            <a:xfrm>
              <a:off x="32758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12</a:t>
              </a:r>
              <a:endParaRPr lang="es-AR" sz="1400" dirty="0"/>
            </a:p>
          </p:txBody>
        </p:sp>
        <p:sp>
          <p:nvSpPr>
            <p:cNvPr id="222" name="221 CuadroTexto"/>
            <p:cNvSpPr txBox="1"/>
            <p:nvPr/>
          </p:nvSpPr>
          <p:spPr>
            <a:xfrm>
              <a:off x="3851920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13</a:t>
              </a:r>
              <a:endParaRPr lang="es-AR" sz="1400" dirty="0"/>
            </a:p>
          </p:txBody>
        </p:sp>
        <p:sp>
          <p:nvSpPr>
            <p:cNvPr id="223" name="222 CuadroTexto"/>
            <p:cNvSpPr txBox="1"/>
            <p:nvPr/>
          </p:nvSpPr>
          <p:spPr>
            <a:xfrm>
              <a:off x="50760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14</a:t>
              </a:r>
              <a:endParaRPr lang="es-AR" sz="1400" dirty="0"/>
            </a:p>
          </p:txBody>
        </p:sp>
        <p:sp>
          <p:nvSpPr>
            <p:cNvPr id="224" name="223 CuadroTexto"/>
            <p:cNvSpPr txBox="1"/>
            <p:nvPr/>
          </p:nvSpPr>
          <p:spPr>
            <a:xfrm>
              <a:off x="4427984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15</a:t>
              </a:r>
              <a:endParaRPr lang="es-AR" sz="1400" dirty="0"/>
            </a:p>
          </p:txBody>
        </p:sp>
      </p:grpSp>
      <p:sp>
        <p:nvSpPr>
          <p:cNvPr id="266" name="265 CuadroTexto"/>
          <p:cNvSpPr txBox="1"/>
          <p:nvPr/>
        </p:nvSpPr>
        <p:spPr>
          <a:xfrm>
            <a:off x="1475656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67" name="266 CuadroTexto"/>
          <p:cNvSpPr txBox="1"/>
          <p:nvPr/>
        </p:nvSpPr>
        <p:spPr>
          <a:xfrm>
            <a:off x="2051720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68" name="267 CuadroTexto"/>
          <p:cNvSpPr txBox="1"/>
          <p:nvPr/>
        </p:nvSpPr>
        <p:spPr>
          <a:xfrm>
            <a:off x="1475656" y="39754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69" name="268 CuadroTexto"/>
          <p:cNvSpPr txBox="1"/>
          <p:nvPr/>
        </p:nvSpPr>
        <p:spPr>
          <a:xfrm>
            <a:off x="1475656" y="455151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grpSp>
        <p:nvGrpSpPr>
          <p:cNvPr id="270" name="269 Grupo"/>
          <p:cNvGrpSpPr/>
          <p:nvPr/>
        </p:nvGrpSpPr>
        <p:grpSpPr>
          <a:xfrm>
            <a:off x="5004048" y="2276872"/>
            <a:ext cx="3096344" cy="2900065"/>
            <a:chOff x="2483768" y="2689175"/>
            <a:chExt cx="3096344" cy="2900065"/>
          </a:xfrm>
        </p:grpSpPr>
        <p:grpSp>
          <p:nvGrpSpPr>
            <p:cNvPr id="271" name="102 Grupo"/>
            <p:cNvGrpSpPr/>
            <p:nvPr/>
          </p:nvGrpSpPr>
          <p:grpSpPr>
            <a:xfrm>
              <a:off x="2483768" y="2689175"/>
              <a:ext cx="2952328" cy="2828057"/>
              <a:chOff x="2483768" y="2689175"/>
              <a:chExt cx="2952328" cy="2828057"/>
            </a:xfrm>
          </p:grpSpPr>
          <p:cxnSp>
            <p:nvCxnSpPr>
              <p:cNvPr id="288" name="287 Conector recto"/>
              <p:cNvCxnSpPr/>
              <p:nvPr/>
            </p:nvCxnSpPr>
            <p:spPr bwMode="auto">
              <a:xfrm>
                <a:off x="36358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288 Conector recto"/>
              <p:cNvCxnSpPr/>
              <p:nvPr/>
            </p:nvCxnSpPr>
            <p:spPr bwMode="auto">
              <a:xfrm flipH="1" flipV="1">
                <a:off x="3059832" y="4345359"/>
                <a:ext cx="2376264" cy="1974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289 Conector recto"/>
              <p:cNvCxnSpPr/>
              <p:nvPr/>
            </p:nvCxnSpPr>
            <p:spPr bwMode="auto">
              <a:xfrm flipH="1" flipV="1">
                <a:off x="3059832" y="5497488"/>
                <a:ext cx="2376264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290 Conector recto"/>
              <p:cNvCxnSpPr/>
              <p:nvPr/>
            </p:nvCxnSpPr>
            <p:spPr bwMode="auto">
              <a:xfrm flipH="1">
                <a:off x="3059832" y="4921423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291 Conector recto"/>
              <p:cNvCxnSpPr/>
              <p:nvPr/>
            </p:nvCxnSpPr>
            <p:spPr bwMode="auto">
              <a:xfrm>
                <a:off x="4788024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292 Conector recto"/>
              <p:cNvCxnSpPr/>
              <p:nvPr/>
            </p:nvCxnSpPr>
            <p:spPr bwMode="auto">
              <a:xfrm>
                <a:off x="3059832" y="3212976"/>
                <a:ext cx="0" cy="22845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293 Conector recto"/>
              <p:cNvCxnSpPr/>
              <p:nvPr/>
            </p:nvCxnSpPr>
            <p:spPr bwMode="auto">
              <a:xfrm>
                <a:off x="4211960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294 Conector recto"/>
              <p:cNvCxnSpPr/>
              <p:nvPr/>
            </p:nvCxnSpPr>
            <p:spPr bwMode="auto">
              <a:xfrm>
                <a:off x="54360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295 Conector recto"/>
              <p:cNvCxnSpPr/>
              <p:nvPr/>
            </p:nvCxnSpPr>
            <p:spPr bwMode="auto">
              <a:xfrm>
                <a:off x="2699792" y="2905199"/>
                <a:ext cx="36004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7" name="296 CuadroTexto"/>
              <p:cNvSpPr txBox="1"/>
              <p:nvPr/>
            </p:nvSpPr>
            <p:spPr>
              <a:xfrm>
                <a:off x="2627784" y="268917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c</a:t>
                </a:r>
              </a:p>
            </p:txBody>
          </p:sp>
          <p:sp>
            <p:nvSpPr>
              <p:cNvPr id="298" name="297 CuadroTexto"/>
              <p:cNvSpPr txBox="1"/>
              <p:nvPr/>
            </p:nvSpPr>
            <p:spPr>
              <a:xfrm>
                <a:off x="2843808" y="283319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d</a:t>
                </a:r>
              </a:p>
            </p:txBody>
          </p:sp>
          <p:sp>
            <p:nvSpPr>
              <p:cNvPr id="299" name="298 CuadroTexto"/>
              <p:cNvSpPr txBox="1"/>
              <p:nvPr/>
            </p:nvSpPr>
            <p:spPr>
              <a:xfrm>
                <a:off x="2483768" y="2885454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a</a:t>
                </a:r>
              </a:p>
            </p:txBody>
          </p:sp>
          <p:sp>
            <p:nvSpPr>
              <p:cNvPr id="300" name="299 CuadroTexto"/>
              <p:cNvSpPr txBox="1"/>
              <p:nvPr/>
            </p:nvSpPr>
            <p:spPr>
              <a:xfrm>
                <a:off x="2699792" y="304921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b</a:t>
                </a:r>
              </a:p>
            </p:txBody>
          </p:sp>
          <p:sp>
            <p:nvSpPr>
              <p:cNvPr id="301" name="300 CuadroTexto"/>
              <p:cNvSpPr txBox="1"/>
              <p:nvPr/>
            </p:nvSpPr>
            <p:spPr>
              <a:xfrm>
                <a:off x="2483768" y="3220254"/>
                <a:ext cx="504056" cy="21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00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10</a:t>
                </a:r>
                <a:endParaRPr lang="es-AR" sz="1400" dirty="0"/>
              </a:p>
            </p:txBody>
          </p:sp>
          <p:sp>
            <p:nvSpPr>
              <p:cNvPr id="302" name="301 CuadroTexto"/>
              <p:cNvSpPr txBox="1"/>
              <p:nvPr/>
            </p:nvSpPr>
            <p:spPr>
              <a:xfrm>
                <a:off x="3131840" y="2802414"/>
                <a:ext cx="2304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/>
                  <a:t>00      01      11      10 </a:t>
                </a:r>
                <a:endParaRPr lang="es-AR" sz="1600" dirty="0"/>
              </a:p>
            </p:txBody>
          </p:sp>
          <p:cxnSp>
            <p:nvCxnSpPr>
              <p:cNvPr id="303" name="302 Conector recto"/>
              <p:cNvCxnSpPr/>
              <p:nvPr/>
            </p:nvCxnSpPr>
            <p:spPr bwMode="auto">
              <a:xfrm flipH="1" flipV="1">
                <a:off x="3059832" y="3789040"/>
                <a:ext cx="2376264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303 Conector recto"/>
              <p:cNvCxnSpPr/>
              <p:nvPr/>
            </p:nvCxnSpPr>
            <p:spPr bwMode="auto">
              <a:xfrm flipH="1">
                <a:off x="3059832" y="3212976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2" name="271 CuadroTexto"/>
            <p:cNvSpPr txBox="1"/>
            <p:nvPr/>
          </p:nvSpPr>
          <p:spPr>
            <a:xfrm>
              <a:off x="33478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273" name="272 CuadroTexto"/>
            <p:cNvSpPr txBox="1"/>
            <p:nvPr/>
          </p:nvSpPr>
          <p:spPr>
            <a:xfrm>
              <a:off x="3923928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274" name="273 CuadroTexto"/>
            <p:cNvSpPr txBox="1"/>
            <p:nvPr/>
          </p:nvSpPr>
          <p:spPr>
            <a:xfrm>
              <a:off x="51480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275" name="274 CuadroTexto"/>
            <p:cNvSpPr txBox="1"/>
            <p:nvPr/>
          </p:nvSpPr>
          <p:spPr>
            <a:xfrm>
              <a:off x="4499992" y="350939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276" name="275 CuadroTexto"/>
            <p:cNvSpPr txBox="1"/>
            <p:nvPr/>
          </p:nvSpPr>
          <p:spPr>
            <a:xfrm>
              <a:off x="33478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277" name="276 CuadroTexto"/>
            <p:cNvSpPr txBox="1"/>
            <p:nvPr/>
          </p:nvSpPr>
          <p:spPr>
            <a:xfrm>
              <a:off x="3923928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sp>
          <p:nvSpPr>
            <p:cNvPr id="278" name="277 CuadroTexto"/>
            <p:cNvSpPr txBox="1"/>
            <p:nvPr/>
          </p:nvSpPr>
          <p:spPr>
            <a:xfrm>
              <a:off x="51480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279" name="278 CuadroTexto"/>
            <p:cNvSpPr txBox="1"/>
            <p:nvPr/>
          </p:nvSpPr>
          <p:spPr>
            <a:xfrm>
              <a:off x="4499992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280" name="279 CuadroTexto"/>
            <p:cNvSpPr txBox="1"/>
            <p:nvPr/>
          </p:nvSpPr>
          <p:spPr>
            <a:xfrm>
              <a:off x="334786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8</a:t>
              </a:r>
              <a:endParaRPr lang="es-AR" sz="1400" dirty="0"/>
            </a:p>
          </p:txBody>
        </p:sp>
        <p:sp>
          <p:nvSpPr>
            <p:cNvPr id="281" name="280 CuadroTexto"/>
            <p:cNvSpPr txBox="1"/>
            <p:nvPr/>
          </p:nvSpPr>
          <p:spPr>
            <a:xfrm>
              <a:off x="3923928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9</a:t>
              </a:r>
              <a:endParaRPr lang="es-AR" sz="1400" dirty="0"/>
            </a:p>
          </p:txBody>
        </p:sp>
        <p:sp>
          <p:nvSpPr>
            <p:cNvPr id="282" name="281 CuadroTexto"/>
            <p:cNvSpPr txBox="1"/>
            <p:nvPr/>
          </p:nvSpPr>
          <p:spPr>
            <a:xfrm>
              <a:off x="5076056" y="528146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283" name="282 CuadroTexto"/>
            <p:cNvSpPr txBox="1"/>
            <p:nvPr/>
          </p:nvSpPr>
          <p:spPr>
            <a:xfrm>
              <a:off x="442798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11</a:t>
              </a:r>
              <a:endParaRPr lang="es-AR" sz="1400" dirty="0"/>
            </a:p>
          </p:txBody>
        </p:sp>
        <p:sp>
          <p:nvSpPr>
            <p:cNvPr id="284" name="283 CuadroTexto"/>
            <p:cNvSpPr txBox="1"/>
            <p:nvPr/>
          </p:nvSpPr>
          <p:spPr>
            <a:xfrm>
              <a:off x="32758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12</a:t>
              </a:r>
              <a:endParaRPr lang="es-AR" sz="1400" dirty="0"/>
            </a:p>
          </p:txBody>
        </p:sp>
        <p:sp>
          <p:nvSpPr>
            <p:cNvPr id="285" name="284 CuadroTexto"/>
            <p:cNvSpPr txBox="1"/>
            <p:nvPr/>
          </p:nvSpPr>
          <p:spPr>
            <a:xfrm>
              <a:off x="3851920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13</a:t>
              </a:r>
              <a:endParaRPr lang="es-AR" sz="1400" dirty="0"/>
            </a:p>
          </p:txBody>
        </p:sp>
        <p:sp>
          <p:nvSpPr>
            <p:cNvPr id="286" name="285 CuadroTexto"/>
            <p:cNvSpPr txBox="1"/>
            <p:nvPr/>
          </p:nvSpPr>
          <p:spPr>
            <a:xfrm>
              <a:off x="50760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14</a:t>
              </a:r>
              <a:endParaRPr lang="es-AR" sz="1400" dirty="0"/>
            </a:p>
          </p:txBody>
        </p:sp>
        <p:sp>
          <p:nvSpPr>
            <p:cNvPr id="287" name="286 CuadroTexto"/>
            <p:cNvSpPr txBox="1"/>
            <p:nvPr/>
          </p:nvSpPr>
          <p:spPr>
            <a:xfrm>
              <a:off x="4427984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15</a:t>
              </a:r>
              <a:endParaRPr lang="es-AR" sz="1400" dirty="0"/>
            </a:p>
          </p:txBody>
        </p:sp>
      </p:grpSp>
      <p:sp>
        <p:nvSpPr>
          <p:cNvPr id="305" name="304 CuadroTexto"/>
          <p:cNvSpPr txBox="1"/>
          <p:nvPr/>
        </p:nvSpPr>
        <p:spPr>
          <a:xfrm>
            <a:off x="1475656" y="285293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306" name="305 CuadroTexto"/>
          <p:cNvSpPr txBox="1"/>
          <p:nvPr/>
        </p:nvSpPr>
        <p:spPr>
          <a:xfrm>
            <a:off x="3275856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307" name="306 CuadroTexto"/>
          <p:cNvSpPr txBox="1"/>
          <p:nvPr/>
        </p:nvSpPr>
        <p:spPr>
          <a:xfrm>
            <a:off x="3275856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309" name="308 CuadroTexto"/>
          <p:cNvSpPr txBox="1"/>
          <p:nvPr/>
        </p:nvSpPr>
        <p:spPr>
          <a:xfrm>
            <a:off x="5580112" y="45811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310" name="309 CuadroTexto"/>
          <p:cNvSpPr txBox="1"/>
          <p:nvPr/>
        </p:nvSpPr>
        <p:spPr>
          <a:xfrm>
            <a:off x="5580112" y="285293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311" name="310 CuadroTexto"/>
          <p:cNvSpPr txBox="1"/>
          <p:nvPr/>
        </p:nvSpPr>
        <p:spPr>
          <a:xfrm>
            <a:off x="7380312" y="45811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312" name="311 CuadroTexto"/>
          <p:cNvSpPr txBox="1"/>
          <p:nvPr/>
        </p:nvSpPr>
        <p:spPr>
          <a:xfrm>
            <a:off x="7380312" y="285293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313" name="312 CuadroTexto"/>
          <p:cNvSpPr txBox="1"/>
          <p:nvPr/>
        </p:nvSpPr>
        <p:spPr>
          <a:xfrm>
            <a:off x="6156176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314" name="313 CuadroTexto"/>
          <p:cNvSpPr txBox="1"/>
          <p:nvPr/>
        </p:nvSpPr>
        <p:spPr>
          <a:xfrm>
            <a:off x="6156176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315" name="314 CuadroTexto"/>
          <p:cNvSpPr txBox="1"/>
          <p:nvPr/>
        </p:nvSpPr>
        <p:spPr>
          <a:xfrm>
            <a:off x="6732240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316" name="315 CuadroTexto"/>
          <p:cNvSpPr txBox="1"/>
          <p:nvPr/>
        </p:nvSpPr>
        <p:spPr>
          <a:xfrm>
            <a:off x="6732240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317" name="316 Rectángulo redondeado"/>
          <p:cNvSpPr/>
          <p:nvPr/>
        </p:nvSpPr>
        <p:spPr bwMode="auto">
          <a:xfrm>
            <a:off x="1547664" y="2852936"/>
            <a:ext cx="360040" cy="21602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9" name="318 Abrir corchete"/>
          <p:cNvSpPr/>
          <p:nvPr/>
        </p:nvSpPr>
        <p:spPr bwMode="auto">
          <a:xfrm>
            <a:off x="3419872" y="3429000"/>
            <a:ext cx="576064" cy="1008112"/>
          </a:xfrm>
          <a:prstGeom prst="leftBracke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0" name="319 Cerrar corchete"/>
          <p:cNvSpPr/>
          <p:nvPr/>
        </p:nvSpPr>
        <p:spPr bwMode="auto">
          <a:xfrm>
            <a:off x="1331640" y="3429000"/>
            <a:ext cx="504056" cy="936104"/>
          </a:xfrm>
          <a:prstGeom prst="rightBracke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1" name="320 Rectángulo redondeado"/>
          <p:cNvSpPr/>
          <p:nvPr/>
        </p:nvSpPr>
        <p:spPr bwMode="auto">
          <a:xfrm>
            <a:off x="1619672" y="3429000"/>
            <a:ext cx="864096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2" name="321 Rectángulo redondeado"/>
          <p:cNvSpPr/>
          <p:nvPr/>
        </p:nvSpPr>
        <p:spPr bwMode="auto">
          <a:xfrm>
            <a:off x="6228184" y="3501008"/>
            <a:ext cx="936104" cy="936104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25" name="324 Conector recto"/>
          <p:cNvCxnSpPr/>
          <p:nvPr/>
        </p:nvCxnSpPr>
        <p:spPr bwMode="auto">
          <a:xfrm>
            <a:off x="7524328" y="2636912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325 Conector recto"/>
          <p:cNvCxnSpPr/>
          <p:nvPr/>
        </p:nvCxnSpPr>
        <p:spPr bwMode="auto">
          <a:xfrm rot="5400000">
            <a:off x="7848364" y="2960948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" name="326 Conector recto"/>
          <p:cNvCxnSpPr/>
          <p:nvPr/>
        </p:nvCxnSpPr>
        <p:spPr bwMode="auto">
          <a:xfrm rot="16200000">
            <a:off x="5688124" y="4257093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8" name="327 Conector recto"/>
          <p:cNvCxnSpPr/>
          <p:nvPr/>
        </p:nvCxnSpPr>
        <p:spPr bwMode="auto">
          <a:xfrm>
            <a:off x="6012160" y="4581129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9" name="328 Conector recto"/>
          <p:cNvCxnSpPr/>
          <p:nvPr/>
        </p:nvCxnSpPr>
        <p:spPr bwMode="auto">
          <a:xfrm flipH="1" flipV="1">
            <a:off x="6012160" y="2636912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0" name="329 Conector recto"/>
          <p:cNvCxnSpPr/>
          <p:nvPr/>
        </p:nvCxnSpPr>
        <p:spPr bwMode="auto">
          <a:xfrm rot="5400000" flipH="1" flipV="1">
            <a:off x="5688124" y="2960948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1" name="330 Conector recto"/>
          <p:cNvCxnSpPr/>
          <p:nvPr/>
        </p:nvCxnSpPr>
        <p:spPr bwMode="auto">
          <a:xfrm>
            <a:off x="7524328" y="4581128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2" name="331 Conector recto"/>
          <p:cNvCxnSpPr/>
          <p:nvPr/>
        </p:nvCxnSpPr>
        <p:spPr bwMode="auto">
          <a:xfrm rot="5400000">
            <a:off x="7848364" y="4257092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122 CuadroTexto"/>
          <p:cNvSpPr txBox="1"/>
          <p:nvPr/>
        </p:nvSpPr>
        <p:spPr>
          <a:xfrm>
            <a:off x="2051720" y="162880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Obtener la función simplificada</a:t>
            </a:r>
            <a:endParaRPr lang="es-AR" sz="2400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683568" y="547716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)=/c./d + /</a:t>
            </a:r>
            <a:r>
              <a:rPr lang="es-AR" sz="2000" dirty="0" err="1" smtClean="0"/>
              <a:t>a.b.</a:t>
            </a:r>
            <a:r>
              <a:rPr lang="es-AR" sz="2000" dirty="0" smtClean="0"/>
              <a:t>/c + b./d</a:t>
            </a:r>
            <a:endParaRPr lang="es-AR" sz="2000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5436096" y="544522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 </a:t>
            </a:r>
            <a:r>
              <a:rPr lang="es-AR" sz="2000" dirty="0" err="1" smtClean="0"/>
              <a:t>b.d</a:t>
            </a:r>
            <a:r>
              <a:rPr lang="es-AR" sz="2000" dirty="0" smtClean="0"/>
              <a:t> + /b./d </a:t>
            </a:r>
            <a:endParaRPr lang="es-A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9" grpId="0" animBg="1"/>
      <p:bldP spid="320" grpId="0" animBg="1"/>
      <p:bldP spid="321" grpId="0" animBg="1"/>
      <p:bldP spid="322" grpId="0" animBg="1"/>
      <p:bldP spid="125" grpId="0"/>
      <p:bldP spid="1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Ejercicios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grpSp>
        <p:nvGrpSpPr>
          <p:cNvPr id="2" name="232 Grupo"/>
          <p:cNvGrpSpPr/>
          <p:nvPr/>
        </p:nvGrpSpPr>
        <p:grpSpPr>
          <a:xfrm>
            <a:off x="899592" y="2060848"/>
            <a:ext cx="3096344" cy="2900065"/>
            <a:chOff x="2483768" y="2689175"/>
            <a:chExt cx="3096344" cy="2900065"/>
          </a:xfrm>
        </p:grpSpPr>
        <p:grpSp>
          <p:nvGrpSpPr>
            <p:cNvPr id="3" name="102 Grupo"/>
            <p:cNvGrpSpPr/>
            <p:nvPr/>
          </p:nvGrpSpPr>
          <p:grpSpPr>
            <a:xfrm>
              <a:off x="2483768" y="2689175"/>
              <a:ext cx="2952328" cy="2828057"/>
              <a:chOff x="2483768" y="2689175"/>
              <a:chExt cx="2952328" cy="2828057"/>
            </a:xfrm>
          </p:grpSpPr>
          <p:cxnSp>
            <p:nvCxnSpPr>
              <p:cNvPr id="104" name="103 Conector recto"/>
              <p:cNvCxnSpPr/>
              <p:nvPr/>
            </p:nvCxnSpPr>
            <p:spPr bwMode="auto">
              <a:xfrm>
                <a:off x="36358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104 Conector recto"/>
              <p:cNvCxnSpPr/>
              <p:nvPr/>
            </p:nvCxnSpPr>
            <p:spPr bwMode="auto">
              <a:xfrm flipH="1" flipV="1">
                <a:off x="3059832" y="4345359"/>
                <a:ext cx="2376264" cy="1974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105 Conector recto"/>
              <p:cNvCxnSpPr/>
              <p:nvPr/>
            </p:nvCxnSpPr>
            <p:spPr bwMode="auto">
              <a:xfrm flipH="1" flipV="1">
                <a:off x="3059832" y="5497488"/>
                <a:ext cx="2376264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106 Conector recto"/>
              <p:cNvCxnSpPr/>
              <p:nvPr/>
            </p:nvCxnSpPr>
            <p:spPr bwMode="auto">
              <a:xfrm flipH="1">
                <a:off x="3059832" y="4921423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107 Conector recto"/>
              <p:cNvCxnSpPr/>
              <p:nvPr/>
            </p:nvCxnSpPr>
            <p:spPr bwMode="auto">
              <a:xfrm>
                <a:off x="4788024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108 Conector recto"/>
              <p:cNvCxnSpPr/>
              <p:nvPr/>
            </p:nvCxnSpPr>
            <p:spPr bwMode="auto">
              <a:xfrm>
                <a:off x="3059832" y="3212976"/>
                <a:ext cx="0" cy="22845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109 Conector recto"/>
              <p:cNvCxnSpPr/>
              <p:nvPr/>
            </p:nvCxnSpPr>
            <p:spPr bwMode="auto">
              <a:xfrm>
                <a:off x="4211960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110 Conector recto"/>
              <p:cNvCxnSpPr/>
              <p:nvPr/>
            </p:nvCxnSpPr>
            <p:spPr bwMode="auto">
              <a:xfrm>
                <a:off x="54360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111 Conector recto"/>
              <p:cNvCxnSpPr/>
              <p:nvPr/>
            </p:nvCxnSpPr>
            <p:spPr bwMode="auto">
              <a:xfrm>
                <a:off x="2699792" y="2905199"/>
                <a:ext cx="36004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3" name="112 CuadroTexto"/>
              <p:cNvSpPr txBox="1"/>
              <p:nvPr/>
            </p:nvSpPr>
            <p:spPr>
              <a:xfrm>
                <a:off x="2627784" y="268917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c</a:t>
                </a:r>
              </a:p>
            </p:txBody>
          </p:sp>
          <p:sp>
            <p:nvSpPr>
              <p:cNvPr id="114" name="113 CuadroTexto"/>
              <p:cNvSpPr txBox="1"/>
              <p:nvPr/>
            </p:nvSpPr>
            <p:spPr>
              <a:xfrm>
                <a:off x="2843808" y="283319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d</a:t>
                </a:r>
              </a:p>
            </p:txBody>
          </p:sp>
          <p:sp>
            <p:nvSpPr>
              <p:cNvPr id="115" name="114 CuadroTexto"/>
              <p:cNvSpPr txBox="1"/>
              <p:nvPr/>
            </p:nvSpPr>
            <p:spPr>
              <a:xfrm>
                <a:off x="2483768" y="2885454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a</a:t>
                </a:r>
              </a:p>
            </p:txBody>
          </p:sp>
          <p:sp>
            <p:nvSpPr>
              <p:cNvPr id="116" name="115 CuadroTexto"/>
              <p:cNvSpPr txBox="1"/>
              <p:nvPr/>
            </p:nvSpPr>
            <p:spPr>
              <a:xfrm>
                <a:off x="2699792" y="304921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b</a:t>
                </a:r>
              </a:p>
            </p:txBody>
          </p:sp>
          <p:sp>
            <p:nvSpPr>
              <p:cNvPr id="117" name="116 CuadroTexto"/>
              <p:cNvSpPr txBox="1"/>
              <p:nvPr/>
            </p:nvSpPr>
            <p:spPr>
              <a:xfrm>
                <a:off x="2483768" y="3220254"/>
                <a:ext cx="504056" cy="21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00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10</a:t>
                </a:r>
                <a:endParaRPr lang="es-AR" sz="1400" dirty="0"/>
              </a:p>
            </p:txBody>
          </p:sp>
          <p:sp>
            <p:nvSpPr>
              <p:cNvPr id="118" name="117 CuadroTexto"/>
              <p:cNvSpPr txBox="1"/>
              <p:nvPr/>
            </p:nvSpPr>
            <p:spPr>
              <a:xfrm>
                <a:off x="3131840" y="2802414"/>
                <a:ext cx="2304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/>
                  <a:t>00      01      11      10 </a:t>
                </a:r>
                <a:endParaRPr lang="es-AR" sz="1600" dirty="0"/>
              </a:p>
            </p:txBody>
          </p:sp>
          <p:cxnSp>
            <p:nvCxnSpPr>
              <p:cNvPr id="119" name="118 Conector recto"/>
              <p:cNvCxnSpPr/>
              <p:nvPr/>
            </p:nvCxnSpPr>
            <p:spPr bwMode="auto">
              <a:xfrm flipH="1" flipV="1">
                <a:off x="3059832" y="3789040"/>
                <a:ext cx="2376264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119 Conector recto"/>
              <p:cNvCxnSpPr/>
              <p:nvPr/>
            </p:nvCxnSpPr>
            <p:spPr bwMode="auto">
              <a:xfrm flipH="1">
                <a:off x="3059832" y="3212976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1" name="120 CuadroTexto"/>
            <p:cNvSpPr txBox="1"/>
            <p:nvPr/>
          </p:nvSpPr>
          <p:spPr>
            <a:xfrm>
              <a:off x="33478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122" name="121 CuadroTexto"/>
            <p:cNvSpPr txBox="1"/>
            <p:nvPr/>
          </p:nvSpPr>
          <p:spPr>
            <a:xfrm>
              <a:off x="3923928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124" name="123 CuadroTexto"/>
            <p:cNvSpPr txBox="1"/>
            <p:nvPr/>
          </p:nvSpPr>
          <p:spPr>
            <a:xfrm>
              <a:off x="51480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128" name="127 CuadroTexto"/>
            <p:cNvSpPr txBox="1"/>
            <p:nvPr/>
          </p:nvSpPr>
          <p:spPr>
            <a:xfrm>
              <a:off x="4499992" y="350939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129" name="128 CuadroTexto"/>
            <p:cNvSpPr txBox="1"/>
            <p:nvPr/>
          </p:nvSpPr>
          <p:spPr>
            <a:xfrm>
              <a:off x="33478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131" name="130 CuadroTexto"/>
            <p:cNvSpPr txBox="1"/>
            <p:nvPr/>
          </p:nvSpPr>
          <p:spPr>
            <a:xfrm>
              <a:off x="3923928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sp>
          <p:nvSpPr>
            <p:cNvPr id="159" name="158 CuadroTexto"/>
            <p:cNvSpPr txBox="1"/>
            <p:nvPr/>
          </p:nvSpPr>
          <p:spPr>
            <a:xfrm>
              <a:off x="51480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4499992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173" name="172 CuadroTexto"/>
            <p:cNvSpPr txBox="1"/>
            <p:nvPr/>
          </p:nvSpPr>
          <p:spPr>
            <a:xfrm>
              <a:off x="334786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8</a:t>
              </a:r>
              <a:endParaRPr lang="es-AR" sz="1400" dirty="0"/>
            </a:p>
          </p:txBody>
        </p:sp>
        <p:sp>
          <p:nvSpPr>
            <p:cNvPr id="218" name="217 CuadroTexto"/>
            <p:cNvSpPr txBox="1"/>
            <p:nvPr/>
          </p:nvSpPr>
          <p:spPr>
            <a:xfrm>
              <a:off x="3923928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9</a:t>
              </a:r>
              <a:endParaRPr lang="es-AR" sz="1400" dirty="0"/>
            </a:p>
          </p:txBody>
        </p:sp>
        <p:sp>
          <p:nvSpPr>
            <p:cNvPr id="219" name="218 CuadroTexto"/>
            <p:cNvSpPr txBox="1"/>
            <p:nvPr/>
          </p:nvSpPr>
          <p:spPr>
            <a:xfrm>
              <a:off x="5076056" y="528146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220" name="219 CuadroTexto"/>
            <p:cNvSpPr txBox="1"/>
            <p:nvPr/>
          </p:nvSpPr>
          <p:spPr>
            <a:xfrm>
              <a:off x="442798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11</a:t>
              </a:r>
              <a:endParaRPr lang="es-AR" sz="1400" dirty="0"/>
            </a:p>
          </p:txBody>
        </p:sp>
        <p:sp>
          <p:nvSpPr>
            <p:cNvPr id="221" name="220 CuadroTexto"/>
            <p:cNvSpPr txBox="1"/>
            <p:nvPr/>
          </p:nvSpPr>
          <p:spPr>
            <a:xfrm>
              <a:off x="32758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12</a:t>
              </a:r>
              <a:endParaRPr lang="es-AR" sz="1400" dirty="0"/>
            </a:p>
          </p:txBody>
        </p:sp>
        <p:sp>
          <p:nvSpPr>
            <p:cNvPr id="222" name="221 CuadroTexto"/>
            <p:cNvSpPr txBox="1"/>
            <p:nvPr/>
          </p:nvSpPr>
          <p:spPr>
            <a:xfrm>
              <a:off x="3851920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13</a:t>
              </a:r>
              <a:endParaRPr lang="es-AR" sz="1400" dirty="0"/>
            </a:p>
          </p:txBody>
        </p:sp>
        <p:sp>
          <p:nvSpPr>
            <p:cNvPr id="223" name="222 CuadroTexto"/>
            <p:cNvSpPr txBox="1"/>
            <p:nvPr/>
          </p:nvSpPr>
          <p:spPr>
            <a:xfrm>
              <a:off x="50760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14</a:t>
              </a:r>
              <a:endParaRPr lang="es-AR" sz="1400" dirty="0"/>
            </a:p>
          </p:txBody>
        </p:sp>
        <p:sp>
          <p:nvSpPr>
            <p:cNvPr id="224" name="223 CuadroTexto"/>
            <p:cNvSpPr txBox="1"/>
            <p:nvPr/>
          </p:nvSpPr>
          <p:spPr>
            <a:xfrm>
              <a:off x="4427984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15</a:t>
              </a:r>
              <a:endParaRPr lang="es-AR" sz="1400" dirty="0"/>
            </a:p>
          </p:txBody>
        </p:sp>
      </p:grpSp>
      <p:grpSp>
        <p:nvGrpSpPr>
          <p:cNvPr id="4" name="233 Grupo"/>
          <p:cNvGrpSpPr/>
          <p:nvPr/>
        </p:nvGrpSpPr>
        <p:grpSpPr>
          <a:xfrm>
            <a:off x="4355976" y="2204864"/>
            <a:ext cx="1944216" cy="2703786"/>
            <a:chOff x="467544" y="2545159"/>
            <a:chExt cx="1944216" cy="2703786"/>
          </a:xfrm>
        </p:grpSpPr>
        <p:grpSp>
          <p:nvGrpSpPr>
            <p:cNvPr id="5" name="170 Grupo"/>
            <p:cNvGrpSpPr/>
            <p:nvPr/>
          </p:nvGrpSpPr>
          <p:grpSpPr>
            <a:xfrm>
              <a:off x="467544" y="2545159"/>
              <a:ext cx="1800200" cy="2684041"/>
              <a:chOff x="4499992" y="2833191"/>
              <a:chExt cx="1800200" cy="2684041"/>
            </a:xfrm>
          </p:grpSpPr>
          <p:cxnSp>
            <p:nvCxnSpPr>
              <p:cNvPr id="123" name="122 Conector recto"/>
              <p:cNvCxnSpPr/>
              <p:nvPr/>
            </p:nvCxnSpPr>
            <p:spPr bwMode="auto">
              <a:xfrm>
                <a:off x="5724128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124 Conector recto"/>
              <p:cNvCxnSpPr/>
              <p:nvPr/>
            </p:nvCxnSpPr>
            <p:spPr bwMode="auto">
              <a:xfrm flipH="1" flipV="1">
                <a:off x="5148064" y="4345360"/>
                <a:ext cx="1152128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125 Conector recto"/>
              <p:cNvCxnSpPr/>
              <p:nvPr/>
            </p:nvCxnSpPr>
            <p:spPr bwMode="auto">
              <a:xfrm flipH="1" flipV="1">
                <a:off x="5148064" y="5497488"/>
                <a:ext cx="1152128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126 Conector recto"/>
              <p:cNvCxnSpPr/>
              <p:nvPr/>
            </p:nvCxnSpPr>
            <p:spPr bwMode="auto">
              <a:xfrm flipH="1" flipV="1">
                <a:off x="5148064" y="4921424"/>
                <a:ext cx="1152128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129 Conector recto"/>
              <p:cNvCxnSpPr/>
              <p:nvPr/>
            </p:nvCxnSpPr>
            <p:spPr bwMode="auto">
              <a:xfrm>
                <a:off x="5148064" y="3212976"/>
                <a:ext cx="0" cy="22845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132 Conector recto"/>
              <p:cNvCxnSpPr/>
              <p:nvPr/>
            </p:nvCxnSpPr>
            <p:spPr bwMode="auto">
              <a:xfrm>
                <a:off x="6300192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134 Conector recto"/>
              <p:cNvCxnSpPr/>
              <p:nvPr/>
            </p:nvCxnSpPr>
            <p:spPr bwMode="auto">
              <a:xfrm>
                <a:off x="4788024" y="2924944"/>
                <a:ext cx="36004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135 CuadroTexto"/>
              <p:cNvSpPr txBox="1"/>
              <p:nvPr/>
            </p:nvSpPr>
            <p:spPr>
              <a:xfrm>
                <a:off x="4860032" y="283319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c</a:t>
                </a:r>
              </a:p>
            </p:txBody>
          </p:sp>
          <p:sp>
            <p:nvSpPr>
              <p:cNvPr id="138" name="137 CuadroTexto"/>
              <p:cNvSpPr txBox="1"/>
              <p:nvPr/>
            </p:nvSpPr>
            <p:spPr>
              <a:xfrm>
                <a:off x="4499992" y="2885454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a</a:t>
                </a:r>
              </a:p>
            </p:txBody>
          </p:sp>
          <p:sp>
            <p:nvSpPr>
              <p:cNvPr id="139" name="138 CuadroTexto"/>
              <p:cNvSpPr txBox="1"/>
              <p:nvPr/>
            </p:nvSpPr>
            <p:spPr>
              <a:xfrm>
                <a:off x="4716016" y="3068960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b</a:t>
                </a:r>
              </a:p>
            </p:txBody>
          </p:sp>
          <p:sp>
            <p:nvSpPr>
              <p:cNvPr id="140" name="139 CuadroTexto"/>
              <p:cNvSpPr txBox="1"/>
              <p:nvPr/>
            </p:nvSpPr>
            <p:spPr>
              <a:xfrm>
                <a:off x="4572000" y="3220254"/>
                <a:ext cx="504056" cy="21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00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10</a:t>
                </a:r>
                <a:endParaRPr lang="es-AR" sz="1400" dirty="0"/>
              </a:p>
            </p:txBody>
          </p:sp>
          <p:sp>
            <p:nvSpPr>
              <p:cNvPr id="142" name="141 CuadroTexto"/>
              <p:cNvSpPr txBox="1"/>
              <p:nvPr/>
            </p:nvSpPr>
            <p:spPr>
              <a:xfrm>
                <a:off x="5364088" y="2874422"/>
                <a:ext cx="864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AR" sz="1600" dirty="0" smtClean="0"/>
                  <a:t>0      1</a:t>
                </a:r>
                <a:endParaRPr lang="es-AR" sz="1600" dirty="0"/>
              </a:p>
            </p:txBody>
          </p:sp>
          <p:cxnSp>
            <p:nvCxnSpPr>
              <p:cNvPr id="143" name="142 Conector recto"/>
              <p:cNvCxnSpPr/>
              <p:nvPr/>
            </p:nvCxnSpPr>
            <p:spPr bwMode="auto">
              <a:xfrm flipH="1">
                <a:off x="5148064" y="3789040"/>
                <a:ext cx="1152128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143 Conector recto"/>
              <p:cNvCxnSpPr/>
              <p:nvPr/>
            </p:nvCxnSpPr>
            <p:spPr bwMode="auto">
              <a:xfrm flipH="1">
                <a:off x="5148064" y="3212976"/>
                <a:ext cx="115212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5" name="224 CuadroTexto"/>
            <p:cNvSpPr txBox="1"/>
            <p:nvPr/>
          </p:nvSpPr>
          <p:spPr>
            <a:xfrm>
              <a:off x="1403648" y="32129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226" name="225 CuadroTexto"/>
            <p:cNvSpPr txBox="1"/>
            <p:nvPr/>
          </p:nvSpPr>
          <p:spPr>
            <a:xfrm>
              <a:off x="1979712" y="32129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227" name="226 CuadroTexto"/>
            <p:cNvSpPr txBox="1"/>
            <p:nvPr/>
          </p:nvSpPr>
          <p:spPr>
            <a:xfrm>
              <a:off x="1403648" y="378904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228" name="227 CuadroTexto"/>
            <p:cNvSpPr txBox="1"/>
            <p:nvPr/>
          </p:nvSpPr>
          <p:spPr>
            <a:xfrm>
              <a:off x="1979712" y="378904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229" name="228 CuadroTexto"/>
            <p:cNvSpPr txBox="1"/>
            <p:nvPr/>
          </p:nvSpPr>
          <p:spPr>
            <a:xfrm>
              <a:off x="1403648" y="436510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230" name="229 CuadroTexto"/>
            <p:cNvSpPr txBox="1"/>
            <p:nvPr/>
          </p:nvSpPr>
          <p:spPr>
            <a:xfrm>
              <a:off x="1979712" y="436510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231" name="230 CuadroTexto"/>
            <p:cNvSpPr txBox="1"/>
            <p:nvPr/>
          </p:nvSpPr>
          <p:spPr>
            <a:xfrm>
              <a:off x="1403648" y="494116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232" name="231 CuadroTexto"/>
            <p:cNvSpPr txBox="1"/>
            <p:nvPr/>
          </p:nvSpPr>
          <p:spPr>
            <a:xfrm>
              <a:off x="1979712" y="494116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</p:grpSp>
      <p:grpSp>
        <p:nvGrpSpPr>
          <p:cNvPr id="6" name="264 Grupo"/>
          <p:cNvGrpSpPr/>
          <p:nvPr/>
        </p:nvGrpSpPr>
        <p:grpSpPr>
          <a:xfrm>
            <a:off x="6588224" y="2813446"/>
            <a:ext cx="1800200" cy="1551658"/>
            <a:chOff x="6588224" y="2697559"/>
            <a:chExt cx="1800200" cy="1551658"/>
          </a:xfrm>
        </p:grpSpPr>
        <p:cxnSp>
          <p:nvCxnSpPr>
            <p:cNvPr id="245" name="244 Conector recto"/>
            <p:cNvCxnSpPr/>
            <p:nvPr/>
          </p:nvCxnSpPr>
          <p:spPr bwMode="auto">
            <a:xfrm>
              <a:off x="7668344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245 Conector recto"/>
            <p:cNvCxnSpPr/>
            <p:nvPr/>
          </p:nvCxnSpPr>
          <p:spPr bwMode="auto">
            <a:xfrm flipH="1" flipV="1">
              <a:off x="7092280" y="4209728"/>
              <a:ext cx="1152128" cy="113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248 Conector recto"/>
            <p:cNvCxnSpPr/>
            <p:nvPr/>
          </p:nvCxnSpPr>
          <p:spPr bwMode="auto">
            <a:xfrm>
              <a:off x="7092280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249 Conector recto"/>
            <p:cNvCxnSpPr/>
            <p:nvPr/>
          </p:nvCxnSpPr>
          <p:spPr bwMode="auto">
            <a:xfrm>
              <a:off x="8244408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250 Conector recto"/>
            <p:cNvCxnSpPr/>
            <p:nvPr/>
          </p:nvCxnSpPr>
          <p:spPr bwMode="auto">
            <a:xfrm>
              <a:off x="6732240" y="2789312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251 CuadroTexto"/>
            <p:cNvSpPr txBox="1"/>
            <p:nvPr/>
          </p:nvSpPr>
          <p:spPr>
            <a:xfrm>
              <a:off x="6804248" y="269755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253" name="252 CuadroTexto"/>
            <p:cNvSpPr txBox="1"/>
            <p:nvPr/>
          </p:nvSpPr>
          <p:spPr>
            <a:xfrm>
              <a:off x="6588224" y="28529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255" name="254 CuadroTexto"/>
            <p:cNvSpPr txBox="1"/>
            <p:nvPr/>
          </p:nvSpPr>
          <p:spPr>
            <a:xfrm>
              <a:off x="6660232" y="3084622"/>
              <a:ext cx="432048" cy="107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</a:t>
              </a:r>
            </a:p>
          </p:txBody>
        </p:sp>
        <p:sp>
          <p:nvSpPr>
            <p:cNvPr id="256" name="255 CuadroTexto"/>
            <p:cNvSpPr txBox="1"/>
            <p:nvPr/>
          </p:nvSpPr>
          <p:spPr>
            <a:xfrm>
              <a:off x="7308304" y="2738790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257" name="256 Conector recto"/>
            <p:cNvCxnSpPr/>
            <p:nvPr/>
          </p:nvCxnSpPr>
          <p:spPr bwMode="auto">
            <a:xfrm flipH="1">
              <a:off x="7092280" y="3653408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257 Conector recto"/>
            <p:cNvCxnSpPr/>
            <p:nvPr/>
          </p:nvCxnSpPr>
          <p:spPr bwMode="auto">
            <a:xfrm flipH="1">
              <a:off x="7092280" y="3077344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236 CuadroTexto"/>
            <p:cNvSpPr txBox="1"/>
            <p:nvPr/>
          </p:nvSpPr>
          <p:spPr>
            <a:xfrm>
              <a:off x="7380312" y="33653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238" name="237 CuadroTexto"/>
            <p:cNvSpPr txBox="1"/>
            <p:nvPr/>
          </p:nvSpPr>
          <p:spPr>
            <a:xfrm>
              <a:off x="7956376" y="33653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239" name="238 CuadroTexto"/>
            <p:cNvSpPr txBox="1"/>
            <p:nvPr/>
          </p:nvSpPr>
          <p:spPr>
            <a:xfrm>
              <a:off x="7380312" y="393305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240" name="239 CuadroTexto"/>
            <p:cNvSpPr txBox="1"/>
            <p:nvPr/>
          </p:nvSpPr>
          <p:spPr>
            <a:xfrm>
              <a:off x="7956376" y="394144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</p:grpSp>
      <p:sp>
        <p:nvSpPr>
          <p:cNvPr id="266" name="265 CuadroTexto"/>
          <p:cNvSpPr txBox="1"/>
          <p:nvPr/>
        </p:nvSpPr>
        <p:spPr>
          <a:xfrm>
            <a:off x="1475656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267" name="266 CuadroTexto"/>
          <p:cNvSpPr txBox="1"/>
          <p:nvPr/>
        </p:nvSpPr>
        <p:spPr>
          <a:xfrm>
            <a:off x="2051720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268" name="267 CuadroTexto"/>
          <p:cNvSpPr txBox="1"/>
          <p:nvPr/>
        </p:nvSpPr>
        <p:spPr>
          <a:xfrm>
            <a:off x="2051720" y="37594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269" name="268 CuadroTexto"/>
          <p:cNvSpPr txBox="1"/>
          <p:nvPr/>
        </p:nvSpPr>
        <p:spPr>
          <a:xfrm>
            <a:off x="2627784" y="433548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87" name="86 CuadroTexto"/>
          <p:cNvSpPr txBox="1"/>
          <p:nvPr/>
        </p:nvSpPr>
        <p:spPr>
          <a:xfrm>
            <a:off x="2627784" y="37594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2051720" y="162880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Obtener la función simplificada</a:t>
            </a:r>
            <a:endParaRPr lang="es-AR" sz="2400" dirty="0"/>
          </a:p>
        </p:txBody>
      </p:sp>
      <p:sp>
        <p:nvSpPr>
          <p:cNvPr id="89" name="88 Rectángulo redondeado"/>
          <p:cNvSpPr/>
          <p:nvPr/>
        </p:nvSpPr>
        <p:spPr bwMode="auto">
          <a:xfrm>
            <a:off x="1547664" y="3212976"/>
            <a:ext cx="936104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0" name="89 Rectángulo redondeado"/>
          <p:cNvSpPr/>
          <p:nvPr/>
        </p:nvSpPr>
        <p:spPr bwMode="auto">
          <a:xfrm>
            <a:off x="2123728" y="3789040"/>
            <a:ext cx="936104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1" name="90 Rectángulo redondeado"/>
          <p:cNvSpPr/>
          <p:nvPr/>
        </p:nvSpPr>
        <p:spPr bwMode="auto">
          <a:xfrm rot="5400000">
            <a:off x="2411760" y="4077072"/>
            <a:ext cx="936104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2" name="91 CuadroTexto"/>
          <p:cNvSpPr txBox="1"/>
          <p:nvPr/>
        </p:nvSpPr>
        <p:spPr>
          <a:xfrm>
            <a:off x="539552" y="4941168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 /</a:t>
            </a:r>
            <a:r>
              <a:rPr lang="es-AR" sz="2000" dirty="0" err="1" smtClean="0"/>
              <a:t>a.b.</a:t>
            </a:r>
            <a:r>
              <a:rPr lang="es-AR" sz="2000" dirty="0" smtClean="0"/>
              <a:t>/c + </a:t>
            </a:r>
            <a:r>
              <a:rPr lang="es-AR" sz="2000" dirty="0" err="1" smtClean="0"/>
              <a:t>a.b.d</a:t>
            </a:r>
            <a:r>
              <a:rPr lang="es-AR" sz="2000" dirty="0" smtClean="0"/>
              <a:t> + </a:t>
            </a:r>
            <a:r>
              <a:rPr lang="es-AR" sz="2000" dirty="0" err="1" smtClean="0"/>
              <a:t>a.c.d</a:t>
            </a:r>
            <a:endParaRPr lang="es-AR" sz="2000" dirty="0"/>
          </a:p>
        </p:txBody>
      </p:sp>
      <p:sp>
        <p:nvSpPr>
          <p:cNvPr id="93" name="92 Rectángulo redondeado"/>
          <p:cNvSpPr/>
          <p:nvPr/>
        </p:nvSpPr>
        <p:spPr bwMode="auto">
          <a:xfrm rot="5400000">
            <a:off x="1799693" y="3537012"/>
            <a:ext cx="1008111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539552" y="569318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 /</a:t>
            </a:r>
            <a:r>
              <a:rPr lang="es-AR" sz="2000" dirty="0" err="1" smtClean="0"/>
              <a:t>a.b.</a:t>
            </a:r>
            <a:r>
              <a:rPr lang="es-AR" sz="2000" dirty="0" smtClean="0"/>
              <a:t>/c + b./</a:t>
            </a:r>
            <a:r>
              <a:rPr lang="es-AR" sz="2000" dirty="0" err="1" smtClean="0"/>
              <a:t>c.d</a:t>
            </a:r>
            <a:r>
              <a:rPr lang="es-AR" sz="2000" dirty="0" smtClean="0"/>
              <a:t> + </a:t>
            </a:r>
            <a:r>
              <a:rPr lang="es-AR" sz="2000" dirty="0" err="1" smtClean="0"/>
              <a:t>a.c.d</a:t>
            </a:r>
            <a:endParaRPr lang="es-AR" sz="2000" dirty="0"/>
          </a:p>
        </p:txBody>
      </p:sp>
      <p:sp>
        <p:nvSpPr>
          <p:cNvPr id="95" name="94 CuadroTexto"/>
          <p:cNvSpPr txBox="1"/>
          <p:nvPr/>
        </p:nvSpPr>
        <p:spPr>
          <a:xfrm>
            <a:off x="5580112" y="436510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96" name="95 CuadroTexto"/>
          <p:cNvSpPr txBox="1"/>
          <p:nvPr/>
        </p:nvSpPr>
        <p:spPr>
          <a:xfrm>
            <a:off x="5004048" y="378904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97" name="96 CuadroTexto"/>
          <p:cNvSpPr txBox="1"/>
          <p:nvPr/>
        </p:nvSpPr>
        <p:spPr>
          <a:xfrm>
            <a:off x="5580112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004048" y="263691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7092280" y="378904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7668344" y="378904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7668344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7092280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03" name="102 Elipse"/>
          <p:cNvSpPr/>
          <p:nvPr/>
        </p:nvSpPr>
        <p:spPr bwMode="auto">
          <a:xfrm>
            <a:off x="5076056" y="2708920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2" name="131 Elipse"/>
          <p:cNvSpPr/>
          <p:nvPr/>
        </p:nvSpPr>
        <p:spPr bwMode="auto">
          <a:xfrm>
            <a:off x="5652120" y="3284984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4" name="133 Elipse"/>
          <p:cNvSpPr/>
          <p:nvPr/>
        </p:nvSpPr>
        <p:spPr bwMode="auto">
          <a:xfrm>
            <a:off x="5076056" y="3861048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7" name="136 Elipse"/>
          <p:cNvSpPr/>
          <p:nvPr/>
        </p:nvSpPr>
        <p:spPr bwMode="auto">
          <a:xfrm>
            <a:off x="5652120" y="4437112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1" name="140 CuadroTexto"/>
          <p:cNvSpPr txBox="1"/>
          <p:nvPr/>
        </p:nvSpPr>
        <p:spPr>
          <a:xfrm>
            <a:off x="3995936" y="5333146"/>
            <a:ext cx="471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 /a./b./c + /</a:t>
            </a:r>
            <a:r>
              <a:rPr lang="es-AR" sz="2000" dirty="0" err="1" smtClean="0"/>
              <a:t>a.b.c</a:t>
            </a:r>
            <a:r>
              <a:rPr lang="es-AR" sz="2000" dirty="0" smtClean="0"/>
              <a:t> + </a:t>
            </a:r>
            <a:r>
              <a:rPr lang="es-AR" sz="2000" dirty="0" err="1" smtClean="0"/>
              <a:t>a.b.</a:t>
            </a:r>
            <a:r>
              <a:rPr lang="es-AR" sz="2000" dirty="0" smtClean="0"/>
              <a:t>/c + 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145" name="144 Rectángulo redondeado"/>
          <p:cNvSpPr/>
          <p:nvPr/>
        </p:nvSpPr>
        <p:spPr bwMode="auto">
          <a:xfrm>
            <a:off x="7164288" y="3284984"/>
            <a:ext cx="936104" cy="936104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6" name="145 CuadroTexto"/>
          <p:cNvSpPr txBox="1"/>
          <p:nvPr/>
        </p:nvSpPr>
        <p:spPr>
          <a:xfrm>
            <a:off x="6884640" y="4581128"/>
            <a:ext cx="27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</a:t>
            </a:r>
            <a:endParaRPr lang="es-AR" sz="2000" dirty="0"/>
          </a:p>
        </p:txBody>
      </p:sp>
      <p:sp>
        <p:nvSpPr>
          <p:cNvPr id="147" name="146 CuadroTexto"/>
          <p:cNvSpPr txBox="1"/>
          <p:nvPr/>
        </p:nvSpPr>
        <p:spPr>
          <a:xfrm>
            <a:off x="7020272" y="458112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(</a:t>
            </a:r>
            <a:r>
              <a:rPr lang="es-AR" sz="2000" dirty="0" err="1" smtClean="0"/>
              <a:t>a,b</a:t>
            </a:r>
            <a:r>
              <a:rPr lang="es-AR" sz="2000" dirty="0" smtClean="0"/>
              <a:t>)</a:t>
            </a:r>
            <a:endParaRPr lang="es-AR" sz="2000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7740352" y="461306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= 1</a:t>
            </a:r>
            <a:endParaRPr lang="es-A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0" grpId="1" animBg="1"/>
      <p:bldP spid="91" grpId="0" animBg="1"/>
      <p:bldP spid="92" grpId="0"/>
      <p:bldP spid="93" grpId="0" animBg="1"/>
      <p:bldP spid="94" grpId="0"/>
      <p:bldP spid="103" grpId="0" animBg="1"/>
      <p:bldP spid="132" grpId="0" animBg="1"/>
      <p:bldP spid="134" grpId="0" animBg="1"/>
      <p:bldP spid="137" grpId="0" animBg="1"/>
      <p:bldP spid="141" grpId="0"/>
      <p:bldP spid="145" grpId="0" animBg="1"/>
      <p:bldP spid="146" grpId="0"/>
      <p:bldP spid="147" grpId="0"/>
      <p:bldP spid="147" grpId="1"/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Representaciones de una Función del álgebra de </a:t>
            </a:r>
            <a:r>
              <a:rPr lang="es-AR" sz="3600" dirty="0" err="1" smtClean="0"/>
              <a:t>Boole</a:t>
            </a:r>
            <a:r>
              <a:rPr lang="es-AR" sz="3600" dirty="0" smtClean="0"/>
              <a:t> 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635896" y="15651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64400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508104" y="159918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72412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516216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732240" y="15567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7452320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7668344" y="155679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79580" y="547716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33" name="32 Objeto"/>
          <p:cNvGraphicFramePr>
            <a:graphicFrameLocks noChangeAspect="1"/>
          </p:cNvGraphicFramePr>
          <p:nvPr/>
        </p:nvGraphicFramePr>
        <p:xfrm>
          <a:off x="1907704" y="5445224"/>
          <a:ext cx="141615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cuación" r:id="rId5" imgW="749160" imgH="342720" progId="Equation.3">
                  <p:embed/>
                </p:oleObj>
              </mc:Choice>
              <mc:Fallback>
                <p:oleObj name="Ecuación" r:id="rId5" imgW="7491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445224"/>
                        <a:ext cx="1416157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81 Retraso"/>
          <p:cNvSpPr/>
          <p:nvPr/>
        </p:nvSpPr>
        <p:spPr bwMode="auto">
          <a:xfrm>
            <a:off x="6516216" y="3284984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6" name="85 Retraso"/>
          <p:cNvSpPr/>
          <p:nvPr/>
        </p:nvSpPr>
        <p:spPr bwMode="auto">
          <a:xfrm>
            <a:off x="6516216" y="4005064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7" name="86 Retraso"/>
          <p:cNvSpPr/>
          <p:nvPr/>
        </p:nvSpPr>
        <p:spPr bwMode="auto">
          <a:xfrm>
            <a:off x="6516216" y="4653136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8" name="87 Retraso"/>
          <p:cNvSpPr/>
          <p:nvPr/>
        </p:nvSpPr>
        <p:spPr bwMode="auto">
          <a:xfrm>
            <a:off x="6516216" y="530120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2" name="91 Conector recto"/>
          <p:cNvCxnSpPr>
            <a:stCxn id="82" idx="3"/>
          </p:cNvCxnSpPr>
          <p:nvPr/>
        </p:nvCxnSpPr>
        <p:spPr bwMode="auto">
          <a:xfrm>
            <a:off x="6876256" y="350100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96 Luna"/>
          <p:cNvSpPr/>
          <p:nvPr/>
        </p:nvSpPr>
        <p:spPr bwMode="auto">
          <a:xfrm flipH="1">
            <a:off x="7524328" y="4221088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" name="101 Conector recto"/>
          <p:cNvCxnSpPr/>
          <p:nvPr/>
        </p:nvCxnSpPr>
        <p:spPr bwMode="auto">
          <a:xfrm flipH="1">
            <a:off x="8172400" y="4509120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105 Conector recto"/>
          <p:cNvCxnSpPr/>
          <p:nvPr/>
        </p:nvCxnSpPr>
        <p:spPr bwMode="auto">
          <a:xfrm>
            <a:off x="7308304" y="3501008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107 Conector recto"/>
          <p:cNvCxnSpPr>
            <a:stCxn id="86" idx="3"/>
          </p:cNvCxnSpPr>
          <p:nvPr/>
        </p:nvCxnSpPr>
        <p:spPr bwMode="auto">
          <a:xfrm>
            <a:off x="6876256" y="4221088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109 Conector recto"/>
          <p:cNvCxnSpPr/>
          <p:nvPr/>
        </p:nvCxnSpPr>
        <p:spPr bwMode="auto">
          <a:xfrm>
            <a:off x="7092280" y="4221088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110 Conector recto"/>
          <p:cNvCxnSpPr/>
          <p:nvPr/>
        </p:nvCxnSpPr>
        <p:spPr bwMode="auto">
          <a:xfrm>
            <a:off x="6876256" y="4869160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111 Conector recto"/>
          <p:cNvCxnSpPr/>
          <p:nvPr/>
        </p:nvCxnSpPr>
        <p:spPr bwMode="auto">
          <a:xfrm>
            <a:off x="7092280" y="4581128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114 Conector recto"/>
          <p:cNvCxnSpPr/>
          <p:nvPr/>
        </p:nvCxnSpPr>
        <p:spPr bwMode="auto">
          <a:xfrm>
            <a:off x="7308304" y="429309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116 Conector recto"/>
          <p:cNvCxnSpPr/>
          <p:nvPr/>
        </p:nvCxnSpPr>
        <p:spPr bwMode="auto">
          <a:xfrm>
            <a:off x="7092280" y="443711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119 Conector recto"/>
          <p:cNvCxnSpPr/>
          <p:nvPr/>
        </p:nvCxnSpPr>
        <p:spPr bwMode="auto">
          <a:xfrm>
            <a:off x="7092280" y="4581128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120 Conector recto"/>
          <p:cNvCxnSpPr/>
          <p:nvPr/>
        </p:nvCxnSpPr>
        <p:spPr bwMode="auto">
          <a:xfrm>
            <a:off x="6876256" y="551723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123 Conector recto"/>
          <p:cNvCxnSpPr/>
          <p:nvPr/>
        </p:nvCxnSpPr>
        <p:spPr bwMode="auto">
          <a:xfrm>
            <a:off x="7308304" y="4725144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127 Conector recto"/>
          <p:cNvCxnSpPr/>
          <p:nvPr/>
        </p:nvCxnSpPr>
        <p:spPr bwMode="auto">
          <a:xfrm>
            <a:off x="7308304" y="472514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3" name="132 Grupo"/>
          <p:cNvGrpSpPr/>
          <p:nvPr/>
        </p:nvGrpSpPr>
        <p:grpSpPr>
          <a:xfrm rot="5400000">
            <a:off x="3815916" y="2744924"/>
            <a:ext cx="504056" cy="432048"/>
            <a:chOff x="5004048" y="3933056"/>
            <a:chExt cx="504056" cy="432048"/>
          </a:xfrm>
        </p:grpSpPr>
        <p:sp>
          <p:nvSpPr>
            <p:cNvPr id="131" name="130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" name="131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41" name="140 Conector recto"/>
          <p:cNvCxnSpPr/>
          <p:nvPr/>
        </p:nvCxnSpPr>
        <p:spPr bwMode="auto">
          <a:xfrm>
            <a:off x="3635896" y="2348880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144 Conector recto"/>
          <p:cNvCxnSpPr/>
          <p:nvPr/>
        </p:nvCxnSpPr>
        <p:spPr bwMode="auto">
          <a:xfrm>
            <a:off x="3635896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147 Conector recto"/>
          <p:cNvCxnSpPr>
            <a:endCxn id="131" idx="2"/>
          </p:cNvCxnSpPr>
          <p:nvPr/>
        </p:nvCxnSpPr>
        <p:spPr bwMode="auto">
          <a:xfrm>
            <a:off x="4067944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149 Conector recto"/>
          <p:cNvCxnSpPr>
            <a:stCxn id="132" idx="6"/>
          </p:cNvCxnSpPr>
          <p:nvPr/>
        </p:nvCxnSpPr>
        <p:spPr bwMode="auto">
          <a:xfrm>
            <a:off x="4067944" y="3212976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1" name="150 Grupo"/>
          <p:cNvGrpSpPr/>
          <p:nvPr/>
        </p:nvGrpSpPr>
        <p:grpSpPr>
          <a:xfrm rot="5400000">
            <a:off x="4680012" y="2744924"/>
            <a:ext cx="504056" cy="432048"/>
            <a:chOff x="5004048" y="3933056"/>
            <a:chExt cx="504056" cy="432048"/>
          </a:xfrm>
        </p:grpSpPr>
        <p:sp>
          <p:nvSpPr>
            <p:cNvPr id="152" name="151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" name="152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54" name="153 Conector recto"/>
          <p:cNvCxnSpPr/>
          <p:nvPr/>
        </p:nvCxnSpPr>
        <p:spPr bwMode="auto">
          <a:xfrm>
            <a:off x="4499992" y="2348880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154 Conector recto"/>
          <p:cNvCxnSpPr/>
          <p:nvPr/>
        </p:nvCxnSpPr>
        <p:spPr bwMode="auto">
          <a:xfrm>
            <a:off x="4499992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155 Conector recto"/>
          <p:cNvCxnSpPr>
            <a:endCxn id="152" idx="2"/>
          </p:cNvCxnSpPr>
          <p:nvPr/>
        </p:nvCxnSpPr>
        <p:spPr bwMode="auto">
          <a:xfrm>
            <a:off x="4932040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156 Conector recto"/>
          <p:cNvCxnSpPr>
            <a:stCxn id="153" idx="6"/>
          </p:cNvCxnSpPr>
          <p:nvPr/>
        </p:nvCxnSpPr>
        <p:spPr bwMode="auto">
          <a:xfrm>
            <a:off x="4932040" y="3212976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8" name="157 Grupo"/>
          <p:cNvGrpSpPr/>
          <p:nvPr/>
        </p:nvGrpSpPr>
        <p:grpSpPr>
          <a:xfrm rot="5400000">
            <a:off x="5544108" y="2744924"/>
            <a:ext cx="504056" cy="432048"/>
            <a:chOff x="5004048" y="3933056"/>
            <a:chExt cx="504056" cy="432048"/>
          </a:xfrm>
        </p:grpSpPr>
        <p:sp>
          <p:nvSpPr>
            <p:cNvPr id="159" name="158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0" name="159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61" name="160 Conector recto"/>
          <p:cNvCxnSpPr/>
          <p:nvPr/>
        </p:nvCxnSpPr>
        <p:spPr bwMode="auto">
          <a:xfrm>
            <a:off x="5364088" y="2348880"/>
            <a:ext cx="0" cy="3456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161 Conector recto"/>
          <p:cNvCxnSpPr/>
          <p:nvPr/>
        </p:nvCxnSpPr>
        <p:spPr bwMode="auto">
          <a:xfrm>
            <a:off x="5364088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162 Conector recto"/>
          <p:cNvCxnSpPr>
            <a:endCxn id="159" idx="2"/>
          </p:cNvCxnSpPr>
          <p:nvPr/>
        </p:nvCxnSpPr>
        <p:spPr bwMode="auto">
          <a:xfrm>
            <a:off x="5796136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163 Conector recto"/>
          <p:cNvCxnSpPr>
            <a:stCxn id="160" idx="6"/>
          </p:cNvCxnSpPr>
          <p:nvPr/>
        </p:nvCxnSpPr>
        <p:spPr bwMode="auto">
          <a:xfrm>
            <a:off x="5796136" y="3212976"/>
            <a:ext cx="0" cy="2592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164 CuadroTexto"/>
          <p:cNvSpPr txBox="1"/>
          <p:nvPr/>
        </p:nvSpPr>
        <p:spPr>
          <a:xfrm>
            <a:off x="3419872" y="580526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    /a    b   /b    c    /c</a:t>
            </a:r>
            <a:endParaRPr lang="es-AR" sz="2000" dirty="0"/>
          </a:p>
        </p:txBody>
      </p:sp>
      <p:cxnSp>
        <p:nvCxnSpPr>
          <p:cNvPr id="167" name="166 Conector recto"/>
          <p:cNvCxnSpPr/>
          <p:nvPr/>
        </p:nvCxnSpPr>
        <p:spPr bwMode="auto">
          <a:xfrm>
            <a:off x="4067944" y="3356992"/>
            <a:ext cx="2448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169 Conector recto"/>
          <p:cNvCxnSpPr>
            <a:endCxn id="82" idx="1"/>
          </p:cNvCxnSpPr>
          <p:nvPr/>
        </p:nvCxnSpPr>
        <p:spPr bwMode="auto">
          <a:xfrm>
            <a:off x="4499992" y="3501008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171 Elipse"/>
          <p:cNvSpPr/>
          <p:nvPr/>
        </p:nvSpPr>
        <p:spPr bwMode="auto">
          <a:xfrm>
            <a:off x="4427984" y="342900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3" name="172 Elipse"/>
          <p:cNvSpPr/>
          <p:nvPr/>
        </p:nvSpPr>
        <p:spPr bwMode="auto">
          <a:xfrm>
            <a:off x="3995936" y="328498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" name="173 Elipse"/>
          <p:cNvSpPr/>
          <p:nvPr/>
        </p:nvSpPr>
        <p:spPr bwMode="auto">
          <a:xfrm>
            <a:off x="5724128" y="358140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5" name="174 Elipse"/>
          <p:cNvSpPr/>
          <p:nvPr/>
        </p:nvSpPr>
        <p:spPr bwMode="auto">
          <a:xfrm>
            <a:off x="4860032" y="414908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6" name="175 Elipse"/>
          <p:cNvSpPr/>
          <p:nvPr/>
        </p:nvSpPr>
        <p:spPr bwMode="auto">
          <a:xfrm>
            <a:off x="5724128" y="429309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8" name="177 Conector recto"/>
          <p:cNvCxnSpPr/>
          <p:nvPr/>
        </p:nvCxnSpPr>
        <p:spPr bwMode="auto">
          <a:xfrm>
            <a:off x="4932040" y="4221088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180 Conector recto"/>
          <p:cNvCxnSpPr/>
          <p:nvPr/>
        </p:nvCxnSpPr>
        <p:spPr bwMode="auto">
          <a:xfrm>
            <a:off x="5796136" y="4365104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183 Conector recto"/>
          <p:cNvCxnSpPr/>
          <p:nvPr/>
        </p:nvCxnSpPr>
        <p:spPr bwMode="auto">
          <a:xfrm>
            <a:off x="3635896" y="5373216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185 Elipse"/>
          <p:cNvSpPr/>
          <p:nvPr/>
        </p:nvSpPr>
        <p:spPr bwMode="auto">
          <a:xfrm>
            <a:off x="3563888" y="400506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7" name="186 Conector recto"/>
          <p:cNvCxnSpPr/>
          <p:nvPr/>
        </p:nvCxnSpPr>
        <p:spPr bwMode="auto">
          <a:xfrm>
            <a:off x="3635896" y="4725144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187 Conector recto"/>
          <p:cNvCxnSpPr/>
          <p:nvPr/>
        </p:nvCxnSpPr>
        <p:spPr bwMode="auto">
          <a:xfrm>
            <a:off x="4932040" y="4869160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192 Conector recto"/>
          <p:cNvCxnSpPr/>
          <p:nvPr/>
        </p:nvCxnSpPr>
        <p:spPr bwMode="auto">
          <a:xfrm>
            <a:off x="5364088" y="5013176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193 Elipse"/>
          <p:cNvSpPr/>
          <p:nvPr/>
        </p:nvSpPr>
        <p:spPr bwMode="auto">
          <a:xfrm>
            <a:off x="3563888" y="465313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5" name="194 Elipse"/>
          <p:cNvSpPr/>
          <p:nvPr/>
        </p:nvSpPr>
        <p:spPr bwMode="auto">
          <a:xfrm>
            <a:off x="4860032" y="479715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6" name="195 Elipse"/>
          <p:cNvSpPr/>
          <p:nvPr/>
        </p:nvSpPr>
        <p:spPr bwMode="auto">
          <a:xfrm>
            <a:off x="5292080" y="494116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7" name="196 Conector recto"/>
          <p:cNvCxnSpPr/>
          <p:nvPr/>
        </p:nvCxnSpPr>
        <p:spPr bwMode="auto">
          <a:xfrm>
            <a:off x="4499992" y="5517232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198 Conector recto"/>
          <p:cNvCxnSpPr/>
          <p:nvPr/>
        </p:nvCxnSpPr>
        <p:spPr bwMode="auto">
          <a:xfrm>
            <a:off x="5364088" y="5661248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199 Elipse"/>
          <p:cNvSpPr/>
          <p:nvPr/>
        </p:nvSpPr>
        <p:spPr bwMode="auto">
          <a:xfrm>
            <a:off x="3563888" y="530120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1" name="200 Elipse"/>
          <p:cNvSpPr/>
          <p:nvPr/>
        </p:nvSpPr>
        <p:spPr bwMode="auto">
          <a:xfrm>
            <a:off x="4427984" y="54452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2" name="201 Elipse"/>
          <p:cNvSpPr/>
          <p:nvPr/>
        </p:nvSpPr>
        <p:spPr bwMode="auto">
          <a:xfrm>
            <a:off x="5292080" y="558924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8172400" y="41397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cxnSp>
        <p:nvCxnSpPr>
          <p:cNvPr id="206" name="205 Conector recto"/>
          <p:cNvCxnSpPr/>
          <p:nvPr/>
        </p:nvCxnSpPr>
        <p:spPr bwMode="auto">
          <a:xfrm>
            <a:off x="3635896" y="4077072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206 Conector recto"/>
          <p:cNvCxnSpPr/>
          <p:nvPr/>
        </p:nvCxnSpPr>
        <p:spPr bwMode="auto">
          <a:xfrm>
            <a:off x="5796136" y="3645024"/>
            <a:ext cx="7116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30" grpId="0"/>
      <p:bldP spid="34" grpId="0"/>
      <p:bldP spid="36" grpId="0"/>
      <p:bldP spid="41" grpId="0"/>
      <p:bldP spid="42" grpId="0"/>
      <p:bldP spid="43" grpId="0"/>
      <p:bldP spid="44" grpId="0"/>
      <p:bldP spid="31" grpId="0"/>
      <p:bldP spid="82" grpId="0" animBg="1"/>
      <p:bldP spid="86" grpId="0" animBg="1"/>
      <p:bldP spid="87" grpId="0" animBg="1"/>
      <p:bldP spid="88" grpId="0" animBg="1"/>
      <p:bldP spid="97" grpId="0" animBg="1"/>
      <p:bldP spid="165" grpId="0"/>
      <p:bldP spid="172" grpId="0" animBg="1"/>
      <p:bldP spid="173" grpId="0" animBg="1"/>
      <p:bldP spid="174" grpId="0" animBg="1"/>
      <p:bldP spid="175" grpId="0" animBg="1"/>
      <p:bldP spid="176" grpId="0" animBg="1"/>
      <p:bldP spid="186" grpId="0" animBg="1"/>
      <p:bldP spid="194" grpId="0" animBg="1"/>
      <p:bldP spid="195" grpId="0" animBg="1"/>
      <p:bldP spid="196" grpId="0" animBg="1"/>
      <p:bldP spid="200" grpId="0" animBg="1"/>
      <p:bldP spid="201" grpId="0" animBg="1"/>
      <p:bldP spid="202" grpId="0" animBg="1"/>
      <p:bldP spid="2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Simplificación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2" y="4244895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s-AR" sz="2000" dirty="0" smtClean="0"/>
              <a:t> Las funciones en la forma de suma de productos canónicos se pueden simplificar mediante manipulaciones algebraicas; sin embargo es complicado. El método del mapa de </a:t>
            </a:r>
            <a:r>
              <a:rPr lang="es-AR" sz="2000" dirty="0" err="1" smtClean="0"/>
              <a:t>Karnaugh</a:t>
            </a:r>
            <a:r>
              <a:rPr lang="es-AR" sz="2000" dirty="0" smtClean="0"/>
              <a:t> nos da una forma sistemática para hacerlo.</a:t>
            </a:r>
            <a:endParaRPr lang="es-AR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5576" y="155679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</a:rPr>
              <a:t>¿ Por qué simplificar?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99592" y="2204864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s-AR" sz="2000" dirty="0" smtClean="0"/>
              <a:t> Produce un diagrama de circuitos lógicos con un número mínimo de compuertas y el número mínimo de entradas a las compuertas.</a:t>
            </a:r>
            <a:endParaRPr lang="es-AR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899592" y="3358733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s-AR" sz="2000" dirty="0" smtClean="0"/>
              <a:t> La expresión más simple no es necesariamente única. La función del álgebra de </a:t>
            </a:r>
            <a:r>
              <a:rPr lang="es-AR" sz="2000" dirty="0" err="1" smtClean="0"/>
              <a:t>Boole</a:t>
            </a:r>
            <a:r>
              <a:rPr lang="es-AR" sz="2000" dirty="0" smtClean="0"/>
              <a:t> puede tener más de un mínimo.</a:t>
            </a:r>
            <a:endParaRPr lang="es-A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Simplificación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2780928"/>
            <a:ext cx="7848872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AR" sz="2000" dirty="0" smtClean="0"/>
              <a:t>Dos términos son adyacentes lógicamente cuando difieren solamente en el estado de una variable. </a:t>
            </a:r>
            <a:r>
              <a:rPr lang="es-AR" sz="2000" dirty="0" err="1" smtClean="0"/>
              <a:t>Ej</a:t>
            </a:r>
            <a:r>
              <a:rPr lang="es-AR" sz="2000" dirty="0" smtClean="0"/>
              <a:t>:       a./</a:t>
            </a:r>
            <a:r>
              <a:rPr lang="es-AR" sz="2000" dirty="0" err="1" smtClean="0"/>
              <a:t>b.c</a:t>
            </a:r>
            <a:r>
              <a:rPr lang="es-AR" sz="2000" dirty="0" smtClean="0"/>
              <a:t> + </a:t>
            </a:r>
            <a:r>
              <a:rPr lang="es-AR" sz="2000" dirty="0" err="1" smtClean="0"/>
              <a:t>a.b.c</a:t>
            </a:r>
            <a:endParaRPr lang="es-AR" sz="2000" dirty="0" smtClean="0"/>
          </a:p>
          <a:p>
            <a:pPr algn="l">
              <a:lnSpc>
                <a:spcPct val="150000"/>
              </a:lnSpc>
            </a:pPr>
            <a:r>
              <a:rPr lang="es-AR" sz="2000" dirty="0" smtClean="0"/>
              <a:t>Difieren en la variable b. En ese caso se puede simplificar porque los dos términos se pueden agrupar como: </a:t>
            </a:r>
            <a:r>
              <a:rPr lang="es-AR" sz="2000" dirty="0" err="1" smtClean="0"/>
              <a:t>a.c.</a:t>
            </a:r>
            <a:r>
              <a:rPr lang="es-AR" sz="2000" dirty="0" smtClean="0"/>
              <a:t>(b+/b) y queda solamente </a:t>
            </a:r>
            <a:r>
              <a:rPr lang="es-AR" sz="2000" dirty="0" err="1" smtClean="0"/>
              <a:t>a.c</a:t>
            </a:r>
            <a:r>
              <a:rPr lang="es-AR" sz="2000" dirty="0" smtClean="0"/>
              <a:t> porque (b+/b) es igual a 1.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11560" y="1743199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>
                <a:solidFill>
                  <a:srgbClr val="FF0000"/>
                </a:solidFill>
              </a:rPr>
              <a:t>ADYACENCIA LÓGICA</a:t>
            </a:r>
            <a:endParaRPr lang="es-A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Mapa de </a:t>
            </a:r>
            <a:r>
              <a:rPr lang="es-AR" sz="3600" dirty="0" err="1" smtClean="0"/>
              <a:t>Karnaugh</a:t>
            </a:r>
            <a:endParaRPr lang="es-AR" sz="3600" dirty="0" smtClean="0"/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11560" y="155679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Se basa en que cada casilla del mapa es </a:t>
            </a:r>
            <a:r>
              <a:rPr lang="es-AR" sz="2400" dirty="0" smtClean="0">
                <a:solidFill>
                  <a:srgbClr val="FF0000"/>
                </a:solidFill>
              </a:rPr>
              <a:t>ADYACENTE físicamente y lógicamente </a:t>
            </a:r>
            <a:r>
              <a:rPr lang="es-AR" sz="2400" dirty="0" smtClean="0"/>
              <a:t>con la que tiene al lado.</a:t>
            </a:r>
            <a:endParaRPr lang="es-AR" sz="2400" dirty="0"/>
          </a:p>
        </p:txBody>
      </p:sp>
      <p:grpSp>
        <p:nvGrpSpPr>
          <p:cNvPr id="58" name="57 Grupo"/>
          <p:cNvGrpSpPr/>
          <p:nvPr/>
        </p:nvGrpSpPr>
        <p:grpSpPr>
          <a:xfrm>
            <a:off x="2483768" y="2689175"/>
            <a:ext cx="2952328" cy="2828057"/>
            <a:chOff x="2483768" y="2689175"/>
            <a:chExt cx="2952328" cy="2828057"/>
          </a:xfrm>
        </p:grpSpPr>
        <p:cxnSp>
          <p:nvCxnSpPr>
            <p:cNvPr id="15" name="14 Conector recto"/>
            <p:cNvCxnSpPr/>
            <p:nvPr/>
          </p:nvCxnSpPr>
          <p:spPr bwMode="auto">
            <a:xfrm>
              <a:off x="3635896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20 Conector recto"/>
            <p:cNvCxnSpPr/>
            <p:nvPr/>
          </p:nvCxnSpPr>
          <p:spPr bwMode="auto">
            <a:xfrm flipH="1" flipV="1">
              <a:off x="3059832" y="4345359"/>
              <a:ext cx="2376264" cy="1974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21 Conector recto"/>
            <p:cNvCxnSpPr/>
            <p:nvPr/>
          </p:nvCxnSpPr>
          <p:spPr bwMode="auto">
            <a:xfrm flipH="1" flipV="1">
              <a:off x="3059832" y="5497488"/>
              <a:ext cx="2376264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24 Conector recto"/>
            <p:cNvCxnSpPr/>
            <p:nvPr/>
          </p:nvCxnSpPr>
          <p:spPr bwMode="auto">
            <a:xfrm flipH="1">
              <a:off x="3059832" y="4921423"/>
              <a:ext cx="23762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27 Conector recto"/>
            <p:cNvCxnSpPr/>
            <p:nvPr/>
          </p:nvCxnSpPr>
          <p:spPr bwMode="auto">
            <a:xfrm>
              <a:off x="4788024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33 Conector recto"/>
            <p:cNvCxnSpPr/>
            <p:nvPr/>
          </p:nvCxnSpPr>
          <p:spPr bwMode="auto">
            <a:xfrm>
              <a:off x="3059832" y="3212976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>
              <a:off x="4211960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>
              <a:off x="5436096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>
              <a:off x="2699792" y="2905199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38 CuadroTexto"/>
            <p:cNvSpPr txBox="1"/>
            <p:nvPr/>
          </p:nvSpPr>
          <p:spPr>
            <a:xfrm>
              <a:off x="2627784" y="268917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</a:t>
              </a: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2843808" y="28331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d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2483768" y="288545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2699792" y="304921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2483768" y="3220254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3131840" y="2802414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00      01      11      10 </a:t>
              </a:r>
              <a:endParaRPr lang="es-AR" sz="1600" dirty="0"/>
            </a:p>
          </p:txBody>
        </p:sp>
        <p:cxnSp>
          <p:nvCxnSpPr>
            <p:cNvPr id="37" name="36 Conector recto"/>
            <p:cNvCxnSpPr/>
            <p:nvPr/>
          </p:nvCxnSpPr>
          <p:spPr bwMode="auto">
            <a:xfrm flipH="1" flipV="1">
              <a:off x="3059832" y="3789040"/>
              <a:ext cx="2376264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flipH="1">
              <a:off x="3059832" y="3212976"/>
              <a:ext cx="23762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58 CuadroTexto"/>
          <p:cNvSpPr txBox="1"/>
          <p:nvPr/>
        </p:nvSpPr>
        <p:spPr>
          <a:xfrm>
            <a:off x="3347864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0</a:t>
            </a:r>
            <a:endParaRPr lang="es-AR" sz="14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3923928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</a:t>
            </a:r>
            <a:endParaRPr lang="es-AR" sz="14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148064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2</a:t>
            </a:r>
            <a:endParaRPr lang="es-AR" sz="14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4499992" y="35093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3</a:t>
            </a:r>
            <a:endParaRPr lang="es-AR" sz="14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347864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4</a:t>
            </a:r>
            <a:endParaRPr lang="es-AR" sz="14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392392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5</a:t>
            </a:r>
            <a:endParaRPr lang="es-AR" sz="14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5148064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6</a:t>
            </a:r>
            <a:endParaRPr lang="es-AR" sz="14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499992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7</a:t>
            </a:r>
            <a:endParaRPr lang="es-AR" sz="14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3347864" y="52292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8</a:t>
            </a:r>
            <a:endParaRPr lang="es-AR" sz="1400" dirty="0"/>
          </a:p>
        </p:txBody>
      </p:sp>
      <p:sp>
        <p:nvSpPr>
          <p:cNvPr id="68" name="67 CuadroTexto"/>
          <p:cNvSpPr txBox="1"/>
          <p:nvPr/>
        </p:nvSpPr>
        <p:spPr>
          <a:xfrm>
            <a:off x="3923928" y="52292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9</a:t>
            </a:r>
            <a:endParaRPr lang="es-AR" sz="14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5076056" y="528146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10</a:t>
            </a:r>
            <a:endParaRPr lang="es-AR" sz="1400" dirty="0"/>
          </a:p>
        </p:txBody>
      </p:sp>
      <p:sp>
        <p:nvSpPr>
          <p:cNvPr id="70" name="69 CuadroTexto"/>
          <p:cNvSpPr txBox="1"/>
          <p:nvPr/>
        </p:nvSpPr>
        <p:spPr>
          <a:xfrm>
            <a:off x="4427984" y="52292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11</a:t>
            </a:r>
            <a:endParaRPr lang="es-AR" sz="14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3275856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12</a:t>
            </a:r>
            <a:endParaRPr lang="es-AR" sz="14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851920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13</a:t>
            </a:r>
            <a:endParaRPr lang="es-AR" sz="14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5076056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14</a:t>
            </a:r>
            <a:endParaRPr lang="es-AR" sz="14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4427984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15</a:t>
            </a:r>
            <a:endParaRPr lang="es-AR" sz="1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Mapa de </a:t>
            </a:r>
            <a:r>
              <a:rPr lang="es-AR" sz="3600" dirty="0" err="1" smtClean="0"/>
              <a:t>Karnaugh</a:t>
            </a:r>
            <a:r>
              <a:rPr lang="es-AR" sz="3600" dirty="0" smtClean="0"/>
              <a:t>: ejemplo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635896" y="15651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64400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508104" y="159918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72412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516216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732240" y="15567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7452320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7668344" y="155679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79580" y="547716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33" name="32 Objeto"/>
          <p:cNvGraphicFramePr>
            <a:graphicFrameLocks noChangeAspect="1"/>
          </p:cNvGraphicFramePr>
          <p:nvPr/>
        </p:nvGraphicFramePr>
        <p:xfrm>
          <a:off x="1907704" y="5445224"/>
          <a:ext cx="141615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cuación" r:id="rId5" imgW="749160" imgH="342720" progId="Equation.3">
                  <p:embed/>
                </p:oleObj>
              </mc:Choice>
              <mc:Fallback>
                <p:oleObj name="Ecuación" r:id="rId5" imgW="7491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445224"/>
                        <a:ext cx="1416157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168 Rectángulo redondeado"/>
          <p:cNvSpPr/>
          <p:nvPr/>
        </p:nvSpPr>
        <p:spPr bwMode="auto">
          <a:xfrm>
            <a:off x="611560" y="3140968"/>
            <a:ext cx="2448272" cy="288032"/>
          </a:xfrm>
          <a:prstGeom prst="round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71" name="170 Grupo"/>
          <p:cNvGrpSpPr/>
          <p:nvPr/>
        </p:nvGrpSpPr>
        <p:grpSpPr>
          <a:xfrm>
            <a:off x="5004048" y="2833191"/>
            <a:ext cx="1800200" cy="2684041"/>
            <a:chOff x="4499992" y="2833191"/>
            <a:chExt cx="1800200" cy="2684041"/>
          </a:xfrm>
        </p:grpSpPr>
        <p:cxnSp>
          <p:nvCxnSpPr>
            <p:cNvPr id="123" name="122 Conector recto"/>
            <p:cNvCxnSpPr/>
            <p:nvPr/>
          </p:nvCxnSpPr>
          <p:spPr bwMode="auto">
            <a:xfrm>
              <a:off x="5724128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124 Conector recto"/>
            <p:cNvCxnSpPr/>
            <p:nvPr/>
          </p:nvCxnSpPr>
          <p:spPr bwMode="auto">
            <a:xfrm flipH="1" flipV="1">
              <a:off x="5148064" y="4345360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125 Conector recto"/>
            <p:cNvCxnSpPr/>
            <p:nvPr/>
          </p:nvCxnSpPr>
          <p:spPr bwMode="auto">
            <a:xfrm flipH="1" flipV="1">
              <a:off x="5148064" y="5497488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126 Conector recto"/>
            <p:cNvCxnSpPr/>
            <p:nvPr/>
          </p:nvCxnSpPr>
          <p:spPr bwMode="auto">
            <a:xfrm flipH="1" flipV="1">
              <a:off x="5148064" y="4921424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129 Conector recto"/>
            <p:cNvCxnSpPr/>
            <p:nvPr/>
          </p:nvCxnSpPr>
          <p:spPr bwMode="auto">
            <a:xfrm>
              <a:off x="5148064" y="3212976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132 Conector recto"/>
            <p:cNvCxnSpPr/>
            <p:nvPr/>
          </p:nvCxnSpPr>
          <p:spPr bwMode="auto">
            <a:xfrm>
              <a:off x="6300192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134 Conector recto"/>
            <p:cNvCxnSpPr/>
            <p:nvPr/>
          </p:nvCxnSpPr>
          <p:spPr bwMode="auto">
            <a:xfrm>
              <a:off x="4788024" y="2924944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135 CuadroTexto"/>
            <p:cNvSpPr txBox="1"/>
            <p:nvPr/>
          </p:nvSpPr>
          <p:spPr>
            <a:xfrm>
              <a:off x="4860032" y="28331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</a:t>
              </a:r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4499992" y="288545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4716016" y="306896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140" name="139 CuadroTexto"/>
            <p:cNvSpPr txBox="1"/>
            <p:nvPr/>
          </p:nvSpPr>
          <p:spPr>
            <a:xfrm>
              <a:off x="4572000" y="3220254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5364088" y="287442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143" name="142 Conector recto"/>
            <p:cNvCxnSpPr/>
            <p:nvPr/>
          </p:nvCxnSpPr>
          <p:spPr bwMode="auto">
            <a:xfrm flipH="1">
              <a:off x="5148064" y="3789040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143 Conector recto"/>
            <p:cNvCxnSpPr/>
            <p:nvPr/>
          </p:nvCxnSpPr>
          <p:spPr bwMode="auto">
            <a:xfrm flipH="1">
              <a:off x="5148064" y="3212976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7" name="176 CuadroTexto"/>
          <p:cNvSpPr txBox="1"/>
          <p:nvPr/>
        </p:nvSpPr>
        <p:spPr>
          <a:xfrm>
            <a:off x="5652120" y="386104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79" name="178 Rectángulo redondeado"/>
          <p:cNvSpPr/>
          <p:nvPr/>
        </p:nvSpPr>
        <p:spPr bwMode="auto">
          <a:xfrm>
            <a:off x="611560" y="3861048"/>
            <a:ext cx="2448272" cy="288032"/>
          </a:xfrm>
          <a:prstGeom prst="round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0" name="179 Rectángulo redondeado"/>
          <p:cNvSpPr/>
          <p:nvPr/>
        </p:nvSpPr>
        <p:spPr bwMode="auto">
          <a:xfrm>
            <a:off x="611560" y="4221088"/>
            <a:ext cx="2448272" cy="288032"/>
          </a:xfrm>
          <a:prstGeom prst="round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2" name="181 Rectángulo redondeado"/>
          <p:cNvSpPr/>
          <p:nvPr/>
        </p:nvSpPr>
        <p:spPr bwMode="auto">
          <a:xfrm>
            <a:off x="611560" y="4941168"/>
            <a:ext cx="2448272" cy="288032"/>
          </a:xfrm>
          <a:prstGeom prst="round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5652120" y="50038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85" name="184 CuadroTexto"/>
          <p:cNvSpPr txBox="1"/>
          <p:nvPr/>
        </p:nvSpPr>
        <p:spPr>
          <a:xfrm>
            <a:off x="6228184" y="50038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89" name="188 CuadroTexto"/>
          <p:cNvSpPr txBox="1"/>
          <p:nvPr/>
        </p:nvSpPr>
        <p:spPr>
          <a:xfrm>
            <a:off x="6228184" y="442782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69" grpId="1" animBg="1"/>
      <p:bldP spid="177" grpId="0"/>
      <p:bldP spid="179" grpId="0" animBg="1"/>
      <p:bldP spid="179" grpId="1" animBg="1"/>
      <p:bldP spid="180" grpId="0" animBg="1"/>
      <p:bldP spid="180" grpId="1" animBg="1"/>
      <p:bldP spid="182" grpId="0" animBg="1"/>
      <p:bldP spid="183" grpId="0"/>
      <p:bldP spid="185" grpId="0"/>
      <p:bldP spid="1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Mapa de </a:t>
            </a:r>
            <a:r>
              <a:rPr lang="es-AR" sz="3600" dirty="0" err="1" smtClean="0"/>
              <a:t>Karnaugh</a:t>
            </a:r>
            <a:r>
              <a:rPr lang="es-AR" sz="3600" dirty="0" smtClean="0"/>
              <a:t>: reglas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grpSp>
        <p:nvGrpSpPr>
          <p:cNvPr id="2" name="170 Grupo"/>
          <p:cNvGrpSpPr/>
          <p:nvPr/>
        </p:nvGrpSpPr>
        <p:grpSpPr>
          <a:xfrm>
            <a:off x="467544" y="2545159"/>
            <a:ext cx="1800200" cy="2684041"/>
            <a:chOff x="4499992" y="2833191"/>
            <a:chExt cx="1800200" cy="2684041"/>
          </a:xfrm>
        </p:grpSpPr>
        <p:cxnSp>
          <p:nvCxnSpPr>
            <p:cNvPr id="123" name="122 Conector recto"/>
            <p:cNvCxnSpPr/>
            <p:nvPr/>
          </p:nvCxnSpPr>
          <p:spPr bwMode="auto">
            <a:xfrm>
              <a:off x="5724128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124 Conector recto"/>
            <p:cNvCxnSpPr/>
            <p:nvPr/>
          </p:nvCxnSpPr>
          <p:spPr bwMode="auto">
            <a:xfrm flipH="1" flipV="1">
              <a:off x="5148064" y="4345360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125 Conector recto"/>
            <p:cNvCxnSpPr/>
            <p:nvPr/>
          </p:nvCxnSpPr>
          <p:spPr bwMode="auto">
            <a:xfrm flipH="1" flipV="1">
              <a:off x="5148064" y="5497488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126 Conector recto"/>
            <p:cNvCxnSpPr/>
            <p:nvPr/>
          </p:nvCxnSpPr>
          <p:spPr bwMode="auto">
            <a:xfrm flipH="1" flipV="1">
              <a:off x="5148064" y="4921424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129 Conector recto"/>
            <p:cNvCxnSpPr/>
            <p:nvPr/>
          </p:nvCxnSpPr>
          <p:spPr bwMode="auto">
            <a:xfrm>
              <a:off x="5148064" y="3212976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132 Conector recto"/>
            <p:cNvCxnSpPr/>
            <p:nvPr/>
          </p:nvCxnSpPr>
          <p:spPr bwMode="auto">
            <a:xfrm>
              <a:off x="6300192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134 Conector recto"/>
            <p:cNvCxnSpPr/>
            <p:nvPr/>
          </p:nvCxnSpPr>
          <p:spPr bwMode="auto">
            <a:xfrm>
              <a:off x="4788024" y="2924944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135 CuadroTexto"/>
            <p:cNvSpPr txBox="1"/>
            <p:nvPr/>
          </p:nvSpPr>
          <p:spPr>
            <a:xfrm>
              <a:off x="4860032" y="28331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</a:t>
              </a:r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4499992" y="288545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4716016" y="306896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140" name="139 CuadroTexto"/>
            <p:cNvSpPr txBox="1"/>
            <p:nvPr/>
          </p:nvSpPr>
          <p:spPr>
            <a:xfrm>
              <a:off x="4572000" y="3220254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5364088" y="287442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143" name="142 Conector recto"/>
            <p:cNvCxnSpPr/>
            <p:nvPr/>
          </p:nvCxnSpPr>
          <p:spPr bwMode="auto">
            <a:xfrm flipH="1">
              <a:off x="5148064" y="3789040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143 Conector recto"/>
            <p:cNvCxnSpPr/>
            <p:nvPr/>
          </p:nvCxnSpPr>
          <p:spPr bwMode="auto">
            <a:xfrm flipH="1">
              <a:off x="5148064" y="3212976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7" name="176 CuadroTexto"/>
          <p:cNvSpPr txBox="1"/>
          <p:nvPr/>
        </p:nvSpPr>
        <p:spPr>
          <a:xfrm>
            <a:off x="1115616" y="357301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1115616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85" name="184 CuadroTexto"/>
          <p:cNvSpPr txBox="1"/>
          <p:nvPr/>
        </p:nvSpPr>
        <p:spPr>
          <a:xfrm>
            <a:off x="1691680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89" name="188 CuadroTexto"/>
          <p:cNvSpPr txBox="1"/>
          <p:nvPr/>
        </p:nvSpPr>
        <p:spPr>
          <a:xfrm>
            <a:off x="1691680" y="41397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483768" y="2363396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1) Se deben agrupar todos los unos del mapa con la menor cantidad de agrupamientos posibles y con la mayor cantidad posibles de unos por agrupamiento.</a:t>
            </a:r>
            <a:endParaRPr lang="es-AR" sz="2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2555776" y="4388911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2) Los agrupamientos de los unos pueden ser hechos de a uno, dos, cuatro, ocho, etc.</a:t>
            </a:r>
            <a:endParaRPr lang="es-AR" sz="2400" dirty="0"/>
          </a:p>
        </p:txBody>
      </p:sp>
      <p:sp>
        <p:nvSpPr>
          <p:cNvPr id="54" name="53 Rectángulo redondeado"/>
          <p:cNvSpPr/>
          <p:nvPr/>
        </p:nvSpPr>
        <p:spPr bwMode="auto">
          <a:xfrm>
            <a:off x="1187624" y="4705399"/>
            <a:ext cx="1008112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54 Rectángulo redondeado"/>
          <p:cNvSpPr/>
          <p:nvPr/>
        </p:nvSpPr>
        <p:spPr bwMode="auto">
          <a:xfrm>
            <a:off x="1763688" y="4201343"/>
            <a:ext cx="432048" cy="936104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 bwMode="auto">
          <a:xfrm>
            <a:off x="1187624" y="3553271"/>
            <a:ext cx="432048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Mapa de </a:t>
            </a:r>
            <a:r>
              <a:rPr lang="es-AR" sz="3600" dirty="0" err="1" smtClean="0"/>
              <a:t>Karnaugh</a:t>
            </a:r>
            <a:endParaRPr lang="es-AR" sz="3600" dirty="0" smtClean="0"/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grpSp>
        <p:nvGrpSpPr>
          <p:cNvPr id="2" name="170 Grupo"/>
          <p:cNvGrpSpPr/>
          <p:nvPr/>
        </p:nvGrpSpPr>
        <p:grpSpPr>
          <a:xfrm>
            <a:off x="467544" y="2545159"/>
            <a:ext cx="1800200" cy="2684041"/>
            <a:chOff x="4499992" y="2833191"/>
            <a:chExt cx="1800200" cy="2684041"/>
          </a:xfrm>
        </p:grpSpPr>
        <p:cxnSp>
          <p:nvCxnSpPr>
            <p:cNvPr id="123" name="122 Conector recto"/>
            <p:cNvCxnSpPr/>
            <p:nvPr/>
          </p:nvCxnSpPr>
          <p:spPr bwMode="auto">
            <a:xfrm>
              <a:off x="5724128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124 Conector recto"/>
            <p:cNvCxnSpPr/>
            <p:nvPr/>
          </p:nvCxnSpPr>
          <p:spPr bwMode="auto">
            <a:xfrm flipH="1" flipV="1">
              <a:off x="5148064" y="4345360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125 Conector recto"/>
            <p:cNvCxnSpPr/>
            <p:nvPr/>
          </p:nvCxnSpPr>
          <p:spPr bwMode="auto">
            <a:xfrm flipH="1" flipV="1">
              <a:off x="5148064" y="5497488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126 Conector recto"/>
            <p:cNvCxnSpPr/>
            <p:nvPr/>
          </p:nvCxnSpPr>
          <p:spPr bwMode="auto">
            <a:xfrm flipH="1" flipV="1">
              <a:off x="5148064" y="4921424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129 Conector recto"/>
            <p:cNvCxnSpPr/>
            <p:nvPr/>
          </p:nvCxnSpPr>
          <p:spPr bwMode="auto">
            <a:xfrm>
              <a:off x="5148064" y="3212976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132 Conector recto"/>
            <p:cNvCxnSpPr/>
            <p:nvPr/>
          </p:nvCxnSpPr>
          <p:spPr bwMode="auto">
            <a:xfrm>
              <a:off x="6300192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134 Conector recto"/>
            <p:cNvCxnSpPr/>
            <p:nvPr/>
          </p:nvCxnSpPr>
          <p:spPr bwMode="auto">
            <a:xfrm>
              <a:off x="4788024" y="2924944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135 CuadroTexto"/>
            <p:cNvSpPr txBox="1"/>
            <p:nvPr/>
          </p:nvSpPr>
          <p:spPr>
            <a:xfrm>
              <a:off x="4860032" y="28331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</a:t>
              </a:r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4499992" y="288545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4716016" y="306896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140" name="139 CuadroTexto"/>
            <p:cNvSpPr txBox="1"/>
            <p:nvPr/>
          </p:nvSpPr>
          <p:spPr>
            <a:xfrm>
              <a:off x="4572000" y="3220254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5364088" y="287442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143" name="142 Conector recto"/>
            <p:cNvCxnSpPr/>
            <p:nvPr/>
          </p:nvCxnSpPr>
          <p:spPr bwMode="auto">
            <a:xfrm flipH="1">
              <a:off x="5148064" y="3789040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143 Conector recto"/>
            <p:cNvCxnSpPr/>
            <p:nvPr/>
          </p:nvCxnSpPr>
          <p:spPr bwMode="auto">
            <a:xfrm flipH="1">
              <a:off x="5148064" y="3212976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7" name="176 CuadroTexto"/>
          <p:cNvSpPr txBox="1"/>
          <p:nvPr/>
        </p:nvSpPr>
        <p:spPr>
          <a:xfrm>
            <a:off x="1115616" y="357301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1115616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85" name="184 CuadroTexto"/>
          <p:cNvSpPr txBox="1"/>
          <p:nvPr/>
        </p:nvSpPr>
        <p:spPr>
          <a:xfrm>
            <a:off x="1691680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89" name="188 CuadroTexto"/>
          <p:cNvSpPr txBox="1"/>
          <p:nvPr/>
        </p:nvSpPr>
        <p:spPr>
          <a:xfrm>
            <a:off x="1691680" y="41397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4" name="53 Rectángulo redondeado"/>
          <p:cNvSpPr/>
          <p:nvPr/>
        </p:nvSpPr>
        <p:spPr bwMode="auto">
          <a:xfrm>
            <a:off x="1187624" y="4705399"/>
            <a:ext cx="1008112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54 Rectángulo redondeado"/>
          <p:cNvSpPr/>
          <p:nvPr/>
        </p:nvSpPr>
        <p:spPr bwMode="auto">
          <a:xfrm>
            <a:off x="1763688" y="4201343"/>
            <a:ext cx="432048" cy="936104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 bwMode="auto">
          <a:xfrm>
            <a:off x="1187624" y="3553271"/>
            <a:ext cx="432048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4847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</a:rPr>
              <a:t>¿Cómo se extrae la función?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2843808" y="184482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Habrá tantos términos en la función como agrupamientos haya en el mapa.</a:t>
            </a:r>
            <a:endParaRPr lang="es-AR" sz="2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491880" y="278092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436096" y="278092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516216" y="278092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996208" y="3356992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La variables adoptarán la forma directa o negada de acuerdo a si en el mapa valen uno o cero.</a:t>
            </a:r>
            <a:endParaRPr lang="es-AR" sz="2400" dirty="0"/>
          </a:p>
        </p:txBody>
      </p:sp>
      <p:sp>
        <p:nvSpPr>
          <p:cNvPr id="38" name="37 Abrir llave"/>
          <p:cNvSpPr/>
          <p:nvPr/>
        </p:nvSpPr>
        <p:spPr bwMode="auto">
          <a:xfrm rot="16200000">
            <a:off x="4932040" y="2744925"/>
            <a:ext cx="180020" cy="828092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38 Abrir llave"/>
          <p:cNvSpPr/>
          <p:nvPr/>
        </p:nvSpPr>
        <p:spPr bwMode="auto">
          <a:xfrm rot="16200000">
            <a:off x="7164288" y="2708920"/>
            <a:ext cx="180020" cy="828092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39 Abrir llave"/>
          <p:cNvSpPr/>
          <p:nvPr/>
        </p:nvSpPr>
        <p:spPr bwMode="auto">
          <a:xfrm rot="16200000">
            <a:off x="6084168" y="2744924"/>
            <a:ext cx="180020" cy="828092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203848" y="471875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148064" y="47187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228184" y="47187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cxnSp>
        <p:nvCxnSpPr>
          <p:cNvPr id="48" name="47 Conector recto de flecha"/>
          <p:cNvCxnSpPr>
            <a:stCxn id="56" idx="3"/>
          </p:cNvCxnSpPr>
          <p:nvPr/>
        </p:nvCxnSpPr>
        <p:spPr bwMode="auto">
          <a:xfrm>
            <a:off x="1619672" y="3769295"/>
            <a:ext cx="2952328" cy="8838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49 CuadroTexto"/>
          <p:cNvSpPr txBox="1"/>
          <p:nvPr/>
        </p:nvSpPr>
        <p:spPr>
          <a:xfrm>
            <a:off x="4283968" y="46531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/</a:t>
            </a:r>
            <a:r>
              <a:rPr lang="es-AR" sz="2400" dirty="0" err="1" smtClean="0"/>
              <a:t>a.b.</a:t>
            </a:r>
            <a:r>
              <a:rPr lang="es-AR" sz="2400" dirty="0" smtClean="0"/>
              <a:t>/c</a:t>
            </a:r>
            <a:endParaRPr lang="es-AR" sz="2400" dirty="0"/>
          </a:p>
        </p:txBody>
      </p:sp>
      <p:cxnSp>
        <p:nvCxnSpPr>
          <p:cNvPr id="60" name="59 Conector recto"/>
          <p:cNvCxnSpPr/>
          <p:nvPr/>
        </p:nvCxnSpPr>
        <p:spPr bwMode="auto">
          <a:xfrm>
            <a:off x="1475656" y="5157192"/>
            <a:ext cx="216024" cy="3600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63 Conector recto"/>
          <p:cNvCxnSpPr/>
          <p:nvPr/>
        </p:nvCxnSpPr>
        <p:spPr bwMode="auto">
          <a:xfrm>
            <a:off x="1691680" y="5517232"/>
            <a:ext cx="35283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65 Conector recto de flecha"/>
          <p:cNvCxnSpPr/>
          <p:nvPr/>
        </p:nvCxnSpPr>
        <p:spPr bwMode="auto">
          <a:xfrm flipV="1">
            <a:off x="5220072" y="5085184"/>
            <a:ext cx="504056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66 CuadroTexto"/>
          <p:cNvSpPr txBox="1"/>
          <p:nvPr/>
        </p:nvSpPr>
        <p:spPr>
          <a:xfrm>
            <a:off x="5508104" y="465313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a./b</a:t>
            </a:r>
            <a:endParaRPr lang="es-AR" sz="2400" dirty="0"/>
          </a:p>
        </p:txBody>
      </p:sp>
      <p:sp>
        <p:nvSpPr>
          <p:cNvPr id="68" name="67 CuadroTexto"/>
          <p:cNvSpPr txBox="1"/>
          <p:nvPr/>
        </p:nvSpPr>
        <p:spPr>
          <a:xfrm>
            <a:off x="6588224" y="465313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err="1" smtClean="0"/>
              <a:t>a.c</a:t>
            </a:r>
            <a:endParaRPr lang="es-AR" sz="2400" dirty="0"/>
          </a:p>
        </p:txBody>
      </p:sp>
      <p:cxnSp>
        <p:nvCxnSpPr>
          <p:cNvPr id="70" name="69 Conector recto de flecha"/>
          <p:cNvCxnSpPr/>
          <p:nvPr/>
        </p:nvCxnSpPr>
        <p:spPr bwMode="auto">
          <a:xfrm>
            <a:off x="2195736" y="4221088"/>
            <a:ext cx="4536504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72 Elipse"/>
          <p:cNvSpPr/>
          <p:nvPr/>
        </p:nvSpPr>
        <p:spPr bwMode="auto">
          <a:xfrm>
            <a:off x="1259632" y="2564904"/>
            <a:ext cx="864096" cy="432048"/>
          </a:xfrm>
          <a:prstGeom prst="ellipse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4" name="73 Elipse"/>
          <p:cNvSpPr/>
          <p:nvPr/>
        </p:nvSpPr>
        <p:spPr bwMode="auto">
          <a:xfrm>
            <a:off x="539552" y="3068960"/>
            <a:ext cx="504056" cy="2016224"/>
          </a:xfrm>
          <a:prstGeom prst="ellipse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683568" y="569318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Las variables que cambian dentro del agrupamiento desaparecen</a:t>
            </a:r>
            <a:endParaRPr lang="es-A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/>
      <p:bldP spid="42" grpId="0"/>
      <p:bldP spid="43" grpId="0"/>
      <p:bldP spid="50" grpId="0"/>
      <p:bldP spid="67" grpId="0"/>
      <p:bldP spid="68" grpId="0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/>
      <p:bldP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Implementación de la función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grpSp>
        <p:nvGrpSpPr>
          <p:cNvPr id="2" name="170 Grupo"/>
          <p:cNvGrpSpPr/>
          <p:nvPr/>
        </p:nvGrpSpPr>
        <p:grpSpPr>
          <a:xfrm>
            <a:off x="467544" y="2545159"/>
            <a:ext cx="1800200" cy="2684041"/>
            <a:chOff x="4499992" y="2833191"/>
            <a:chExt cx="1800200" cy="2684041"/>
          </a:xfrm>
        </p:grpSpPr>
        <p:cxnSp>
          <p:nvCxnSpPr>
            <p:cNvPr id="123" name="122 Conector recto"/>
            <p:cNvCxnSpPr/>
            <p:nvPr/>
          </p:nvCxnSpPr>
          <p:spPr bwMode="auto">
            <a:xfrm>
              <a:off x="5724128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124 Conector recto"/>
            <p:cNvCxnSpPr/>
            <p:nvPr/>
          </p:nvCxnSpPr>
          <p:spPr bwMode="auto">
            <a:xfrm flipH="1" flipV="1">
              <a:off x="5148064" y="4345360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125 Conector recto"/>
            <p:cNvCxnSpPr/>
            <p:nvPr/>
          </p:nvCxnSpPr>
          <p:spPr bwMode="auto">
            <a:xfrm flipH="1" flipV="1">
              <a:off x="5148064" y="5497488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126 Conector recto"/>
            <p:cNvCxnSpPr/>
            <p:nvPr/>
          </p:nvCxnSpPr>
          <p:spPr bwMode="auto">
            <a:xfrm flipH="1" flipV="1">
              <a:off x="5148064" y="4921424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129 Conector recto"/>
            <p:cNvCxnSpPr/>
            <p:nvPr/>
          </p:nvCxnSpPr>
          <p:spPr bwMode="auto">
            <a:xfrm>
              <a:off x="5148064" y="3212976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132 Conector recto"/>
            <p:cNvCxnSpPr/>
            <p:nvPr/>
          </p:nvCxnSpPr>
          <p:spPr bwMode="auto">
            <a:xfrm>
              <a:off x="6300192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134 Conector recto"/>
            <p:cNvCxnSpPr/>
            <p:nvPr/>
          </p:nvCxnSpPr>
          <p:spPr bwMode="auto">
            <a:xfrm>
              <a:off x="4788024" y="2924944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135 CuadroTexto"/>
            <p:cNvSpPr txBox="1"/>
            <p:nvPr/>
          </p:nvSpPr>
          <p:spPr>
            <a:xfrm>
              <a:off x="4860032" y="28331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</a:t>
              </a:r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4499992" y="288545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4716016" y="306896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140" name="139 CuadroTexto"/>
            <p:cNvSpPr txBox="1"/>
            <p:nvPr/>
          </p:nvSpPr>
          <p:spPr>
            <a:xfrm>
              <a:off x="4572000" y="3220254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5364088" y="287442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143" name="142 Conector recto"/>
            <p:cNvCxnSpPr/>
            <p:nvPr/>
          </p:nvCxnSpPr>
          <p:spPr bwMode="auto">
            <a:xfrm flipH="1">
              <a:off x="5148064" y="3789040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143 Conector recto"/>
            <p:cNvCxnSpPr/>
            <p:nvPr/>
          </p:nvCxnSpPr>
          <p:spPr bwMode="auto">
            <a:xfrm flipH="1">
              <a:off x="5148064" y="3212976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7" name="176 CuadroTexto"/>
          <p:cNvSpPr txBox="1"/>
          <p:nvPr/>
        </p:nvSpPr>
        <p:spPr>
          <a:xfrm>
            <a:off x="1115616" y="357301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1115616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85" name="184 CuadroTexto"/>
          <p:cNvSpPr txBox="1"/>
          <p:nvPr/>
        </p:nvSpPr>
        <p:spPr>
          <a:xfrm>
            <a:off x="1691680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89" name="188 CuadroTexto"/>
          <p:cNvSpPr txBox="1"/>
          <p:nvPr/>
        </p:nvSpPr>
        <p:spPr>
          <a:xfrm>
            <a:off x="1691680" y="41397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4" name="53 Rectángulo redondeado"/>
          <p:cNvSpPr/>
          <p:nvPr/>
        </p:nvSpPr>
        <p:spPr bwMode="auto">
          <a:xfrm>
            <a:off x="1187624" y="4705399"/>
            <a:ext cx="1008112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54 Rectángulo redondeado"/>
          <p:cNvSpPr/>
          <p:nvPr/>
        </p:nvSpPr>
        <p:spPr bwMode="auto">
          <a:xfrm>
            <a:off x="1763688" y="4201343"/>
            <a:ext cx="432048" cy="936104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 bwMode="auto">
          <a:xfrm>
            <a:off x="1187624" y="3553271"/>
            <a:ext cx="432048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467544" y="53732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smtClean="0"/>
              <a:t>f(</a:t>
            </a:r>
            <a:r>
              <a:rPr lang="es-AR" dirty="0" err="1" smtClean="0"/>
              <a:t>a,b,c</a:t>
            </a:r>
            <a:r>
              <a:rPr lang="es-AR" dirty="0" smtClean="0"/>
              <a:t>)=/</a:t>
            </a:r>
            <a:r>
              <a:rPr lang="es-AR" dirty="0" err="1" smtClean="0"/>
              <a:t>a.b.</a:t>
            </a:r>
            <a:r>
              <a:rPr lang="es-AR" dirty="0" smtClean="0"/>
              <a:t>/c + a./b + </a:t>
            </a:r>
            <a:r>
              <a:rPr lang="es-AR" dirty="0" err="1" smtClean="0"/>
              <a:t>a.c</a:t>
            </a:r>
            <a:endParaRPr lang="es-AR" dirty="0"/>
          </a:p>
        </p:txBody>
      </p:sp>
      <p:sp>
        <p:nvSpPr>
          <p:cNvPr id="132" name="131 Retraso"/>
          <p:cNvSpPr/>
          <p:nvPr/>
        </p:nvSpPr>
        <p:spPr bwMode="auto">
          <a:xfrm>
            <a:off x="6516216" y="314096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4" name="133 Retraso"/>
          <p:cNvSpPr/>
          <p:nvPr/>
        </p:nvSpPr>
        <p:spPr bwMode="auto">
          <a:xfrm>
            <a:off x="6516216" y="386104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7" name="136 Retraso"/>
          <p:cNvSpPr/>
          <p:nvPr/>
        </p:nvSpPr>
        <p:spPr bwMode="auto">
          <a:xfrm>
            <a:off x="6516216" y="4509120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1" name="140 Retraso"/>
          <p:cNvSpPr/>
          <p:nvPr/>
        </p:nvSpPr>
        <p:spPr bwMode="auto">
          <a:xfrm>
            <a:off x="6516216" y="5157192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5" name="144 Conector recto"/>
          <p:cNvCxnSpPr>
            <a:stCxn id="132" idx="3"/>
          </p:cNvCxnSpPr>
          <p:nvPr/>
        </p:nvCxnSpPr>
        <p:spPr bwMode="auto">
          <a:xfrm>
            <a:off x="6876256" y="335699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145 Luna"/>
          <p:cNvSpPr/>
          <p:nvPr/>
        </p:nvSpPr>
        <p:spPr bwMode="auto">
          <a:xfrm flipH="1">
            <a:off x="7524328" y="4077072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7" name="146 Conector recto"/>
          <p:cNvCxnSpPr/>
          <p:nvPr/>
        </p:nvCxnSpPr>
        <p:spPr bwMode="auto">
          <a:xfrm flipH="1">
            <a:off x="8172400" y="4365104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147 Conector recto"/>
          <p:cNvCxnSpPr/>
          <p:nvPr/>
        </p:nvCxnSpPr>
        <p:spPr bwMode="auto">
          <a:xfrm>
            <a:off x="7308304" y="3356992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148 Conector recto"/>
          <p:cNvCxnSpPr>
            <a:stCxn id="134" idx="3"/>
          </p:cNvCxnSpPr>
          <p:nvPr/>
        </p:nvCxnSpPr>
        <p:spPr bwMode="auto">
          <a:xfrm>
            <a:off x="6876256" y="4077072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149 Conector recto"/>
          <p:cNvCxnSpPr/>
          <p:nvPr/>
        </p:nvCxnSpPr>
        <p:spPr bwMode="auto">
          <a:xfrm>
            <a:off x="7092280" y="4077072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150 Conector recto"/>
          <p:cNvCxnSpPr/>
          <p:nvPr/>
        </p:nvCxnSpPr>
        <p:spPr bwMode="auto">
          <a:xfrm>
            <a:off x="6876256" y="4725144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151 Conector recto"/>
          <p:cNvCxnSpPr/>
          <p:nvPr/>
        </p:nvCxnSpPr>
        <p:spPr bwMode="auto">
          <a:xfrm>
            <a:off x="7092280" y="4437112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152 Conector recto"/>
          <p:cNvCxnSpPr/>
          <p:nvPr/>
        </p:nvCxnSpPr>
        <p:spPr bwMode="auto">
          <a:xfrm>
            <a:off x="7308304" y="414908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153 Conector recto"/>
          <p:cNvCxnSpPr/>
          <p:nvPr/>
        </p:nvCxnSpPr>
        <p:spPr bwMode="auto">
          <a:xfrm>
            <a:off x="7092280" y="4293096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154 Conector recto"/>
          <p:cNvCxnSpPr/>
          <p:nvPr/>
        </p:nvCxnSpPr>
        <p:spPr bwMode="auto">
          <a:xfrm>
            <a:off x="7092280" y="443711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155 Conector recto"/>
          <p:cNvCxnSpPr/>
          <p:nvPr/>
        </p:nvCxnSpPr>
        <p:spPr bwMode="auto">
          <a:xfrm>
            <a:off x="6876256" y="537321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156 Conector recto"/>
          <p:cNvCxnSpPr/>
          <p:nvPr/>
        </p:nvCxnSpPr>
        <p:spPr bwMode="auto">
          <a:xfrm>
            <a:off x="7308304" y="4581128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157 Conector recto"/>
          <p:cNvCxnSpPr/>
          <p:nvPr/>
        </p:nvCxnSpPr>
        <p:spPr bwMode="auto">
          <a:xfrm>
            <a:off x="7308304" y="458112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9" name="158 Grupo"/>
          <p:cNvGrpSpPr/>
          <p:nvPr/>
        </p:nvGrpSpPr>
        <p:grpSpPr>
          <a:xfrm rot="5400000">
            <a:off x="3815916" y="2600908"/>
            <a:ext cx="504056" cy="432048"/>
            <a:chOff x="5004048" y="3933056"/>
            <a:chExt cx="504056" cy="432048"/>
          </a:xfrm>
        </p:grpSpPr>
        <p:sp>
          <p:nvSpPr>
            <p:cNvPr id="160" name="159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1" name="160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62" name="161 Conector recto"/>
          <p:cNvCxnSpPr/>
          <p:nvPr/>
        </p:nvCxnSpPr>
        <p:spPr bwMode="auto">
          <a:xfrm>
            <a:off x="3635896" y="2204864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162 Conector recto"/>
          <p:cNvCxnSpPr/>
          <p:nvPr/>
        </p:nvCxnSpPr>
        <p:spPr bwMode="auto">
          <a:xfrm>
            <a:off x="3635896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163 Conector recto"/>
          <p:cNvCxnSpPr>
            <a:endCxn id="160" idx="2"/>
          </p:cNvCxnSpPr>
          <p:nvPr/>
        </p:nvCxnSpPr>
        <p:spPr bwMode="auto">
          <a:xfrm>
            <a:off x="4067944" y="2348880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164 Conector recto"/>
          <p:cNvCxnSpPr>
            <a:stCxn id="161" idx="6"/>
          </p:cNvCxnSpPr>
          <p:nvPr/>
        </p:nvCxnSpPr>
        <p:spPr bwMode="auto">
          <a:xfrm>
            <a:off x="4067944" y="3068960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6" name="165 Grupo"/>
          <p:cNvGrpSpPr/>
          <p:nvPr/>
        </p:nvGrpSpPr>
        <p:grpSpPr>
          <a:xfrm rot="5400000">
            <a:off x="4680012" y="2600908"/>
            <a:ext cx="504056" cy="432048"/>
            <a:chOff x="5004048" y="3933056"/>
            <a:chExt cx="504056" cy="432048"/>
          </a:xfrm>
        </p:grpSpPr>
        <p:sp>
          <p:nvSpPr>
            <p:cNvPr id="167" name="166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8" name="167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69" name="168 Conector recto"/>
          <p:cNvCxnSpPr/>
          <p:nvPr/>
        </p:nvCxnSpPr>
        <p:spPr bwMode="auto">
          <a:xfrm>
            <a:off x="4499992" y="2204864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169 Conector recto"/>
          <p:cNvCxnSpPr/>
          <p:nvPr/>
        </p:nvCxnSpPr>
        <p:spPr bwMode="auto">
          <a:xfrm>
            <a:off x="4499992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170 Conector recto"/>
          <p:cNvCxnSpPr>
            <a:endCxn id="167" idx="2"/>
          </p:cNvCxnSpPr>
          <p:nvPr/>
        </p:nvCxnSpPr>
        <p:spPr bwMode="auto">
          <a:xfrm>
            <a:off x="4932040" y="2348880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171 Conector recto"/>
          <p:cNvCxnSpPr>
            <a:stCxn id="168" idx="6"/>
          </p:cNvCxnSpPr>
          <p:nvPr/>
        </p:nvCxnSpPr>
        <p:spPr bwMode="auto">
          <a:xfrm>
            <a:off x="4932040" y="3068960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3" name="172 Grupo"/>
          <p:cNvGrpSpPr/>
          <p:nvPr/>
        </p:nvGrpSpPr>
        <p:grpSpPr>
          <a:xfrm rot="5400000">
            <a:off x="5544108" y="2600908"/>
            <a:ext cx="504056" cy="432048"/>
            <a:chOff x="5004048" y="3933056"/>
            <a:chExt cx="504056" cy="432048"/>
          </a:xfrm>
        </p:grpSpPr>
        <p:sp>
          <p:nvSpPr>
            <p:cNvPr id="174" name="173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" name="174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76" name="175 Conector recto"/>
          <p:cNvCxnSpPr/>
          <p:nvPr/>
        </p:nvCxnSpPr>
        <p:spPr bwMode="auto">
          <a:xfrm>
            <a:off x="5364088" y="2204864"/>
            <a:ext cx="0" cy="3456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177 Conector recto"/>
          <p:cNvCxnSpPr/>
          <p:nvPr/>
        </p:nvCxnSpPr>
        <p:spPr bwMode="auto">
          <a:xfrm>
            <a:off x="5364088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178 Conector recto"/>
          <p:cNvCxnSpPr>
            <a:endCxn id="174" idx="2"/>
          </p:cNvCxnSpPr>
          <p:nvPr/>
        </p:nvCxnSpPr>
        <p:spPr bwMode="auto">
          <a:xfrm>
            <a:off x="5796136" y="2348880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179 Conector recto"/>
          <p:cNvCxnSpPr>
            <a:stCxn id="175" idx="6"/>
          </p:cNvCxnSpPr>
          <p:nvPr/>
        </p:nvCxnSpPr>
        <p:spPr bwMode="auto">
          <a:xfrm>
            <a:off x="5796136" y="3068960"/>
            <a:ext cx="0" cy="2592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180 CuadroTexto"/>
          <p:cNvSpPr txBox="1"/>
          <p:nvPr/>
        </p:nvSpPr>
        <p:spPr>
          <a:xfrm>
            <a:off x="3491880" y="566124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    /a   b    /b    c    /c</a:t>
            </a:r>
            <a:endParaRPr lang="es-AR" sz="2000" dirty="0"/>
          </a:p>
        </p:txBody>
      </p:sp>
      <p:cxnSp>
        <p:nvCxnSpPr>
          <p:cNvPr id="182" name="181 Conector recto"/>
          <p:cNvCxnSpPr/>
          <p:nvPr/>
        </p:nvCxnSpPr>
        <p:spPr bwMode="auto">
          <a:xfrm>
            <a:off x="4067944" y="3212976"/>
            <a:ext cx="2448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183 Conector recto"/>
          <p:cNvCxnSpPr>
            <a:endCxn id="132" idx="1"/>
          </p:cNvCxnSpPr>
          <p:nvPr/>
        </p:nvCxnSpPr>
        <p:spPr bwMode="auto">
          <a:xfrm>
            <a:off x="4499992" y="3356992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185 Elipse"/>
          <p:cNvSpPr/>
          <p:nvPr/>
        </p:nvSpPr>
        <p:spPr bwMode="auto">
          <a:xfrm>
            <a:off x="4427984" y="328498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7" name="186 Elipse"/>
          <p:cNvSpPr/>
          <p:nvPr/>
        </p:nvSpPr>
        <p:spPr bwMode="auto">
          <a:xfrm>
            <a:off x="3995936" y="314096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8" name="187 Elipse"/>
          <p:cNvSpPr/>
          <p:nvPr/>
        </p:nvSpPr>
        <p:spPr bwMode="auto">
          <a:xfrm>
            <a:off x="5724128" y="343738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0" name="189 Elipse"/>
          <p:cNvSpPr/>
          <p:nvPr/>
        </p:nvSpPr>
        <p:spPr bwMode="auto">
          <a:xfrm>
            <a:off x="4860032" y="400506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1" name="190 Elipse"/>
          <p:cNvSpPr/>
          <p:nvPr/>
        </p:nvSpPr>
        <p:spPr bwMode="auto">
          <a:xfrm>
            <a:off x="5724128" y="414908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2" name="191 Conector recto"/>
          <p:cNvCxnSpPr/>
          <p:nvPr/>
        </p:nvCxnSpPr>
        <p:spPr bwMode="auto">
          <a:xfrm>
            <a:off x="4932040" y="4077072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192 Conector recto"/>
          <p:cNvCxnSpPr/>
          <p:nvPr/>
        </p:nvCxnSpPr>
        <p:spPr bwMode="auto">
          <a:xfrm>
            <a:off x="5796136" y="4221088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193 Conector recto"/>
          <p:cNvCxnSpPr/>
          <p:nvPr/>
        </p:nvCxnSpPr>
        <p:spPr bwMode="auto">
          <a:xfrm>
            <a:off x="3635896" y="5229200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5" name="194 Elipse"/>
          <p:cNvSpPr/>
          <p:nvPr/>
        </p:nvSpPr>
        <p:spPr bwMode="auto">
          <a:xfrm>
            <a:off x="3563888" y="386104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6" name="195 Conector recto"/>
          <p:cNvCxnSpPr/>
          <p:nvPr/>
        </p:nvCxnSpPr>
        <p:spPr bwMode="auto">
          <a:xfrm>
            <a:off x="3635896" y="4581128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196 Conector recto"/>
          <p:cNvCxnSpPr/>
          <p:nvPr/>
        </p:nvCxnSpPr>
        <p:spPr bwMode="auto">
          <a:xfrm>
            <a:off x="4932040" y="4725144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197 Conector recto"/>
          <p:cNvCxnSpPr/>
          <p:nvPr/>
        </p:nvCxnSpPr>
        <p:spPr bwMode="auto">
          <a:xfrm>
            <a:off x="5364088" y="4869160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9" name="198 Elipse"/>
          <p:cNvSpPr/>
          <p:nvPr/>
        </p:nvSpPr>
        <p:spPr bwMode="auto">
          <a:xfrm>
            <a:off x="3563888" y="450912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0" name="199 Elipse"/>
          <p:cNvSpPr/>
          <p:nvPr/>
        </p:nvSpPr>
        <p:spPr bwMode="auto">
          <a:xfrm>
            <a:off x="4860032" y="465313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1" name="200 Elipse"/>
          <p:cNvSpPr/>
          <p:nvPr/>
        </p:nvSpPr>
        <p:spPr bwMode="auto">
          <a:xfrm>
            <a:off x="5292080" y="479715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2" name="201 Conector recto"/>
          <p:cNvCxnSpPr/>
          <p:nvPr/>
        </p:nvCxnSpPr>
        <p:spPr bwMode="auto">
          <a:xfrm>
            <a:off x="4499992" y="5373216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202 Conector recto"/>
          <p:cNvCxnSpPr/>
          <p:nvPr/>
        </p:nvCxnSpPr>
        <p:spPr bwMode="auto">
          <a:xfrm>
            <a:off x="5364088" y="5517232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203 Elipse"/>
          <p:cNvSpPr/>
          <p:nvPr/>
        </p:nvSpPr>
        <p:spPr bwMode="auto">
          <a:xfrm>
            <a:off x="3563888" y="515719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" name="204 Elipse"/>
          <p:cNvSpPr/>
          <p:nvPr/>
        </p:nvSpPr>
        <p:spPr bwMode="auto">
          <a:xfrm>
            <a:off x="4427984" y="530120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" name="205 Elipse"/>
          <p:cNvSpPr/>
          <p:nvPr/>
        </p:nvSpPr>
        <p:spPr bwMode="auto">
          <a:xfrm>
            <a:off x="5292080" y="54452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7" name="206 CuadroTexto"/>
          <p:cNvSpPr txBox="1"/>
          <p:nvPr/>
        </p:nvSpPr>
        <p:spPr>
          <a:xfrm>
            <a:off x="8172400" y="39957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cxnSp>
        <p:nvCxnSpPr>
          <p:cNvPr id="208" name="207 Conector recto"/>
          <p:cNvCxnSpPr/>
          <p:nvPr/>
        </p:nvCxnSpPr>
        <p:spPr bwMode="auto">
          <a:xfrm>
            <a:off x="3635896" y="3933056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208 Conector recto"/>
          <p:cNvCxnSpPr/>
          <p:nvPr/>
        </p:nvCxnSpPr>
        <p:spPr bwMode="auto">
          <a:xfrm>
            <a:off x="5796136" y="3501008"/>
            <a:ext cx="7116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209 CuadroTexto"/>
          <p:cNvSpPr txBox="1"/>
          <p:nvPr/>
        </p:nvSpPr>
        <p:spPr>
          <a:xfrm>
            <a:off x="3491880" y="15651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211" name="210 CuadroTexto"/>
          <p:cNvSpPr txBox="1"/>
          <p:nvPr/>
        </p:nvSpPr>
        <p:spPr>
          <a:xfrm>
            <a:off x="4499992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212" name="211 CuadroTexto"/>
          <p:cNvSpPr txBox="1"/>
          <p:nvPr/>
        </p:nvSpPr>
        <p:spPr>
          <a:xfrm>
            <a:off x="5364088" y="159918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213" name="212 CuadroTexto"/>
          <p:cNvSpPr txBox="1"/>
          <p:nvPr/>
        </p:nvSpPr>
        <p:spPr>
          <a:xfrm>
            <a:off x="5580112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214" name="213 CuadroTexto"/>
          <p:cNvSpPr txBox="1"/>
          <p:nvPr/>
        </p:nvSpPr>
        <p:spPr>
          <a:xfrm>
            <a:off x="6372200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215" name="214 CuadroTexto"/>
          <p:cNvSpPr txBox="1"/>
          <p:nvPr/>
        </p:nvSpPr>
        <p:spPr>
          <a:xfrm>
            <a:off x="6588224" y="15567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216" name="215 CuadroTexto"/>
          <p:cNvSpPr txBox="1"/>
          <p:nvPr/>
        </p:nvSpPr>
        <p:spPr>
          <a:xfrm>
            <a:off x="7308304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217" name="216 CuadroTexto"/>
          <p:cNvSpPr txBox="1"/>
          <p:nvPr/>
        </p:nvSpPr>
        <p:spPr>
          <a:xfrm>
            <a:off x="7524328" y="155679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9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7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3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7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3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9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5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1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7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3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9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5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4" grpId="0" animBg="1"/>
      <p:bldP spid="137" grpId="0" animBg="1"/>
      <p:bldP spid="141" grpId="0" animBg="1"/>
      <p:bldP spid="141" grpId="1" animBg="1"/>
      <p:bldP spid="146" grpId="0" animBg="1"/>
      <p:bldP spid="181" grpId="0"/>
      <p:bldP spid="186" grpId="0" animBg="1"/>
      <p:bldP spid="187" grpId="0" animBg="1"/>
      <p:bldP spid="188" grpId="0" animBg="1"/>
      <p:bldP spid="190" grpId="0" animBg="1"/>
      <p:bldP spid="191" grpId="0" animBg="1"/>
      <p:bldP spid="191" grpId="1" animBg="1"/>
      <p:bldP spid="195" grpId="0" animBg="1"/>
      <p:bldP spid="199" grpId="0" animBg="1"/>
      <p:bldP spid="200" grpId="0" animBg="1"/>
      <p:bldP spid="200" grpId="1" animBg="1"/>
      <p:bldP spid="201" grpId="0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6395</TotalTime>
  <Words>1126</Words>
  <Application>Microsoft Office PowerPoint</Application>
  <PresentationFormat>Presentación en pantalla (4:3)</PresentationFormat>
  <Paragraphs>450</Paragraphs>
  <Slides>14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Times New Roman</vt:lpstr>
      <vt:lpstr>Wingdings</vt:lpstr>
      <vt:lpstr>Radial</vt:lpstr>
      <vt:lpstr>UCC</vt:lpstr>
      <vt:lpstr>Ecuación</vt:lpstr>
      <vt:lpstr>SIMPLIFICACIÓN POR KARNAUGH</vt:lpstr>
      <vt:lpstr>Representaciones de una Función del álgebra de Boole </vt:lpstr>
      <vt:lpstr>Simplificación</vt:lpstr>
      <vt:lpstr>Simplificación</vt:lpstr>
      <vt:lpstr>Mapa de Karnaugh</vt:lpstr>
      <vt:lpstr>Mapa de Karnaugh: ejemplo</vt:lpstr>
      <vt:lpstr>Mapa de Karnaugh: reglas</vt:lpstr>
      <vt:lpstr>Mapa de Karnaugh</vt:lpstr>
      <vt:lpstr>Implementación de la función</vt:lpstr>
      <vt:lpstr>Ejemplos</vt:lpstr>
      <vt:lpstr>Presentación de PowerPoint</vt:lpstr>
      <vt:lpstr>Presentación de PowerPoint</vt:lpstr>
      <vt:lpstr>Ejercicios</vt:lpstr>
      <vt:lpstr>Ejercicios</vt:lpstr>
    </vt:vector>
  </TitlesOfParts>
  <Company>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Microelectrónica</dc:creator>
  <cp:lastModifiedBy>Luis</cp:lastModifiedBy>
  <cp:revision>614</cp:revision>
  <dcterms:created xsi:type="dcterms:W3CDTF">2005-10-04T20:37:01Z</dcterms:created>
  <dcterms:modified xsi:type="dcterms:W3CDTF">2022-02-24T14:19:46Z</dcterms:modified>
</cp:coreProperties>
</file>