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1" r:id="rId5"/>
    <p:sldId id="258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0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26/08/2015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4342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</a:rPr>
              <a:t>Arquitectura</a:t>
            </a:r>
            <a:r>
              <a:rPr lang="en-US" sz="2400" i="1" dirty="0" smtClean="0">
                <a:latin typeface="Times New Roman" pitchFamily="18" charset="0"/>
              </a:rPr>
              <a:t> de </a:t>
            </a:r>
            <a:r>
              <a:rPr lang="en-US" sz="2400" i="1" dirty="0" err="1" smtClean="0">
                <a:latin typeface="Times New Roman" pitchFamily="18" charset="0"/>
              </a:rPr>
              <a:t>computadoras</a:t>
            </a:r>
            <a:r>
              <a:rPr lang="en-US" sz="2400" i="1" dirty="0" smtClean="0">
                <a:latin typeface="Times New Roman" pitchFamily="18" charset="0"/>
              </a:rPr>
              <a:t> I </a:t>
            </a:r>
            <a:endParaRPr lang="en-GB" sz="2400" i="1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936" y="3595688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Luis Eduardo Toledo</a:t>
            </a:r>
            <a:endParaRPr lang="en-GB" sz="1800" dirty="0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SISTEMAS SECUENCIALES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SISTEMAS SECUENCIALES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23528" y="112474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 un sistema secuencial, las salidas no dependen únicamente de las entradas sino también de los estados internos. </a:t>
            </a:r>
            <a:endParaRPr lang="es-AR" sz="2400" dirty="0"/>
          </a:p>
        </p:txBody>
      </p:sp>
      <p:sp>
        <p:nvSpPr>
          <p:cNvPr id="41" name="40 Rectángulo"/>
          <p:cNvSpPr/>
          <p:nvPr/>
        </p:nvSpPr>
        <p:spPr>
          <a:xfrm>
            <a:off x="2231740" y="2708920"/>
            <a:ext cx="1512168" cy="28443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1511660" y="321297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1511660" y="339299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1511660" y="3789040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1763688" y="346500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1763688" y="357301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Elipse"/>
          <p:cNvSpPr/>
          <p:nvPr/>
        </p:nvSpPr>
        <p:spPr>
          <a:xfrm>
            <a:off x="1763688" y="367131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1" name="60 Conector recto de flecha"/>
          <p:cNvCxnSpPr/>
          <p:nvPr/>
        </p:nvCxnSpPr>
        <p:spPr>
          <a:xfrm>
            <a:off x="1187624" y="4437112"/>
            <a:ext cx="10441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1331640" y="4617132"/>
            <a:ext cx="9001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511660" y="501317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Elipse"/>
          <p:cNvSpPr/>
          <p:nvPr/>
        </p:nvSpPr>
        <p:spPr>
          <a:xfrm>
            <a:off x="1763688" y="46891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64 Elipse"/>
          <p:cNvSpPr/>
          <p:nvPr/>
        </p:nvSpPr>
        <p:spPr>
          <a:xfrm>
            <a:off x="1763688" y="479715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Elipse"/>
          <p:cNvSpPr/>
          <p:nvPr/>
        </p:nvSpPr>
        <p:spPr>
          <a:xfrm>
            <a:off x="1763688" y="489544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69 Conector recto"/>
          <p:cNvCxnSpPr/>
          <p:nvPr/>
        </p:nvCxnSpPr>
        <p:spPr>
          <a:xfrm>
            <a:off x="1187624" y="4437112"/>
            <a:ext cx="0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1331640" y="4617132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1511660" y="5013176"/>
            <a:ext cx="0" cy="684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1511660" y="5697252"/>
            <a:ext cx="5184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1331640" y="591327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1187624" y="6093296"/>
            <a:ext cx="58326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4968044" y="4005064"/>
            <a:ext cx="1080120" cy="15121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86 Elipse"/>
          <p:cNvSpPr/>
          <p:nvPr/>
        </p:nvSpPr>
        <p:spPr>
          <a:xfrm>
            <a:off x="6372200" y="469752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87 Elipse"/>
          <p:cNvSpPr/>
          <p:nvPr/>
        </p:nvSpPr>
        <p:spPr>
          <a:xfrm>
            <a:off x="6372200" y="48055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88 Elipse"/>
          <p:cNvSpPr/>
          <p:nvPr/>
        </p:nvSpPr>
        <p:spPr>
          <a:xfrm>
            <a:off x="6372200" y="490383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0" name="89 Conector recto"/>
          <p:cNvCxnSpPr/>
          <p:nvPr/>
        </p:nvCxnSpPr>
        <p:spPr>
          <a:xfrm>
            <a:off x="7020272" y="4437112"/>
            <a:ext cx="0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6876256" y="4617132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6696236" y="5013176"/>
            <a:ext cx="0" cy="684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3743908" y="4365104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3743908" y="4617132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/>
          <p:nvPr/>
        </p:nvCxnSpPr>
        <p:spPr>
          <a:xfrm>
            <a:off x="3743908" y="5049180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Elipse"/>
          <p:cNvSpPr/>
          <p:nvPr/>
        </p:nvSpPr>
        <p:spPr>
          <a:xfrm>
            <a:off x="4319972" y="472514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104 Elipse"/>
          <p:cNvSpPr/>
          <p:nvPr/>
        </p:nvSpPr>
        <p:spPr>
          <a:xfrm>
            <a:off x="4319972" y="483315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105 Elipse"/>
          <p:cNvSpPr/>
          <p:nvPr/>
        </p:nvSpPr>
        <p:spPr>
          <a:xfrm>
            <a:off x="4319972" y="493145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106 CuadroTexto"/>
          <p:cNvSpPr txBox="1"/>
          <p:nvPr/>
        </p:nvSpPr>
        <p:spPr>
          <a:xfrm>
            <a:off x="2843808" y="2732144"/>
            <a:ext cx="4320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</a:t>
            </a:r>
          </a:p>
          <a:p>
            <a:r>
              <a:rPr lang="es-AR" sz="1400" dirty="0" smtClean="0"/>
              <a:t>O</a:t>
            </a:r>
          </a:p>
          <a:p>
            <a:r>
              <a:rPr lang="es-AR" sz="1400" dirty="0" smtClean="0"/>
              <a:t>M</a:t>
            </a:r>
          </a:p>
          <a:p>
            <a:r>
              <a:rPr lang="es-AR" sz="1400" dirty="0" smtClean="0"/>
              <a:t>B</a:t>
            </a:r>
          </a:p>
          <a:p>
            <a:r>
              <a:rPr lang="es-AR" sz="1400" dirty="0" smtClean="0"/>
              <a:t>I</a:t>
            </a:r>
          </a:p>
          <a:p>
            <a:r>
              <a:rPr lang="es-AR" sz="1400" dirty="0" smtClean="0"/>
              <a:t>N</a:t>
            </a:r>
          </a:p>
          <a:p>
            <a:r>
              <a:rPr lang="es-AR" sz="1400" dirty="0" smtClean="0"/>
              <a:t>A</a:t>
            </a:r>
          </a:p>
          <a:p>
            <a:r>
              <a:rPr lang="es-AR" sz="1400" dirty="0" smtClean="0"/>
              <a:t>C</a:t>
            </a:r>
          </a:p>
          <a:p>
            <a:r>
              <a:rPr lang="es-AR" sz="1400" dirty="0" smtClean="0"/>
              <a:t>I</a:t>
            </a:r>
          </a:p>
          <a:p>
            <a:r>
              <a:rPr lang="es-AR" sz="1400" dirty="0" smtClean="0"/>
              <a:t>O</a:t>
            </a:r>
          </a:p>
          <a:p>
            <a:r>
              <a:rPr lang="es-AR" sz="1400" dirty="0" smtClean="0"/>
              <a:t>N</a:t>
            </a:r>
          </a:p>
          <a:p>
            <a:r>
              <a:rPr lang="es-AR" sz="1400" dirty="0" smtClean="0"/>
              <a:t>A</a:t>
            </a:r>
          </a:p>
          <a:p>
            <a:r>
              <a:rPr lang="es-AR" sz="1400" dirty="0" smtClean="0"/>
              <a:t>L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5976156" y="3754777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estado </a:t>
            </a:r>
          </a:p>
          <a:p>
            <a:pPr algn="ctr"/>
            <a:r>
              <a:rPr lang="es-AR" dirty="0" smtClean="0"/>
              <a:t>presente</a:t>
            </a:r>
            <a:endParaRPr lang="es-AR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3779912" y="371703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siguiente</a:t>
            </a:r>
          </a:p>
          <a:p>
            <a:pPr algn="ctr"/>
            <a:r>
              <a:rPr lang="es-AR" dirty="0" smtClean="0"/>
              <a:t>estado</a:t>
            </a:r>
          </a:p>
        </p:txBody>
      </p:sp>
      <p:cxnSp>
        <p:nvCxnSpPr>
          <p:cNvPr id="114" name="113 Conector recto"/>
          <p:cNvCxnSpPr/>
          <p:nvPr/>
        </p:nvCxnSpPr>
        <p:spPr>
          <a:xfrm>
            <a:off x="6048164" y="5013176"/>
            <a:ext cx="6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/>
          <p:nvPr/>
        </p:nvCxnSpPr>
        <p:spPr>
          <a:xfrm>
            <a:off x="6048164" y="4617132"/>
            <a:ext cx="8280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6048164" y="4437112"/>
            <a:ext cx="972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CuadroTexto"/>
          <p:cNvSpPr txBox="1"/>
          <p:nvPr/>
        </p:nvSpPr>
        <p:spPr>
          <a:xfrm>
            <a:off x="4896036" y="4257092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elementos</a:t>
            </a:r>
          </a:p>
          <a:p>
            <a:r>
              <a:rPr lang="es-AR" dirty="0" smtClean="0"/>
              <a:t>de </a:t>
            </a:r>
            <a:r>
              <a:rPr lang="es-AR" dirty="0" err="1" smtClean="0"/>
              <a:t>almace</a:t>
            </a:r>
            <a:r>
              <a:rPr lang="es-AR" dirty="0" smtClean="0"/>
              <a:t>-</a:t>
            </a:r>
          </a:p>
          <a:p>
            <a:r>
              <a:rPr lang="es-AR" dirty="0" err="1" smtClean="0"/>
              <a:t>namiento</a:t>
            </a:r>
            <a:endParaRPr lang="es-AR" dirty="0"/>
          </a:p>
        </p:txBody>
      </p:sp>
      <p:cxnSp>
        <p:nvCxnSpPr>
          <p:cNvPr id="136" name="135 Conector recto de flecha"/>
          <p:cNvCxnSpPr/>
          <p:nvPr/>
        </p:nvCxnSpPr>
        <p:spPr>
          <a:xfrm>
            <a:off x="3743908" y="2960948"/>
            <a:ext cx="31683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/>
          <p:nvPr/>
        </p:nvCxnSpPr>
        <p:spPr>
          <a:xfrm>
            <a:off x="3743908" y="3140968"/>
            <a:ext cx="31683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743908" y="3537012"/>
            <a:ext cx="31683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Elipse"/>
          <p:cNvSpPr/>
          <p:nvPr/>
        </p:nvSpPr>
        <p:spPr>
          <a:xfrm>
            <a:off x="5426381" y="321297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139 Elipse"/>
          <p:cNvSpPr/>
          <p:nvPr/>
        </p:nvSpPr>
        <p:spPr>
          <a:xfrm>
            <a:off x="5426381" y="332098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140 Elipse"/>
          <p:cNvSpPr/>
          <p:nvPr/>
        </p:nvSpPr>
        <p:spPr>
          <a:xfrm>
            <a:off x="5426381" y="341928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153 Cerrar llave"/>
          <p:cNvSpPr/>
          <p:nvPr/>
        </p:nvSpPr>
        <p:spPr>
          <a:xfrm>
            <a:off x="6984268" y="2816932"/>
            <a:ext cx="252028" cy="82809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5" name="154 Abrir llave"/>
          <p:cNvSpPr/>
          <p:nvPr/>
        </p:nvSpPr>
        <p:spPr>
          <a:xfrm>
            <a:off x="1295636" y="3068960"/>
            <a:ext cx="180020" cy="79208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155 CuadroTexto"/>
          <p:cNvSpPr txBox="1"/>
          <p:nvPr/>
        </p:nvSpPr>
        <p:spPr>
          <a:xfrm>
            <a:off x="108012" y="323968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ENTRADAS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7272808" y="3032956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SALIDAS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83" grpId="0" animBg="1"/>
      <p:bldP spid="87" grpId="0" animBg="1"/>
      <p:bldP spid="88" grpId="0" animBg="1"/>
      <p:bldP spid="89" grpId="0" animBg="1"/>
      <p:bldP spid="104" grpId="0" animBg="1"/>
      <p:bldP spid="105" grpId="0" animBg="1"/>
      <p:bldP spid="106" grpId="0" animBg="1"/>
      <p:bldP spid="107" grpId="0"/>
      <p:bldP spid="108" grpId="0"/>
      <p:bldP spid="110" grpId="0"/>
      <p:bldP spid="131" grpId="0"/>
      <p:bldP spid="139" grpId="0" animBg="1"/>
      <p:bldP spid="140" grpId="0" animBg="1"/>
      <p:bldP spid="141" grpId="0" animBg="1"/>
      <p:bldP spid="154" grpId="0" animBg="1"/>
      <p:bldP spid="155" grpId="0" animBg="1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SISTEMAS SECUENCIALES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23528" y="1124744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 un sistema secuencial, las salidas no dependen únicamente de las entradas sino también de los estados internos. Introduce dos conceptos: </a:t>
            </a:r>
            <a:r>
              <a:rPr lang="es-AR" sz="2400" dirty="0" smtClean="0">
                <a:solidFill>
                  <a:srgbClr val="FF0000"/>
                </a:solidFill>
              </a:rPr>
              <a:t>Tiempo</a:t>
            </a:r>
            <a:r>
              <a:rPr lang="es-AR" sz="2400" dirty="0" smtClean="0"/>
              <a:t> y </a:t>
            </a:r>
            <a:r>
              <a:rPr lang="es-AR" sz="2400" dirty="0" smtClean="0">
                <a:solidFill>
                  <a:srgbClr val="FF0000"/>
                </a:solidFill>
              </a:rPr>
              <a:t>Memoria</a:t>
            </a:r>
            <a:r>
              <a:rPr lang="es-AR" sz="2400" dirty="0" smtClean="0"/>
              <a:t>.</a:t>
            </a:r>
            <a:endParaRPr lang="es-AR" sz="2400" dirty="0"/>
          </a:p>
        </p:txBody>
      </p:sp>
      <p:sp>
        <p:nvSpPr>
          <p:cNvPr id="101" name="100 Elipse"/>
          <p:cNvSpPr/>
          <p:nvPr/>
        </p:nvSpPr>
        <p:spPr>
          <a:xfrm>
            <a:off x="971600" y="3104964"/>
            <a:ext cx="2484276" cy="24122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9" name="108 Conector recto de flecha"/>
          <p:cNvCxnSpPr/>
          <p:nvPr/>
        </p:nvCxnSpPr>
        <p:spPr>
          <a:xfrm flipV="1">
            <a:off x="1331640" y="3645024"/>
            <a:ext cx="0" cy="1188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>
            <a:off x="1151620" y="4653136"/>
            <a:ext cx="21962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1331640" y="465313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 flipV="1">
            <a:off x="1619672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/>
          <p:nvPr/>
        </p:nvCxnSpPr>
        <p:spPr>
          <a:xfrm>
            <a:off x="1619672" y="4077072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/>
          <p:nvPr/>
        </p:nvCxnSpPr>
        <p:spPr>
          <a:xfrm flipV="1">
            <a:off x="1835696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>
            <a:off x="1835696" y="4653136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 flipV="1">
            <a:off x="2447764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/>
          <p:nvPr/>
        </p:nvCxnSpPr>
        <p:spPr>
          <a:xfrm flipV="1">
            <a:off x="2231740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>
            <a:off x="2231740" y="4077072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2447764" y="4653136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/>
          <p:nvPr/>
        </p:nvCxnSpPr>
        <p:spPr>
          <a:xfrm flipV="1">
            <a:off x="3059832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/>
          <p:nvPr/>
        </p:nvCxnSpPr>
        <p:spPr>
          <a:xfrm flipV="1">
            <a:off x="2843808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843808" y="4077072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331640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</a:t>
            </a:r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131840" y="42838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99692" y="500388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CLOCK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8" name="37 Elipse"/>
          <p:cNvSpPr/>
          <p:nvPr/>
        </p:nvSpPr>
        <p:spPr>
          <a:xfrm>
            <a:off x="4968044" y="3104964"/>
            <a:ext cx="2484276" cy="24122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"/>
          <p:cNvSpPr/>
          <p:nvPr/>
        </p:nvSpPr>
        <p:spPr>
          <a:xfrm>
            <a:off x="5868144" y="3537012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588224" y="3753036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588224" y="4293096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heurón"/>
          <p:cNvSpPr/>
          <p:nvPr/>
        </p:nvSpPr>
        <p:spPr>
          <a:xfrm>
            <a:off x="5868144" y="4005064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5472100" y="404106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5472100" y="3753036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832140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0</a:t>
            </a:r>
            <a:r>
              <a:rPr lang="es-AR" dirty="0" smtClean="0"/>
              <a:t>  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120172" y="411307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868144" y="3789040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652120" y="497717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FLIP-FLOP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935596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“1”</a:t>
            </a:r>
            <a:endParaRPr lang="es-AR" dirty="0"/>
          </a:p>
        </p:txBody>
      </p:sp>
      <p:sp>
        <p:nvSpPr>
          <p:cNvPr id="56" name="55 CuadroTexto"/>
          <p:cNvSpPr txBox="1"/>
          <p:nvPr/>
        </p:nvSpPr>
        <p:spPr>
          <a:xfrm>
            <a:off x="935596" y="43558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“0”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5" grpId="0"/>
      <p:bldP spid="36" grpId="0"/>
      <p:bldP spid="37" grpId="0"/>
      <p:bldP spid="38" grpId="0" animBg="1"/>
      <p:bldP spid="40" grpId="0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FLIP-FLOP D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087724" y="1664804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2807804" y="18808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2807804" y="242088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heurón"/>
          <p:cNvSpPr/>
          <p:nvPr/>
        </p:nvSpPr>
        <p:spPr>
          <a:xfrm>
            <a:off x="2087724" y="2132856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1691680" y="216886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1691680" y="18808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2051720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0</a:t>
            </a:r>
            <a:r>
              <a:rPr lang="es-AR" dirty="0" smtClean="0"/>
              <a:t>  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339752" y="224086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087724" y="1916832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1871700" y="306896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FLIP-FLOP 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1367644" y="3789040"/>
            <a:ext cx="2484276" cy="24122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40 Conector recto de flecha"/>
          <p:cNvCxnSpPr/>
          <p:nvPr/>
        </p:nvCxnSpPr>
        <p:spPr>
          <a:xfrm flipV="1">
            <a:off x="1727684" y="4329100"/>
            <a:ext cx="0" cy="1188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1547664" y="5337212"/>
            <a:ext cx="21962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1727684" y="53372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2015716" y="47611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015716" y="476114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2231740" y="47611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2231740" y="5337212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2843808" y="47611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flipV="1">
            <a:off x="2627784" y="47611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2627784" y="476114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2843808" y="5337212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3455876" y="47611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3239852" y="47611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3239852" y="476114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727684" y="41850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</a:t>
            </a:r>
            <a:endParaRPr lang="es-AR" dirty="0"/>
          </a:p>
        </p:txBody>
      </p:sp>
      <p:sp>
        <p:nvSpPr>
          <p:cNvPr id="66" name="65 CuadroTexto"/>
          <p:cNvSpPr txBox="1"/>
          <p:nvPr/>
        </p:nvSpPr>
        <p:spPr>
          <a:xfrm>
            <a:off x="3527884" y="4967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</a:t>
            </a:r>
            <a:endParaRPr lang="es-AR" dirty="0"/>
          </a:p>
        </p:txBody>
      </p:sp>
      <p:sp>
        <p:nvSpPr>
          <p:cNvPr id="67" name="66 CuadroTexto"/>
          <p:cNvSpPr txBox="1"/>
          <p:nvPr/>
        </p:nvSpPr>
        <p:spPr>
          <a:xfrm>
            <a:off x="2195736" y="568796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CLOCK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2339752" y="433548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t     t+1</a:t>
            </a:r>
            <a:endParaRPr lang="es-AR" sz="2400" baseline="-250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5760132" y="1592796"/>
            <a:ext cx="1620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D</a:t>
            </a:r>
            <a:r>
              <a:rPr lang="es-AR" sz="2400" baseline="-25000" dirty="0" err="1" smtClean="0"/>
              <a:t>t</a:t>
            </a:r>
            <a:r>
              <a:rPr lang="es-AR" sz="2400" dirty="0" smtClean="0"/>
              <a:t>      Q</a:t>
            </a:r>
            <a:r>
              <a:rPr lang="es-AR" sz="2400" baseline="-25000" dirty="0" smtClean="0"/>
              <a:t>t+1</a:t>
            </a:r>
          </a:p>
          <a:p>
            <a:r>
              <a:rPr lang="es-AR" sz="2400" dirty="0" smtClean="0"/>
              <a:t> 0          0</a:t>
            </a:r>
          </a:p>
          <a:p>
            <a:r>
              <a:rPr lang="es-AR" sz="2400" dirty="0" smtClean="0"/>
              <a:t> 1          1</a:t>
            </a:r>
            <a:endParaRPr lang="es-AR" sz="2400" dirty="0"/>
          </a:p>
        </p:txBody>
      </p:sp>
      <p:cxnSp>
        <p:nvCxnSpPr>
          <p:cNvPr id="71" name="70 Conector recto"/>
          <p:cNvCxnSpPr/>
          <p:nvPr/>
        </p:nvCxnSpPr>
        <p:spPr>
          <a:xfrm>
            <a:off x="5724128" y="2060848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6372200" y="1556792"/>
            <a:ext cx="0" cy="1260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"/>
          <p:cNvSpPr/>
          <p:nvPr/>
        </p:nvSpPr>
        <p:spPr>
          <a:xfrm>
            <a:off x="5868144" y="3140968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Q</a:t>
            </a:r>
            <a:r>
              <a:rPr lang="es-AR" sz="2400" baseline="-25000" dirty="0" smtClean="0"/>
              <a:t>t+1</a:t>
            </a:r>
            <a:r>
              <a:rPr lang="es-AR" sz="2400" dirty="0" smtClean="0"/>
              <a:t>= </a:t>
            </a:r>
            <a:r>
              <a:rPr lang="es-AR" sz="2400" dirty="0" err="1" smtClean="0"/>
              <a:t>D</a:t>
            </a:r>
            <a:r>
              <a:rPr lang="es-AR" sz="2400" baseline="-25000" dirty="0" err="1" smtClean="0"/>
              <a:t>t</a:t>
            </a:r>
            <a:endParaRPr lang="es-AR" sz="2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7560332" y="2888940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 significa</a:t>
            </a:r>
          </a:p>
          <a:p>
            <a:pPr algn="ctr"/>
            <a:r>
              <a:rPr lang="es-AR" dirty="0" smtClean="0"/>
              <a:t>DELAY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CAJA NEGRA Y DIAGRAMA DE ESTADOS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5040052" y="4106888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5112060" y="414927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0</a:t>
            </a:r>
            <a:endParaRPr lang="es-AR" sz="2400" baseline="-25000" dirty="0"/>
          </a:p>
        </p:txBody>
      </p:sp>
      <p:sp>
        <p:nvSpPr>
          <p:cNvPr id="13" name="12 Elipse"/>
          <p:cNvSpPr/>
          <p:nvPr/>
        </p:nvSpPr>
        <p:spPr>
          <a:xfrm>
            <a:off x="6552220" y="3026768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6624228" y="3069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1</a:t>
            </a:r>
            <a:endParaRPr lang="es-AR" sz="2400" baseline="-25000" dirty="0"/>
          </a:p>
        </p:txBody>
      </p:sp>
      <p:sp>
        <p:nvSpPr>
          <p:cNvPr id="15" name="14 Elipse"/>
          <p:cNvSpPr/>
          <p:nvPr/>
        </p:nvSpPr>
        <p:spPr>
          <a:xfrm>
            <a:off x="7884368" y="403488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7956376" y="407727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2</a:t>
            </a:r>
            <a:endParaRPr lang="es-AR" sz="2400" baseline="-250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5364088" y="3710844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5580112" y="3422812"/>
            <a:ext cx="9721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7164288" y="3458816"/>
            <a:ext cx="850992" cy="6476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652120" y="344952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860032" y="34855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876256" y="2630724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6336196" y="24867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52" name="51 Conector recto de flecha"/>
          <p:cNvCxnSpPr>
            <a:endCxn id="10" idx="6"/>
          </p:cNvCxnSpPr>
          <p:nvPr/>
        </p:nvCxnSpPr>
        <p:spPr>
          <a:xfrm flipH="1">
            <a:off x="5688124" y="3638836"/>
            <a:ext cx="1044116" cy="7740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228184" y="388157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58" name="57 Conector recto de flecha"/>
          <p:cNvCxnSpPr/>
          <p:nvPr/>
        </p:nvCxnSpPr>
        <p:spPr>
          <a:xfrm flipH="1">
            <a:off x="5688124" y="4466928"/>
            <a:ext cx="2196244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7416316" y="342281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624228" y="41696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63" name="62 Elipse"/>
          <p:cNvSpPr/>
          <p:nvPr/>
        </p:nvSpPr>
        <p:spPr>
          <a:xfrm>
            <a:off x="6516216" y="547504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CuadroTexto"/>
          <p:cNvSpPr txBox="1"/>
          <p:nvPr/>
        </p:nvSpPr>
        <p:spPr>
          <a:xfrm>
            <a:off x="6588224" y="551743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3</a:t>
            </a:r>
            <a:endParaRPr lang="es-AR" sz="2400" baseline="-25000" dirty="0"/>
          </a:p>
        </p:txBody>
      </p:sp>
      <p:cxnSp>
        <p:nvCxnSpPr>
          <p:cNvPr id="66" name="65 Conector recto de flecha"/>
          <p:cNvCxnSpPr>
            <a:endCxn id="63" idx="7"/>
          </p:cNvCxnSpPr>
          <p:nvPr/>
        </p:nvCxnSpPr>
        <p:spPr>
          <a:xfrm flipH="1">
            <a:off x="7069380" y="4646948"/>
            <a:ext cx="995008" cy="9177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8244408" y="363883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8244408" y="34948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69" name="68 Conector recto de flecha"/>
          <p:cNvCxnSpPr/>
          <p:nvPr/>
        </p:nvCxnSpPr>
        <p:spPr>
          <a:xfrm flipV="1">
            <a:off x="6840252" y="507899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6300192" y="49349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Y=1</a:t>
            </a:r>
            <a:endParaRPr lang="es-AR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568716" y="49616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74" name="73 CuadroTexto"/>
          <p:cNvSpPr txBox="1"/>
          <p:nvPr/>
        </p:nvSpPr>
        <p:spPr>
          <a:xfrm>
            <a:off x="7056276" y="59430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cxnSp>
        <p:nvCxnSpPr>
          <p:cNvPr id="85" name="84 Conector recto de flecha"/>
          <p:cNvCxnSpPr>
            <a:stCxn id="87" idx="13"/>
          </p:cNvCxnSpPr>
          <p:nvPr/>
        </p:nvCxnSpPr>
        <p:spPr>
          <a:xfrm flipH="1" flipV="1">
            <a:off x="7020272" y="6051104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Forma libre"/>
          <p:cNvSpPr/>
          <p:nvPr/>
        </p:nvSpPr>
        <p:spPr>
          <a:xfrm>
            <a:off x="6641323" y="6031560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0" name="89 Conector recto de flecha"/>
          <p:cNvCxnSpPr>
            <a:stCxn id="63" idx="1"/>
            <a:endCxn id="10" idx="5"/>
          </p:cNvCxnSpPr>
          <p:nvPr/>
        </p:nvCxnSpPr>
        <p:spPr>
          <a:xfrm flipH="1" flipV="1">
            <a:off x="5593216" y="4629321"/>
            <a:ext cx="1017908" cy="935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5508104" y="49616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93" name="92 Conector recto de flecha"/>
          <p:cNvCxnSpPr>
            <a:stCxn id="94" idx="13"/>
          </p:cNvCxnSpPr>
          <p:nvPr/>
        </p:nvCxnSpPr>
        <p:spPr>
          <a:xfrm flipH="1" flipV="1">
            <a:off x="5527013" y="4676764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Forma libre"/>
          <p:cNvSpPr/>
          <p:nvPr/>
        </p:nvSpPr>
        <p:spPr>
          <a:xfrm>
            <a:off x="5148064" y="4657220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94 CuadroTexto"/>
          <p:cNvSpPr txBox="1"/>
          <p:nvPr/>
        </p:nvSpPr>
        <p:spPr>
          <a:xfrm>
            <a:off x="4716016" y="479096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96" name="95 CuadroTexto"/>
          <p:cNvSpPr txBox="1"/>
          <p:nvPr/>
        </p:nvSpPr>
        <p:spPr>
          <a:xfrm>
            <a:off x="287524" y="1052736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Supongamos que tenemos un sistema cuya salida Y se activa ante la presencia de tres unos consecutivos en la entrada X. </a:t>
            </a:r>
            <a:endParaRPr lang="es-AR" sz="2400" dirty="0"/>
          </a:p>
        </p:txBody>
      </p:sp>
      <p:sp>
        <p:nvSpPr>
          <p:cNvPr id="97" name="96 Rectángulo"/>
          <p:cNvSpPr/>
          <p:nvPr/>
        </p:nvSpPr>
        <p:spPr>
          <a:xfrm>
            <a:off x="1259632" y="3429000"/>
            <a:ext cx="2340260" cy="19082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3599892" y="4401108"/>
            <a:ext cx="6120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647564" y="4401108"/>
            <a:ext cx="6120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Rectángulo"/>
          <p:cNvSpPr/>
          <p:nvPr/>
        </p:nvSpPr>
        <p:spPr>
          <a:xfrm>
            <a:off x="287524" y="407707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X</a:t>
            </a:r>
            <a:endParaRPr lang="es-AR" sz="2400" dirty="0"/>
          </a:p>
        </p:txBody>
      </p:sp>
      <p:sp>
        <p:nvSpPr>
          <p:cNvPr id="101" name="100 Rectángulo"/>
          <p:cNvSpPr/>
          <p:nvPr/>
        </p:nvSpPr>
        <p:spPr>
          <a:xfrm>
            <a:off x="4119022" y="400506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Y</a:t>
            </a:r>
            <a:endParaRPr lang="es-AR" sz="2400" dirty="0"/>
          </a:p>
        </p:txBody>
      </p:sp>
      <p:sp>
        <p:nvSpPr>
          <p:cNvPr id="102" name="101 Rectángulo"/>
          <p:cNvSpPr/>
          <p:nvPr/>
        </p:nvSpPr>
        <p:spPr>
          <a:xfrm>
            <a:off x="2051720" y="5661248"/>
            <a:ext cx="756084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102 Rectángulo"/>
          <p:cNvSpPr/>
          <p:nvPr/>
        </p:nvSpPr>
        <p:spPr>
          <a:xfrm>
            <a:off x="2123728" y="5661248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 smtClean="0"/>
              <a:t>Clk</a:t>
            </a:r>
            <a:endParaRPr lang="es-AR" sz="2400" dirty="0"/>
          </a:p>
        </p:txBody>
      </p:sp>
      <p:cxnSp>
        <p:nvCxnSpPr>
          <p:cNvPr id="104" name="103 Conector recto de flecha"/>
          <p:cNvCxnSpPr/>
          <p:nvPr/>
        </p:nvCxnSpPr>
        <p:spPr>
          <a:xfrm flipV="1">
            <a:off x="2411760" y="5337212"/>
            <a:ext cx="0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5" grpId="0" animBg="1"/>
      <p:bldP spid="16" grpId="0"/>
      <p:bldP spid="29" grpId="0"/>
      <p:bldP spid="35" grpId="0"/>
      <p:bldP spid="37" grpId="0"/>
      <p:bldP spid="56" grpId="0"/>
      <p:bldP spid="61" grpId="0"/>
      <p:bldP spid="62" grpId="0"/>
      <p:bldP spid="63" grpId="0" animBg="1"/>
      <p:bldP spid="64" grpId="0"/>
      <p:bldP spid="68" grpId="0"/>
      <p:bldP spid="70" grpId="0"/>
      <p:bldP spid="71" grpId="0"/>
      <p:bldP spid="74" grpId="0"/>
      <p:bldP spid="87" grpId="0" animBg="1"/>
      <p:bldP spid="91" grpId="0"/>
      <p:bldP spid="94" grpId="0" animBg="1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611560" y="277474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281713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0</a:t>
            </a:r>
            <a:endParaRPr lang="es-AR" sz="2400" baseline="-25000" dirty="0"/>
          </a:p>
        </p:txBody>
      </p:sp>
      <p:sp>
        <p:nvSpPr>
          <p:cNvPr id="14" name="13 Elipse"/>
          <p:cNvSpPr/>
          <p:nvPr/>
        </p:nvSpPr>
        <p:spPr>
          <a:xfrm>
            <a:off x="2123728" y="169462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2195736" y="17370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1</a:t>
            </a:r>
            <a:endParaRPr lang="es-AR" sz="2400" baseline="-25000" dirty="0"/>
          </a:p>
        </p:txBody>
      </p:sp>
      <p:sp>
        <p:nvSpPr>
          <p:cNvPr id="16" name="15 Elipse"/>
          <p:cNvSpPr/>
          <p:nvPr/>
        </p:nvSpPr>
        <p:spPr>
          <a:xfrm>
            <a:off x="3455876" y="2702732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CuadroTexto"/>
          <p:cNvSpPr txBox="1"/>
          <p:nvPr/>
        </p:nvSpPr>
        <p:spPr>
          <a:xfrm>
            <a:off x="3527884" y="27451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2</a:t>
            </a:r>
            <a:endParaRPr lang="es-AR" sz="2400" baseline="-250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935596" y="237869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1151620" y="2090664"/>
            <a:ext cx="9721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735796" y="2126668"/>
            <a:ext cx="850992" cy="6476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223628" y="211737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31540" y="21533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2447764" y="129857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907704" y="11545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25" name="24 Conector recto de flecha"/>
          <p:cNvCxnSpPr>
            <a:endCxn id="11" idx="6"/>
          </p:cNvCxnSpPr>
          <p:nvPr/>
        </p:nvCxnSpPr>
        <p:spPr>
          <a:xfrm flipH="1">
            <a:off x="1259632" y="2306688"/>
            <a:ext cx="1044116" cy="7740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1799692" y="254942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27" name="26 Conector recto de flecha"/>
          <p:cNvCxnSpPr/>
          <p:nvPr/>
        </p:nvCxnSpPr>
        <p:spPr>
          <a:xfrm flipH="1">
            <a:off x="1259632" y="3134780"/>
            <a:ext cx="2196244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987824" y="209066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95736" y="28374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30" name="29 Elipse"/>
          <p:cNvSpPr/>
          <p:nvPr/>
        </p:nvSpPr>
        <p:spPr>
          <a:xfrm>
            <a:off x="2087724" y="4142892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2159732" y="418528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3</a:t>
            </a:r>
            <a:endParaRPr lang="es-AR" sz="2400" baseline="-25000" dirty="0"/>
          </a:p>
        </p:txBody>
      </p:sp>
      <p:cxnSp>
        <p:nvCxnSpPr>
          <p:cNvPr id="32" name="31 Conector recto de flecha"/>
          <p:cNvCxnSpPr>
            <a:endCxn id="30" idx="7"/>
          </p:cNvCxnSpPr>
          <p:nvPr/>
        </p:nvCxnSpPr>
        <p:spPr>
          <a:xfrm flipH="1">
            <a:off x="2640888" y="3314800"/>
            <a:ext cx="995008" cy="9177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3815916" y="2306688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815916" y="21626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35" name="34 Conector recto de flecha"/>
          <p:cNvCxnSpPr/>
          <p:nvPr/>
        </p:nvCxnSpPr>
        <p:spPr>
          <a:xfrm flipV="1">
            <a:off x="2411760" y="3746848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871700" y="36028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Y=1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140224" y="362954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627784" y="461094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cxnSp>
        <p:nvCxnSpPr>
          <p:cNvPr id="39" name="38 Conector recto de flecha"/>
          <p:cNvCxnSpPr>
            <a:stCxn id="40" idx="13"/>
          </p:cNvCxnSpPr>
          <p:nvPr/>
        </p:nvCxnSpPr>
        <p:spPr>
          <a:xfrm flipH="1" flipV="1">
            <a:off x="2591780" y="4718956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Forma libre"/>
          <p:cNvSpPr/>
          <p:nvPr/>
        </p:nvSpPr>
        <p:spPr>
          <a:xfrm>
            <a:off x="2212831" y="4699412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40 Conector recto de flecha"/>
          <p:cNvCxnSpPr>
            <a:stCxn id="30" idx="1"/>
            <a:endCxn id="11" idx="5"/>
          </p:cNvCxnSpPr>
          <p:nvPr/>
        </p:nvCxnSpPr>
        <p:spPr>
          <a:xfrm flipH="1" flipV="1">
            <a:off x="1164724" y="3297173"/>
            <a:ext cx="1017908" cy="935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1079612" y="362954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43" name="42 Conector recto de flecha"/>
          <p:cNvCxnSpPr>
            <a:stCxn id="44" idx="13"/>
          </p:cNvCxnSpPr>
          <p:nvPr/>
        </p:nvCxnSpPr>
        <p:spPr>
          <a:xfrm flipH="1" flipV="1">
            <a:off x="1098521" y="3344616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Forma libre"/>
          <p:cNvSpPr/>
          <p:nvPr/>
        </p:nvSpPr>
        <p:spPr>
          <a:xfrm>
            <a:off x="719572" y="3325072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CuadroTexto"/>
          <p:cNvSpPr txBox="1"/>
          <p:nvPr/>
        </p:nvSpPr>
        <p:spPr>
          <a:xfrm>
            <a:off x="287524" y="345881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46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80628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CODIFICACIÓN DE ESTADOS Y TABLA DE VERDAD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508104" y="11247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ESTADO        Q</a:t>
            </a:r>
            <a:r>
              <a:rPr lang="es-AR" baseline="-25000" dirty="0" smtClean="0"/>
              <a:t>1</a:t>
            </a:r>
            <a:r>
              <a:rPr lang="es-AR" dirty="0" smtClean="0"/>
              <a:t>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616116" y="1484784"/>
            <a:ext cx="176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E0                 0  0</a:t>
            </a:r>
          </a:p>
          <a:p>
            <a:r>
              <a:rPr lang="es-AR" dirty="0" smtClean="0"/>
              <a:t>E1                 0  1</a:t>
            </a:r>
          </a:p>
          <a:p>
            <a:r>
              <a:rPr lang="es-AR" dirty="0" smtClean="0"/>
              <a:t>E2                 1  0</a:t>
            </a:r>
          </a:p>
          <a:p>
            <a:r>
              <a:rPr lang="es-AR" dirty="0" smtClean="0"/>
              <a:t>E3                 1  1</a:t>
            </a:r>
            <a:endParaRPr lang="es-AR" dirty="0"/>
          </a:p>
        </p:txBody>
      </p:sp>
      <p:cxnSp>
        <p:nvCxnSpPr>
          <p:cNvPr id="51" name="50 Conector recto"/>
          <p:cNvCxnSpPr/>
          <p:nvPr/>
        </p:nvCxnSpPr>
        <p:spPr>
          <a:xfrm>
            <a:off x="5220072" y="1484784"/>
            <a:ext cx="2340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endCxn id="48" idx="0"/>
          </p:cNvCxnSpPr>
          <p:nvPr/>
        </p:nvCxnSpPr>
        <p:spPr>
          <a:xfrm flipV="1">
            <a:off x="6516216" y="1124744"/>
            <a:ext cx="0" cy="16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4608004" y="324898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  Q</a:t>
            </a:r>
            <a:r>
              <a:rPr lang="es-AR" sz="2400" baseline="-25000" dirty="0" smtClean="0"/>
              <a:t>1t</a:t>
            </a:r>
            <a:r>
              <a:rPr lang="es-AR" sz="2400" dirty="0" smtClean="0"/>
              <a:t>  Q</a:t>
            </a:r>
            <a:r>
              <a:rPr lang="es-AR" sz="2400" baseline="-25000" dirty="0" smtClean="0"/>
              <a:t>0t</a:t>
            </a:r>
            <a:r>
              <a:rPr lang="es-AR" sz="2400" dirty="0" smtClean="0"/>
              <a:t>   Q</a:t>
            </a:r>
            <a:r>
              <a:rPr lang="es-AR" sz="2400" baseline="-25000" dirty="0" smtClean="0"/>
              <a:t>1t+1</a:t>
            </a:r>
            <a:r>
              <a:rPr lang="es-AR" sz="2400" dirty="0" smtClean="0"/>
              <a:t> Q</a:t>
            </a:r>
            <a:r>
              <a:rPr lang="es-AR" sz="2400" baseline="-25000" dirty="0" smtClean="0"/>
              <a:t>0t+1</a:t>
            </a:r>
            <a:r>
              <a:rPr lang="es-AR" sz="2400" dirty="0" smtClean="0"/>
              <a:t> </a:t>
            </a:r>
            <a:r>
              <a:rPr lang="es-AR" sz="2400" dirty="0" err="1" smtClean="0"/>
              <a:t>Y</a:t>
            </a:r>
            <a:r>
              <a:rPr lang="es-AR" sz="2400" baseline="-25000" dirty="0" err="1" smtClean="0"/>
              <a:t>t</a:t>
            </a:r>
            <a:r>
              <a:rPr lang="es-AR" sz="2400" baseline="-25000" dirty="0" smtClean="0"/>
              <a:t>   </a:t>
            </a:r>
            <a:r>
              <a:rPr lang="es-AR" sz="2400" dirty="0" smtClean="0"/>
              <a:t>  </a:t>
            </a:r>
            <a:r>
              <a:rPr lang="es-AR" sz="2400" baseline="-25000" dirty="0" smtClean="0"/>
              <a:t>  </a:t>
            </a:r>
            <a:endParaRPr lang="es-AR" sz="2400" baseline="-250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644008" y="372341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0    0    0</a:t>
            </a:r>
            <a:endParaRPr lang="es-AR" sz="2400" baseline="-25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644008" y="40114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0    0    1</a:t>
            </a:r>
            <a:endParaRPr lang="es-AR" sz="2400" baseline="-25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4644008" y="429948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0    1    0</a:t>
            </a:r>
            <a:endParaRPr lang="es-AR" sz="2400" baseline="-25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644008" y="49115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1    0    0</a:t>
            </a:r>
            <a:endParaRPr lang="es-AR" sz="2400" baseline="-25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644008" y="4617132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0    1    1</a:t>
            </a:r>
            <a:endParaRPr lang="es-AR" sz="2400" baseline="-25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644008" y="522920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1    0    1</a:t>
            </a:r>
            <a:endParaRPr lang="es-AR" sz="2400" baseline="-25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644008" y="5523619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1    1    0</a:t>
            </a:r>
            <a:endParaRPr lang="es-AR" sz="2400" baseline="-25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644008" y="5811651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1    1    1</a:t>
            </a:r>
            <a:endParaRPr lang="es-AR" sz="2400" baseline="-25000" dirty="0"/>
          </a:p>
        </p:txBody>
      </p:sp>
      <p:cxnSp>
        <p:nvCxnSpPr>
          <p:cNvPr id="63" name="62 Conector recto"/>
          <p:cNvCxnSpPr/>
          <p:nvPr/>
        </p:nvCxnSpPr>
        <p:spPr>
          <a:xfrm>
            <a:off x="4572000" y="3753036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flipV="1">
            <a:off x="5976156" y="3176972"/>
            <a:ext cx="0" cy="3132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7344308" y="372341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7344308" y="42994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344308" y="487554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7344308" y="458751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344308" y="552361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7344308" y="51995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7344308" y="400506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7344308" y="581165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6156176" y="371703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6156176" y="40114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6156176" y="4299483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6156176" y="4623519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156176" y="49115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0       1</a:t>
            </a:r>
            <a:endParaRPr lang="es-AR" sz="24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6156176" y="523558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1       0</a:t>
            </a:r>
            <a:endParaRPr lang="es-AR" sz="24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6156176" y="551723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6156176" y="580526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  <p:bldP spid="16" grpId="0" animBg="1"/>
      <p:bldP spid="17" grpId="0"/>
      <p:bldP spid="21" grpId="0"/>
      <p:bldP spid="26" grpId="0"/>
      <p:bldP spid="28" grpId="0"/>
      <p:bldP spid="29" grpId="0"/>
      <p:bldP spid="30" grpId="0" animBg="1"/>
      <p:bldP spid="31" grpId="0"/>
      <p:bldP spid="37" grpId="0"/>
      <p:bldP spid="38" grpId="0"/>
      <p:bldP spid="40" grpId="0" animBg="1"/>
      <p:bldP spid="42" grpId="0"/>
      <p:bldP spid="44" grpId="0" animBg="1"/>
      <p:bldP spid="45" grpId="0"/>
      <p:bldP spid="48" grpId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7" grpId="0"/>
      <p:bldP spid="68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80628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MAPA DE KARNAUGH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79512" y="194354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  Q</a:t>
            </a:r>
            <a:r>
              <a:rPr lang="es-AR" sz="2400" baseline="-25000" dirty="0" smtClean="0"/>
              <a:t>1t</a:t>
            </a:r>
            <a:r>
              <a:rPr lang="es-AR" sz="2400" dirty="0" smtClean="0"/>
              <a:t>  Q</a:t>
            </a:r>
            <a:r>
              <a:rPr lang="es-AR" sz="2400" baseline="-25000" dirty="0" smtClean="0"/>
              <a:t>0t</a:t>
            </a:r>
            <a:r>
              <a:rPr lang="es-AR" sz="2400" dirty="0" smtClean="0"/>
              <a:t>   Q</a:t>
            </a:r>
            <a:r>
              <a:rPr lang="es-AR" sz="2400" baseline="-25000" dirty="0" smtClean="0"/>
              <a:t>1t+1</a:t>
            </a:r>
            <a:r>
              <a:rPr lang="es-AR" sz="2400" dirty="0" smtClean="0"/>
              <a:t> Q</a:t>
            </a:r>
            <a:r>
              <a:rPr lang="es-AR" sz="2400" baseline="-25000" dirty="0" smtClean="0"/>
              <a:t>0t+1</a:t>
            </a:r>
            <a:r>
              <a:rPr lang="es-AR" sz="2400" dirty="0" smtClean="0"/>
              <a:t> </a:t>
            </a:r>
            <a:r>
              <a:rPr lang="es-AR" sz="2400" dirty="0" err="1" smtClean="0"/>
              <a:t>Y</a:t>
            </a:r>
            <a:r>
              <a:rPr lang="es-AR" sz="2400" baseline="-25000" dirty="0" err="1" smtClean="0"/>
              <a:t>t</a:t>
            </a:r>
            <a:r>
              <a:rPr lang="es-AR" sz="2400" baseline="-25000" dirty="0" smtClean="0"/>
              <a:t>   </a:t>
            </a:r>
            <a:r>
              <a:rPr lang="es-AR" sz="2400" dirty="0" smtClean="0"/>
              <a:t>  </a:t>
            </a:r>
            <a:r>
              <a:rPr lang="es-AR" sz="2400" baseline="-25000" dirty="0" smtClean="0"/>
              <a:t>  </a:t>
            </a:r>
            <a:endParaRPr lang="es-AR" sz="2400" baseline="-250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15516" y="241798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0    0    0</a:t>
            </a:r>
            <a:endParaRPr lang="es-AR" sz="2400" baseline="-25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215516" y="270601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0    0    1</a:t>
            </a:r>
            <a:endParaRPr lang="es-AR" sz="2400" baseline="-25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15516" y="299404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0    1    0</a:t>
            </a:r>
            <a:endParaRPr lang="es-AR" sz="2400" baseline="-25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15516" y="360611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1    0    0</a:t>
            </a:r>
            <a:endParaRPr lang="es-AR" sz="2400" baseline="-25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15516" y="331169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0    1    1</a:t>
            </a:r>
            <a:endParaRPr lang="es-AR" sz="2400" baseline="-25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215516" y="392376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1    0    1</a:t>
            </a:r>
            <a:endParaRPr lang="es-AR" sz="2400" baseline="-25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5516" y="4218183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1    1    0</a:t>
            </a:r>
            <a:endParaRPr lang="es-AR" sz="2400" baseline="-25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15516" y="450621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1    1    1</a:t>
            </a:r>
            <a:endParaRPr lang="es-AR" sz="2400" baseline="-25000" dirty="0"/>
          </a:p>
        </p:txBody>
      </p:sp>
      <p:cxnSp>
        <p:nvCxnSpPr>
          <p:cNvPr id="63" name="62 Conector recto"/>
          <p:cNvCxnSpPr/>
          <p:nvPr/>
        </p:nvCxnSpPr>
        <p:spPr>
          <a:xfrm>
            <a:off x="143508" y="2447600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flipV="1">
            <a:off x="1547664" y="1916832"/>
            <a:ext cx="0" cy="3132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2915816" y="24179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2915816" y="299404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2915816" y="357011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915816" y="328207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2915816" y="42181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2915816" y="389414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915816" y="269962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2915816" y="450621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727684" y="2411596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1727684" y="270601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1727684" y="299404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727684" y="3318083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1727684" y="360611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0       1</a:t>
            </a:r>
            <a:endParaRPr lang="es-AR" sz="24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1727684" y="39301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1       0</a:t>
            </a:r>
            <a:endParaRPr lang="es-AR" sz="24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1727684" y="4211796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1727684" y="4499828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  <p:grpSp>
        <p:nvGrpSpPr>
          <p:cNvPr id="200" name="199 Grupo"/>
          <p:cNvGrpSpPr/>
          <p:nvPr/>
        </p:nvGrpSpPr>
        <p:grpSpPr>
          <a:xfrm>
            <a:off x="3491880" y="2084074"/>
            <a:ext cx="2016224" cy="2703786"/>
            <a:chOff x="3563888" y="2237382"/>
            <a:chExt cx="2016224" cy="2703786"/>
          </a:xfrm>
        </p:grpSpPr>
        <p:cxnSp>
          <p:nvCxnSpPr>
            <p:cNvPr id="48" name="47 Conector recto"/>
            <p:cNvCxnSpPr/>
            <p:nvPr/>
          </p:nvCxnSpPr>
          <p:spPr bwMode="auto">
            <a:xfrm>
              <a:off x="4788024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48 Conector recto"/>
            <p:cNvCxnSpPr/>
            <p:nvPr/>
          </p:nvCxnSpPr>
          <p:spPr bwMode="auto">
            <a:xfrm flipH="1" flipV="1">
              <a:off x="4211960" y="3749551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49 Conector recto"/>
            <p:cNvCxnSpPr/>
            <p:nvPr/>
          </p:nvCxnSpPr>
          <p:spPr bwMode="auto">
            <a:xfrm flipH="1" flipV="1">
              <a:off x="4211960" y="4901680"/>
              <a:ext cx="1152128" cy="3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50 Conector recto"/>
            <p:cNvCxnSpPr/>
            <p:nvPr/>
          </p:nvCxnSpPr>
          <p:spPr bwMode="auto">
            <a:xfrm flipH="1" flipV="1">
              <a:off x="4211960" y="4325615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51 Conector recto"/>
            <p:cNvCxnSpPr/>
            <p:nvPr/>
          </p:nvCxnSpPr>
          <p:spPr bwMode="auto">
            <a:xfrm>
              <a:off x="4211960" y="2617167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52 Conector recto"/>
            <p:cNvCxnSpPr/>
            <p:nvPr/>
          </p:nvCxnSpPr>
          <p:spPr bwMode="auto">
            <a:xfrm>
              <a:off x="5364088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63 Conector recto"/>
            <p:cNvCxnSpPr/>
            <p:nvPr/>
          </p:nvCxnSpPr>
          <p:spPr bwMode="auto">
            <a:xfrm>
              <a:off x="3851920" y="2329135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65 CuadroTexto"/>
            <p:cNvSpPr txBox="1"/>
            <p:nvPr/>
          </p:nvSpPr>
          <p:spPr>
            <a:xfrm>
              <a:off x="3923928" y="2237382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0t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3563888" y="22896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X</a:t>
              </a: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3779912" y="241740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1t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3779912" y="2624445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4427984" y="2278613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87" name="86 Conector recto"/>
            <p:cNvCxnSpPr/>
            <p:nvPr/>
          </p:nvCxnSpPr>
          <p:spPr bwMode="auto">
            <a:xfrm flipH="1">
              <a:off x="4211960" y="3193231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87 Conector recto"/>
            <p:cNvCxnSpPr/>
            <p:nvPr/>
          </p:nvCxnSpPr>
          <p:spPr bwMode="auto">
            <a:xfrm flipH="1">
              <a:off x="4211960" y="2617167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38 CuadroTexto"/>
            <p:cNvSpPr txBox="1"/>
            <p:nvPr/>
          </p:nvSpPr>
          <p:spPr>
            <a:xfrm>
              <a:off x="4572000" y="2941203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148064" y="2941203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572000" y="3481263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148064" y="3481263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572000" y="405732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148064" y="405732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4572000" y="4633391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5148064" y="46333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4896036" y="37954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4860032" y="4401108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4319972" y="3795427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198" name="197 Rectángulo redondeado"/>
            <p:cNvSpPr/>
            <p:nvPr/>
          </p:nvSpPr>
          <p:spPr bwMode="auto">
            <a:xfrm rot="5400000">
              <a:off x="4590002" y="4131078"/>
              <a:ext cx="972108" cy="360040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9" name="198 Rectángulo redondeado"/>
            <p:cNvSpPr/>
            <p:nvPr/>
          </p:nvSpPr>
          <p:spPr bwMode="auto">
            <a:xfrm>
              <a:off x="4319972" y="3825044"/>
              <a:ext cx="936104" cy="432048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5256076" y="2087560"/>
            <a:ext cx="2016224" cy="2703786"/>
            <a:chOff x="5256076" y="2087560"/>
            <a:chExt cx="2016224" cy="2703786"/>
          </a:xfrm>
        </p:grpSpPr>
        <p:sp>
          <p:nvSpPr>
            <p:cNvPr id="221" name="220 CuadroTexto"/>
            <p:cNvSpPr txBox="1"/>
            <p:nvPr/>
          </p:nvSpPr>
          <p:spPr>
            <a:xfrm>
              <a:off x="6840252" y="39075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23" name="222 CuadroTexto"/>
            <p:cNvSpPr txBox="1"/>
            <p:nvPr/>
          </p:nvSpPr>
          <p:spPr>
            <a:xfrm>
              <a:off x="6840252" y="448356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cxnSp>
          <p:nvCxnSpPr>
            <p:cNvPr id="202" name="201 Conector recto"/>
            <p:cNvCxnSpPr/>
            <p:nvPr/>
          </p:nvCxnSpPr>
          <p:spPr bwMode="auto">
            <a:xfrm>
              <a:off x="6480212" y="2467345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202 Conector recto"/>
            <p:cNvCxnSpPr/>
            <p:nvPr/>
          </p:nvCxnSpPr>
          <p:spPr bwMode="auto">
            <a:xfrm flipH="1" flipV="1">
              <a:off x="5904148" y="3599729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203 Conector recto"/>
            <p:cNvCxnSpPr/>
            <p:nvPr/>
          </p:nvCxnSpPr>
          <p:spPr bwMode="auto">
            <a:xfrm flipH="1" flipV="1">
              <a:off x="5904148" y="4751858"/>
              <a:ext cx="1152128" cy="3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204 Conector recto"/>
            <p:cNvCxnSpPr/>
            <p:nvPr/>
          </p:nvCxnSpPr>
          <p:spPr bwMode="auto">
            <a:xfrm flipH="1" flipV="1">
              <a:off x="5904148" y="4175793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205 Conector recto"/>
            <p:cNvCxnSpPr/>
            <p:nvPr/>
          </p:nvCxnSpPr>
          <p:spPr bwMode="auto">
            <a:xfrm>
              <a:off x="5904148" y="2467345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206 Conector recto"/>
            <p:cNvCxnSpPr/>
            <p:nvPr/>
          </p:nvCxnSpPr>
          <p:spPr bwMode="auto">
            <a:xfrm>
              <a:off x="7056276" y="2467345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207 Conector recto"/>
            <p:cNvCxnSpPr/>
            <p:nvPr/>
          </p:nvCxnSpPr>
          <p:spPr bwMode="auto">
            <a:xfrm>
              <a:off x="5544108" y="2179313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208 CuadroTexto"/>
            <p:cNvSpPr txBox="1"/>
            <p:nvPr/>
          </p:nvSpPr>
          <p:spPr>
            <a:xfrm>
              <a:off x="5616116" y="2087560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0t</a:t>
              </a:r>
            </a:p>
          </p:txBody>
        </p:sp>
        <p:sp>
          <p:nvSpPr>
            <p:cNvPr id="210" name="209 CuadroTexto"/>
            <p:cNvSpPr txBox="1"/>
            <p:nvPr/>
          </p:nvSpPr>
          <p:spPr>
            <a:xfrm>
              <a:off x="5256076" y="213982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X</a:t>
              </a:r>
            </a:p>
          </p:txBody>
        </p:sp>
        <p:sp>
          <p:nvSpPr>
            <p:cNvPr id="211" name="210 CuadroTexto"/>
            <p:cNvSpPr txBox="1"/>
            <p:nvPr/>
          </p:nvSpPr>
          <p:spPr>
            <a:xfrm>
              <a:off x="5472100" y="226758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1t</a:t>
              </a:r>
            </a:p>
          </p:txBody>
        </p:sp>
        <p:sp>
          <p:nvSpPr>
            <p:cNvPr id="212" name="211 CuadroTexto"/>
            <p:cNvSpPr txBox="1"/>
            <p:nvPr/>
          </p:nvSpPr>
          <p:spPr>
            <a:xfrm>
              <a:off x="5472100" y="2474623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13" name="212 CuadroTexto"/>
            <p:cNvSpPr txBox="1"/>
            <p:nvPr/>
          </p:nvSpPr>
          <p:spPr>
            <a:xfrm>
              <a:off x="6120172" y="2128791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214" name="213 Conector recto"/>
            <p:cNvCxnSpPr/>
            <p:nvPr/>
          </p:nvCxnSpPr>
          <p:spPr bwMode="auto">
            <a:xfrm flipH="1">
              <a:off x="5904148" y="3043409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214 Conector recto"/>
            <p:cNvCxnSpPr/>
            <p:nvPr/>
          </p:nvCxnSpPr>
          <p:spPr bwMode="auto">
            <a:xfrm flipH="1">
              <a:off x="5904148" y="2467345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215 CuadroTexto"/>
            <p:cNvSpPr txBox="1"/>
            <p:nvPr/>
          </p:nvSpPr>
          <p:spPr>
            <a:xfrm>
              <a:off x="6264188" y="2791381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17" name="216 CuadroTexto"/>
            <p:cNvSpPr txBox="1"/>
            <p:nvPr/>
          </p:nvSpPr>
          <p:spPr>
            <a:xfrm>
              <a:off x="6840252" y="2791381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18" name="217 CuadroTexto"/>
            <p:cNvSpPr txBox="1"/>
            <p:nvPr/>
          </p:nvSpPr>
          <p:spPr>
            <a:xfrm>
              <a:off x="6264188" y="333144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19" name="218 CuadroTexto"/>
            <p:cNvSpPr txBox="1"/>
            <p:nvPr/>
          </p:nvSpPr>
          <p:spPr>
            <a:xfrm>
              <a:off x="6840252" y="333144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220" name="219 CuadroTexto"/>
            <p:cNvSpPr txBox="1"/>
            <p:nvPr/>
          </p:nvSpPr>
          <p:spPr>
            <a:xfrm>
              <a:off x="6264188" y="390750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22" name="221 CuadroTexto"/>
            <p:cNvSpPr txBox="1"/>
            <p:nvPr/>
          </p:nvSpPr>
          <p:spPr>
            <a:xfrm>
              <a:off x="6264188" y="4483569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24" name="223 CuadroTexto"/>
            <p:cNvSpPr txBox="1"/>
            <p:nvPr/>
          </p:nvSpPr>
          <p:spPr>
            <a:xfrm>
              <a:off x="6588224" y="3645605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25" name="224 CuadroTexto"/>
            <p:cNvSpPr txBox="1"/>
            <p:nvPr/>
          </p:nvSpPr>
          <p:spPr>
            <a:xfrm>
              <a:off x="6012160" y="425128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26" name="225 CuadroTexto"/>
            <p:cNvSpPr txBox="1"/>
            <p:nvPr/>
          </p:nvSpPr>
          <p:spPr>
            <a:xfrm>
              <a:off x="6012160" y="3645605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27" name="226 Rectángulo redondeado"/>
            <p:cNvSpPr/>
            <p:nvPr/>
          </p:nvSpPr>
          <p:spPr bwMode="auto">
            <a:xfrm rot="5400000">
              <a:off x="5706126" y="3981256"/>
              <a:ext cx="972108" cy="360040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" name="227 Rectángulo redondeado"/>
            <p:cNvSpPr/>
            <p:nvPr/>
          </p:nvSpPr>
          <p:spPr bwMode="auto">
            <a:xfrm>
              <a:off x="6012160" y="3675222"/>
              <a:ext cx="936104" cy="432048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29" name="228 Grupo"/>
          <p:cNvGrpSpPr/>
          <p:nvPr/>
        </p:nvGrpSpPr>
        <p:grpSpPr>
          <a:xfrm>
            <a:off x="7056276" y="2087560"/>
            <a:ext cx="2016224" cy="2703786"/>
            <a:chOff x="3563888" y="2237382"/>
            <a:chExt cx="2016224" cy="2703786"/>
          </a:xfrm>
        </p:grpSpPr>
        <p:cxnSp>
          <p:nvCxnSpPr>
            <p:cNvPr id="230" name="229 Conector recto"/>
            <p:cNvCxnSpPr/>
            <p:nvPr/>
          </p:nvCxnSpPr>
          <p:spPr bwMode="auto">
            <a:xfrm>
              <a:off x="4788024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230 Conector recto"/>
            <p:cNvCxnSpPr/>
            <p:nvPr/>
          </p:nvCxnSpPr>
          <p:spPr bwMode="auto">
            <a:xfrm flipH="1" flipV="1">
              <a:off x="4211960" y="3749551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231 Conector recto"/>
            <p:cNvCxnSpPr/>
            <p:nvPr/>
          </p:nvCxnSpPr>
          <p:spPr bwMode="auto">
            <a:xfrm flipH="1" flipV="1">
              <a:off x="4211960" y="4901680"/>
              <a:ext cx="1152128" cy="3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232 Conector recto"/>
            <p:cNvCxnSpPr/>
            <p:nvPr/>
          </p:nvCxnSpPr>
          <p:spPr bwMode="auto">
            <a:xfrm flipH="1" flipV="1">
              <a:off x="4211960" y="4325615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233 Conector recto"/>
            <p:cNvCxnSpPr/>
            <p:nvPr/>
          </p:nvCxnSpPr>
          <p:spPr bwMode="auto">
            <a:xfrm>
              <a:off x="4211960" y="2617167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234 Conector recto"/>
            <p:cNvCxnSpPr/>
            <p:nvPr/>
          </p:nvCxnSpPr>
          <p:spPr bwMode="auto">
            <a:xfrm>
              <a:off x="5364088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235 Conector recto"/>
            <p:cNvCxnSpPr/>
            <p:nvPr/>
          </p:nvCxnSpPr>
          <p:spPr bwMode="auto">
            <a:xfrm>
              <a:off x="3851920" y="2329135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236 CuadroTexto"/>
            <p:cNvSpPr txBox="1"/>
            <p:nvPr/>
          </p:nvSpPr>
          <p:spPr>
            <a:xfrm>
              <a:off x="3923928" y="2237382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0t</a:t>
              </a:r>
            </a:p>
          </p:txBody>
        </p:sp>
        <p:sp>
          <p:nvSpPr>
            <p:cNvPr id="238" name="237 CuadroTexto"/>
            <p:cNvSpPr txBox="1"/>
            <p:nvPr/>
          </p:nvSpPr>
          <p:spPr>
            <a:xfrm>
              <a:off x="3563888" y="22896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X</a:t>
              </a:r>
            </a:p>
          </p:txBody>
        </p:sp>
        <p:sp>
          <p:nvSpPr>
            <p:cNvPr id="239" name="238 CuadroTexto"/>
            <p:cNvSpPr txBox="1"/>
            <p:nvPr/>
          </p:nvSpPr>
          <p:spPr>
            <a:xfrm>
              <a:off x="3779912" y="241740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1t</a:t>
              </a:r>
            </a:p>
          </p:txBody>
        </p:sp>
        <p:sp>
          <p:nvSpPr>
            <p:cNvPr id="240" name="239 CuadroTexto"/>
            <p:cNvSpPr txBox="1"/>
            <p:nvPr/>
          </p:nvSpPr>
          <p:spPr>
            <a:xfrm>
              <a:off x="3779912" y="2624445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41" name="240 CuadroTexto"/>
            <p:cNvSpPr txBox="1"/>
            <p:nvPr/>
          </p:nvSpPr>
          <p:spPr>
            <a:xfrm>
              <a:off x="4427984" y="2278613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242" name="241 Conector recto"/>
            <p:cNvCxnSpPr/>
            <p:nvPr/>
          </p:nvCxnSpPr>
          <p:spPr bwMode="auto">
            <a:xfrm flipH="1">
              <a:off x="4211960" y="3193231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242 Conector recto"/>
            <p:cNvCxnSpPr/>
            <p:nvPr/>
          </p:nvCxnSpPr>
          <p:spPr bwMode="auto">
            <a:xfrm flipH="1">
              <a:off x="4211960" y="2617167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243 CuadroTexto"/>
            <p:cNvSpPr txBox="1"/>
            <p:nvPr/>
          </p:nvSpPr>
          <p:spPr>
            <a:xfrm>
              <a:off x="4572000" y="2941203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45" name="244 CuadroTexto"/>
            <p:cNvSpPr txBox="1"/>
            <p:nvPr/>
          </p:nvSpPr>
          <p:spPr>
            <a:xfrm>
              <a:off x="5148064" y="2941203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46" name="245 CuadroTexto"/>
            <p:cNvSpPr txBox="1"/>
            <p:nvPr/>
          </p:nvSpPr>
          <p:spPr>
            <a:xfrm>
              <a:off x="4572000" y="3481263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47" name="246 CuadroTexto"/>
            <p:cNvSpPr txBox="1"/>
            <p:nvPr/>
          </p:nvSpPr>
          <p:spPr>
            <a:xfrm>
              <a:off x="5148064" y="3481263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248" name="247 CuadroTexto"/>
            <p:cNvSpPr txBox="1"/>
            <p:nvPr/>
          </p:nvSpPr>
          <p:spPr>
            <a:xfrm>
              <a:off x="4572000" y="405732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49" name="248 CuadroTexto"/>
            <p:cNvSpPr txBox="1"/>
            <p:nvPr/>
          </p:nvSpPr>
          <p:spPr>
            <a:xfrm>
              <a:off x="5148064" y="405732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50" name="249 CuadroTexto"/>
            <p:cNvSpPr txBox="1"/>
            <p:nvPr/>
          </p:nvSpPr>
          <p:spPr>
            <a:xfrm>
              <a:off x="4572000" y="4633391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51" name="250 CuadroTexto"/>
            <p:cNvSpPr txBox="1"/>
            <p:nvPr/>
          </p:nvSpPr>
          <p:spPr>
            <a:xfrm>
              <a:off x="5148064" y="46333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252" name="251 CuadroTexto"/>
            <p:cNvSpPr txBox="1"/>
            <p:nvPr/>
          </p:nvSpPr>
          <p:spPr>
            <a:xfrm>
              <a:off x="4896036" y="37954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53" name="252 CuadroTexto"/>
            <p:cNvSpPr txBox="1"/>
            <p:nvPr/>
          </p:nvSpPr>
          <p:spPr>
            <a:xfrm>
              <a:off x="4896036" y="3245494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55" name="254 Rectángulo redondeado"/>
            <p:cNvSpPr/>
            <p:nvPr/>
          </p:nvSpPr>
          <p:spPr bwMode="auto">
            <a:xfrm rot="5400000">
              <a:off x="4590002" y="3587532"/>
              <a:ext cx="972108" cy="360040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58" name="257 CuadroTexto"/>
          <p:cNvSpPr txBox="1"/>
          <p:nvPr/>
        </p:nvSpPr>
        <p:spPr>
          <a:xfrm>
            <a:off x="3671900" y="49225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1t+1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59" name="258 CuadroTexto"/>
          <p:cNvSpPr txBox="1"/>
          <p:nvPr/>
        </p:nvSpPr>
        <p:spPr>
          <a:xfrm>
            <a:off x="5688124" y="49318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0t+1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X./Q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60" name="259 CuadroTexto"/>
          <p:cNvSpPr txBox="1"/>
          <p:nvPr/>
        </p:nvSpPr>
        <p:spPr>
          <a:xfrm>
            <a:off x="7740352" y="493187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Y</a:t>
            </a:r>
            <a:r>
              <a:rPr lang="es-AR" baseline="-25000" dirty="0" err="1" smtClean="0"/>
              <a:t>t</a:t>
            </a:r>
            <a:r>
              <a:rPr lang="es-AR" baseline="-25000" dirty="0" smtClean="0"/>
              <a:t> </a:t>
            </a:r>
            <a:r>
              <a:rPr lang="es-AR" dirty="0" smtClean="0"/>
              <a:t>= Q</a:t>
            </a:r>
            <a:r>
              <a:rPr lang="es-AR" baseline="-25000" dirty="0" smtClean="0"/>
              <a:t>1t</a:t>
            </a:r>
            <a:r>
              <a:rPr lang="es-AR" dirty="0" smtClean="0"/>
              <a:t> 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259" grpId="0"/>
      <p:bldP spid="2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80628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IMPLEMENTACIÓN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935596" y="13407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1t+1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59" name="258 CuadroTexto"/>
          <p:cNvSpPr txBox="1"/>
          <p:nvPr/>
        </p:nvSpPr>
        <p:spPr>
          <a:xfrm>
            <a:off x="3491880" y="13500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0t+1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X./Q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60" name="259 CuadroTexto"/>
          <p:cNvSpPr txBox="1"/>
          <p:nvPr/>
        </p:nvSpPr>
        <p:spPr>
          <a:xfrm>
            <a:off x="6516216" y="135006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Y</a:t>
            </a:r>
            <a:r>
              <a:rPr lang="es-AR" baseline="-25000" dirty="0" err="1" smtClean="0"/>
              <a:t>t</a:t>
            </a:r>
            <a:r>
              <a:rPr lang="es-AR" baseline="-25000" dirty="0" smtClean="0"/>
              <a:t> </a:t>
            </a:r>
            <a:r>
              <a:rPr lang="es-AR" dirty="0" smtClean="0"/>
              <a:t>= Q</a:t>
            </a:r>
            <a:r>
              <a:rPr lang="es-AR" baseline="-25000" dirty="0" smtClean="0"/>
              <a:t>1t</a:t>
            </a:r>
            <a:r>
              <a:rPr lang="es-AR" dirty="0" smtClean="0"/>
              <a:t> 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122" name="121 Rectángulo"/>
          <p:cNvSpPr/>
          <p:nvPr/>
        </p:nvSpPr>
        <p:spPr>
          <a:xfrm>
            <a:off x="4932040" y="2924944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5652120" y="36810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heurón"/>
          <p:cNvSpPr/>
          <p:nvPr/>
        </p:nvSpPr>
        <p:spPr>
          <a:xfrm>
            <a:off x="4932040" y="3392996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4535996" y="342900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40" idx="1"/>
          </p:cNvCxnSpPr>
          <p:nvPr/>
        </p:nvCxnSpPr>
        <p:spPr>
          <a:xfrm>
            <a:off x="3563888" y="3140968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4896036" y="29609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1</a:t>
            </a:r>
            <a:r>
              <a:rPr lang="es-AR" dirty="0" smtClean="0"/>
              <a:t>   Q</a:t>
            </a:r>
            <a:r>
              <a:rPr lang="es-AR" baseline="-25000" dirty="0" smtClean="0"/>
              <a:t>1</a:t>
            </a:r>
            <a:endParaRPr lang="es-AR" baseline="-250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5184068" y="35010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1</a:t>
            </a:r>
            <a:endParaRPr lang="es-AR" baseline="-250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4932040" y="3176972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131" name="130 Rectángulo"/>
          <p:cNvSpPr/>
          <p:nvPr/>
        </p:nvSpPr>
        <p:spPr>
          <a:xfrm>
            <a:off x="4968044" y="4653136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133 Cheurón"/>
          <p:cNvSpPr/>
          <p:nvPr/>
        </p:nvSpPr>
        <p:spPr>
          <a:xfrm>
            <a:off x="4968044" y="5121188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35" name="134 Conector recto de flecha"/>
          <p:cNvCxnSpPr/>
          <p:nvPr/>
        </p:nvCxnSpPr>
        <p:spPr>
          <a:xfrm>
            <a:off x="4535996" y="515719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4932040" y="46891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0</a:t>
            </a:r>
            <a:r>
              <a:rPr lang="es-AR" dirty="0" smtClean="0"/>
              <a:t>  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5220072" y="522920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4968044" y="4905164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140" name="139 Luna"/>
          <p:cNvSpPr/>
          <p:nvPr/>
        </p:nvSpPr>
        <p:spPr bwMode="auto">
          <a:xfrm flipH="1">
            <a:off x="2915816" y="2852936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1" name="140 Conector recto"/>
          <p:cNvCxnSpPr/>
          <p:nvPr/>
        </p:nvCxnSpPr>
        <p:spPr bwMode="auto">
          <a:xfrm flipH="1">
            <a:off x="7848364" y="3248980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144 Conector recto"/>
          <p:cNvCxnSpPr/>
          <p:nvPr/>
        </p:nvCxnSpPr>
        <p:spPr bwMode="auto">
          <a:xfrm>
            <a:off x="5652120" y="3140968"/>
            <a:ext cx="18362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145 Conector recto"/>
          <p:cNvCxnSpPr/>
          <p:nvPr/>
        </p:nvCxnSpPr>
        <p:spPr bwMode="auto">
          <a:xfrm>
            <a:off x="6768244" y="3356992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147 CuadroTexto"/>
          <p:cNvSpPr txBox="1"/>
          <p:nvPr/>
        </p:nvSpPr>
        <p:spPr>
          <a:xfrm>
            <a:off x="8064388" y="29516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endParaRPr lang="es-AR" dirty="0"/>
          </a:p>
        </p:txBody>
      </p:sp>
      <p:cxnSp>
        <p:nvCxnSpPr>
          <p:cNvPr id="150" name="149 Conector recto"/>
          <p:cNvCxnSpPr/>
          <p:nvPr/>
        </p:nvCxnSpPr>
        <p:spPr>
          <a:xfrm>
            <a:off x="5688124" y="4905164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/>
          <p:nvPr/>
        </p:nvCxnSpPr>
        <p:spPr>
          <a:xfrm>
            <a:off x="6768244" y="3356992"/>
            <a:ext cx="0" cy="1548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Retraso"/>
          <p:cNvSpPr/>
          <p:nvPr/>
        </p:nvSpPr>
        <p:spPr bwMode="auto">
          <a:xfrm>
            <a:off x="7488324" y="303295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157 Retraso"/>
          <p:cNvSpPr/>
          <p:nvPr/>
        </p:nvSpPr>
        <p:spPr bwMode="auto">
          <a:xfrm>
            <a:off x="1943708" y="256490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" name="158 Retraso"/>
          <p:cNvSpPr/>
          <p:nvPr/>
        </p:nvSpPr>
        <p:spPr bwMode="auto">
          <a:xfrm>
            <a:off x="1943708" y="332098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1" name="160 Conector recto"/>
          <p:cNvCxnSpPr/>
          <p:nvPr/>
        </p:nvCxnSpPr>
        <p:spPr>
          <a:xfrm flipH="1">
            <a:off x="2519772" y="3032956"/>
            <a:ext cx="68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 flipH="1">
            <a:off x="2807804" y="3248980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>
            <a:stCxn id="158" idx="3"/>
          </p:cNvCxnSpPr>
          <p:nvPr/>
        </p:nvCxnSpPr>
        <p:spPr>
          <a:xfrm>
            <a:off x="2303748" y="278092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"/>
          <p:cNvCxnSpPr/>
          <p:nvPr/>
        </p:nvCxnSpPr>
        <p:spPr>
          <a:xfrm>
            <a:off x="2303748" y="3537012"/>
            <a:ext cx="504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recto"/>
          <p:cNvCxnSpPr/>
          <p:nvPr/>
        </p:nvCxnSpPr>
        <p:spPr>
          <a:xfrm>
            <a:off x="2519772" y="2780928"/>
            <a:ext cx="0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"/>
          <p:cNvCxnSpPr/>
          <p:nvPr/>
        </p:nvCxnSpPr>
        <p:spPr>
          <a:xfrm>
            <a:off x="2807804" y="3248980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/>
          <p:nvPr/>
        </p:nvCxnSpPr>
        <p:spPr bwMode="auto">
          <a:xfrm>
            <a:off x="1655676" y="2420888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173 Conector recto"/>
          <p:cNvCxnSpPr/>
          <p:nvPr/>
        </p:nvCxnSpPr>
        <p:spPr>
          <a:xfrm>
            <a:off x="6120172" y="2420888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"/>
          <p:cNvCxnSpPr/>
          <p:nvPr/>
        </p:nvCxnSpPr>
        <p:spPr>
          <a:xfrm>
            <a:off x="1655676" y="242088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"/>
          <p:cNvCxnSpPr/>
          <p:nvPr/>
        </p:nvCxnSpPr>
        <p:spPr>
          <a:xfrm>
            <a:off x="1655676" y="270892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 bwMode="auto">
          <a:xfrm>
            <a:off x="1655676" y="4185084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183 Conector recto"/>
          <p:cNvCxnSpPr/>
          <p:nvPr/>
        </p:nvCxnSpPr>
        <p:spPr>
          <a:xfrm>
            <a:off x="6120172" y="4185084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 flipV="1">
            <a:off x="1655676" y="3645024"/>
            <a:ext cx="0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"/>
          <p:cNvCxnSpPr/>
          <p:nvPr/>
        </p:nvCxnSpPr>
        <p:spPr>
          <a:xfrm>
            <a:off x="1655676" y="36450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/>
          <p:nvPr/>
        </p:nvCxnSpPr>
        <p:spPr>
          <a:xfrm>
            <a:off x="1295636" y="34290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/>
          <p:nvPr/>
        </p:nvCxnSpPr>
        <p:spPr>
          <a:xfrm>
            <a:off x="647564" y="2888940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"/>
          <p:cNvCxnSpPr/>
          <p:nvPr/>
        </p:nvCxnSpPr>
        <p:spPr>
          <a:xfrm>
            <a:off x="1295636" y="2888940"/>
            <a:ext cx="0" cy="198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Luna"/>
          <p:cNvSpPr/>
          <p:nvPr/>
        </p:nvSpPr>
        <p:spPr bwMode="auto">
          <a:xfrm flipH="1">
            <a:off x="2951820" y="458112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6" name="195 Conector recto"/>
          <p:cNvCxnSpPr/>
          <p:nvPr/>
        </p:nvCxnSpPr>
        <p:spPr>
          <a:xfrm flipH="1">
            <a:off x="2519772" y="4725144"/>
            <a:ext cx="68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recto"/>
          <p:cNvCxnSpPr>
            <a:endCxn id="277" idx="3"/>
          </p:cNvCxnSpPr>
          <p:nvPr/>
        </p:nvCxnSpPr>
        <p:spPr>
          <a:xfrm flipH="1">
            <a:off x="2303748" y="4977172"/>
            <a:ext cx="9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3599892" y="4869160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271 Elipse"/>
          <p:cNvSpPr/>
          <p:nvPr/>
        </p:nvSpPr>
        <p:spPr bwMode="auto">
          <a:xfrm>
            <a:off x="1223628" y="335699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" name="272 Elipse"/>
          <p:cNvSpPr/>
          <p:nvPr/>
        </p:nvSpPr>
        <p:spPr bwMode="auto">
          <a:xfrm>
            <a:off x="1223628" y="281693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" name="273 Elipse"/>
          <p:cNvSpPr/>
          <p:nvPr/>
        </p:nvSpPr>
        <p:spPr bwMode="auto">
          <a:xfrm>
            <a:off x="2447764" y="296094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" name="274 Elipse"/>
          <p:cNvSpPr/>
          <p:nvPr/>
        </p:nvSpPr>
        <p:spPr bwMode="auto">
          <a:xfrm>
            <a:off x="6048164" y="306896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" name="275 Elipse"/>
          <p:cNvSpPr/>
          <p:nvPr/>
        </p:nvSpPr>
        <p:spPr bwMode="auto">
          <a:xfrm>
            <a:off x="6048164" y="483315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" name="276 Retraso"/>
          <p:cNvSpPr/>
          <p:nvPr/>
        </p:nvSpPr>
        <p:spPr bwMode="auto">
          <a:xfrm>
            <a:off x="1943708" y="476114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8" name="277 Conector recto"/>
          <p:cNvCxnSpPr/>
          <p:nvPr/>
        </p:nvCxnSpPr>
        <p:spPr>
          <a:xfrm flipV="1">
            <a:off x="1655676" y="5085184"/>
            <a:ext cx="0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Conector recto"/>
          <p:cNvCxnSpPr/>
          <p:nvPr/>
        </p:nvCxnSpPr>
        <p:spPr>
          <a:xfrm>
            <a:off x="1655676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279 Conector recto"/>
          <p:cNvCxnSpPr/>
          <p:nvPr/>
        </p:nvCxnSpPr>
        <p:spPr>
          <a:xfrm>
            <a:off x="1295636" y="486916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283 Conector recto"/>
          <p:cNvCxnSpPr/>
          <p:nvPr/>
        </p:nvCxnSpPr>
        <p:spPr bwMode="auto">
          <a:xfrm>
            <a:off x="1655676" y="5949280"/>
            <a:ext cx="4500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286 Conector recto"/>
          <p:cNvCxnSpPr/>
          <p:nvPr/>
        </p:nvCxnSpPr>
        <p:spPr>
          <a:xfrm>
            <a:off x="5688124" y="5409220"/>
            <a:ext cx="468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287 Conector recto"/>
          <p:cNvCxnSpPr/>
          <p:nvPr/>
        </p:nvCxnSpPr>
        <p:spPr>
          <a:xfrm>
            <a:off x="6156176" y="5409220"/>
            <a:ext cx="0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290 CuadroTexto"/>
          <p:cNvSpPr txBox="1"/>
          <p:nvPr/>
        </p:nvSpPr>
        <p:spPr>
          <a:xfrm>
            <a:off x="395536" y="25289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</a:t>
            </a:r>
            <a:endParaRPr lang="es-AR" dirty="0"/>
          </a:p>
        </p:txBody>
      </p:sp>
      <p:cxnSp>
        <p:nvCxnSpPr>
          <p:cNvPr id="294" name="293 Conector recto"/>
          <p:cNvCxnSpPr/>
          <p:nvPr/>
        </p:nvCxnSpPr>
        <p:spPr>
          <a:xfrm>
            <a:off x="4535996" y="3429000"/>
            <a:ext cx="0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296 Elipse"/>
          <p:cNvSpPr/>
          <p:nvPr/>
        </p:nvSpPr>
        <p:spPr bwMode="auto">
          <a:xfrm>
            <a:off x="4463988" y="50851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8" name="297 Rectángulo"/>
          <p:cNvSpPr/>
          <p:nvPr/>
        </p:nvSpPr>
        <p:spPr>
          <a:xfrm>
            <a:off x="4211960" y="6237312"/>
            <a:ext cx="68407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9" name="298 Rectángulo"/>
          <p:cNvSpPr/>
          <p:nvPr/>
        </p:nvSpPr>
        <p:spPr>
          <a:xfrm>
            <a:off x="4322832" y="622802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Clk</a:t>
            </a:r>
            <a:endParaRPr lang="es-AR" dirty="0"/>
          </a:p>
        </p:txBody>
      </p:sp>
      <p:sp>
        <p:nvSpPr>
          <p:cNvPr id="300" name="299 Rectángulo"/>
          <p:cNvSpPr/>
          <p:nvPr/>
        </p:nvSpPr>
        <p:spPr>
          <a:xfrm>
            <a:off x="791580" y="2132856"/>
            <a:ext cx="7200800" cy="392443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5" grpId="0" animBg="1"/>
      <p:bldP spid="128" grpId="0"/>
      <p:bldP spid="129" grpId="0"/>
      <p:bldP spid="130" grpId="0"/>
      <p:bldP spid="131" grpId="0" animBg="1"/>
      <p:bldP spid="134" grpId="0" animBg="1"/>
      <p:bldP spid="137" grpId="0"/>
      <p:bldP spid="138" grpId="0"/>
      <p:bldP spid="139" grpId="0"/>
      <p:bldP spid="140" grpId="0" animBg="1"/>
      <p:bldP spid="148" grpId="0"/>
      <p:bldP spid="156" grpId="0" animBg="1"/>
      <p:bldP spid="158" grpId="0" animBg="1"/>
      <p:bldP spid="159" grpId="0" animBg="1"/>
      <p:bldP spid="195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91" grpId="0"/>
      <p:bldP spid="297" grpId="0" animBg="1"/>
      <p:bldP spid="298" grpId="0" animBg="1"/>
      <p:bldP spid="29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904</TotalTime>
  <Words>431</Words>
  <Application>Microsoft Office PowerPoint</Application>
  <PresentationFormat>Presentación en pantalla (4:3)</PresentationFormat>
  <Paragraphs>219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UCC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142</cp:revision>
  <dcterms:created xsi:type="dcterms:W3CDTF">2015-08-11T02:22:31Z</dcterms:created>
  <dcterms:modified xsi:type="dcterms:W3CDTF">2015-08-27T02:02:35Z</dcterms:modified>
</cp:coreProperties>
</file>