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4.xml" ContentType="application/vnd.openxmlformats-officedocument.presentationml.tags+xml"/>
  <Override PartName="/ppt/notesSlides/notesSlide39.xml" ContentType="application/vnd.openxmlformats-officedocument.presentationml.notesSlide+xml"/>
  <Override PartName="/ppt/tags/tag5.xml" ContentType="application/vnd.openxmlformats-officedocument.presentationml.tags+xml"/>
  <Override PartName="/ppt/notesSlides/notesSlide40.xml" ContentType="application/vnd.openxmlformats-officedocument.presentationml.notesSlide+xml"/>
  <Override PartName="/ppt/tags/tag6.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Lst>
  <p:notesMasterIdLst>
    <p:notesMasterId r:id="rId55"/>
  </p:notesMasterIdLst>
  <p:handoutMasterIdLst>
    <p:handoutMasterId r:id="rId56"/>
  </p:handoutMasterIdLst>
  <p:sldIdLst>
    <p:sldId id="295" r:id="rId3"/>
    <p:sldId id="275" r:id="rId4"/>
    <p:sldId id="325" r:id="rId5"/>
    <p:sldId id="276" r:id="rId6"/>
    <p:sldId id="277" r:id="rId7"/>
    <p:sldId id="313" r:id="rId8"/>
    <p:sldId id="299" r:id="rId9"/>
    <p:sldId id="300" r:id="rId10"/>
    <p:sldId id="279" r:id="rId11"/>
    <p:sldId id="318" r:id="rId12"/>
    <p:sldId id="303" r:id="rId13"/>
    <p:sldId id="329" r:id="rId14"/>
    <p:sldId id="281" r:id="rId15"/>
    <p:sldId id="327" r:id="rId16"/>
    <p:sldId id="326" r:id="rId17"/>
    <p:sldId id="282" r:id="rId18"/>
    <p:sldId id="323" r:id="rId19"/>
    <p:sldId id="324" r:id="rId20"/>
    <p:sldId id="304" r:id="rId21"/>
    <p:sldId id="328" r:id="rId22"/>
    <p:sldId id="340" r:id="rId23"/>
    <p:sldId id="283" r:id="rId24"/>
    <p:sldId id="284" r:id="rId25"/>
    <p:sldId id="308" r:id="rId26"/>
    <p:sldId id="330" r:id="rId27"/>
    <p:sldId id="331" r:id="rId28"/>
    <p:sldId id="335" r:id="rId29"/>
    <p:sldId id="336" r:id="rId30"/>
    <p:sldId id="337" r:id="rId31"/>
    <p:sldId id="316" r:id="rId32"/>
    <p:sldId id="317" r:id="rId33"/>
    <p:sldId id="333" r:id="rId34"/>
    <p:sldId id="334" r:id="rId35"/>
    <p:sldId id="310" r:id="rId36"/>
    <p:sldId id="332" r:id="rId37"/>
    <p:sldId id="305" r:id="rId38"/>
    <p:sldId id="280" r:id="rId39"/>
    <p:sldId id="312" r:id="rId40"/>
    <p:sldId id="341" r:id="rId41"/>
    <p:sldId id="342" r:id="rId42"/>
    <p:sldId id="343" r:id="rId43"/>
    <p:sldId id="344" r:id="rId44"/>
    <p:sldId id="301" r:id="rId45"/>
    <p:sldId id="338" r:id="rId46"/>
    <p:sldId id="311" r:id="rId47"/>
    <p:sldId id="285" r:id="rId48"/>
    <p:sldId id="287" r:id="rId49"/>
    <p:sldId id="288" r:id="rId50"/>
    <p:sldId id="289" r:id="rId51"/>
    <p:sldId id="302" r:id="rId52"/>
    <p:sldId id="319" r:id="rId53"/>
    <p:sldId id="320" r:id="rId54"/>
  </p:sldIdLst>
  <p:sldSz cx="9144000" cy="6858000" type="screen4x3"/>
  <p:notesSz cx="6858000" cy="9144000"/>
  <p:defaultTextStyle>
    <a:defPPr>
      <a:defRPr lang="en-GB"/>
    </a:defPPr>
    <a:lvl1pPr algn="ctr" rtl="0" eaLnBrk="0" fontAlgn="ctr" hangingPunct="0">
      <a:lnSpc>
        <a:spcPct val="80000"/>
      </a:lnSpc>
      <a:spcBef>
        <a:spcPct val="50000"/>
      </a:spcBef>
      <a:spcAft>
        <a:spcPct val="0"/>
      </a:spcAft>
      <a:buClr>
        <a:schemeClr val="bg2"/>
      </a:buClr>
      <a:buSzPct val="125000"/>
      <a:buFont typeface="Wingdings" pitchFamily="2" charset="2"/>
      <a:defRPr kern="1200">
        <a:solidFill>
          <a:schemeClr val="tx1"/>
        </a:solidFill>
        <a:latin typeface="Arial" charset="0"/>
        <a:ea typeface="+mn-ea"/>
        <a:cs typeface="+mn-cs"/>
      </a:defRPr>
    </a:lvl1pPr>
    <a:lvl2pPr marL="457200" algn="ctr" rtl="0" eaLnBrk="0" fontAlgn="ctr" hangingPunct="0">
      <a:lnSpc>
        <a:spcPct val="80000"/>
      </a:lnSpc>
      <a:spcBef>
        <a:spcPct val="50000"/>
      </a:spcBef>
      <a:spcAft>
        <a:spcPct val="0"/>
      </a:spcAft>
      <a:buClr>
        <a:schemeClr val="bg2"/>
      </a:buClr>
      <a:buSzPct val="125000"/>
      <a:buFont typeface="Wingdings" pitchFamily="2" charset="2"/>
      <a:defRPr kern="1200">
        <a:solidFill>
          <a:schemeClr val="tx1"/>
        </a:solidFill>
        <a:latin typeface="Arial" charset="0"/>
        <a:ea typeface="+mn-ea"/>
        <a:cs typeface="+mn-cs"/>
      </a:defRPr>
    </a:lvl2pPr>
    <a:lvl3pPr marL="914400" algn="ctr" rtl="0" eaLnBrk="0" fontAlgn="ctr" hangingPunct="0">
      <a:lnSpc>
        <a:spcPct val="80000"/>
      </a:lnSpc>
      <a:spcBef>
        <a:spcPct val="50000"/>
      </a:spcBef>
      <a:spcAft>
        <a:spcPct val="0"/>
      </a:spcAft>
      <a:buClr>
        <a:schemeClr val="bg2"/>
      </a:buClr>
      <a:buSzPct val="125000"/>
      <a:buFont typeface="Wingdings" pitchFamily="2" charset="2"/>
      <a:defRPr kern="1200">
        <a:solidFill>
          <a:schemeClr val="tx1"/>
        </a:solidFill>
        <a:latin typeface="Arial" charset="0"/>
        <a:ea typeface="+mn-ea"/>
        <a:cs typeface="+mn-cs"/>
      </a:defRPr>
    </a:lvl3pPr>
    <a:lvl4pPr marL="1371600" algn="ctr" rtl="0" eaLnBrk="0" fontAlgn="ctr" hangingPunct="0">
      <a:lnSpc>
        <a:spcPct val="80000"/>
      </a:lnSpc>
      <a:spcBef>
        <a:spcPct val="50000"/>
      </a:spcBef>
      <a:spcAft>
        <a:spcPct val="0"/>
      </a:spcAft>
      <a:buClr>
        <a:schemeClr val="bg2"/>
      </a:buClr>
      <a:buSzPct val="125000"/>
      <a:buFont typeface="Wingdings" pitchFamily="2" charset="2"/>
      <a:defRPr kern="1200">
        <a:solidFill>
          <a:schemeClr val="tx1"/>
        </a:solidFill>
        <a:latin typeface="Arial" charset="0"/>
        <a:ea typeface="+mn-ea"/>
        <a:cs typeface="+mn-cs"/>
      </a:defRPr>
    </a:lvl4pPr>
    <a:lvl5pPr marL="1828800" algn="ctr" rtl="0" eaLnBrk="0" fontAlgn="ctr" hangingPunct="0">
      <a:lnSpc>
        <a:spcPct val="80000"/>
      </a:lnSpc>
      <a:spcBef>
        <a:spcPct val="50000"/>
      </a:spcBef>
      <a:spcAft>
        <a:spcPct val="0"/>
      </a:spcAft>
      <a:buClr>
        <a:schemeClr val="bg2"/>
      </a:buClr>
      <a:buSzPct val="125000"/>
      <a:buFont typeface="Wingdings" pitchFamily="2" charset="2"/>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0A3"/>
    <a:srgbClr val="D6E4EE"/>
    <a:srgbClr val="CCEECC"/>
    <a:srgbClr val="FFCDCD"/>
    <a:srgbClr val="FF3399"/>
    <a:srgbClr val="00FF00"/>
    <a:srgbClr val="FFFF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54" autoAdjust="0"/>
    <p:restoredTop sz="79377" autoAdjust="0"/>
  </p:normalViewPr>
  <p:slideViewPr>
    <p:cSldViewPr snapToGrid="0">
      <p:cViewPr varScale="1">
        <p:scale>
          <a:sx n="91" d="100"/>
          <a:sy n="91" d="100"/>
        </p:scale>
        <p:origin x="2490" y="90"/>
      </p:cViewPr>
      <p:guideLst>
        <p:guide orient="horz" pos="2160"/>
        <p:guide pos="2880"/>
      </p:guideLst>
    </p:cSldViewPr>
  </p:slideViewPr>
  <p:notesTextViewPr>
    <p:cViewPr>
      <p:scale>
        <a:sx n="100" d="100"/>
        <a:sy n="100" d="100"/>
      </p:scale>
      <p:origin x="0" y="0"/>
    </p:cViewPr>
  </p:notesTextViewPr>
  <p:sorterViewPr>
    <p:cViewPr>
      <p:scale>
        <a:sx n="75" d="100"/>
        <a:sy n="75" d="100"/>
      </p:scale>
      <p:origin x="0" y="2142"/>
    </p:cViewPr>
  </p:sorterViewPr>
  <p:notesViewPr>
    <p:cSldViewPr snapToGrid="0">
      <p:cViewPr varScale="1">
        <p:scale>
          <a:sx n="84" d="100"/>
          <a:sy n="84" d="100"/>
        </p:scale>
        <p:origin x="-23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fontAlgn="base" hangingPunct="1">
              <a:lnSpc>
                <a:spcPct val="100000"/>
              </a:lnSpc>
              <a:spcBef>
                <a:spcPct val="0"/>
              </a:spcBef>
              <a:buClrTx/>
              <a:buSzTx/>
              <a:buFontTx/>
              <a:buNone/>
              <a:defRPr sz="1200"/>
            </a:lvl1pPr>
          </a:lstStyle>
          <a:p>
            <a:pPr>
              <a:defRPr/>
            </a:pPr>
            <a:endParaRPr lang="en-GB"/>
          </a:p>
        </p:txBody>
      </p:sp>
      <p:sp>
        <p:nvSpPr>
          <p:cNvPr id="286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fontAlgn="base" hangingPunct="1">
              <a:lnSpc>
                <a:spcPct val="100000"/>
              </a:lnSpc>
              <a:spcBef>
                <a:spcPct val="0"/>
              </a:spcBef>
              <a:buClrTx/>
              <a:buSzTx/>
              <a:buFontTx/>
              <a:buNone/>
              <a:defRPr sz="1200"/>
            </a:lvl1pPr>
          </a:lstStyle>
          <a:p>
            <a:pPr>
              <a:defRPr/>
            </a:pPr>
            <a:endParaRPr lang="en-GB"/>
          </a:p>
        </p:txBody>
      </p:sp>
      <p:sp>
        <p:nvSpPr>
          <p:cNvPr id="286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fontAlgn="base" hangingPunct="1">
              <a:lnSpc>
                <a:spcPct val="100000"/>
              </a:lnSpc>
              <a:spcBef>
                <a:spcPct val="0"/>
              </a:spcBef>
              <a:buClrTx/>
              <a:buSzTx/>
              <a:buFontTx/>
              <a:buNone/>
              <a:defRPr sz="1200"/>
            </a:lvl1pPr>
          </a:lstStyle>
          <a:p>
            <a:pPr>
              <a:defRPr/>
            </a:pPr>
            <a:endParaRPr lang="en-GB"/>
          </a:p>
        </p:txBody>
      </p:sp>
      <p:sp>
        <p:nvSpPr>
          <p:cNvPr id="286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fontAlgn="base" hangingPunct="1">
              <a:lnSpc>
                <a:spcPct val="100000"/>
              </a:lnSpc>
              <a:spcBef>
                <a:spcPct val="0"/>
              </a:spcBef>
              <a:buClrTx/>
              <a:buSzTx/>
              <a:buFontTx/>
              <a:buNone/>
              <a:defRPr sz="1200"/>
            </a:lvl1pPr>
          </a:lstStyle>
          <a:p>
            <a:pPr>
              <a:defRPr/>
            </a:pPr>
            <a:fld id="{4E53EE69-BA8C-4065-8035-A03E0ADECC63}" type="slidenum">
              <a:rPr lang="en-GB"/>
              <a:pPr>
                <a:defRPr/>
              </a:pPr>
              <a:t>‹Nº›</a:t>
            </a:fld>
            <a:endParaRPr lang="en-GB"/>
          </a:p>
        </p:txBody>
      </p:sp>
      <p:sp>
        <p:nvSpPr>
          <p:cNvPr id="28678" name="Text Box 6"/>
          <p:cNvSpPr txBox="1">
            <a:spLocks noChangeArrowheads="1"/>
          </p:cNvSpPr>
          <p:nvPr/>
        </p:nvSpPr>
        <p:spPr bwMode="auto">
          <a:xfrm>
            <a:off x="1979613" y="8788400"/>
            <a:ext cx="2898775" cy="225425"/>
          </a:xfrm>
          <a:prstGeom prst="rect">
            <a:avLst/>
          </a:prstGeom>
          <a:noFill/>
          <a:ln w="38100" algn="ctr">
            <a:noFill/>
            <a:miter lim="800000"/>
            <a:headEnd/>
            <a:tailEnd/>
          </a:ln>
          <a:effectLst/>
        </p:spPr>
        <p:txBody>
          <a:bodyPr lIns="80167" tIns="40084" rIns="80167" bIns="40084">
            <a:spAutoFit/>
          </a:bodyPr>
          <a:lstStyle/>
          <a:p>
            <a:pPr defTabSz="801688">
              <a:defRPr/>
            </a:pPr>
            <a:r>
              <a:rPr lang="en-GB" sz="1200"/>
              <a:t>Confidential</a:t>
            </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fontAlgn="base" hangingPunct="1">
              <a:lnSpc>
                <a:spcPct val="100000"/>
              </a:lnSpc>
              <a:spcBef>
                <a:spcPct val="0"/>
              </a:spcBef>
              <a:buClrTx/>
              <a:buSzTx/>
              <a:buFontTx/>
              <a:buNone/>
              <a:defRPr sz="1200"/>
            </a:lvl1pPr>
          </a:lstStyle>
          <a:p>
            <a:pPr>
              <a:defRPr/>
            </a:pPr>
            <a:endParaRPr lang="en-GB"/>
          </a:p>
        </p:txBody>
      </p:sp>
      <p:sp>
        <p:nvSpPr>
          <p:cNvPr id="215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fontAlgn="base" hangingPunct="1">
              <a:lnSpc>
                <a:spcPct val="100000"/>
              </a:lnSpc>
              <a:spcBef>
                <a:spcPct val="0"/>
              </a:spcBef>
              <a:buClrTx/>
              <a:buSzTx/>
              <a:buFontTx/>
              <a:buNone/>
              <a:defRPr sz="1200"/>
            </a:lvl1pPr>
          </a:lstStyle>
          <a:p>
            <a:pPr>
              <a:defRPr/>
            </a:pPr>
            <a:endParaRPr lang="en-GB"/>
          </a:p>
        </p:txBody>
      </p:sp>
      <p:sp>
        <p:nvSpPr>
          <p:cNvPr id="532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15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15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fontAlgn="base" hangingPunct="1">
              <a:lnSpc>
                <a:spcPct val="100000"/>
              </a:lnSpc>
              <a:spcBef>
                <a:spcPct val="0"/>
              </a:spcBef>
              <a:buClrTx/>
              <a:buSzTx/>
              <a:buFontTx/>
              <a:buNone/>
              <a:defRPr sz="1200"/>
            </a:lvl1pPr>
          </a:lstStyle>
          <a:p>
            <a:pPr>
              <a:defRPr/>
            </a:pPr>
            <a:endParaRPr lang="en-GB"/>
          </a:p>
        </p:txBody>
      </p:sp>
      <p:sp>
        <p:nvSpPr>
          <p:cNvPr id="215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fontAlgn="base" hangingPunct="1">
              <a:lnSpc>
                <a:spcPct val="100000"/>
              </a:lnSpc>
              <a:spcBef>
                <a:spcPct val="0"/>
              </a:spcBef>
              <a:buClrTx/>
              <a:buSzTx/>
              <a:buFontTx/>
              <a:buNone/>
              <a:defRPr sz="1200"/>
            </a:lvl1pPr>
          </a:lstStyle>
          <a:p>
            <a:pPr>
              <a:defRPr/>
            </a:pPr>
            <a:fld id="{5E753918-5835-4398-8EE5-4CA0B977BA20}" type="slidenum">
              <a:rPr lang="en-GB"/>
              <a:pPr>
                <a:defRPr/>
              </a:pPr>
              <a:t>‹Nº›</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D80B8420-7769-4A68-9561-8B0BC0F8F499}" type="slidenum">
              <a:rPr lang="en-GB" smtClean="0"/>
              <a:pPr/>
              <a:t>1</a:t>
            </a:fld>
            <a:endParaRPr lang="en-GB" smtClean="0"/>
          </a:p>
        </p:txBody>
      </p:sp>
      <p:sp>
        <p:nvSpPr>
          <p:cNvPr id="54275" name="Rectangle 2"/>
          <p:cNvSpPr>
            <a:spLocks noGrp="1" noRot="1" noChangeAspect="1" noChangeArrowheads="1" noTextEdit="1"/>
          </p:cNvSpPr>
          <p:nvPr>
            <p:ph type="sldImg"/>
          </p:nvPr>
        </p:nvSpPr>
        <p:spPr>
          <a:xfrm>
            <a:off x="1131888" y="703263"/>
            <a:ext cx="4589462" cy="3441700"/>
          </a:xfrm>
          <a:ln/>
        </p:spPr>
      </p:sp>
      <p:sp>
        <p:nvSpPr>
          <p:cNvPr id="54276" name="Rectangle 3"/>
          <p:cNvSpPr>
            <a:spLocks noGrp="1" noChangeArrowheads="1"/>
          </p:cNvSpPr>
          <p:nvPr>
            <p:ph type="body" idx="1"/>
          </p:nvPr>
        </p:nvSpPr>
        <p:spPr>
          <a:xfrm>
            <a:off x="731838" y="4519613"/>
            <a:ext cx="5338762" cy="3608387"/>
          </a:xfrm>
          <a:noFill/>
          <a:ln/>
        </p:spPr>
        <p:txBody>
          <a:bodyPr/>
          <a:lstStyle/>
          <a:p>
            <a:pPr eaLnBrk="1" hangingPunct="1"/>
            <a:r>
              <a:rPr lang="en-US" smtClean="0"/>
              <a:t>Versions mostly refer to the instruction set that the ARM core executes. </a:t>
            </a:r>
          </a:p>
          <a:p>
            <a:pPr eaLnBrk="1" hangingPunct="1"/>
            <a:endParaRPr lang="en-US" smtClean="0"/>
          </a:p>
          <a:p>
            <a:pPr eaLnBrk="1" hangingPunct="1"/>
            <a:r>
              <a:rPr lang="en-US" smtClean="0"/>
              <a:t>The ARM7, which is still the most often used core in a low-power design, executes the version 4T instruction set. Architectural extensions were added for version 5TE to include DSP instructions, such as 16-bit signed MLA instructions, saturation arithmetic, etc. The ARM926EJ-S and ARM1026EJ-S cores are examples of Version 5 architectures. Version 6 added instructions for doing byte manipulations and graphics algorithms more efficiently. The ARM11 family implemented the Version 6 architecture. Version 7 architectures (which include the Cortex family of cores, such as the Cortex A8, Cortex M3 and Cortex R4) extended the functionality by adding things such as Thumb2, low-power features, and more security.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0D19E505-36E0-4D98-85F0-367FE1A05009}" type="slidenum">
              <a:rPr lang="en-GB" smtClean="0"/>
              <a:pPr/>
              <a:t>10</a:t>
            </a:fld>
            <a:endParaRPr lang="en-GB" smtClean="0"/>
          </a:p>
        </p:txBody>
      </p:sp>
      <p:sp>
        <p:nvSpPr>
          <p:cNvPr id="63491" name="Rectangle 2"/>
          <p:cNvSpPr>
            <a:spLocks noGrp="1" noChangeArrowheads="1"/>
          </p:cNvSpPr>
          <p:nvPr>
            <p:ph type="body" idx="1"/>
          </p:nvPr>
        </p:nvSpPr>
        <p:spPr>
          <a:xfrm>
            <a:off x="909638" y="4356100"/>
            <a:ext cx="5021262" cy="4127500"/>
          </a:xfrm>
          <a:noFill/>
          <a:ln/>
        </p:spPr>
        <p:txBody>
          <a:bodyPr lIns="82552" tIns="41275" rIns="82552" bIns="41275"/>
          <a:lstStyle/>
          <a:p>
            <a:pPr eaLnBrk="1" hangingPunct="1"/>
            <a:r>
              <a:rPr lang="en-US" smtClean="0"/>
              <a:t>Condition codes are simply a way of testing the ALU status flags.</a:t>
            </a:r>
          </a:p>
          <a:p>
            <a:pPr eaLnBrk="1" hangingPunct="1"/>
            <a:endParaRPr lang="en-GB" smtClean="0"/>
          </a:p>
          <a:p>
            <a:pPr eaLnBrk="1" hangingPunct="1"/>
            <a:r>
              <a:rPr lang="en-GB" smtClean="0"/>
              <a:t>This slide is for reference only.</a:t>
            </a:r>
          </a:p>
        </p:txBody>
      </p:sp>
      <p:sp>
        <p:nvSpPr>
          <p:cNvPr id="63492" name="Rectangle 3"/>
          <p:cNvSpPr>
            <a:spLocks noGrp="1" noRot="1" noChangeAspect="1" noChangeArrowheads="1" noTextEdit="1"/>
          </p:cNvSpPr>
          <p:nvPr>
            <p:ph type="sldImg"/>
          </p:nvPr>
        </p:nvSpPr>
        <p:spPr>
          <a:xfrm>
            <a:off x="1292225" y="792163"/>
            <a:ext cx="4211638" cy="3159125"/>
          </a:xfr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32F54D33-119B-4260-975A-13383B024F35}" type="slidenum">
              <a:rPr lang="en-GB" smtClean="0"/>
              <a:pPr/>
              <a:t>11</a:t>
            </a:fld>
            <a:endParaRPr lang="en-GB" smtClean="0"/>
          </a:p>
        </p:txBody>
      </p:sp>
      <p:sp>
        <p:nvSpPr>
          <p:cNvPr id="64515" name="Rectangle 2"/>
          <p:cNvSpPr>
            <a:spLocks noGrp="1" noRot="1" noChangeAspect="1" noChangeArrowheads="1" noTextEdit="1"/>
          </p:cNvSpPr>
          <p:nvPr>
            <p:ph type="sldImg"/>
          </p:nvPr>
        </p:nvSpPr>
        <p:spPr>
          <a:xfrm>
            <a:off x="1285875" y="792163"/>
            <a:ext cx="4286250" cy="3214687"/>
          </a:xfrm>
          <a:ln/>
        </p:spPr>
      </p:sp>
      <p:sp>
        <p:nvSpPr>
          <p:cNvPr id="64516" name="Rectangle 4"/>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2813" y="4360863"/>
            <a:ext cx="5032375" cy="4129087"/>
          </a:xfrm>
          <a:solidFill>
            <a:srgbClr val="FFFFFF"/>
          </a:solidFill>
          <a:ln>
            <a:solidFill>
              <a:srgbClr val="000000"/>
            </a:solidFill>
          </a:ln>
        </p:spPr>
        <p:txBody>
          <a:bodyPr lIns="84400" tIns="42200" rIns="84400" bIns="42200"/>
          <a:lstStyle/>
          <a:p>
            <a:r>
              <a:rPr lang="en-US" dirty="0" smtClean="0"/>
              <a:t>Sequence of conditional instructions:</a:t>
            </a:r>
          </a:p>
          <a:p>
            <a:r>
              <a:rPr lang="en-US" dirty="0" smtClean="0"/>
              <a:t>	- no instruction must reset </a:t>
            </a:r>
            <a:r>
              <a:rPr lang="en-US" dirty="0" err="1" smtClean="0"/>
              <a:t>cond</a:t>
            </a:r>
            <a:r>
              <a:rPr lang="en-US" dirty="0" smtClean="0"/>
              <a:t> code flags</a:t>
            </a:r>
          </a:p>
          <a:p>
            <a:r>
              <a:rPr lang="en-US" dirty="0" smtClean="0"/>
              <a:t>	- BL corrupts flags so must be last</a:t>
            </a:r>
          </a:p>
          <a:p>
            <a:r>
              <a:rPr lang="en-US" dirty="0" smtClean="0"/>
              <a:t>	- limit sequence to max 3 or so </a:t>
            </a:r>
            <a:r>
              <a:rPr lang="en-US" dirty="0" err="1" smtClean="0"/>
              <a:t>instrs</a:t>
            </a:r>
            <a:endParaRPr lang="en-US" dirty="0" smtClean="0"/>
          </a:p>
          <a:p>
            <a:r>
              <a:rPr lang="en-US" dirty="0" smtClean="0"/>
              <a:t>Can use different condition codes.  Give if then else example.  Note GCD practical coming later.</a:t>
            </a:r>
          </a:p>
          <a:p>
            <a:r>
              <a:rPr lang="en-US" dirty="0" smtClean="0"/>
              <a:t>Conditional compare</a:t>
            </a:r>
          </a:p>
          <a:p>
            <a:r>
              <a:rPr lang="en-US" dirty="0" smtClean="0"/>
              <a:t>	- resets condition code when executed</a:t>
            </a:r>
          </a:p>
          <a:p>
            <a:r>
              <a:rPr lang="en-US" dirty="0" smtClean="0"/>
              <a:t>	- compiler will make use of this</a:t>
            </a:r>
          </a:p>
          <a:p>
            <a:r>
              <a:rPr lang="en-US" dirty="0" smtClean="0"/>
              <a:t>	- can be difficult for a human to understand!</a:t>
            </a:r>
          </a:p>
          <a:p>
            <a:r>
              <a:rPr lang="en-US" dirty="0" smtClean="0"/>
              <a:t>Not just for compare, using data processing with condition code and S bit is useful in some circumstances.</a:t>
            </a:r>
          </a:p>
          <a:p>
            <a:r>
              <a:rPr lang="en-US" dirty="0" smtClean="0"/>
              <a:t>LDM/LDR instruction cannot set flags due to </a:t>
            </a:r>
            <a:r>
              <a:rPr lang="en-US" dirty="0" err="1" smtClean="0"/>
              <a:t>datapath</a:t>
            </a:r>
            <a:r>
              <a:rPr lang="en-US" dirty="0" smtClean="0"/>
              <a:t> issues (data comes back only at the very end of the cycle, so there is no opportunity to perform a comparison and set the status flags).</a:t>
            </a:r>
          </a:p>
          <a:p>
            <a:endParaRPr lang="en-US" dirty="0" smtClean="0"/>
          </a:p>
        </p:txBody>
      </p:sp>
      <p:sp>
        <p:nvSpPr>
          <p:cNvPr id="65539" name="Rectangle 3"/>
          <p:cNvSpPr>
            <a:spLocks noGrp="1" noRot="1" noChangeAspect="1" noChangeArrowheads="1" noTextEdit="1"/>
          </p:cNvSpPr>
          <p:nvPr>
            <p:ph type="sldImg"/>
          </p:nvPr>
        </p:nvSpPr>
        <p:spPr>
          <a:xfrm>
            <a:off x="1254125" y="855663"/>
            <a:ext cx="4359275" cy="3268662"/>
          </a:xfrm>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FEBF240-B3CD-420A-9F74-7EDDB8C59273}" type="slidenum">
              <a:rPr lang="en-GB" smtClean="0"/>
              <a:pPr/>
              <a:t>13</a:t>
            </a:fld>
            <a:endParaRPr lang="en-GB" smtClean="0"/>
          </a:p>
        </p:txBody>
      </p:sp>
      <p:sp>
        <p:nvSpPr>
          <p:cNvPr id="66563" name="Rectangle 2"/>
          <p:cNvSpPr>
            <a:spLocks noGrp="1" noChangeArrowheads="1"/>
          </p:cNvSpPr>
          <p:nvPr>
            <p:ph type="body" idx="1"/>
          </p:nvPr>
        </p:nvSpPr>
        <p:spPr>
          <a:xfrm>
            <a:off x="912813" y="4360863"/>
            <a:ext cx="5032375" cy="4129087"/>
          </a:xfrm>
          <a:noFill/>
          <a:ln/>
        </p:spPr>
        <p:txBody>
          <a:bodyPr lIns="84400" tIns="42200" rIns="84400" bIns="42200"/>
          <a:lstStyle/>
          <a:p>
            <a:pPr eaLnBrk="1" hangingPunct="1"/>
            <a:r>
              <a:rPr lang="en-US" dirty="0" smtClean="0"/>
              <a:t>BIC	bit clear</a:t>
            </a:r>
          </a:p>
          <a:p>
            <a:pPr eaLnBrk="1" hangingPunct="1"/>
            <a:r>
              <a:rPr lang="en-US" dirty="0" smtClean="0"/>
              <a:t>ORR	bit set</a:t>
            </a:r>
          </a:p>
          <a:p>
            <a:pPr eaLnBrk="1" hangingPunct="1"/>
            <a:r>
              <a:rPr lang="en-US" dirty="0" smtClean="0"/>
              <a:t>AND	bit mask</a:t>
            </a:r>
          </a:p>
          <a:p>
            <a:pPr eaLnBrk="1" hangingPunct="1"/>
            <a:r>
              <a:rPr lang="en-US" dirty="0" smtClean="0"/>
              <a:t>EOR	bit invert</a:t>
            </a:r>
          </a:p>
          <a:p>
            <a:pPr eaLnBrk="1" hangingPunct="1"/>
            <a:endParaRPr lang="en-US" dirty="0" smtClean="0"/>
          </a:p>
          <a:p>
            <a:pPr eaLnBrk="1" hangingPunct="1"/>
            <a:r>
              <a:rPr lang="en-US" dirty="0" smtClean="0"/>
              <a:t>Comparisons produce no results - just set condition codes.</a:t>
            </a:r>
          </a:p>
          <a:p>
            <a:pPr eaLnBrk="1" hangingPunct="1"/>
            <a:r>
              <a:rPr lang="en-US" dirty="0" smtClean="0"/>
              <a:t>CMP	like SUB</a:t>
            </a:r>
          </a:p>
          <a:p>
            <a:pPr eaLnBrk="1" hangingPunct="1"/>
            <a:r>
              <a:rPr lang="en-US" dirty="0" smtClean="0"/>
              <a:t>CMN	like ADD (subtract of a negative number is the same as add)</a:t>
            </a:r>
          </a:p>
          <a:p>
            <a:pPr eaLnBrk="1" hangingPunct="1"/>
            <a:r>
              <a:rPr lang="en-US" dirty="0" smtClean="0"/>
              <a:t>TST	like AND</a:t>
            </a:r>
          </a:p>
          <a:p>
            <a:pPr eaLnBrk="1" hangingPunct="1"/>
            <a:r>
              <a:rPr lang="en-US" dirty="0" smtClean="0"/>
              <a:t>TEQ	like EOR (</a:t>
            </a:r>
            <a:r>
              <a:rPr lang="en-US" dirty="0" err="1" smtClean="0"/>
              <a:t>eor</a:t>
            </a:r>
            <a:r>
              <a:rPr lang="en-US" dirty="0" smtClean="0"/>
              <a:t> of identical numbers gives result of zero)</a:t>
            </a:r>
          </a:p>
          <a:p>
            <a:pPr eaLnBrk="1" hangingPunct="1"/>
            <a:endParaRPr lang="en-US" dirty="0" smtClean="0"/>
          </a:p>
          <a:p>
            <a:pPr eaLnBrk="1" hangingPunct="1"/>
            <a:r>
              <a:rPr lang="en-US" dirty="0" smtClean="0"/>
              <a:t>Generally single-cycle execution (except write to PC and register-controlled shift).  Mention ARM NOP &amp; Thumb NOP.</a:t>
            </a:r>
          </a:p>
          <a:p>
            <a:pPr eaLnBrk="1" hangingPunct="1"/>
            <a:r>
              <a:rPr lang="en-US" dirty="0" smtClean="0"/>
              <a:t>Explain RSB and RSC which do subtract in other order (e.g. y-x not x-y)</a:t>
            </a:r>
          </a:p>
          <a:p>
            <a:pPr eaLnBrk="1" hangingPunct="1"/>
            <a:r>
              <a:rPr lang="en-US" dirty="0" smtClean="0"/>
              <a:t>Does not include multiply (separate </a:t>
            </a:r>
            <a:r>
              <a:rPr lang="en-US" dirty="0" err="1" smtClean="0"/>
              <a:t>instr</a:t>
            </a:r>
            <a:r>
              <a:rPr lang="en-US" dirty="0" smtClean="0"/>
              <a:t> format).  No divide - compiler uses run-time library or barrel shifter to perform division.</a:t>
            </a:r>
          </a:p>
          <a:p>
            <a:pPr eaLnBrk="1" hangingPunct="1"/>
            <a:r>
              <a:rPr lang="en-US" dirty="0" smtClean="0"/>
              <a:t>Can combine “S” bit with conditional execution, e.g.</a:t>
            </a:r>
          </a:p>
          <a:p>
            <a:pPr eaLnBrk="1" hangingPunct="1"/>
            <a:r>
              <a:rPr lang="en-US" dirty="0" smtClean="0"/>
              <a:t>	ADDEQS r0, r1, r2</a:t>
            </a:r>
          </a:p>
        </p:txBody>
      </p:sp>
      <p:sp>
        <p:nvSpPr>
          <p:cNvPr id="66564" name="Rectangle 3"/>
          <p:cNvSpPr>
            <a:spLocks noGrp="1" noRot="1" noChangeAspect="1" noChangeArrowheads="1" noTextEdit="1"/>
          </p:cNvSpPr>
          <p:nvPr>
            <p:ph type="sldImg"/>
          </p:nvPr>
        </p:nvSpPr>
        <p:spPr>
          <a:xfrm>
            <a:off x="1255713" y="855663"/>
            <a:ext cx="4357687" cy="3268662"/>
          </a:xfr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2813" y="4360863"/>
            <a:ext cx="5032375" cy="4129087"/>
          </a:xfrm>
          <a:solidFill>
            <a:srgbClr val="FFFFFF"/>
          </a:solidFill>
          <a:ln>
            <a:solidFill>
              <a:srgbClr val="000000"/>
            </a:solidFill>
          </a:ln>
        </p:spPr>
        <p:txBody>
          <a:bodyPr lIns="84400" tIns="42200" rIns="84400" bIns="42200"/>
          <a:lstStyle/>
          <a:p>
            <a:r>
              <a:rPr lang="en-US" smtClean="0"/>
              <a:t>Rotate left can be implemented as rotate right (32-number), e.g. rotate left of 10 is performed using rotate right of 22.</a:t>
            </a:r>
          </a:p>
          <a:p>
            <a:endParaRPr lang="en-US" smtClean="0"/>
          </a:p>
          <a:p>
            <a:r>
              <a:rPr lang="en-US" smtClean="0"/>
              <a:t>RRX shifts by 1 bit position, of a 33 bit amount (includes carry flag).  Very specialized application (e.g. encryption algorithms).  Cannot be generated by C compiler.  We have used it for 64/64 bit divide. RRX allows you to shift multiprecision values right by one efficiently.  Also used in ARM’s MPEG code in a very tricky piece of code.</a:t>
            </a:r>
          </a:p>
          <a:p>
            <a:endParaRPr lang="en-US" smtClean="0"/>
          </a:p>
          <a:p>
            <a:r>
              <a:rPr lang="en-US" smtClean="0"/>
              <a:t>ANSI C does not have a rotate operation (it only has “&lt;&lt;“ and “&gt;&gt;” which are the equivalent of LSL, LSR and ASR).  However the ARM compiler recognizes rotate type expresssions and optimizes these to use ROR, e.g.</a:t>
            </a:r>
          </a:p>
          <a:p>
            <a:endParaRPr lang="en-US" smtClean="0"/>
          </a:p>
          <a:p>
            <a:r>
              <a:rPr lang="en-US" smtClean="0"/>
              <a:t>int f(unsigned int a)</a:t>
            </a:r>
          </a:p>
          <a:p>
            <a:r>
              <a:rPr lang="en-US" smtClean="0"/>
              <a:t>{</a:t>
            </a:r>
          </a:p>
          <a:p>
            <a:r>
              <a:rPr lang="en-US" smtClean="0"/>
              <a:t>  return (a &lt;&lt; 10) | (a &gt;&gt;22) ;</a:t>
            </a:r>
          </a:p>
          <a:p>
            <a:r>
              <a:rPr lang="en-US" smtClean="0"/>
              <a:t>}</a:t>
            </a:r>
          </a:p>
          <a:p>
            <a:r>
              <a:rPr lang="en-US" smtClean="0"/>
              <a:t>=&gt; MOV      a1,a1,ROR #22</a:t>
            </a:r>
          </a:p>
          <a:p>
            <a:endParaRPr lang="en-US" smtClean="0"/>
          </a:p>
          <a:p>
            <a:r>
              <a:rPr lang="en-US" smtClean="0"/>
              <a:t>Carry flag set out of the shifter for *logical* data processing operations</a:t>
            </a:r>
          </a:p>
          <a:p>
            <a:endParaRPr lang="en-US" smtClean="0"/>
          </a:p>
        </p:txBody>
      </p:sp>
      <p:sp>
        <p:nvSpPr>
          <p:cNvPr id="67587" name="Rectangle 1027"/>
          <p:cNvSpPr>
            <a:spLocks noGrp="1" noRot="1" noChangeAspect="1" noChangeArrowheads="1" noTextEdit="1"/>
          </p:cNvSpPr>
          <p:nvPr>
            <p:ph type="sldImg"/>
          </p:nvPr>
        </p:nvSpPr>
        <p:spPr>
          <a:xfrm>
            <a:off x="1254125" y="855663"/>
            <a:ext cx="4359275" cy="3268662"/>
          </a:xfrm>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B7478979-7AED-4853-9B80-0E6C92FAF4FB}" type="slidenum">
              <a:rPr lang="en-GB" smtClean="0"/>
              <a:pPr/>
              <a:t>15</a:t>
            </a:fld>
            <a:endParaRPr lang="en-GB" smtClean="0"/>
          </a:p>
        </p:txBody>
      </p:sp>
      <p:sp>
        <p:nvSpPr>
          <p:cNvPr id="68611" name="Rectangle 2"/>
          <p:cNvSpPr>
            <a:spLocks noGrp="1" noChangeArrowheads="1"/>
          </p:cNvSpPr>
          <p:nvPr>
            <p:ph type="body" idx="1"/>
          </p:nvPr>
        </p:nvSpPr>
        <p:spPr>
          <a:xfrm>
            <a:off x="912813" y="4360863"/>
            <a:ext cx="5032375" cy="4129087"/>
          </a:xfrm>
          <a:noFill/>
          <a:ln/>
        </p:spPr>
        <p:txBody>
          <a:bodyPr lIns="84400" tIns="42200" rIns="84400" bIns="42200"/>
          <a:lstStyle/>
          <a:p>
            <a:pPr eaLnBrk="1" hangingPunct="1"/>
            <a:r>
              <a:rPr lang="en-US" smtClean="0"/>
              <a:t>BIC	bit clear</a:t>
            </a:r>
          </a:p>
          <a:p>
            <a:pPr eaLnBrk="1" hangingPunct="1"/>
            <a:r>
              <a:rPr lang="en-US" smtClean="0"/>
              <a:t>ORR	bit set</a:t>
            </a:r>
          </a:p>
          <a:p>
            <a:pPr eaLnBrk="1" hangingPunct="1"/>
            <a:r>
              <a:rPr lang="en-US" smtClean="0"/>
              <a:t>AND	bit mask</a:t>
            </a:r>
          </a:p>
          <a:p>
            <a:pPr eaLnBrk="1" hangingPunct="1"/>
            <a:r>
              <a:rPr lang="en-US" smtClean="0"/>
              <a:t>EOR	bit invert</a:t>
            </a:r>
          </a:p>
          <a:p>
            <a:pPr eaLnBrk="1" hangingPunct="1"/>
            <a:endParaRPr lang="en-US" smtClean="0"/>
          </a:p>
          <a:p>
            <a:pPr eaLnBrk="1" hangingPunct="1"/>
            <a:r>
              <a:rPr lang="en-US" smtClean="0"/>
              <a:t>Comparisons produce no results - just set condition codes.</a:t>
            </a:r>
          </a:p>
          <a:p>
            <a:pPr eaLnBrk="1" hangingPunct="1"/>
            <a:r>
              <a:rPr lang="en-US" smtClean="0"/>
              <a:t>CMP	like SUB</a:t>
            </a:r>
          </a:p>
          <a:p>
            <a:pPr eaLnBrk="1" hangingPunct="1"/>
            <a:r>
              <a:rPr lang="en-US" smtClean="0"/>
              <a:t>CMN	like ADD (subtract of a negative number is the same as add)</a:t>
            </a:r>
          </a:p>
          <a:p>
            <a:pPr eaLnBrk="1" hangingPunct="1"/>
            <a:r>
              <a:rPr lang="en-US" smtClean="0"/>
              <a:t>TST	like AND</a:t>
            </a:r>
          </a:p>
          <a:p>
            <a:pPr eaLnBrk="1" hangingPunct="1"/>
            <a:r>
              <a:rPr lang="en-US" smtClean="0"/>
              <a:t>TEQ	like EOR (eor of identical numbers gives result of zero)</a:t>
            </a:r>
          </a:p>
          <a:p>
            <a:pPr eaLnBrk="1" hangingPunct="1"/>
            <a:endParaRPr lang="en-US" smtClean="0"/>
          </a:p>
          <a:p>
            <a:pPr eaLnBrk="1" hangingPunct="1"/>
            <a:r>
              <a:rPr lang="en-US" smtClean="0"/>
              <a:t>Generally single-cycle execution (except write to PC and register-controlled shift).  Mention ARM NOP &amp; Thumb NOP.</a:t>
            </a:r>
          </a:p>
          <a:p>
            <a:pPr eaLnBrk="1" hangingPunct="1"/>
            <a:r>
              <a:rPr lang="en-US" smtClean="0"/>
              <a:t>Explain RSB and RSC which do subtract in other order (e.g. y-x not x-y)</a:t>
            </a:r>
          </a:p>
          <a:p>
            <a:pPr eaLnBrk="1" hangingPunct="1"/>
            <a:r>
              <a:rPr lang="en-US" smtClean="0"/>
              <a:t>Does not include multiply (separate instr format).  No divide - compiler uses run-time library or barrel shifter to perform division.</a:t>
            </a:r>
          </a:p>
          <a:p>
            <a:pPr eaLnBrk="1" hangingPunct="1"/>
            <a:r>
              <a:rPr lang="en-US" smtClean="0"/>
              <a:t>Can combine “S” bit with conditional execution, e.g.</a:t>
            </a:r>
          </a:p>
          <a:p>
            <a:pPr eaLnBrk="1" hangingPunct="1"/>
            <a:r>
              <a:rPr lang="en-US" smtClean="0"/>
              <a:t>	ADDEQS r0, r1, r2</a:t>
            </a:r>
          </a:p>
        </p:txBody>
      </p:sp>
      <p:sp>
        <p:nvSpPr>
          <p:cNvPr id="68612" name="Rectangle 3"/>
          <p:cNvSpPr>
            <a:spLocks noGrp="1" noRot="1" noChangeAspect="1" noChangeArrowheads="1" noTextEdit="1"/>
          </p:cNvSpPr>
          <p:nvPr>
            <p:ph type="sldImg"/>
          </p:nvPr>
        </p:nvSpPr>
        <p:spPr>
          <a:xfrm>
            <a:off x="1255713" y="855663"/>
            <a:ext cx="4357687" cy="3268662"/>
          </a:xfr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E7C8CE7F-B19D-4A31-80AB-C8E65E5919B9}" type="slidenum">
              <a:rPr lang="en-GB" smtClean="0"/>
              <a:pPr/>
              <a:t>16</a:t>
            </a:fld>
            <a:endParaRPr lang="en-GB" smtClean="0"/>
          </a:p>
        </p:txBody>
      </p:sp>
      <p:sp>
        <p:nvSpPr>
          <p:cNvPr id="69635" name="Rectangle 2"/>
          <p:cNvSpPr>
            <a:spLocks noGrp="1" noChangeArrowheads="1"/>
          </p:cNvSpPr>
          <p:nvPr>
            <p:ph type="body" idx="1"/>
          </p:nvPr>
        </p:nvSpPr>
        <p:spPr>
          <a:xfrm>
            <a:off x="912813" y="4360863"/>
            <a:ext cx="5032375" cy="4129087"/>
          </a:xfrm>
          <a:noFill/>
          <a:ln/>
        </p:spPr>
        <p:txBody>
          <a:bodyPr lIns="84400" tIns="42200" rIns="84400" bIns="42200"/>
          <a:lstStyle/>
          <a:p>
            <a:pPr eaLnBrk="1" hangingPunct="1"/>
            <a:endParaRPr lang="en-US" smtClean="0"/>
          </a:p>
        </p:txBody>
      </p:sp>
      <p:sp>
        <p:nvSpPr>
          <p:cNvPr id="69636" name="Rectangle 3"/>
          <p:cNvSpPr>
            <a:spLocks noGrp="1" noRot="1" noChangeAspect="1" noChangeArrowheads="1" noTextEdit="1"/>
          </p:cNvSpPr>
          <p:nvPr>
            <p:ph type="sldImg"/>
          </p:nvPr>
        </p:nvSpPr>
        <p:spPr>
          <a:xfrm>
            <a:off x="1255713" y="855663"/>
            <a:ext cx="4357687" cy="3268662"/>
          </a:xfr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D824380-EFCC-4A0A-B956-A7C1B698AF06}" type="slidenum">
              <a:rPr lang="en-GB" smtClean="0"/>
              <a:pPr/>
              <a:t>17</a:t>
            </a:fld>
            <a:endParaRPr lang="en-GB"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8EA63305-4171-4EBC-BC88-91F2A28786B1}" type="slidenum">
              <a:rPr lang="en-GB" smtClean="0"/>
              <a:pPr/>
              <a:t>18</a:t>
            </a:fld>
            <a:endParaRPr lang="en-GB"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94E69D11-0C2A-4B27-BEA4-10926B2AAC67}" type="slidenum">
              <a:rPr lang="en-GB" smtClean="0"/>
              <a:pPr/>
              <a:t>19</a:t>
            </a:fld>
            <a:endParaRPr lang="en-GB" smtClean="0"/>
          </a:p>
        </p:txBody>
      </p:sp>
      <p:sp>
        <p:nvSpPr>
          <p:cNvPr id="72707" name="Rectangle 2"/>
          <p:cNvSpPr>
            <a:spLocks noChangeArrowheads="1"/>
          </p:cNvSpPr>
          <p:nvPr/>
        </p:nvSpPr>
        <p:spPr bwMode="auto">
          <a:xfrm>
            <a:off x="3898900" y="6350"/>
            <a:ext cx="2986088" cy="433388"/>
          </a:xfrm>
          <a:prstGeom prst="rect">
            <a:avLst/>
          </a:prstGeom>
          <a:noFill/>
          <a:ln w="9525">
            <a:noFill/>
            <a:miter lim="800000"/>
            <a:headEnd/>
            <a:tailEnd/>
          </a:ln>
        </p:spPr>
        <p:txBody>
          <a:bodyPr wrap="none" anchor="ctr"/>
          <a:lstStyle/>
          <a:p>
            <a:endParaRPr lang="es-AR"/>
          </a:p>
        </p:txBody>
      </p:sp>
      <p:sp>
        <p:nvSpPr>
          <p:cNvPr id="72708" name="Rectangle 3"/>
          <p:cNvSpPr>
            <a:spLocks noChangeArrowheads="1"/>
          </p:cNvSpPr>
          <p:nvPr/>
        </p:nvSpPr>
        <p:spPr bwMode="auto">
          <a:xfrm>
            <a:off x="-31750" y="8701088"/>
            <a:ext cx="2986088" cy="427037"/>
          </a:xfrm>
          <a:prstGeom prst="rect">
            <a:avLst/>
          </a:prstGeom>
          <a:noFill/>
          <a:ln w="9525">
            <a:noFill/>
            <a:miter lim="800000"/>
            <a:headEnd/>
            <a:tailEnd/>
          </a:ln>
        </p:spPr>
        <p:txBody>
          <a:bodyPr wrap="none" anchor="ctr"/>
          <a:lstStyle/>
          <a:p>
            <a:endParaRPr lang="es-AR"/>
          </a:p>
        </p:txBody>
      </p:sp>
      <p:sp>
        <p:nvSpPr>
          <p:cNvPr id="72709" name="Rectangle 4"/>
          <p:cNvSpPr>
            <a:spLocks noChangeArrowheads="1"/>
          </p:cNvSpPr>
          <p:nvPr/>
        </p:nvSpPr>
        <p:spPr bwMode="auto">
          <a:xfrm>
            <a:off x="-31750" y="6350"/>
            <a:ext cx="2986088" cy="433388"/>
          </a:xfrm>
          <a:prstGeom prst="rect">
            <a:avLst/>
          </a:prstGeom>
          <a:noFill/>
          <a:ln w="9525">
            <a:noFill/>
            <a:miter lim="800000"/>
            <a:headEnd/>
            <a:tailEnd/>
          </a:ln>
        </p:spPr>
        <p:txBody>
          <a:bodyPr wrap="none" anchor="ctr"/>
          <a:lstStyle/>
          <a:p>
            <a:endParaRPr lang="es-AR"/>
          </a:p>
        </p:txBody>
      </p:sp>
      <p:sp>
        <p:nvSpPr>
          <p:cNvPr id="72710" name="Rectangle 5"/>
          <p:cNvSpPr>
            <a:spLocks noGrp="1" noChangeArrowheads="1"/>
          </p:cNvSpPr>
          <p:nvPr>
            <p:ph type="body" idx="1"/>
          </p:nvPr>
        </p:nvSpPr>
        <p:spPr>
          <a:xfrm>
            <a:off x="830263" y="4357688"/>
            <a:ext cx="5194300" cy="4060825"/>
          </a:xfrm>
          <a:noFill/>
          <a:ln/>
        </p:spPr>
        <p:txBody>
          <a:bodyPr lIns="84211" tIns="42106" rIns="84211" bIns="42106"/>
          <a:lstStyle/>
          <a:p>
            <a:pPr defTabSz="962025" eaLnBrk="1" hangingPunct="1"/>
            <a:endParaRPr lang="en-US" smtClean="0"/>
          </a:p>
        </p:txBody>
      </p:sp>
      <p:sp>
        <p:nvSpPr>
          <p:cNvPr id="72711" name="Rectangle 6"/>
          <p:cNvSpPr>
            <a:spLocks noGrp="1" noRot="1" noChangeAspect="1" noChangeArrowheads="1" noTextEdit="1"/>
          </p:cNvSpPr>
          <p:nvPr>
            <p:ph type="sldImg"/>
          </p:nvPr>
        </p:nvSpPr>
        <p:spPr>
          <a:xfrm>
            <a:off x="1379538" y="795338"/>
            <a:ext cx="4154487" cy="3116262"/>
          </a:xfrm>
          <a:ln w="12700">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94972AA9-E4AE-45A7-A83F-29D24319477E}" type="slidenum">
              <a:rPr lang="en-GB" smtClean="0"/>
              <a:pPr/>
              <a:t>2</a:t>
            </a:fld>
            <a:endParaRPr lang="en-GB" smtClean="0"/>
          </a:p>
        </p:txBody>
      </p:sp>
      <p:sp>
        <p:nvSpPr>
          <p:cNvPr id="55299" name="Rectangle 2"/>
          <p:cNvSpPr>
            <a:spLocks noGrp="1" noChangeArrowheads="1"/>
          </p:cNvSpPr>
          <p:nvPr>
            <p:ph type="body" idx="1"/>
          </p:nvPr>
        </p:nvSpPr>
        <p:spPr>
          <a:xfrm>
            <a:off x="914400" y="4359275"/>
            <a:ext cx="5029200" cy="4132263"/>
          </a:xfrm>
          <a:noFill/>
          <a:ln/>
        </p:spPr>
        <p:txBody>
          <a:bodyPr/>
          <a:lstStyle/>
          <a:p>
            <a:pPr eaLnBrk="1" hangingPunct="1"/>
            <a:r>
              <a:rPr lang="en-US" smtClean="0"/>
              <a:t>The cause of confusion here is the term “word” which will mean 16-bits to people with a 16-bit background.</a:t>
            </a:r>
          </a:p>
          <a:p>
            <a:pPr eaLnBrk="1" hangingPunct="1"/>
            <a:r>
              <a:rPr lang="en-US" smtClean="0"/>
              <a:t>In the ARM world 16-bits is a “halfword” as the architecture is a 32-bit one, whereas “word” means 32-bits.</a:t>
            </a:r>
          </a:p>
          <a:p>
            <a:pPr eaLnBrk="1" hangingPunct="1"/>
            <a:endParaRPr lang="en-US" smtClean="0"/>
          </a:p>
          <a:p>
            <a:pPr eaLnBrk="1" hangingPunct="1"/>
            <a:r>
              <a:rPr lang="en-US" smtClean="0"/>
              <a:t>There are actually three instruction sets in modern ARM cores (such as the version 7 cores – A8, M3, and R4, and even the M1): you have Thumb, Thumb2 and ARM. One core in particular, the M3, executes only Thumb2 code, not ARM. All the instructions are 16 bits.</a:t>
            </a:r>
          </a:p>
          <a:p>
            <a:pPr eaLnBrk="1" hangingPunct="1"/>
            <a:r>
              <a:rPr lang="en-US" smtClean="0"/>
              <a:t>Java bytecodes are 8-bit instructions designed to be architecture independent.  Jazelle transparently executes most bytecodes in hardware and some in highly optimized ARM code.  This is due to a tradeoff between hardware complexity (power consumption &amp; silicon area) and speed.</a:t>
            </a:r>
          </a:p>
        </p:txBody>
      </p:sp>
      <p:sp>
        <p:nvSpPr>
          <p:cNvPr id="55300" name="Rectangle 3"/>
          <p:cNvSpPr>
            <a:spLocks noGrp="1" noRot="1" noChangeAspect="1" noChangeArrowheads="1" noTextEdit="1"/>
          </p:cNvSpPr>
          <p:nvPr>
            <p:ph type="sldImg"/>
          </p:nvPr>
        </p:nvSpPr>
        <p:spPr>
          <a:xfrm>
            <a:off x="1277938" y="841375"/>
            <a:ext cx="4286250" cy="3214688"/>
          </a:xfr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3897313" y="6350"/>
            <a:ext cx="2987675" cy="431800"/>
          </a:xfrm>
          <a:prstGeom prst="rect">
            <a:avLst/>
          </a:prstGeom>
          <a:noFill/>
          <a:ln w="9525">
            <a:noFill/>
            <a:miter lim="800000"/>
            <a:headEnd/>
            <a:tailEnd/>
          </a:ln>
        </p:spPr>
        <p:txBody>
          <a:bodyPr wrap="none" lIns="84527" tIns="42264" rIns="84527" bIns="42264" anchor="ctr"/>
          <a:lstStyle/>
          <a:p>
            <a:endParaRPr lang="es-AR"/>
          </a:p>
        </p:txBody>
      </p:sp>
      <p:sp>
        <p:nvSpPr>
          <p:cNvPr id="73731" name="Rectangle 3"/>
          <p:cNvSpPr>
            <a:spLocks noChangeArrowheads="1"/>
          </p:cNvSpPr>
          <p:nvPr/>
        </p:nvSpPr>
        <p:spPr bwMode="auto">
          <a:xfrm>
            <a:off x="-30163" y="8702675"/>
            <a:ext cx="2984501" cy="427038"/>
          </a:xfrm>
          <a:prstGeom prst="rect">
            <a:avLst/>
          </a:prstGeom>
          <a:noFill/>
          <a:ln w="9525">
            <a:noFill/>
            <a:miter lim="800000"/>
            <a:headEnd/>
            <a:tailEnd/>
          </a:ln>
        </p:spPr>
        <p:txBody>
          <a:bodyPr wrap="none" lIns="84527" tIns="42264" rIns="84527" bIns="42264" anchor="ctr"/>
          <a:lstStyle/>
          <a:p>
            <a:endParaRPr lang="es-AR"/>
          </a:p>
        </p:txBody>
      </p:sp>
      <p:sp>
        <p:nvSpPr>
          <p:cNvPr id="73732" name="Rectangle 4"/>
          <p:cNvSpPr>
            <a:spLocks noChangeArrowheads="1"/>
          </p:cNvSpPr>
          <p:nvPr/>
        </p:nvSpPr>
        <p:spPr bwMode="auto">
          <a:xfrm>
            <a:off x="-30163" y="6350"/>
            <a:ext cx="2984501" cy="431800"/>
          </a:xfrm>
          <a:prstGeom prst="rect">
            <a:avLst/>
          </a:prstGeom>
          <a:noFill/>
          <a:ln w="9525">
            <a:noFill/>
            <a:miter lim="800000"/>
            <a:headEnd/>
            <a:tailEnd/>
          </a:ln>
        </p:spPr>
        <p:txBody>
          <a:bodyPr wrap="none" lIns="84527" tIns="42264" rIns="84527" bIns="42264" anchor="ctr"/>
          <a:lstStyle/>
          <a:p>
            <a:endParaRPr lang="es-AR"/>
          </a:p>
        </p:txBody>
      </p:sp>
      <p:sp>
        <p:nvSpPr>
          <p:cNvPr id="73733" name="Rectangle 5"/>
          <p:cNvSpPr>
            <a:spLocks noGrp="1" noChangeArrowheads="1"/>
          </p:cNvSpPr>
          <p:nvPr>
            <p:ph type="body" idx="1"/>
          </p:nvPr>
        </p:nvSpPr>
        <p:spPr>
          <a:xfrm>
            <a:off x="830263" y="4357688"/>
            <a:ext cx="5194300" cy="4062412"/>
          </a:xfrm>
          <a:noFill/>
          <a:ln/>
        </p:spPr>
        <p:txBody>
          <a:bodyPr lIns="89295" tIns="44648" rIns="89295" bIns="44648"/>
          <a:lstStyle/>
          <a:p>
            <a:pPr defTabSz="889000"/>
            <a:r>
              <a:rPr lang="en-US" smtClean="0"/>
              <a:t>Point out that it is 8-bit value shifted to anywhere within the 32-bit word (but must be an even number of bits).  Other bits are zeros.</a:t>
            </a:r>
          </a:p>
          <a:p>
            <a:pPr defTabSz="889000"/>
            <a:r>
              <a:rPr lang="en-US" smtClean="0"/>
              <a:t>Mention that ROR#2,4,6 (not shown) will split the 8-bit immediate with some bits at bottom of word and some at top.</a:t>
            </a:r>
          </a:p>
          <a:p>
            <a:pPr defTabSz="889000"/>
            <a:endParaRPr lang="en-US" smtClean="0"/>
          </a:p>
          <a:p>
            <a:pPr defTabSz="889000"/>
            <a:r>
              <a:rPr lang="en-US" smtClean="0">
                <a:latin typeface="Courier New" pitchFamily="49" charset="0"/>
              </a:rPr>
              <a:t>mov r0, #256	; mov r0, #0x100</a:t>
            </a:r>
          </a:p>
          <a:p>
            <a:pPr defTabSz="889000"/>
            <a:r>
              <a:rPr lang="en-US" smtClean="0">
                <a:latin typeface="Courier New" pitchFamily="49" charset="0"/>
              </a:rPr>
              <a:t>mov r1, #0x40, 30	; mov r1, #0x100</a:t>
            </a:r>
          </a:p>
          <a:p>
            <a:pPr defTabSz="889000"/>
            <a:endParaRPr lang="en-US" smtClean="0"/>
          </a:p>
          <a:p>
            <a:pPr defTabSz="889000"/>
            <a:r>
              <a:rPr lang="en-US" smtClean="0"/>
              <a:t>etc.</a:t>
            </a:r>
          </a:p>
          <a:p>
            <a:pPr defTabSz="889000"/>
            <a:r>
              <a:rPr lang="en-US" smtClean="0"/>
              <a:t>This method of generating constants allows 3073 distinct values, about 25% fewer than if 12-bits were used without modification. They are, however, a much more useful set of values.</a:t>
            </a:r>
          </a:p>
        </p:txBody>
      </p:sp>
      <p:sp>
        <p:nvSpPr>
          <p:cNvPr id="73734" name="Rectangle 6"/>
          <p:cNvSpPr>
            <a:spLocks noGrp="1" noRot="1" noChangeAspect="1" noChangeArrowheads="1" noTextEdit="1"/>
          </p:cNvSpPr>
          <p:nvPr>
            <p:ph type="sldImg"/>
          </p:nvPr>
        </p:nvSpPr>
        <p:spPr>
          <a:xfrm>
            <a:off x="1254125" y="855663"/>
            <a:ext cx="4359275" cy="3268662"/>
          </a:xfrm>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3897313" y="6350"/>
            <a:ext cx="2987675" cy="431800"/>
          </a:xfrm>
          <a:prstGeom prst="rect">
            <a:avLst/>
          </a:prstGeom>
          <a:noFill/>
          <a:ln w="9525">
            <a:noFill/>
            <a:miter lim="800000"/>
            <a:headEnd/>
            <a:tailEnd/>
          </a:ln>
        </p:spPr>
        <p:txBody>
          <a:bodyPr wrap="none" lIns="84527" tIns="42264" rIns="84527" bIns="42264" anchor="ctr"/>
          <a:lstStyle/>
          <a:p>
            <a:endParaRPr lang="es-AR"/>
          </a:p>
        </p:txBody>
      </p:sp>
      <p:sp>
        <p:nvSpPr>
          <p:cNvPr id="73731" name="Rectangle 3"/>
          <p:cNvSpPr>
            <a:spLocks noChangeArrowheads="1"/>
          </p:cNvSpPr>
          <p:nvPr/>
        </p:nvSpPr>
        <p:spPr bwMode="auto">
          <a:xfrm>
            <a:off x="-30163" y="8702675"/>
            <a:ext cx="2984501" cy="427038"/>
          </a:xfrm>
          <a:prstGeom prst="rect">
            <a:avLst/>
          </a:prstGeom>
          <a:noFill/>
          <a:ln w="9525">
            <a:noFill/>
            <a:miter lim="800000"/>
            <a:headEnd/>
            <a:tailEnd/>
          </a:ln>
        </p:spPr>
        <p:txBody>
          <a:bodyPr wrap="none" lIns="84527" tIns="42264" rIns="84527" bIns="42264" anchor="ctr"/>
          <a:lstStyle/>
          <a:p>
            <a:endParaRPr lang="es-AR"/>
          </a:p>
        </p:txBody>
      </p:sp>
      <p:sp>
        <p:nvSpPr>
          <p:cNvPr id="73732" name="Rectangle 4"/>
          <p:cNvSpPr>
            <a:spLocks noChangeArrowheads="1"/>
          </p:cNvSpPr>
          <p:nvPr/>
        </p:nvSpPr>
        <p:spPr bwMode="auto">
          <a:xfrm>
            <a:off x="-30163" y="6350"/>
            <a:ext cx="2984501" cy="431800"/>
          </a:xfrm>
          <a:prstGeom prst="rect">
            <a:avLst/>
          </a:prstGeom>
          <a:noFill/>
          <a:ln w="9525">
            <a:noFill/>
            <a:miter lim="800000"/>
            <a:headEnd/>
            <a:tailEnd/>
          </a:ln>
        </p:spPr>
        <p:txBody>
          <a:bodyPr wrap="none" lIns="84527" tIns="42264" rIns="84527" bIns="42264" anchor="ctr"/>
          <a:lstStyle/>
          <a:p>
            <a:endParaRPr lang="es-AR"/>
          </a:p>
        </p:txBody>
      </p:sp>
      <p:sp>
        <p:nvSpPr>
          <p:cNvPr id="73733" name="Rectangle 5"/>
          <p:cNvSpPr>
            <a:spLocks noGrp="1" noChangeArrowheads="1"/>
          </p:cNvSpPr>
          <p:nvPr>
            <p:ph type="body" idx="1"/>
          </p:nvPr>
        </p:nvSpPr>
        <p:spPr>
          <a:xfrm>
            <a:off x="830263" y="4357688"/>
            <a:ext cx="5194300" cy="4062412"/>
          </a:xfrm>
          <a:noFill/>
          <a:ln/>
        </p:spPr>
        <p:txBody>
          <a:bodyPr lIns="89295" tIns="44648" rIns="89295" bIns="44648"/>
          <a:lstStyle/>
          <a:p>
            <a:pPr defTabSz="889000"/>
            <a:r>
              <a:rPr lang="en-US" smtClean="0"/>
              <a:t>Point out that it is 8-bit value shifted to anywhere within the 32-bit word (but must be an even number of bits).  Other bits are zeros.</a:t>
            </a:r>
          </a:p>
          <a:p>
            <a:pPr defTabSz="889000"/>
            <a:r>
              <a:rPr lang="en-US" smtClean="0"/>
              <a:t>Mention that ROR#2,4,6 (not shown) will split the 8-bit immediate with some bits at bottom of word and some at top.</a:t>
            </a:r>
          </a:p>
          <a:p>
            <a:pPr defTabSz="889000"/>
            <a:endParaRPr lang="en-US" smtClean="0"/>
          </a:p>
          <a:p>
            <a:pPr defTabSz="889000"/>
            <a:r>
              <a:rPr lang="en-US" smtClean="0">
                <a:latin typeface="Courier New" pitchFamily="49" charset="0"/>
              </a:rPr>
              <a:t>mov r0, #256	; mov r0, #0x100</a:t>
            </a:r>
          </a:p>
          <a:p>
            <a:pPr defTabSz="889000"/>
            <a:r>
              <a:rPr lang="en-US" smtClean="0">
                <a:latin typeface="Courier New" pitchFamily="49" charset="0"/>
              </a:rPr>
              <a:t>mov r1, #0x40, 30	; mov r1, #0x100</a:t>
            </a:r>
          </a:p>
          <a:p>
            <a:pPr defTabSz="889000"/>
            <a:endParaRPr lang="en-US" smtClean="0"/>
          </a:p>
          <a:p>
            <a:pPr defTabSz="889000"/>
            <a:r>
              <a:rPr lang="en-US" smtClean="0"/>
              <a:t>etc.</a:t>
            </a:r>
          </a:p>
          <a:p>
            <a:pPr defTabSz="889000"/>
            <a:r>
              <a:rPr lang="en-US" smtClean="0"/>
              <a:t>This method of generating constants allows 3073 distinct values, about 25% fewer than if 12-bits were used without modification. They are, however, a much more useful set of values.</a:t>
            </a:r>
          </a:p>
        </p:txBody>
      </p:sp>
      <p:sp>
        <p:nvSpPr>
          <p:cNvPr id="73734" name="Rectangle 6"/>
          <p:cNvSpPr>
            <a:spLocks noGrp="1" noRot="1" noChangeAspect="1" noChangeArrowheads="1" noTextEdit="1"/>
          </p:cNvSpPr>
          <p:nvPr>
            <p:ph type="sldImg"/>
          </p:nvPr>
        </p:nvSpPr>
        <p:spPr>
          <a:xfrm>
            <a:off x="1254125" y="855663"/>
            <a:ext cx="4359275" cy="3268662"/>
          </a:xfrm>
          <a:noFill/>
          <a:ln/>
        </p:spPr>
      </p:sp>
    </p:spTree>
    <p:extLst>
      <p:ext uri="{BB962C8B-B14F-4D97-AF65-F5344CB8AC3E}">
        <p14:creationId xmlns:p14="http://schemas.microsoft.com/office/powerpoint/2010/main" val="8018263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6C8415AB-2ED8-40D3-BD90-1A378BFD943D}" type="slidenum">
              <a:rPr lang="en-GB" smtClean="0"/>
              <a:pPr/>
              <a:t>22</a:t>
            </a:fld>
            <a:endParaRPr lang="en-GB" smtClean="0"/>
          </a:p>
        </p:txBody>
      </p:sp>
      <p:sp>
        <p:nvSpPr>
          <p:cNvPr id="74755" name="Rectangle 2"/>
          <p:cNvSpPr>
            <a:spLocks noChangeArrowheads="1"/>
          </p:cNvSpPr>
          <p:nvPr/>
        </p:nvSpPr>
        <p:spPr bwMode="auto">
          <a:xfrm>
            <a:off x="3898900" y="9525"/>
            <a:ext cx="2989263" cy="427038"/>
          </a:xfrm>
          <a:prstGeom prst="rect">
            <a:avLst/>
          </a:prstGeom>
          <a:noFill/>
          <a:ln w="9525">
            <a:noFill/>
            <a:miter lim="800000"/>
            <a:headEnd/>
            <a:tailEnd/>
          </a:ln>
        </p:spPr>
        <p:txBody>
          <a:bodyPr wrap="none" anchor="ctr"/>
          <a:lstStyle/>
          <a:p>
            <a:endParaRPr lang="es-AR"/>
          </a:p>
        </p:txBody>
      </p:sp>
      <p:sp>
        <p:nvSpPr>
          <p:cNvPr id="74756" name="Rectangle 3"/>
          <p:cNvSpPr>
            <a:spLocks noChangeArrowheads="1"/>
          </p:cNvSpPr>
          <p:nvPr/>
        </p:nvSpPr>
        <p:spPr bwMode="auto">
          <a:xfrm>
            <a:off x="3898900" y="8705850"/>
            <a:ext cx="2989263" cy="425450"/>
          </a:xfrm>
          <a:prstGeom prst="rect">
            <a:avLst/>
          </a:prstGeom>
          <a:noFill/>
          <a:ln w="9525">
            <a:noFill/>
            <a:miter lim="800000"/>
            <a:headEnd/>
            <a:tailEnd/>
          </a:ln>
        </p:spPr>
        <p:txBody>
          <a:bodyPr lIns="18248" tIns="0" rIns="18248" bIns="0" anchor="b"/>
          <a:lstStyle/>
          <a:p>
            <a:pPr algn="r" defTabSz="790575" fontAlgn="base">
              <a:lnSpc>
                <a:spcPct val="100000"/>
              </a:lnSpc>
              <a:spcBef>
                <a:spcPct val="0"/>
              </a:spcBef>
              <a:buClrTx/>
              <a:buSzTx/>
              <a:buFontTx/>
              <a:buNone/>
            </a:pPr>
            <a:r>
              <a:rPr lang="en-US" sz="900" i="1">
                <a:latin typeface="Times New Roman" pitchFamily="18" charset="0"/>
              </a:rPr>
              <a:t>26</a:t>
            </a:r>
          </a:p>
        </p:txBody>
      </p:sp>
      <p:sp>
        <p:nvSpPr>
          <p:cNvPr id="74757" name="Rectangle 4"/>
          <p:cNvSpPr>
            <a:spLocks noChangeArrowheads="1"/>
          </p:cNvSpPr>
          <p:nvPr/>
        </p:nvSpPr>
        <p:spPr bwMode="auto">
          <a:xfrm>
            <a:off x="-33338" y="8705850"/>
            <a:ext cx="2987676" cy="425450"/>
          </a:xfrm>
          <a:prstGeom prst="rect">
            <a:avLst/>
          </a:prstGeom>
          <a:noFill/>
          <a:ln w="9525">
            <a:noFill/>
            <a:miter lim="800000"/>
            <a:headEnd/>
            <a:tailEnd/>
          </a:ln>
        </p:spPr>
        <p:txBody>
          <a:bodyPr wrap="none" anchor="ctr"/>
          <a:lstStyle/>
          <a:p>
            <a:endParaRPr lang="es-AR"/>
          </a:p>
        </p:txBody>
      </p:sp>
      <p:sp>
        <p:nvSpPr>
          <p:cNvPr id="74758" name="Rectangle 5"/>
          <p:cNvSpPr>
            <a:spLocks noChangeArrowheads="1"/>
          </p:cNvSpPr>
          <p:nvPr/>
        </p:nvSpPr>
        <p:spPr bwMode="auto">
          <a:xfrm>
            <a:off x="-33338" y="9525"/>
            <a:ext cx="2987676" cy="427038"/>
          </a:xfrm>
          <a:prstGeom prst="rect">
            <a:avLst/>
          </a:prstGeom>
          <a:noFill/>
          <a:ln w="9525">
            <a:noFill/>
            <a:miter lim="800000"/>
            <a:headEnd/>
            <a:tailEnd/>
          </a:ln>
        </p:spPr>
        <p:txBody>
          <a:bodyPr wrap="none" anchor="ctr"/>
          <a:lstStyle/>
          <a:p>
            <a:endParaRPr lang="es-AR"/>
          </a:p>
        </p:txBody>
      </p:sp>
      <p:sp>
        <p:nvSpPr>
          <p:cNvPr id="74759" name="Rectangle 6"/>
          <p:cNvSpPr>
            <a:spLocks noGrp="1" noChangeArrowheads="1"/>
          </p:cNvSpPr>
          <p:nvPr>
            <p:ph type="body" idx="1"/>
          </p:nvPr>
        </p:nvSpPr>
        <p:spPr>
          <a:xfrm>
            <a:off x="831850" y="4356100"/>
            <a:ext cx="5192713" cy="4064000"/>
          </a:xfrm>
          <a:noFill/>
          <a:ln/>
        </p:spPr>
        <p:txBody>
          <a:bodyPr lIns="91238" tIns="45618" rIns="91238" bIns="45618"/>
          <a:lstStyle/>
          <a:p>
            <a:pPr defTabSz="990600" eaLnBrk="1" hangingPunct="1"/>
            <a:endParaRPr lang="en-US" smtClean="0"/>
          </a:p>
          <a:p>
            <a:pPr defTabSz="990600" eaLnBrk="1" hangingPunct="1"/>
            <a:r>
              <a:rPr lang="en-US" smtClean="0"/>
              <a:t>Literal pools</a:t>
            </a:r>
          </a:p>
          <a:p>
            <a:pPr lvl="1" indent="19050" defTabSz="990600" eaLnBrk="1" hangingPunct="1"/>
            <a:r>
              <a:rPr lang="en-US" smtClean="0"/>
              <a:t>These are constant data areas embedded in the code at the end of assembler modules, and at other locations if specified by the user using LTORG.  Data value must not be executed (will probably be an undefined instruction), assembly programmer must ensure this by placing LTORG at an appropriate location.  ARM C compilers will handle placement of literal pools automatically.</a:t>
            </a:r>
          </a:p>
        </p:txBody>
      </p:sp>
      <p:sp>
        <p:nvSpPr>
          <p:cNvPr id="74760" name="Rectangle 7"/>
          <p:cNvSpPr>
            <a:spLocks noGrp="1" noRot="1" noChangeAspect="1" noChangeArrowheads="1" noTextEdit="1"/>
          </p:cNvSpPr>
          <p:nvPr>
            <p:ph type="sldImg"/>
          </p:nvPr>
        </p:nvSpPr>
        <p:spPr>
          <a:xfrm>
            <a:off x="1255713" y="855663"/>
            <a:ext cx="4357687" cy="3268662"/>
          </a:xfr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BC7FD4CE-84A8-4C53-AFFF-1E2DCFAA80C7}" type="slidenum">
              <a:rPr lang="en-GB" smtClean="0"/>
              <a:pPr/>
              <a:t>23</a:t>
            </a:fld>
            <a:endParaRPr lang="en-GB" smtClean="0"/>
          </a:p>
        </p:txBody>
      </p:sp>
      <p:sp>
        <p:nvSpPr>
          <p:cNvPr id="75779" name="Rectangle 2"/>
          <p:cNvSpPr>
            <a:spLocks noGrp="1" noRot="1" noChangeAspect="1" noChangeArrowheads="1" noTextEdit="1"/>
          </p:cNvSpPr>
          <p:nvPr>
            <p:ph type="sldImg"/>
          </p:nvPr>
        </p:nvSpPr>
        <p:spPr>
          <a:xfrm>
            <a:off x="1255713" y="855663"/>
            <a:ext cx="4357687" cy="3268662"/>
          </a:xfrm>
          <a:ln/>
        </p:spPr>
      </p:sp>
      <p:sp>
        <p:nvSpPr>
          <p:cNvPr id="75780" name="Rectangle 3"/>
          <p:cNvSpPr>
            <a:spLocks noGrp="1" noChangeArrowheads="1"/>
          </p:cNvSpPr>
          <p:nvPr>
            <p:ph type="body" idx="1"/>
          </p:nvPr>
        </p:nvSpPr>
        <p:spPr>
          <a:xfrm>
            <a:off x="912813" y="4360863"/>
            <a:ext cx="5032375" cy="4129087"/>
          </a:xfrm>
          <a:noFill/>
          <a:ln/>
        </p:spPr>
        <p:txBody>
          <a:bodyPr lIns="84400" tIns="42200" rIns="84400" bIns="42200"/>
          <a:lstStyle/>
          <a:p>
            <a:pPr eaLnBrk="1" hangingPunct="1"/>
            <a:r>
              <a:rPr lang="en-US" smtClean="0"/>
              <a:t>Instruction cycle timing:</a:t>
            </a:r>
          </a:p>
          <a:p>
            <a:pPr eaLnBrk="1" hangingPunct="1"/>
            <a:r>
              <a:rPr lang="en-US" smtClean="0"/>
              <a:t>	STR	LDR</a:t>
            </a:r>
          </a:p>
          <a:p>
            <a:pPr eaLnBrk="1" hangingPunct="1"/>
            <a:r>
              <a:rPr lang="en-US" smtClean="0"/>
              <a:t>7TDMI	2 cycles	3 cycles</a:t>
            </a:r>
          </a:p>
          <a:p>
            <a:pPr eaLnBrk="1" hangingPunct="1"/>
            <a:r>
              <a:rPr lang="en-US" smtClean="0"/>
              <a:t>9TDMI	1 cycle	1 cycle - interlock if used in next cycle</a:t>
            </a:r>
          </a:p>
          <a:p>
            <a:pPr eaLnBrk="1" hangingPunct="1"/>
            <a:r>
              <a:rPr lang="en-US" smtClean="0"/>
              <a:t>StrongARM1	1 cycle	1 cycle - interlock if used in next cycle</a:t>
            </a:r>
          </a:p>
          <a:p>
            <a:pPr eaLnBrk="1" hangingPunct="1"/>
            <a:r>
              <a:rPr lang="en-US" smtClean="0"/>
              <a:t>Xscale	1 cycle	1 cycle - interlock if used in next 2 cycles</a:t>
            </a:r>
          </a:p>
          <a:p>
            <a:pPr eaLnBrk="1" hangingPunct="1"/>
            <a:endParaRPr lang="en-US" smtClean="0"/>
          </a:p>
          <a:p>
            <a:pPr eaLnBrk="1" hangingPunct="1"/>
            <a:r>
              <a:rPr lang="en-US" smtClean="0"/>
              <a:t>Note size specifier comes after condition code.</a:t>
            </a:r>
          </a:p>
          <a:p>
            <a:pPr eaLnBrk="1" hangingPunct="1"/>
            <a:r>
              <a:rPr lang="en-US" smtClean="0"/>
              <a:t>Link: &lt;address&gt; explained on next slide.</a:t>
            </a:r>
          </a:p>
          <a:p>
            <a:pPr eaLnBrk="1" hangingPunct="1"/>
            <a:r>
              <a:rPr lang="en-US" smtClean="0"/>
              <a:t>Note that load/store instructions never set condition codes.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50E2874A-A089-4561-93C5-FCFBAFFD23C6}" type="slidenum">
              <a:rPr lang="en-GB" smtClean="0"/>
              <a:pPr/>
              <a:t>24</a:t>
            </a:fld>
            <a:endParaRPr lang="en-GB" smtClean="0"/>
          </a:p>
        </p:txBody>
      </p:sp>
      <p:sp>
        <p:nvSpPr>
          <p:cNvPr id="76803" name="Rectangle 2"/>
          <p:cNvSpPr>
            <a:spLocks noGrp="1" noChangeArrowheads="1"/>
          </p:cNvSpPr>
          <p:nvPr>
            <p:ph type="body" idx="1"/>
          </p:nvPr>
        </p:nvSpPr>
        <p:spPr>
          <a:xfrm>
            <a:off x="909638" y="4356100"/>
            <a:ext cx="5021262" cy="4127500"/>
          </a:xfrm>
          <a:noFill/>
          <a:ln/>
        </p:spPr>
        <p:txBody>
          <a:bodyPr lIns="82500" tIns="41251" rIns="82500" bIns="41251"/>
          <a:lstStyle/>
          <a:p>
            <a:pPr eaLnBrk="1" hangingPunct="1"/>
            <a:r>
              <a:rPr lang="en-US" smtClean="0"/>
              <a:t>Halfword access and signed halfword/byte accesses were added to the architecture in v4T, this is the reason the offset field is not as flexible as the normal word/byte load/store - not a problem because these accesses are less common.</a:t>
            </a:r>
          </a:p>
          <a:p>
            <a:pPr eaLnBrk="1" hangingPunct="1"/>
            <a:endParaRPr lang="en-US" smtClean="0"/>
          </a:p>
          <a:p>
            <a:pPr eaLnBrk="1" hangingPunct="1"/>
            <a:r>
              <a:rPr lang="en-US" smtClean="0"/>
              <a:t>Link: diagram on next slide</a:t>
            </a:r>
          </a:p>
          <a:p>
            <a:pPr eaLnBrk="1" hangingPunct="1"/>
            <a:endParaRPr lang="en-GB" smtClean="0"/>
          </a:p>
          <a:p>
            <a:pPr eaLnBrk="1" hangingPunct="1"/>
            <a:r>
              <a:rPr lang="en-US" smtClean="0"/>
              <a:t>No “!” for post-indexed because post-increment of base register always happens (otherwise the offset field would not be used at all).</a:t>
            </a:r>
          </a:p>
          <a:p>
            <a:pPr eaLnBrk="1" hangingPunct="1"/>
            <a:endParaRPr lang="en-US" smtClean="0"/>
          </a:p>
        </p:txBody>
      </p:sp>
      <p:sp>
        <p:nvSpPr>
          <p:cNvPr id="76804" name="Rectangle 3"/>
          <p:cNvSpPr>
            <a:spLocks noGrp="1" noRot="1" noChangeAspect="1" noChangeArrowheads="1" noTextEdit="1"/>
          </p:cNvSpPr>
          <p:nvPr>
            <p:ph type="sldImg"/>
          </p:nvPr>
        </p:nvSpPr>
        <p:spPr>
          <a:xfrm>
            <a:off x="1289050" y="793750"/>
            <a:ext cx="4284663" cy="3213100"/>
          </a:xfr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254125" y="855663"/>
            <a:ext cx="4359275" cy="3268662"/>
          </a:xfrm>
          <a:noFill/>
          <a:ln/>
        </p:spPr>
      </p:sp>
      <p:sp>
        <p:nvSpPr>
          <p:cNvPr id="77827" name="Rectangle 3"/>
          <p:cNvSpPr>
            <a:spLocks noGrp="1" noChangeArrowheads="1"/>
          </p:cNvSpPr>
          <p:nvPr>
            <p:ph type="body" idx="1"/>
          </p:nvPr>
        </p:nvSpPr>
        <p:spPr>
          <a:xfrm>
            <a:off x="912813" y="4360863"/>
            <a:ext cx="5032375" cy="4129087"/>
          </a:xfrm>
          <a:solidFill>
            <a:srgbClr val="FFFFFF"/>
          </a:solidFill>
          <a:ln>
            <a:solidFill>
              <a:srgbClr val="000000"/>
            </a:solidFill>
          </a:ln>
        </p:spPr>
        <p:txBody>
          <a:bodyPr lIns="84400" tIns="42200" rIns="84400" bIns="42200"/>
          <a:lstStyle/>
          <a:p>
            <a:r>
              <a:rPr lang="en-US" smtClean="0"/>
              <a:t>“!” indicates “writeback” i.e. the base register is to be updated after the instruction.</a:t>
            </a:r>
          </a:p>
          <a:p>
            <a:r>
              <a:rPr lang="en-US" smtClean="0"/>
              <a:t>No “!” for post-indexed because post-increment of base register always happens (otherwise the offset field would not be used at all).</a:t>
            </a:r>
          </a:p>
          <a:p>
            <a:endParaRPr lang="en-US" smtClean="0"/>
          </a:p>
          <a:p>
            <a:r>
              <a:rPr lang="en-US" smtClean="0"/>
              <a:t>Give C example:</a:t>
            </a:r>
          </a:p>
          <a:p>
            <a:r>
              <a:rPr lang="en-US" smtClean="0"/>
              <a:t>	int *ptr;</a:t>
            </a:r>
          </a:p>
          <a:p>
            <a:r>
              <a:rPr lang="en-US" smtClean="0"/>
              <a:t>	x = *ptr++;</a:t>
            </a:r>
          </a:p>
          <a:p>
            <a:r>
              <a:rPr lang="en-US" smtClean="0"/>
              <a:t>Compiles to a single instruction:</a:t>
            </a:r>
          </a:p>
          <a:p>
            <a:r>
              <a:rPr lang="en-US" smtClean="0"/>
              <a:t>	LDR r0, [r1], #4</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254125" y="855663"/>
            <a:ext cx="4359275" cy="3268662"/>
          </a:xfrm>
          <a:noFill/>
          <a:ln/>
        </p:spPr>
      </p:sp>
      <p:sp>
        <p:nvSpPr>
          <p:cNvPr id="78851" name="Rectangle 3"/>
          <p:cNvSpPr>
            <a:spLocks noGrp="1" noChangeArrowheads="1"/>
          </p:cNvSpPr>
          <p:nvPr>
            <p:ph type="body" idx="1"/>
          </p:nvPr>
        </p:nvSpPr>
        <p:spPr>
          <a:xfrm>
            <a:off x="912813" y="4360863"/>
            <a:ext cx="5032375" cy="4129087"/>
          </a:xfrm>
          <a:solidFill>
            <a:srgbClr val="FFFFFF"/>
          </a:solidFill>
          <a:ln>
            <a:solidFill>
              <a:srgbClr val="000000"/>
            </a:solidFill>
          </a:ln>
        </p:spPr>
        <p:txBody>
          <a:bodyPr lIns="84400" tIns="42200" rIns="84400" bIns="42200"/>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C207A753-DE87-4F98-8461-2D328B16B862}" type="slidenum">
              <a:rPr lang="en-GB" smtClean="0"/>
              <a:pPr/>
              <a:t>27</a:t>
            </a:fld>
            <a:endParaRPr lang="en-GB" smtClean="0"/>
          </a:p>
        </p:txBody>
      </p:sp>
      <p:sp>
        <p:nvSpPr>
          <p:cNvPr id="79875" name="Rectangle 2"/>
          <p:cNvSpPr>
            <a:spLocks noGrp="1" noRot="1" noChangeAspect="1" noChangeArrowheads="1" noTextEdit="1"/>
          </p:cNvSpPr>
          <p:nvPr>
            <p:ph type="sldImg"/>
          </p:nvPr>
        </p:nvSpPr>
        <p:spPr>
          <a:xfrm>
            <a:off x="1255713" y="855663"/>
            <a:ext cx="4357687" cy="3268662"/>
          </a:xfrm>
          <a:ln/>
        </p:spPr>
      </p:sp>
      <p:sp>
        <p:nvSpPr>
          <p:cNvPr id="79876" name="Rectangle 3"/>
          <p:cNvSpPr>
            <a:spLocks noGrp="1" noChangeArrowheads="1"/>
          </p:cNvSpPr>
          <p:nvPr>
            <p:ph type="body" idx="1"/>
          </p:nvPr>
        </p:nvSpPr>
        <p:spPr>
          <a:xfrm>
            <a:off x="912813" y="4360863"/>
            <a:ext cx="5032375" cy="4129087"/>
          </a:xfrm>
          <a:noFill/>
          <a:ln/>
        </p:spPr>
        <p:txBody>
          <a:bodyPr lIns="84400" tIns="42200" rIns="84400" bIns="42200"/>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7436B374-29F0-498D-B799-BD92982BFE80}" type="slidenum">
              <a:rPr lang="en-GB" smtClean="0"/>
              <a:pPr/>
              <a:t>28</a:t>
            </a:fld>
            <a:endParaRPr lang="en-GB" smtClean="0"/>
          </a:p>
        </p:txBody>
      </p:sp>
      <p:sp>
        <p:nvSpPr>
          <p:cNvPr id="80899" name="Rectangle 2"/>
          <p:cNvSpPr>
            <a:spLocks noGrp="1" noRot="1" noChangeAspect="1" noChangeArrowheads="1" noTextEdit="1"/>
          </p:cNvSpPr>
          <p:nvPr>
            <p:ph type="sldImg"/>
          </p:nvPr>
        </p:nvSpPr>
        <p:spPr>
          <a:xfrm>
            <a:off x="1255713" y="855663"/>
            <a:ext cx="4357687" cy="3268662"/>
          </a:xfrm>
          <a:ln/>
        </p:spPr>
      </p:sp>
      <p:sp>
        <p:nvSpPr>
          <p:cNvPr id="80900" name="Rectangle 3"/>
          <p:cNvSpPr>
            <a:spLocks noGrp="1" noChangeArrowheads="1"/>
          </p:cNvSpPr>
          <p:nvPr>
            <p:ph type="body" idx="1"/>
          </p:nvPr>
        </p:nvSpPr>
        <p:spPr>
          <a:xfrm>
            <a:off x="912813" y="4360863"/>
            <a:ext cx="5032375" cy="4129087"/>
          </a:xfrm>
          <a:noFill/>
          <a:ln/>
        </p:spPr>
        <p:txBody>
          <a:bodyPr lIns="84400" tIns="42200" rIns="84400" bIns="42200"/>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EEE6506D-F7AE-4FE9-9098-82B5023D2A6E}" type="slidenum">
              <a:rPr lang="en-GB" smtClean="0"/>
              <a:pPr/>
              <a:t>29</a:t>
            </a:fld>
            <a:endParaRPr lang="en-GB" smtClean="0"/>
          </a:p>
        </p:txBody>
      </p:sp>
      <p:sp>
        <p:nvSpPr>
          <p:cNvPr id="81923" name="Rectangle 2"/>
          <p:cNvSpPr>
            <a:spLocks noGrp="1" noRot="1" noChangeAspect="1" noChangeArrowheads="1" noTextEdit="1"/>
          </p:cNvSpPr>
          <p:nvPr>
            <p:ph type="sldImg"/>
          </p:nvPr>
        </p:nvSpPr>
        <p:spPr>
          <a:xfrm>
            <a:off x="1255713" y="855663"/>
            <a:ext cx="4357687" cy="3268662"/>
          </a:xfrm>
          <a:ln/>
        </p:spPr>
      </p:sp>
      <p:sp>
        <p:nvSpPr>
          <p:cNvPr id="81924" name="Rectangle 3"/>
          <p:cNvSpPr>
            <a:spLocks noGrp="1" noChangeArrowheads="1"/>
          </p:cNvSpPr>
          <p:nvPr>
            <p:ph type="body" idx="1"/>
          </p:nvPr>
        </p:nvSpPr>
        <p:spPr>
          <a:xfrm>
            <a:off x="912813" y="4360863"/>
            <a:ext cx="5032375" cy="4129087"/>
          </a:xfrm>
          <a:noFill/>
          <a:ln/>
        </p:spPr>
        <p:txBody>
          <a:bodyPr lIns="84400" tIns="42200" rIns="84400" bIns="42200"/>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29F75D9-8627-431C-A559-CD1A13A71D92}" type="slidenum">
              <a:rPr lang="en-GB" smtClean="0"/>
              <a:pPr/>
              <a:t>3</a:t>
            </a:fld>
            <a:endParaRPr lang="en-GB" smtClean="0"/>
          </a:p>
        </p:txBody>
      </p:sp>
      <p:sp>
        <p:nvSpPr>
          <p:cNvPr id="56323" name="Rectangle 2"/>
          <p:cNvSpPr>
            <a:spLocks noGrp="1" noChangeArrowheads="1"/>
          </p:cNvSpPr>
          <p:nvPr>
            <p:ph type="body" idx="1"/>
          </p:nvPr>
        </p:nvSpPr>
        <p:spPr>
          <a:xfrm>
            <a:off x="914400" y="4359275"/>
            <a:ext cx="5029200" cy="4132263"/>
          </a:xfrm>
          <a:noFill/>
          <a:ln/>
        </p:spPr>
        <p:txBody>
          <a:bodyPr/>
          <a:lstStyle/>
          <a:p>
            <a:pPr eaLnBrk="1" hangingPunct="1"/>
            <a:endParaRPr lang="en-US" smtClean="0"/>
          </a:p>
        </p:txBody>
      </p:sp>
      <p:sp>
        <p:nvSpPr>
          <p:cNvPr id="56324" name="Rectangle 3"/>
          <p:cNvSpPr>
            <a:spLocks noGrp="1" noRot="1" noChangeAspect="1" noChangeArrowheads="1" noTextEdit="1"/>
          </p:cNvSpPr>
          <p:nvPr>
            <p:ph type="sldImg"/>
          </p:nvPr>
        </p:nvSpPr>
        <p:spPr>
          <a:xfrm>
            <a:off x="1277938" y="841375"/>
            <a:ext cx="4286250" cy="3214688"/>
          </a:xfr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28BB6B5B-5E6A-4530-AA3B-78F4A6112956}" type="slidenum">
              <a:rPr lang="en-GB" smtClean="0"/>
              <a:pPr/>
              <a:t>30</a:t>
            </a:fld>
            <a:endParaRPr lang="en-GB"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722C626-505F-498B-B9C7-C763715F1AB0}" type="slidenum">
              <a:rPr lang="en-GB" smtClean="0"/>
              <a:pPr/>
              <a:t>31</a:t>
            </a:fld>
            <a:endParaRPr lang="en-GB"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5AE7D571-4ADB-46E1-A8A0-9AD4AC6EA30C}" type="slidenum">
              <a:rPr lang="en-GB" smtClean="0"/>
              <a:pPr/>
              <a:t>32</a:t>
            </a:fld>
            <a:endParaRPr lang="en-GB"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BD4E67C-A734-4BA1-AAD5-1E15DE0A4D6F}" type="slidenum">
              <a:rPr lang="en-GB" smtClean="0"/>
              <a:pPr/>
              <a:t>33</a:t>
            </a:fld>
            <a:endParaRPr lang="en-GB"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49F46232-85A8-4BED-94A4-3001E0D885D1}" type="slidenum">
              <a:rPr lang="en-GB" smtClean="0"/>
              <a:pPr/>
              <a:t>34</a:t>
            </a:fld>
            <a:endParaRPr lang="en-GB" smtClean="0"/>
          </a:p>
        </p:txBody>
      </p:sp>
      <p:sp>
        <p:nvSpPr>
          <p:cNvPr id="87043" name="Rectangle 2"/>
          <p:cNvSpPr>
            <a:spLocks noGrp="1" noRot="1" noChangeAspect="1" noChangeArrowheads="1" noTextEdit="1"/>
          </p:cNvSpPr>
          <p:nvPr>
            <p:ph type="sldImg"/>
          </p:nvPr>
        </p:nvSpPr>
        <p:spPr>
          <a:xfrm>
            <a:off x="1285875" y="792163"/>
            <a:ext cx="4286250" cy="3214687"/>
          </a:xfrm>
          <a:ln/>
        </p:spPr>
      </p:sp>
      <p:sp>
        <p:nvSpPr>
          <p:cNvPr id="87044" name="Rectangle 3"/>
          <p:cNvSpPr>
            <a:spLocks noGrp="1" noChangeArrowheads="1"/>
          </p:cNvSpPr>
          <p:nvPr>
            <p:ph type="body" idx="1"/>
          </p:nvPr>
        </p:nvSpPr>
        <p:spPr>
          <a:xfrm>
            <a:off x="911225" y="4359275"/>
            <a:ext cx="5033963" cy="4132263"/>
          </a:xfrm>
          <a:noFill/>
          <a:ln/>
        </p:spPr>
        <p:txBody>
          <a:bodyPr/>
          <a:lstStyle/>
          <a:p>
            <a:pPr eaLnBrk="1" hangingPunct="1"/>
            <a:r>
              <a:rPr lang="en-GB" smtClean="0"/>
              <a:t>Several aliases for stack usage are allowed for instance:</a:t>
            </a:r>
          </a:p>
          <a:p>
            <a:pPr eaLnBrk="1" hangingPunct="1"/>
            <a:endParaRPr lang="en-GB" smtClean="0"/>
          </a:p>
          <a:p>
            <a:pPr eaLnBrk="1" hangingPunct="1"/>
            <a:r>
              <a:rPr lang="en-GB" smtClean="0"/>
              <a:t>LDMFD -&gt; LDMIA</a:t>
            </a:r>
          </a:p>
          <a:p>
            <a:pPr eaLnBrk="1" hangingPunct="1"/>
            <a:r>
              <a:rPr lang="en-GB" smtClean="0"/>
              <a:t>STDFD -&gt; </a:t>
            </a:r>
            <a:r>
              <a:rPr lang="en-US" smtClean="0"/>
              <a:t>STMDB</a:t>
            </a:r>
          </a:p>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4E456141-BFB5-41F9-ACE8-C2917F173729}" type="slidenum">
              <a:rPr lang="en-GB" smtClean="0"/>
              <a:pPr/>
              <a:t>35</a:t>
            </a:fld>
            <a:endParaRPr lang="en-GB" smtClean="0"/>
          </a:p>
        </p:txBody>
      </p:sp>
      <p:sp>
        <p:nvSpPr>
          <p:cNvPr id="88067" name="Rectangle 2"/>
          <p:cNvSpPr>
            <a:spLocks noGrp="1" noRot="1" noChangeAspect="1" noChangeArrowheads="1" noTextEdit="1"/>
          </p:cNvSpPr>
          <p:nvPr>
            <p:ph type="sldImg"/>
          </p:nvPr>
        </p:nvSpPr>
        <p:spPr>
          <a:xfrm>
            <a:off x="1285875" y="792163"/>
            <a:ext cx="4286250" cy="3214687"/>
          </a:xfrm>
          <a:ln/>
        </p:spPr>
      </p:sp>
      <p:sp>
        <p:nvSpPr>
          <p:cNvPr id="88068" name="Rectangle 3"/>
          <p:cNvSpPr>
            <a:spLocks noGrp="1" noChangeArrowheads="1"/>
          </p:cNvSpPr>
          <p:nvPr>
            <p:ph type="body" idx="1"/>
          </p:nvPr>
        </p:nvSpPr>
        <p:spPr>
          <a:xfrm>
            <a:off x="911225" y="4359275"/>
            <a:ext cx="5033963" cy="4132263"/>
          </a:xfrm>
          <a:noFill/>
          <a:ln/>
        </p:spPr>
        <p:txBody>
          <a:bodyPr/>
          <a:lstStyle/>
          <a:p>
            <a:pPr eaLnBrk="1" hangingPunct="1"/>
            <a:r>
              <a:rPr lang="en-GB" smtClean="0"/>
              <a:t>Several aliases for stack usage are allowed for instance:</a:t>
            </a:r>
          </a:p>
          <a:p>
            <a:pPr eaLnBrk="1" hangingPunct="1"/>
            <a:endParaRPr lang="en-GB" smtClean="0"/>
          </a:p>
          <a:p>
            <a:pPr eaLnBrk="1" hangingPunct="1"/>
            <a:r>
              <a:rPr lang="en-GB" smtClean="0"/>
              <a:t>LDMFD -&gt; LDMIA</a:t>
            </a:r>
          </a:p>
          <a:p>
            <a:pPr eaLnBrk="1" hangingPunct="1"/>
            <a:r>
              <a:rPr lang="en-GB" smtClean="0"/>
              <a:t>STDFD -&gt; </a:t>
            </a:r>
            <a:r>
              <a:rPr lang="en-US" smtClean="0"/>
              <a:t>STMDB</a:t>
            </a:r>
          </a:p>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C93C4A74-F5CB-47CE-A3FF-2FD09DAC1543}" type="slidenum">
              <a:rPr lang="en-GB" smtClean="0"/>
              <a:pPr/>
              <a:t>36</a:t>
            </a:fld>
            <a:endParaRPr lang="en-GB" smtClean="0"/>
          </a:p>
        </p:txBody>
      </p:sp>
      <p:sp>
        <p:nvSpPr>
          <p:cNvPr id="89091" name="Rectangle 2"/>
          <p:cNvSpPr>
            <a:spLocks noGrp="1" noChangeArrowheads="1"/>
          </p:cNvSpPr>
          <p:nvPr>
            <p:ph type="body" idx="1"/>
          </p:nvPr>
        </p:nvSpPr>
        <p:spPr>
          <a:xfrm>
            <a:off x="909638" y="4356100"/>
            <a:ext cx="5021262" cy="4127500"/>
          </a:xfrm>
          <a:noFill/>
          <a:ln/>
        </p:spPr>
        <p:txBody>
          <a:bodyPr lIns="82500" tIns="41251" rIns="82500" bIns="41251"/>
          <a:lstStyle/>
          <a:p>
            <a:pPr eaLnBrk="1" hangingPunct="1"/>
            <a:r>
              <a:rPr lang="en-GB" smtClean="0"/>
              <a:t>We have two basic types of multiply instructions; those that produce a 32 bit result based on the bottom 32 bits of a 64-bit result, and those that produce the full 64 bit result. Now, for each of those, we can do accumulation or not.  We do have signed and unsigned versions of the MUL long instructions.  And if we are only using the bottom 32 bits of a 64 bit result for the standard MULS, then there is no reason to have signed versions.</a:t>
            </a:r>
          </a:p>
          <a:p>
            <a:pPr eaLnBrk="1" hangingPunct="1"/>
            <a:endParaRPr lang="en-GB" smtClean="0"/>
          </a:p>
          <a:p>
            <a:pPr eaLnBrk="1" hangingPunct="1"/>
            <a:r>
              <a:rPr lang="en-US" smtClean="0"/>
              <a:t>ARM7TDMI and ARM9TDMI use 8-bit Booth’s algorithm, which takes 1 cycle for each byte in Rs and terminates when rest of Rs is all zeros or all ones.  Most of the cores have early termination based on contents of operand 2. Therefore smaller value if known should be placed in operand 2 if possible.  And as you can see from the examples, there is not support for the use of immediates.</a:t>
            </a:r>
          </a:p>
          <a:p>
            <a:pPr eaLnBrk="1" hangingPunct="1"/>
            <a:endParaRPr lang="en-GB" smtClean="0"/>
          </a:p>
          <a:p>
            <a:pPr eaLnBrk="1" hangingPunct="1"/>
            <a:r>
              <a:rPr lang="en-US" smtClean="0"/>
              <a:t>Cycle information is general and specific cores.  You should refer to a core’s particular TRM for timing information.</a:t>
            </a:r>
            <a:endParaRPr lang="en-GB" smtClean="0"/>
          </a:p>
          <a:p>
            <a:pPr eaLnBrk="1" hangingPunct="1"/>
            <a:endParaRPr lang="en-GB" smtClean="0"/>
          </a:p>
          <a:p>
            <a:pPr eaLnBrk="1" hangingPunct="1"/>
            <a:r>
              <a:rPr lang="en-GB" smtClean="0"/>
              <a:t>The Cortex-M3 does have hardware divide.</a:t>
            </a:r>
            <a:endParaRPr lang="en-US" smtClean="0"/>
          </a:p>
          <a:p>
            <a:pPr eaLnBrk="1" hangingPunct="1"/>
            <a:endParaRPr lang="en-US" smtClean="0"/>
          </a:p>
          <a:p>
            <a:pPr eaLnBrk="1" hangingPunct="1"/>
            <a:endParaRPr lang="en-US" smtClean="0"/>
          </a:p>
        </p:txBody>
      </p:sp>
      <p:sp>
        <p:nvSpPr>
          <p:cNvPr id="89092" name="Rectangle 3"/>
          <p:cNvSpPr>
            <a:spLocks noGrp="1" noRot="1" noChangeAspect="1" noChangeArrowheads="1" noTextEdit="1"/>
          </p:cNvSpPr>
          <p:nvPr>
            <p:ph type="sldImg"/>
          </p:nvPr>
        </p:nvSpPr>
        <p:spPr>
          <a:xfrm>
            <a:off x="1284288" y="844550"/>
            <a:ext cx="4278312" cy="3208338"/>
          </a:xfr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279D6D49-19D3-4A01-B4E9-6A78F8D68D00}" type="slidenum">
              <a:rPr lang="en-GB" smtClean="0"/>
              <a:pPr/>
              <a:t>37</a:t>
            </a:fld>
            <a:endParaRPr lang="en-GB" smtClean="0"/>
          </a:p>
        </p:txBody>
      </p:sp>
      <p:sp>
        <p:nvSpPr>
          <p:cNvPr id="90115" name="Rectangle 2"/>
          <p:cNvSpPr>
            <a:spLocks noGrp="1" noChangeArrowheads="1"/>
          </p:cNvSpPr>
          <p:nvPr>
            <p:ph type="body" idx="1"/>
          </p:nvPr>
        </p:nvSpPr>
        <p:spPr>
          <a:xfrm>
            <a:off x="912813" y="4360863"/>
            <a:ext cx="5032375" cy="4129087"/>
          </a:xfrm>
          <a:noFill/>
          <a:ln/>
        </p:spPr>
        <p:txBody>
          <a:bodyPr lIns="84400" tIns="42200" rIns="84400" bIns="42200"/>
          <a:lstStyle/>
          <a:p>
            <a:pPr eaLnBrk="1" hangingPunct="1"/>
            <a:r>
              <a:rPr lang="en-US" smtClean="0"/>
              <a:t>PC-relative to allow position independent code, and allows restricted branch range to jump to nearby addresses.</a:t>
            </a:r>
          </a:p>
          <a:p>
            <a:pPr eaLnBrk="1" hangingPunct="1"/>
            <a:endParaRPr lang="en-US" smtClean="0"/>
          </a:p>
          <a:p>
            <a:pPr eaLnBrk="1" hangingPunct="1"/>
            <a:r>
              <a:rPr lang="en-US" smtClean="0"/>
              <a:t>How to access full 32-bit address space?  Can set up LR manually if needed, then load into PC</a:t>
            </a:r>
          </a:p>
          <a:p>
            <a:pPr eaLnBrk="1" hangingPunct="1"/>
            <a:r>
              <a:rPr lang="en-US" smtClean="0"/>
              <a:t>	MOV lr, pc</a:t>
            </a:r>
          </a:p>
          <a:p>
            <a:pPr eaLnBrk="1" hangingPunct="1"/>
            <a:r>
              <a:rPr lang="en-US" smtClean="0"/>
              <a:t>	LDR pc, =dest</a:t>
            </a:r>
          </a:p>
          <a:p>
            <a:pPr eaLnBrk="1" hangingPunct="1"/>
            <a:endParaRPr lang="en-US" smtClean="0"/>
          </a:p>
          <a:p>
            <a:pPr eaLnBrk="1" hangingPunct="1"/>
            <a:r>
              <a:rPr lang="en-US" smtClean="0"/>
              <a:t>ADS linker will automatically generate long branch veneers for branches beyond 32Mb range.</a:t>
            </a:r>
          </a:p>
        </p:txBody>
      </p:sp>
      <p:sp>
        <p:nvSpPr>
          <p:cNvPr id="90116" name="Rectangle 3"/>
          <p:cNvSpPr>
            <a:spLocks noGrp="1" noRot="1" noChangeAspect="1" noChangeArrowheads="1" noTextEdit="1"/>
          </p:cNvSpPr>
          <p:nvPr>
            <p:ph type="sldImg"/>
          </p:nvPr>
        </p:nvSpPr>
        <p:spPr>
          <a:xfrm>
            <a:off x="1255713" y="855663"/>
            <a:ext cx="4357687" cy="3268662"/>
          </a:xfr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2D52B5E0-C10A-43E1-A92D-EBF74D4C3B92}" type="slidenum">
              <a:rPr lang="en-GB" smtClean="0"/>
              <a:pPr/>
              <a:t>38</a:t>
            </a:fld>
            <a:endParaRPr lang="en-GB" smtClean="0"/>
          </a:p>
        </p:txBody>
      </p:sp>
      <p:sp>
        <p:nvSpPr>
          <p:cNvPr id="91139" name="Rectangle 2"/>
          <p:cNvSpPr>
            <a:spLocks noGrp="1" noChangeArrowheads="1"/>
          </p:cNvSpPr>
          <p:nvPr>
            <p:ph type="body" idx="1"/>
          </p:nvPr>
        </p:nvSpPr>
        <p:spPr>
          <a:xfrm>
            <a:off x="911225" y="4357688"/>
            <a:ext cx="5021263" cy="4459287"/>
          </a:xfrm>
          <a:noFill/>
          <a:ln/>
        </p:spPr>
        <p:txBody>
          <a:bodyPr lIns="87539" tIns="43770" rIns="87539" bIns="43770"/>
          <a:lstStyle/>
          <a:p>
            <a:pPr eaLnBrk="1" hangingPunct="1"/>
            <a:r>
              <a:rPr lang="en-US" smtClean="0"/>
              <a:t>The compiler has a set of rules that determines a standard for passing parameters between functions.  This is know as the ARM Architecture Procedure Call Standard.  The AAPCS defines how functions behave from the processors point of view, defining things such as which registers can be corrupted by a function call (r0-r3, and r12), and which registers are non-corruptible over function calls (in other words, registers that must be preserved over function calls).  Those would be registers r4 – r11.</a:t>
            </a:r>
          </a:p>
          <a:p>
            <a:pPr eaLnBrk="1" hangingPunct="1"/>
            <a:endParaRPr lang="en-US" smtClean="0"/>
          </a:p>
          <a:p>
            <a:pPr eaLnBrk="1" hangingPunct="1"/>
            <a:r>
              <a:rPr lang="en-US" smtClean="0"/>
              <a:t>If we are using software stack checking, the compiler would use r9 as a stack base and r10 as a stack limit.  Stacks grow unchecked by default.   With SWSC, either the C library checks that the stack does not override the heap, or the stack is checked against the stack limit.  This just depends on the image memory model. And of course as we’ve seen, r13, 14, and 15 are used as the sp, lr, an pc, respectively.</a:t>
            </a:r>
          </a:p>
          <a:p>
            <a:pPr eaLnBrk="1" hangingPunct="1"/>
            <a:endParaRPr lang="en-US" smtClean="0"/>
          </a:p>
          <a:p>
            <a:pPr eaLnBrk="1" hangingPunct="1"/>
            <a:r>
              <a:rPr lang="en-US" smtClean="0"/>
              <a:t>The Application Binary Interface (ABI) for the ARM® Architecture is a collection of all of the standards used in the ARM architecture, some open and some specific to the ARM, anything from the executable image file standards produced by development tools to exception handling standards, to the AMBA spec.  You can view the full ARM ABI on our webpages. </a:t>
            </a:r>
          </a:p>
          <a:p>
            <a:pPr eaLnBrk="1" hangingPunct="1"/>
            <a:endParaRPr lang="en-US" smtClean="0"/>
          </a:p>
          <a:p>
            <a:pPr eaLnBrk="1" hangingPunct="1"/>
            <a:endParaRPr lang="en-US" smtClean="0"/>
          </a:p>
        </p:txBody>
      </p:sp>
      <p:sp>
        <p:nvSpPr>
          <p:cNvPr id="91140" name="Rectangle 3"/>
          <p:cNvSpPr>
            <a:spLocks noGrp="1" noRot="1" noChangeAspect="1" noChangeArrowheads="1" noTextEdit="1"/>
          </p:cNvSpPr>
          <p:nvPr>
            <p:ph type="sldImg"/>
          </p:nvPr>
        </p:nvSpPr>
        <p:spPr>
          <a:xfrm>
            <a:off x="1287463" y="792163"/>
            <a:ext cx="4287837" cy="3216275"/>
          </a:xfr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2D52B5E0-C10A-43E1-A92D-EBF74D4C3B92}" type="slidenum">
              <a:rPr lang="en-GB" smtClean="0"/>
              <a:pPr/>
              <a:t>39</a:t>
            </a:fld>
            <a:endParaRPr lang="en-GB" smtClean="0"/>
          </a:p>
        </p:txBody>
      </p:sp>
      <p:sp>
        <p:nvSpPr>
          <p:cNvPr id="91139" name="Rectangle 2"/>
          <p:cNvSpPr>
            <a:spLocks noGrp="1" noChangeArrowheads="1"/>
          </p:cNvSpPr>
          <p:nvPr>
            <p:ph type="body" idx="1"/>
          </p:nvPr>
        </p:nvSpPr>
        <p:spPr>
          <a:xfrm>
            <a:off x="911225" y="4357688"/>
            <a:ext cx="5021263" cy="4459287"/>
          </a:xfrm>
          <a:noFill/>
          <a:ln/>
        </p:spPr>
        <p:txBody>
          <a:bodyPr lIns="87539" tIns="43770" rIns="87539" bIns="43770"/>
          <a:lstStyle/>
          <a:p>
            <a:pPr eaLnBrk="1" hangingPunct="1"/>
            <a:r>
              <a:rPr lang="en-US" smtClean="0"/>
              <a:t>The compiler has a set of rules that determines a standard for passing parameters between functions.  This is know as the ARM Architecture Procedure Call Standard.  The AAPCS defines how functions behave from the processors point of view, defining things such as which registers can be corrupted by a function call (r0-r3, and r12), and which registers are non-corruptible over function calls (in other words, registers that must be preserved over function calls).  Those would be registers r4 – r11.</a:t>
            </a:r>
          </a:p>
          <a:p>
            <a:pPr eaLnBrk="1" hangingPunct="1"/>
            <a:endParaRPr lang="en-US" smtClean="0"/>
          </a:p>
          <a:p>
            <a:pPr eaLnBrk="1" hangingPunct="1"/>
            <a:r>
              <a:rPr lang="en-US" smtClean="0"/>
              <a:t>If we are using software stack checking, the compiler would use r9 as a stack base and r10 as a stack limit.  Stacks grow unchecked by default.   With SWSC, either the C library checks that the stack does not override the heap, or the stack is checked against the stack limit.  This just depends on the image memory model. And of course as we’ve seen, r13, 14, and 15 are used as the sp, lr, an pc, respectively.</a:t>
            </a:r>
          </a:p>
          <a:p>
            <a:pPr eaLnBrk="1" hangingPunct="1"/>
            <a:endParaRPr lang="en-US" smtClean="0"/>
          </a:p>
          <a:p>
            <a:pPr eaLnBrk="1" hangingPunct="1"/>
            <a:r>
              <a:rPr lang="en-US" smtClean="0"/>
              <a:t>The Application Binary Interface (ABI) for the ARM® Architecture is a collection of all of the standards used in the ARM architecture, some open and some specific to the ARM, anything from the executable image file standards produced by development tools to exception handling standards, to the AMBA spec.  You can view the full ARM ABI on our webpages. </a:t>
            </a:r>
          </a:p>
          <a:p>
            <a:pPr eaLnBrk="1" hangingPunct="1"/>
            <a:endParaRPr lang="en-US" smtClean="0"/>
          </a:p>
          <a:p>
            <a:pPr eaLnBrk="1" hangingPunct="1"/>
            <a:endParaRPr lang="en-US" smtClean="0"/>
          </a:p>
        </p:txBody>
      </p:sp>
      <p:sp>
        <p:nvSpPr>
          <p:cNvPr id="91140" name="Rectangle 3"/>
          <p:cNvSpPr>
            <a:spLocks noGrp="1" noRot="1" noChangeAspect="1" noChangeArrowheads="1" noTextEdit="1"/>
          </p:cNvSpPr>
          <p:nvPr>
            <p:ph type="sldImg"/>
          </p:nvPr>
        </p:nvSpPr>
        <p:spPr>
          <a:xfrm>
            <a:off x="1287463" y="792163"/>
            <a:ext cx="4287837" cy="3216275"/>
          </a:xfrm>
          <a:ln/>
        </p:spPr>
      </p:sp>
    </p:spTree>
    <p:extLst>
      <p:ext uri="{BB962C8B-B14F-4D97-AF65-F5344CB8AC3E}">
        <p14:creationId xmlns:p14="http://schemas.microsoft.com/office/powerpoint/2010/main" val="559094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E2FFA20-0B10-4AB2-B719-A09C11FF062B}" type="slidenum">
              <a:rPr lang="en-GB" smtClean="0"/>
              <a:pPr/>
              <a:t>4</a:t>
            </a:fld>
            <a:endParaRPr lang="en-GB" smtClean="0"/>
          </a:p>
        </p:txBody>
      </p:sp>
      <p:sp>
        <p:nvSpPr>
          <p:cNvPr id="57347" name="Rectangle 2"/>
          <p:cNvSpPr>
            <a:spLocks noGrp="1" noChangeArrowheads="1"/>
          </p:cNvSpPr>
          <p:nvPr>
            <p:ph type="body" idx="1"/>
          </p:nvPr>
        </p:nvSpPr>
        <p:spPr>
          <a:xfrm>
            <a:off x="914400" y="4359275"/>
            <a:ext cx="5029200" cy="4132263"/>
          </a:xfrm>
          <a:noFill/>
          <a:ln/>
        </p:spPr>
        <p:txBody>
          <a:bodyPr/>
          <a:lstStyle/>
          <a:p>
            <a:pPr eaLnBrk="1" hangingPunct="1"/>
            <a:endParaRPr lang="en-US" smtClean="0"/>
          </a:p>
        </p:txBody>
      </p:sp>
      <p:sp>
        <p:nvSpPr>
          <p:cNvPr id="57348" name="Rectangle 3"/>
          <p:cNvSpPr>
            <a:spLocks noGrp="1" noRot="1" noChangeAspect="1" noChangeArrowheads="1" noTextEdit="1"/>
          </p:cNvSpPr>
          <p:nvPr>
            <p:ph type="sldImg"/>
          </p:nvPr>
        </p:nvSpPr>
        <p:spPr>
          <a:xfrm>
            <a:off x="1277938" y="841375"/>
            <a:ext cx="4286250" cy="3214688"/>
          </a:xfr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2D52B5E0-C10A-43E1-A92D-EBF74D4C3B92}" type="slidenum">
              <a:rPr lang="en-GB" smtClean="0"/>
              <a:pPr/>
              <a:t>40</a:t>
            </a:fld>
            <a:endParaRPr lang="en-GB" smtClean="0"/>
          </a:p>
        </p:txBody>
      </p:sp>
      <p:sp>
        <p:nvSpPr>
          <p:cNvPr id="91139" name="Rectangle 2"/>
          <p:cNvSpPr>
            <a:spLocks noGrp="1" noChangeArrowheads="1"/>
          </p:cNvSpPr>
          <p:nvPr>
            <p:ph type="body" idx="1"/>
          </p:nvPr>
        </p:nvSpPr>
        <p:spPr>
          <a:xfrm>
            <a:off x="911225" y="4357688"/>
            <a:ext cx="5021263" cy="4459287"/>
          </a:xfrm>
          <a:noFill/>
          <a:ln/>
        </p:spPr>
        <p:txBody>
          <a:bodyPr lIns="87539" tIns="43770" rIns="87539" bIns="43770"/>
          <a:lstStyle/>
          <a:p>
            <a:pPr eaLnBrk="1" hangingPunct="1"/>
            <a:r>
              <a:rPr lang="en-US" smtClean="0"/>
              <a:t>The compiler has a set of rules that determines a standard for passing parameters between functions.  This is know as the ARM Architecture Procedure Call Standard.  The AAPCS defines how functions behave from the processors point of view, defining things such as which registers can be corrupted by a function call (r0-r3, and r12), and which registers are non-corruptible over function calls (in other words, registers that must be preserved over function calls).  Those would be registers r4 – r11.</a:t>
            </a:r>
          </a:p>
          <a:p>
            <a:pPr eaLnBrk="1" hangingPunct="1"/>
            <a:endParaRPr lang="en-US" smtClean="0"/>
          </a:p>
          <a:p>
            <a:pPr eaLnBrk="1" hangingPunct="1"/>
            <a:r>
              <a:rPr lang="en-US" smtClean="0"/>
              <a:t>If we are using software stack checking, the compiler would use r9 as a stack base and r10 as a stack limit.  Stacks grow unchecked by default.   With SWSC, either the C library checks that the stack does not override the heap, or the stack is checked against the stack limit.  This just depends on the image memory model. And of course as we’ve seen, r13, 14, and 15 are used as the sp, lr, an pc, respectively.</a:t>
            </a:r>
          </a:p>
          <a:p>
            <a:pPr eaLnBrk="1" hangingPunct="1"/>
            <a:endParaRPr lang="en-US" smtClean="0"/>
          </a:p>
          <a:p>
            <a:pPr eaLnBrk="1" hangingPunct="1"/>
            <a:r>
              <a:rPr lang="en-US" smtClean="0"/>
              <a:t>The Application Binary Interface (ABI) for the ARM® Architecture is a collection of all of the standards used in the ARM architecture, some open and some specific to the ARM, anything from the executable image file standards produced by development tools to exception handling standards, to the AMBA spec.  You can view the full ARM ABI on our webpages. </a:t>
            </a:r>
          </a:p>
          <a:p>
            <a:pPr eaLnBrk="1" hangingPunct="1"/>
            <a:endParaRPr lang="en-US" smtClean="0"/>
          </a:p>
          <a:p>
            <a:pPr eaLnBrk="1" hangingPunct="1"/>
            <a:endParaRPr lang="en-US" smtClean="0"/>
          </a:p>
        </p:txBody>
      </p:sp>
      <p:sp>
        <p:nvSpPr>
          <p:cNvPr id="91140" name="Rectangle 3"/>
          <p:cNvSpPr>
            <a:spLocks noGrp="1" noRot="1" noChangeAspect="1" noChangeArrowheads="1" noTextEdit="1"/>
          </p:cNvSpPr>
          <p:nvPr>
            <p:ph type="sldImg"/>
          </p:nvPr>
        </p:nvSpPr>
        <p:spPr>
          <a:xfrm>
            <a:off x="1287463" y="792163"/>
            <a:ext cx="4287837" cy="3216275"/>
          </a:xfrm>
          <a:ln/>
        </p:spPr>
      </p:sp>
    </p:spTree>
    <p:extLst>
      <p:ext uri="{BB962C8B-B14F-4D97-AF65-F5344CB8AC3E}">
        <p14:creationId xmlns:p14="http://schemas.microsoft.com/office/powerpoint/2010/main" val="27978269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2D52B5E0-C10A-43E1-A92D-EBF74D4C3B92}" type="slidenum">
              <a:rPr lang="en-GB" smtClean="0"/>
              <a:pPr/>
              <a:t>41</a:t>
            </a:fld>
            <a:endParaRPr lang="en-GB" smtClean="0"/>
          </a:p>
        </p:txBody>
      </p:sp>
      <p:sp>
        <p:nvSpPr>
          <p:cNvPr id="91139" name="Rectangle 2"/>
          <p:cNvSpPr>
            <a:spLocks noGrp="1" noChangeArrowheads="1"/>
          </p:cNvSpPr>
          <p:nvPr>
            <p:ph type="body" idx="1"/>
          </p:nvPr>
        </p:nvSpPr>
        <p:spPr>
          <a:xfrm>
            <a:off x="911225" y="4357688"/>
            <a:ext cx="5021263" cy="4459287"/>
          </a:xfrm>
          <a:noFill/>
          <a:ln/>
        </p:spPr>
        <p:txBody>
          <a:bodyPr lIns="87539" tIns="43770" rIns="87539" bIns="43770"/>
          <a:lstStyle/>
          <a:p>
            <a:pPr eaLnBrk="1" hangingPunct="1"/>
            <a:r>
              <a:rPr lang="en-US" smtClean="0"/>
              <a:t>The compiler has a set of rules that determines a standard for passing parameters between functions.  This is know as the ARM Architecture Procedure Call Standard.  The AAPCS defines how functions behave from the processors point of view, defining things such as which registers can be corrupted by a function call (r0-r3, and r12), and which registers are non-corruptible over function calls (in other words, registers that must be preserved over function calls).  Those would be registers r4 – r11.</a:t>
            </a:r>
          </a:p>
          <a:p>
            <a:pPr eaLnBrk="1" hangingPunct="1"/>
            <a:endParaRPr lang="en-US" smtClean="0"/>
          </a:p>
          <a:p>
            <a:pPr eaLnBrk="1" hangingPunct="1"/>
            <a:r>
              <a:rPr lang="en-US" smtClean="0"/>
              <a:t>If we are using software stack checking, the compiler would use r9 as a stack base and r10 as a stack limit.  Stacks grow unchecked by default.   With SWSC, either the C library checks that the stack does not override the heap, or the stack is checked against the stack limit.  This just depends on the image memory model. And of course as we’ve seen, r13, 14, and 15 are used as the sp, lr, an pc, respectively.</a:t>
            </a:r>
          </a:p>
          <a:p>
            <a:pPr eaLnBrk="1" hangingPunct="1"/>
            <a:endParaRPr lang="en-US" smtClean="0"/>
          </a:p>
          <a:p>
            <a:pPr eaLnBrk="1" hangingPunct="1"/>
            <a:r>
              <a:rPr lang="en-US" smtClean="0"/>
              <a:t>The Application Binary Interface (ABI) for the ARM® Architecture is a collection of all of the standards used in the ARM architecture, some open and some specific to the ARM, anything from the executable image file standards produced by development tools to exception handling standards, to the AMBA spec.  You can view the full ARM ABI on our webpages. </a:t>
            </a:r>
          </a:p>
          <a:p>
            <a:pPr eaLnBrk="1" hangingPunct="1"/>
            <a:endParaRPr lang="en-US" smtClean="0"/>
          </a:p>
          <a:p>
            <a:pPr eaLnBrk="1" hangingPunct="1"/>
            <a:endParaRPr lang="en-US" smtClean="0"/>
          </a:p>
        </p:txBody>
      </p:sp>
      <p:sp>
        <p:nvSpPr>
          <p:cNvPr id="91140" name="Rectangle 3"/>
          <p:cNvSpPr>
            <a:spLocks noGrp="1" noRot="1" noChangeAspect="1" noChangeArrowheads="1" noTextEdit="1"/>
          </p:cNvSpPr>
          <p:nvPr>
            <p:ph type="sldImg"/>
          </p:nvPr>
        </p:nvSpPr>
        <p:spPr>
          <a:xfrm>
            <a:off x="1287463" y="792163"/>
            <a:ext cx="4287837" cy="3216275"/>
          </a:xfrm>
          <a:ln/>
        </p:spPr>
      </p:sp>
    </p:spTree>
    <p:extLst>
      <p:ext uri="{BB962C8B-B14F-4D97-AF65-F5344CB8AC3E}">
        <p14:creationId xmlns:p14="http://schemas.microsoft.com/office/powerpoint/2010/main" val="40643278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2D52B5E0-C10A-43E1-A92D-EBF74D4C3B92}" type="slidenum">
              <a:rPr lang="en-GB" smtClean="0"/>
              <a:pPr/>
              <a:t>42</a:t>
            </a:fld>
            <a:endParaRPr lang="en-GB" smtClean="0"/>
          </a:p>
        </p:txBody>
      </p:sp>
      <p:sp>
        <p:nvSpPr>
          <p:cNvPr id="91139" name="Rectangle 2"/>
          <p:cNvSpPr>
            <a:spLocks noGrp="1" noChangeArrowheads="1"/>
          </p:cNvSpPr>
          <p:nvPr>
            <p:ph type="body" idx="1"/>
          </p:nvPr>
        </p:nvSpPr>
        <p:spPr>
          <a:xfrm>
            <a:off x="911225" y="4357688"/>
            <a:ext cx="5021263" cy="4459287"/>
          </a:xfrm>
          <a:noFill/>
          <a:ln/>
        </p:spPr>
        <p:txBody>
          <a:bodyPr lIns="87539" tIns="43770" rIns="87539" bIns="43770"/>
          <a:lstStyle/>
          <a:p>
            <a:pPr eaLnBrk="1" hangingPunct="1"/>
            <a:r>
              <a:rPr lang="en-US" smtClean="0"/>
              <a:t>The compiler has a set of rules that determines a standard for passing parameters between functions.  This is know as the ARM Architecture Procedure Call Standard.  The AAPCS defines how functions behave from the processors point of view, defining things such as which registers can be corrupted by a function call (r0-r3, and r12), and which registers are non-corruptible over function calls (in other words, registers that must be preserved over function calls).  Those would be registers r4 – r11.</a:t>
            </a:r>
          </a:p>
          <a:p>
            <a:pPr eaLnBrk="1" hangingPunct="1"/>
            <a:endParaRPr lang="en-US" smtClean="0"/>
          </a:p>
          <a:p>
            <a:pPr eaLnBrk="1" hangingPunct="1"/>
            <a:r>
              <a:rPr lang="en-US" smtClean="0"/>
              <a:t>If we are using software stack checking, the compiler would use r9 as a stack base and r10 as a stack limit.  Stacks grow unchecked by default.   With SWSC, either the C library checks that the stack does not override the heap, or the stack is checked against the stack limit.  This just depends on the image memory model. And of course as we’ve seen, r13, 14, and 15 are used as the sp, lr, an pc, respectively.</a:t>
            </a:r>
          </a:p>
          <a:p>
            <a:pPr eaLnBrk="1" hangingPunct="1"/>
            <a:endParaRPr lang="en-US" smtClean="0"/>
          </a:p>
          <a:p>
            <a:pPr eaLnBrk="1" hangingPunct="1"/>
            <a:r>
              <a:rPr lang="en-US" smtClean="0"/>
              <a:t>The Application Binary Interface (ABI) for the ARM® Architecture is a collection of all of the standards used in the ARM architecture, some open and some specific to the ARM, anything from the executable image file standards produced by development tools to exception handling standards, to the AMBA spec.  You can view the full ARM ABI on our webpages. </a:t>
            </a:r>
          </a:p>
          <a:p>
            <a:pPr eaLnBrk="1" hangingPunct="1"/>
            <a:endParaRPr lang="en-US" smtClean="0"/>
          </a:p>
          <a:p>
            <a:pPr eaLnBrk="1" hangingPunct="1"/>
            <a:endParaRPr lang="en-US" smtClean="0"/>
          </a:p>
        </p:txBody>
      </p:sp>
      <p:sp>
        <p:nvSpPr>
          <p:cNvPr id="91140" name="Rectangle 3"/>
          <p:cNvSpPr>
            <a:spLocks noGrp="1" noRot="1" noChangeAspect="1" noChangeArrowheads="1" noTextEdit="1"/>
          </p:cNvSpPr>
          <p:nvPr>
            <p:ph type="sldImg"/>
          </p:nvPr>
        </p:nvSpPr>
        <p:spPr>
          <a:xfrm>
            <a:off x="1287463" y="792163"/>
            <a:ext cx="4287837" cy="3216275"/>
          </a:xfrm>
          <a:ln/>
        </p:spPr>
      </p:sp>
    </p:spTree>
    <p:extLst>
      <p:ext uri="{BB962C8B-B14F-4D97-AF65-F5344CB8AC3E}">
        <p14:creationId xmlns:p14="http://schemas.microsoft.com/office/powerpoint/2010/main" val="39657512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B89426F3-CF87-4FE2-8728-6FAE08EF7798}" type="slidenum">
              <a:rPr lang="en-GB" smtClean="0"/>
              <a:pPr/>
              <a:t>43</a:t>
            </a:fld>
            <a:endParaRPr lang="en-GB" smtClean="0"/>
          </a:p>
        </p:txBody>
      </p:sp>
      <p:sp>
        <p:nvSpPr>
          <p:cNvPr id="92163" name="Rectangle 2"/>
          <p:cNvSpPr>
            <a:spLocks noGrp="1" noChangeArrowheads="1"/>
          </p:cNvSpPr>
          <p:nvPr>
            <p:ph type="body" idx="1"/>
          </p:nvPr>
        </p:nvSpPr>
        <p:spPr>
          <a:xfrm>
            <a:off x="912813" y="4359275"/>
            <a:ext cx="5030787" cy="4133850"/>
          </a:xfrm>
          <a:noFill/>
          <a:ln/>
        </p:spPr>
        <p:txBody>
          <a:bodyPr/>
          <a:lstStyle/>
          <a:p>
            <a:pPr eaLnBrk="1" hangingPunct="1"/>
            <a:endParaRPr lang="en-US" smtClean="0"/>
          </a:p>
        </p:txBody>
      </p:sp>
      <p:sp>
        <p:nvSpPr>
          <p:cNvPr id="92164" name="Rectangle 3"/>
          <p:cNvSpPr>
            <a:spLocks noGrp="1" noRot="1" noChangeAspect="1" noChangeArrowheads="1" noTextEdit="1"/>
          </p:cNvSpPr>
          <p:nvPr>
            <p:ph type="sldImg"/>
          </p:nvPr>
        </p:nvSpPr>
        <p:spPr>
          <a:xfrm>
            <a:off x="1279525" y="842963"/>
            <a:ext cx="4284663" cy="3213100"/>
          </a:xfr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785BBE3E-0C22-4EFC-9F76-2C328E158A59}" type="slidenum">
              <a:rPr lang="en-GB" smtClean="0"/>
              <a:pPr/>
              <a:t>44</a:t>
            </a:fld>
            <a:endParaRPr lang="en-GB" smtClean="0"/>
          </a:p>
        </p:txBody>
      </p:sp>
      <p:sp>
        <p:nvSpPr>
          <p:cNvPr id="93187" name="Rectangle 2"/>
          <p:cNvSpPr>
            <a:spLocks noGrp="1" noChangeArrowheads="1"/>
          </p:cNvSpPr>
          <p:nvPr>
            <p:ph type="body" idx="1"/>
          </p:nvPr>
        </p:nvSpPr>
        <p:spPr>
          <a:xfrm>
            <a:off x="912813" y="4359275"/>
            <a:ext cx="5030787" cy="4133850"/>
          </a:xfrm>
          <a:noFill/>
          <a:ln/>
        </p:spPr>
        <p:txBody>
          <a:bodyPr/>
          <a:lstStyle/>
          <a:p>
            <a:pPr eaLnBrk="1" hangingPunct="1"/>
            <a:r>
              <a:rPr lang="en-US" smtClean="0"/>
              <a:t>This slide shows the way that ARM branch instructions work</a:t>
            </a:r>
          </a:p>
          <a:p>
            <a:pPr eaLnBrk="1" hangingPunct="1"/>
            <a:endParaRPr lang="en-US" smtClean="0"/>
          </a:p>
          <a:p>
            <a:pPr eaLnBrk="1" hangingPunct="1"/>
            <a:r>
              <a:rPr lang="en-US" smtClean="0"/>
              <a:t>It also shows the need to stack the LR (using STM/LDM instructions) when making subroutine calls within subroutines.</a:t>
            </a:r>
          </a:p>
          <a:p>
            <a:pPr eaLnBrk="1" hangingPunct="1"/>
            <a:endParaRPr lang="en-US" smtClean="0"/>
          </a:p>
        </p:txBody>
      </p:sp>
      <p:sp>
        <p:nvSpPr>
          <p:cNvPr id="93188" name="Rectangle 3"/>
          <p:cNvSpPr>
            <a:spLocks noGrp="1" noRot="1" noChangeAspect="1" noChangeArrowheads="1" noTextEdit="1"/>
          </p:cNvSpPr>
          <p:nvPr>
            <p:ph type="sldImg"/>
          </p:nvPr>
        </p:nvSpPr>
        <p:spPr>
          <a:xfrm>
            <a:off x="1279525" y="842963"/>
            <a:ext cx="4284663" cy="3213100"/>
          </a:xfr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CE807A1E-920C-4DD7-8A68-B68E909A02A4}" type="slidenum">
              <a:rPr lang="en-GB" smtClean="0"/>
              <a:pPr/>
              <a:t>45</a:t>
            </a:fld>
            <a:endParaRPr lang="en-GB" smtClean="0"/>
          </a:p>
        </p:txBody>
      </p:sp>
      <p:sp>
        <p:nvSpPr>
          <p:cNvPr id="94211" name="Rectangle 2"/>
          <p:cNvSpPr>
            <a:spLocks noChangeArrowheads="1"/>
          </p:cNvSpPr>
          <p:nvPr/>
        </p:nvSpPr>
        <p:spPr bwMode="auto">
          <a:xfrm>
            <a:off x="3900488" y="6350"/>
            <a:ext cx="2984500" cy="433388"/>
          </a:xfrm>
          <a:prstGeom prst="rect">
            <a:avLst/>
          </a:prstGeom>
          <a:noFill/>
          <a:ln w="9525">
            <a:noFill/>
            <a:miter lim="800000"/>
            <a:headEnd/>
            <a:tailEnd/>
          </a:ln>
        </p:spPr>
        <p:txBody>
          <a:bodyPr wrap="none" anchor="ctr"/>
          <a:lstStyle/>
          <a:p>
            <a:endParaRPr lang="es-AR"/>
          </a:p>
        </p:txBody>
      </p:sp>
      <p:sp>
        <p:nvSpPr>
          <p:cNvPr id="94212" name="Rectangle 3"/>
          <p:cNvSpPr>
            <a:spLocks noChangeArrowheads="1"/>
          </p:cNvSpPr>
          <p:nvPr/>
        </p:nvSpPr>
        <p:spPr bwMode="auto">
          <a:xfrm>
            <a:off x="-31750" y="8701088"/>
            <a:ext cx="2982913" cy="427037"/>
          </a:xfrm>
          <a:prstGeom prst="rect">
            <a:avLst/>
          </a:prstGeom>
          <a:noFill/>
          <a:ln w="9525">
            <a:noFill/>
            <a:miter lim="800000"/>
            <a:headEnd/>
            <a:tailEnd/>
          </a:ln>
        </p:spPr>
        <p:txBody>
          <a:bodyPr wrap="none" anchor="ctr"/>
          <a:lstStyle/>
          <a:p>
            <a:endParaRPr lang="es-AR"/>
          </a:p>
        </p:txBody>
      </p:sp>
      <p:sp>
        <p:nvSpPr>
          <p:cNvPr id="94213" name="Rectangle 4"/>
          <p:cNvSpPr>
            <a:spLocks noChangeArrowheads="1"/>
          </p:cNvSpPr>
          <p:nvPr/>
        </p:nvSpPr>
        <p:spPr bwMode="auto">
          <a:xfrm>
            <a:off x="-31750" y="6350"/>
            <a:ext cx="2982913" cy="433388"/>
          </a:xfrm>
          <a:prstGeom prst="rect">
            <a:avLst/>
          </a:prstGeom>
          <a:noFill/>
          <a:ln w="9525">
            <a:noFill/>
            <a:miter lim="800000"/>
            <a:headEnd/>
            <a:tailEnd/>
          </a:ln>
        </p:spPr>
        <p:txBody>
          <a:bodyPr wrap="none" anchor="ctr"/>
          <a:lstStyle/>
          <a:p>
            <a:endParaRPr lang="es-AR"/>
          </a:p>
        </p:txBody>
      </p:sp>
      <p:sp>
        <p:nvSpPr>
          <p:cNvPr id="94214" name="Rectangle 5"/>
          <p:cNvSpPr>
            <a:spLocks noGrp="1" noChangeArrowheads="1"/>
          </p:cNvSpPr>
          <p:nvPr>
            <p:ph type="body" idx="1"/>
          </p:nvPr>
        </p:nvSpPr>
        <p:spPr>
          <a:xfrm>
            <a:off x="830263" y="4357688"/>
            <a:ext cx="5194300" cy="4060825"/>
          </a:xfrm>
          <a:noFill/>
          <a:ln/>
        </p:spPr>
        <p:txBody>
          <a:bodyPr lIns="84203" tIns="42103" rIns="84203" bIns="42103"/>
          <a:lstStyle/>
          <a:p>
            <a:pPr marL="96838" indent="-96838" defTabSz="962025" eaLnBrk="1" hangingPunct="1"/>
            <a:r>
              <a:rPr lang="en-US" sz="1100" b="1" smtClean="0">
                <a:latin typeface="Courier New" pitchFamily="49" charset="0"/>
              </a:rPr>
              <a:t>GE: SIMD status bits</a:t>
            </a:r>
          </a:p>
          <a:p>
            <a:pPr marL="96838" indent="-96838" defTabSz="962025" eaLnBrk="1" hangingPunct="1"/>
            <a:r>
              <a:rPr lang="en-US" sz="1100" b="1" smtClean="0">
                <a:latin typeface="Courier New" pitchFamily="49" charset="0"/>
              </a:rPr>
              <a:t>E: Controls LD/ST Endianess</a:t>
            </a:r>
          </a:p>
          <a:p>
            <a:pPr marL="96838" indent="-96838" defTabSz="962025" eaLnBrk="1" hangingPunct="1"/>
            <a:r>
              <a:rPr lang="en-US" b="1" smtClean="0"/>
              <a:t>A: disable special type of data abort</a:t>
            </a:r>
          </a:p>
          <a:p>
            <a:pPr marL="96838" indent="-96838" defTabSz="962025" eaLnBrk="1" hangingPunct="1"/>
            <a:r>
              <a:rPr lang="en-US" b="1" smtClean="0"/>
              <a:t>IT: controls special conditional execution of THUMB2</a:t>
            </a:r>
          </a:p>
          <a:p>
            <a:pPr marL="96838" indent="-96838" defTabSz="962025" eaLnBrk="1" hangingPunct="1"/>
            <a:endParaRPr lang="en-US" smtClean="0"/>
          </a:p>
          <a:p>
            <a:pPr marL="96838" indent="-96838" defTabSz="962025" eaLnBrk="1" hangingPunct="1"/>
            <a:r>
              <a:rPr lang="en-US" smtClean="0"/>
              <a:t>For MSR operations, we recommend that only the minimum number of fields are written, because future ARM implementations may need to take extra cycles to write specific fields that have recently been allocated and may cause unwanted results; not writing fields you don't want to change reduces any such extra cycles or unwanted results to a minimum.   </a:t>
            </a:r>
          </a:p>
        </p:txBody>
      </p:sp>
      <p:sp>
        <p:nvSpPr>
          <p:cNvPr id="94215" name="Rectangle 6"/>
          <p:cNvSpPr>
            <a:spLocks noGrp="1" noRot="1" noChangeAspect="1" noChangeArrowheads="1" noTextEdit="1"/>
          </p:cNvSpPr>
          <p:nvPr>
            <p:ph type="sldImg"/>
          </p:nvPr>
        </p:nvSpPr>
        <p:spPr>
          <a:xfrm>
            <a:off x="1354138" y="793750"/>
            <a:ext cx="4187825" cy="3140075"/>
          </a:xfrm>
          <a:ln w="12700">
            <a:solidFill>
              <a:schemeClr val="tx1"/>
            </a:solidFill>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EFECF4AD-2FFD-4779-B737-8DBFF80ACEAF}" type="slidenum">
              <a:rPr lang="en-GB" smtClean="0"/>
              <a:pPr/>
              <a:t>46</a:t>
            </a:fld>
            <a:endParaRPr lang="en-GB" smtClean="0"/>
          </a:p>
        </p:txBody>
      </p:sp>
      <p:sp>
        <p:nvSpPr>
          <p:cNvPr id="95235" name="Rectangle 2"/>
          <p:cNvSpPr>
            <a:spLocks noGrp="1" noChangeArrowheads="1"/>
          </p:cNvSpPr>
          <p:nvPr>
            <p:ph type="body" idx="1"/>
          </p:nvPr>
        </p:nvSpPr>
        <p:spPr>
          <a:xfrm>
            <a:off x="915988" y="4343400"/>
            <a:ext cx="5026025" cy="4116388"/>
          </a:xfrm>
          <a:noFill/>
          <a:ln/>
        </p:spPr>
        <p:txBody>
          <a:bodyPr/>
          <a:lstStyle/>
          <a:p>
            <a:pPr eaLnBrk="1" hangingPunct="1"/>
            <a:endParaRPr lang="en-US" smtClean="0"/>
          </a:p>
        </p:txBody>
      </p:sp>
      <p:sp>
        <p:nvSpPr>
          <p:cNvPr id="95236" name="Rectangle 3"/>
          <p:cNvSpPr>
            <a:spLocks noGrp="1" noRot="1" noChangeAspect="1" noChangeArrowheads="1" noTextEdit="1"/>
          </p:cNvSpPr>
          <p:nvPr>
            <p:ph type="sldImg"/>
          </p:nvPr>
        </p:nvSpPr>
        <p:spPr>
          <a:xfrm>
            <a:off x="1277938" y="841375"/>
            <a:ext cx="4286250" cy="3214688"/>
          </a:xfr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61E34434-EF5E-468C-B5EA-89F2F7744BFC}" type="slidenum">
              <a:rPr lang="en-GB" smtClean="0"/>
              <a:pPr/>
              <a:t>47</a:t>
            </a:fld>
            <a:endParaRPr lang="en-GB" smtClean="0"/>
          </a:p>
        </p:txBody>
      </p:sp>
      <p:sp>
        <p:nvSpPr>
          <p:cNvPr id="96259" name="Rectangle 2"/>
          <p:cNvSpPr>
            <a:spLocks noGrp="1" noRot="1" noChangeAspect="1" noChangeArrowheads="1" noTextEdit="1"/>
          </p:cNvSpPr>
          <p:nvPr>
            <p:ph type="sldImg"/>
          </p:nvPr>
        </p:nvSpPr>
        <p:spPr>
          <a:xfrm>
            <a:off x="1281113" y="842963"/>
            <a:ext cx="4284662" cy="3213100"/>
          </a:xfrm>
          <a:ln/>
        </p:spPr>
      </p:sp>
      <p:sp>
        <p:nvSpPr>
          <p:cNvPr id="96260" name="Rectangle 3"/>
          <p:cNvSpPr>
            <a:spLocks noGrp="1" noChangeArrowheads="1"/>
          </p:cNvSpPr>
          <p:nvPr>
            <p:ph type="body" idx="1"/>
          </p:nvPr>
        </p:nvSpPr>
        <p:spPr>
          <a:xfrm>
            <a:off x="911225" y="4359275"/>
            <a:ext cx="5033963" cy="4132263"/>
          </a:xfrm>
          <a:noFill/>
          <a:ln/>
        </p:spPr>
        <p:txBody>
          <a:bodyPr/>
          <a:lstStyle/>
          <a:p>
            <a:pPr eaLnBrk="1" hangingPunct="1"/>
            <a:r>
              <a:rPr lang="en-US" smtClean="0"/>
              <a:t>Pipeline Comparison</a:t>
            </a:r>
          </a:p>
          <a:p>
            <a:pPr eaLnBrk="1" hangingPunct="1"/>
            <a:endParaRPr lang="en-US" smtClean="0"/>
          </a:p>
          <a:p>
            <a:pPr eaLnBrk="1" hangingPunct="1"/>
            <a:r>
              <a:rPr lang="en-US" smtClean="0"/>
              <a:t>The point of this foil is to show that with the ARM7TDMI a lot of work was carried out in the execute stage of the pipeline.  Now with ARM9TDMI the execute stage has been split out into three stages to allow greater throughput.</a:t>
            </a:r>
          </a:p>
          <a:p>
            <a:pPr eaLnBrk="1" hangingPunct="1"/>
            <a:endParaRPr lang="en-US" smtClean="0"/>
          </a:p>
          <a:p>
            <a:pPr eaLnBrk="1" hangingPunct="1"/>
            <a:r>
              <a:rPr lang="en-US" smtClean="0"/>
              <a:t>This then means the CPI is about 1.5 compared against 1.9 for ARM7TDMI, and the operating frequency is approximately double for ARM9TDMI over ARM7TDMI on the same fabrication process.  Therefore, at least double the processing power is available.</a:t>
            </a:r>
          </a:p>
          <a:p>
            <a:pPr eaLnBrk="1" hangingPunct="1"/>
            <a:endParaRPr lang="en-US" smtClean="0"/>
          </a:p>
          <a:p>
            <a:pPr eaLnBrk="1" hangingPunct="1"/>
            <a:r>
              <a:rPr lang="en-US" smtClean="0"/>
              <a:t>It is possible for the pipeline to interlock.  Forwarding paths have been provided to minimise this as much as possible, but they can still occur.  By using a bit of consideration when writing code they can almost be eliminated.</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5E83C7AE-8E0F-4D42-9C15-3CCAE3E13E0B}" type="slidenum">
              <a:rPr lang="en-GB" smtClean="0"/>
              <a:pPr/>
              <a:t>48</a:t>
            </a:fld>
            <a:endParaRPr lang="en-GB" smtClean="0"/>
          </a:p>
        </p:txBody>
      </p:sp>
      <p:sp>
        <p:nvSpPr>
          <p:cNvPr id="97283" name="Rectangle 2"/>
          <p:cNvSpPr>
            <a:spLocks noGrp="1" noRot="1" noChangeAspect="1" noChangeArrowheads="1" noTextEdit="1"/>
          </p:cNvSpPr>
          <p:nvPr>
            <p:ph type="sldImg"/>
          </p:nvPr>
        </p:nvSpPr>
        <p:spPr>
          <a:xfrm>
            <a:off x="1277938" y="841375"/>
            <a:ext cx="4286250" cy="3214688"/>
          </a:xfrm>
          <a:ln/>
        </p:spPr>
      </p:sp>
      <p:sp>
        <p:nvSpPr>
          <p:cNvPr id="97284" name="Rectangle 3"/>
          <p:cNvSpPr>
            <a:spLocks noGrp="1" noChangeArrowheads="1"/>
          </p:cNvSpPr>
          <p:nvPr>
            <p:ph type="body" idx="1"/>
          </p:nvPr>
        </p:nvSpPr>
        <p:spPr>
          <a:xfrm>
            <a:off x="912813" y="4359275"/>
            <a:ext cx="5030787" cy="4132263"/>
          </a:xfrm>
          <a:noFill/>
          <a:ln/>
        </p:spPr>
        <p:txBody>
          <a:bodyPr/>
          <a:lstStyle/>
          <a:p>
            <a:pPr eaLnBrk="1" hangingPunct="1"/>
            <a:r>
              <a:rPr lang="en-US" smtClean="0"/>
              <a:t>ARM10 - It just illustrates that another stage was added to the ARM9’s pipeline to provide additional time to handle coprocessor instruction decode and handle branch prediction. The Multiplier is now broken up over two stages, execute and memory, since the multiplier is also pipelined.</a:t>
            </a:r>
          </a:p>
          <a:p>
            <a:pPr eaLnBrk="1" hangingPunct="1"/>
            <a:r>
              <a:rPr lang="en-US" smtClean="0"/>
              <a:t>Note that the ARM9E multiplier is also pipeline (like ARM10) so the upper diagram strictly only applies to the ARM9TDMI.</a:t>
            </a:r>
          </a:p>
          <a:p>
            <a:pPr eaLnBrk="1" hangingPunct="1"/>
            <a:endParaRPr lang="en-US" smtClean="0"/>
          </a:p>
          <a:p>
            <a:pPr eaLnBrk="1" hangingPunct="1"/>
            <a:r>
              <a:rPr lang="en-US" smtClean="0"/>
              <a:t>ARM11 - The processor is a single issue processor, meaning that only one instruction per cycle can be issued from the issue stage to one of the 3 backend pipeline stages.</a:t>
            </a:r>
          </a:p>
          <a:p>
            <a:pPr eaLnBrk="1" hangingPunct="1"/>
            <a:r>
              <a:rPr lang="en-US" smtClean="0"/>
              <a:t>While the instructions are issued in order they may complete out of order.  This will be depend on availability of data, length of execution and memory access times.  </a:t>
            </a:r>
          </a:p>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A1F8385D-6CDA-4928-A05F-E08085B3133E}" type="slidenum">
              <a:rPr lang="en-GB" smtClean="0"/>
              <a:pPr/>
              <a:t>49</a:t>
            </a:fld>
            <a:endParaRPr lang="en-GB" smtClean="0"/>
          </a:p>
        </p:txBody>
      </p:sp>
      <p:sp>
        <p:nvSpPr>
          <p:cNvPr id="98307" name="Rectangle 2"/>
          <p:cNvSpPr>
            <a:spLocks noGrp="1" noChangeArrowheads="1"/>
          </p:cNvSpPr>
          <p:nvPr>
            <p:ph type="body" idx="1"/>
          </p:nvPr>
        </p:nvSpPr>
        <p:spPr>
          <a:xfrm>
            <a:off x="915988" y="4343400"/>
            <a:ext cx="5026025" cy="4116388"/>
          </a:xfrm>
          <a:noFill/>
          <a:ln/>
        </p:spPr>
        <p:txBody>
          <a:bodyPr/>
          <a:lstStyle/>
          <a:p>
            <a:pPr eaLnBrk="1" hangingPunct="1"/>
            <a:r>
              <a:rPr lang="en-US" b="1" smtClean="0"/>
              <a:t>System Design</a:t>
            </a:r>
            <a:endParaRPr lang="en-US" smtClean="0"/>
          </a:p>
          <a:p>
            <a:pPr lvl="1" eaLnBrk="1" hangingPunct="1"/>
            <a:r>
              <a:rPr lang="en-US" smtClean="0"/>
              <a:t>Overview of some of the hardware and software technologies that ARM has to support the design in of the ARM core into real products.</a:t>
            </a:r>
          </a:p>
          <a:p>
            <a:pPr lvl="1" eaLnBrk="1" hangingPunct="1"/>
            <a:r>
              <a:rPr lang="en-US" smtClean="0"/>
              <a:t>Also looks at some of the issues involved with memory maps in ARM based systems.</a:t>
            </a:r>
          </a:p>
          <a:p>
            <a:pPr eaLnBrk="1" hangingPunct="1"/>
            <a:endParaRPr lang="en-US" smtClean="0"/>
          </a:p>
          <a:p>
            <a:pPr eaLnBrk="1" hangingPunct="1"/>
            <a:endParaRPr lang="en-US" smtClean="0"/>
          </a:p>
        </p:txBody>
      </p:sp>
      <p:sp>
        <p:nvSpPr>
          <p:cNvPr id="98308" name="Rectangle 3"/>
          <p:cNvSpPr>
            <a:spLocks noGrp="1" noRot="1" noChangeAspect="1" noChangeArrowheads="1" noTextEdit="1"/>
          </p:cNvSpPr>
          <p:nvPr>
            <p:ph type="sldImg"/>
          </p:nvPr>
        </p:nvSpPr>
        <p:spPr>
          <a:xfrm>
            <a:off x="1277938" y="841375"/>
            <a:ext cx="4286250" cy="3214688"/>
          </a:xfr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9689680A-B136-462A-A63F-52142CEEBA9D}" type="slidenum">
              <a:rPr lang="en-GB" smtClean="0"/>
              <a:pPr/>
              <a:t>5</a:t>
            </a:fld>
            <a:endParaRPr lang="en-GB" smtClean="0"/>
          </a:p>
        </p:txBody>
      </p:sp>
      <p:sp>
        <p:nvSpPr>
          <p:cNvPr id="58371" name="Rectangle 2"/>
          <p:cNvSpPr>
            <a:spLocks noGrp="1" noRot="1" noChangeAspect="1" noChangeArrowheads="1" noTextEdit="1"/>
          </p:cNvSpPr>
          <p:nvPr>
            <p:ph type="sldImg"/>
          </p:nvPr>
        </p:nvSpPr>
        <p:spPr>
          <a:xfrm>
            <a:off x="1277938" y="841375"/>
            <a:ext cx="4286250" cy="3214688"/>
          </a:xfrm>
          <a:ln/>
        </p:spPr>
      </p:sp>
      <p:sp>
        <p:nvSpPr>
          <p:cNvPr id="58372" name="Rectangle 3"/>
          <p:cNvSpPr>
            <a:spLocks noGrp="1" noChangeArrowheads="1"/>
          </p:cNvSpPr>
          <p:nvPr>
            <p:ph type="body" idx="1"/>
          </p:nvPr>
        </p:nvSpPr>
        <p:spPr>
          <a:xfrm>
            <a:off x="912813" y="4359275"/>
            <a:ext cx="5030787" cy="4132263"/>
          </a:xfrm>
          <a:noFill/>
          <a:ln/>
        </p:spPr>
        <p:txBody>
          <a:bodyPr/>
          <a:lstStyle/>
          <a:p>
            <a:pPr eaLnBrk="1" hangingPunct="1"/>
            <a:r>
              <a:rPr lang="en-US" smtClean="0"/>
              <a:t>This </a:t>
            </a:r>
            <a:r>
              <a:rPr lang="en-US" b="1" smtClean="0">
                <a:solidFill>
                  <a:schemeClr val="hlink"/>
                </a:solidFill>
              </a:rPr>
              <a:t>animated</a:t>
            </a:r>
            <a:r>
              <a:rPr lang="en-US" smtClean="0"/>
              <a:t> slide shows the way that the banking of registers works. On the left the currently visible set of registers are shown for a particular mode.</a:t>
            </a:r>
          </a:p>
          <a:p>
            <a:pPr eaLnBrk="1" hangingPunct="1"/>
            <a:r>
              <a:rPr lang="en-US" smtClean="0"/>
              <a:t>On the right are the registers that are banked out whilst in that mode.</a:t>
            </a:r>
          </a:p>
          <a:p>
            <a:pPr eaLnBrk="1" hangingPunct="1"/>
            <a:endParaRPr lang="en-US" smtClean="0"/>
          </a:p>
          <a:p>
            <a:pPr eaLnBrk="1" hangingPunct="1"/>
            <a:r>
              <a:rPr lang="en-US" smtClean="0"/>
              <a:t>Each key press will switch mode:</a:t>
            </a:r>
          </a:p>
          <a:p>
            <a:pPr eaLnBrk="1" hangingPunct="1"/>
            <a:endParaRPr lang="en-US" smtClean="0"/>
          </a:p>
          <a:p>
            <a:pPr eaLnBrk="1" hangingPunct="1"/>
            <a:r>
              <a:rPr lang="en-US" smtClean="0"/>
              <a:t>user -&gt; FIQ -&gt;user -&gt; IRQ -&gt; user -&gt;SVC -&gt; User -&gt; Undef -&gt; User -&gt; Abort and then back to user.</a:t>
            </a:r>
          </a:p>
          <a:p>
            <a:pPr eaLnBrk="1" hangingPunct="1"/>
            <a:endParaRPr lang="en-US" smtClean="0"/>
          </a:p>
          <a:p>
            <a:pPr eaLnBrk="1" hangingPunct="1"/>
            <a:r>
              <a:rPr lang="en-US" smtClean="0"/>
              <a:t>The following slide then shows this in a more static way that is more useful for reference</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D248924A-1E39-4807-9E75-AE06951A8B70}" type="slidenum">
              <a:rPr lang="en-GB" smtClean="0"/>
              <a:pPr/>
              <a:t>50</a:t>
            </a:fld>
            <a:endParaRPr lang="en-GB" smtClean="0"/>
          </a:p>
        </p:txBody>
      </p:sp>
      <p:sp>
        <p:nvSpPr>
          <p:cNvPr id="99331" name="Rectangle 2"/>
          <p:cNvSpPr>
            <a:spLocks noGrp="1" noRot="1" noChangeAspect="1" noChangeArrowheads="1" noTextEdit="1"/>
          </p:cNvSpPr>
          <p:nvPr>
            <p:ph type="sldImg"/>
          </p:nvPr>
        </p:nvSpPr>
        <p:spPr>
          <a:xfrm>
            <a:off x="1279525" y="842963"/>
            <a:ext cx="4284663" cy="3213100"/>
          </a:xfrm>
          <a:ln/>
        </p:spPr>
      </p:sp>
      <p:sp>
        <p:nvSpPr>
          <p:cNvPr id="99332" name="Rectangle 3"/>
          <p:cNvSpPr>
            <a:spLocks noGrp="1" noChangeArrowheads="1"/>
          </p:cNvSpPr>
          <p:nvPr>
            <p:ph type="body" idx="1"/>
          </p:nvPr>
        </p:nvSpPr>
        <p:spPr>
          <a:xfrm>
            <a:off x="912813" y="4359275"/>
            <a:ext cx="5030787" cy="4133850"/>
          </a:xfrm>
          <a:noFill/>
          <a:ln/>
        </p:spPr>
        <p:txBody>
          <a:bodyPr/>
          <a:lstStyle/>
          <a:p>
            <a:pPr eaLnBrk="1" hangingPunct="1"/>
            <a:r>
              <a:rPr lang="en-US" smtClean="0"/>
              <a:t>This slides shows a very generic ARM based design, that is actually fairly representative of the designs that we see being done.</a:t>
            </a:r>
          </a:p>
          <a:p>
            <a:pPr eaLnBrk="1" hangingPunct="1"/>
            <a:r>
              <a:rPr lang="en-US" smtClean="0"/>
              <a:t>On-chip there will be an ARM core (obviously) together with a number of system dependant peripherals. Also required will be some form of interrupt controller which receives interrupts from the peripherals and raised the IRQ or FIQ input to the ARM as appropriate. This interrupt controller may also provide hardware assistance for prioritizing interrupts.</a:t>
            </a:r>
          </a:p>
          <a:p>
            <a:pPr eaLnBrk="1" hangingPunct="1"/>
            <a:r>
              <a:rPr lang="en-US" smtClean="0"/>
              <a:t>As far as memory is concerned there is likely to be some (cheap) narrow off-chip ROM (or flash) used to boot the system from. There is also likely to be some 16-bit wide RAM used to store most of the runtime data and perhaps some code copied out of the flash. Then on-chip there may well be some 32-bit memory used to store the interrupt handlers and perhaps stacks.</a:t>
            </a:r>
          </a:p>
          <a:p>
            <a:pPr eaLnBrk="1" hangingPunct="1"/>
            <a:endParaRPr lang="en-US" smtClean="0"/>
          </a:p>
          <a:p>
            <a:pPr eaLnBrk="1" hangingPunct="1"/>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FCBF399B-7F1F-4F81-9A45-929B2542D2D8}" type="slidenum">
              <a:rPr lang="en-GB" smtClean="0"/>
              <a:pPr/>
              <a:t>51</a:t>
            </a:fld>
            <a:endParaRPr lang="en-GB" smtClean="0"/>
          </a:p>
        </p:txBody>
      </p:sp>
      <p:sp>
        <p:nvSpPr>
          <p:cNvPr id="100355" name="Rectangle 2"/>
          <p:cNvSpPr>
            <a:spLocks noGrp="1" noRot="1" noChangeAspect="1" noChangeArrowheads="1" noTextEdit="1"/>
          </p:cNvSpPr>
          <p:nvPr>
            <p:ph type="sldImg"/>
          </p:nvPr>
        </p:nvSpPr>
        <p:spPr>
          <a:xfrm>
            <a:off x="1282700" y="844550"/>
            <a:ext cx="4281488" cy="3211513"/>
          </a:xfrm>
          <a:ln/>
        </p:spPr>
      </p:sp>
      <p:sp>
        <p:nvSpPr>
          <p:cNvPr id="100356" name="Rectangle 3"/>
          <p:cNvSpPr>
            <a:spLocks noGrp="1" noChangeArrowheads="1"/>
          </p:cNvSpPr>
          <p:nvPr>
            <p:ph type="body" idx="1"/>
          </p:nvPr>
        </p:nvSpPr>
        <p:spPr>
          <a:xfrm>
            <a:off x="911225" y="4359275"/>
            <a:ext cx="5033963" cy="4133850"/>
          </a:xfrm>
          <a:noFill/>
          <a:ln/>
        </p:spPr>
        <p:txBody>
          <a:bodyPr/>
          <a:lstStyle/>
          <a:p>
            <a:pPr eaLnBrk="1" hangingPunct="1"/>
            <a:r>
              <a:rPr lang="en-US" sz="1000" smtClean="0"/>
              <a:t>AMBA systems are based around two buses, a high performance system bus and a lower performance peripheral bus.</a:t>
            </a:r>
          </a:p>
          <a:p>
            <a:pPr eaLnBrk="1" hangingPunct="1"/>
            <a:r>
              <a:rPr lang="en-US" sz="1000" smtClean="0"/>
              <a:t>The high performance bus (AHB) should connect all of the high performance, high bandwidth modules, such as the ARM Processor, any DMA engines, perhaps some fast, 32 bit wide local RAM (or wider to suit the ARM Bus Master being used), an external memory interface, and the interface to the lower performance bus. The number of modules connected here should be kept to a minimum to reduce the bus loading on this high performance bus and allow it to run much faster.</a:t>
            </a:r>
          </a:p>
          <a:p>
            <a:pPr eaLnBrk="1" hangingPunct="1"/>
            <a:r>
              <a:rPr lang="en-US" sz="1000" smtClean="0"/>
              <a:t>The bulk of the design modules are placed on the lower performance Peripheral Bus (APB). Modules placed here are not accessed as frequently as AHB modules, and as a result of the APB timing, need not consume power (in their APB interfaces) when there is no APB activity. The address and data bus widths on the APB only need to be as wide as required, compared to the AHB where the maximum address and data widths are specified to maximize system performance in this critical area.</a:t>
            </a:r>
          </a:p>
          <a:p>
            <a:pPr eaLnBrk="1" hangingPunct="1"/>
            <a:r>
              <a:rPr lang="en-US" sz="1000" smtClean="0"/>
              <a:t>So when a design is being partitioned, the main design criteria are</a:t>
            </a:r>
          </a:p>
          <a:p>
            <a:pPr eaLnBrk="1" hangingPunct="1"/>
            <a:r>
              <a:rPr lang="en-US" sz="1000" smtClean="0"/>
              <a:t>AHB		APB</a:t>
            </a:r>
          </a:p>
          <a:p>
            <a:pPr eaLnBrk="1" hangingPunct="1"/>
            <a:r>
              <a:rPr lang="en-US" sz="1000" smtClean="0"/>
              <a:t>High Performance	Low Power</a:t>
            </a:r>
          </a:p>
          <a:p>
            <a:pPr eaLnBrk="1" hangingPunct="1"/>
            <a:r>
              <a:rPr lang="en-US" sz="1000" smtClean="0"/>
              <a:t>Frequent Access	Simple Interface</a:t>
            </a:r>
          </a:p>
          <a:p>
            <a:pPr eaLnBrk="1" hangingPunct="1"/>
            <a:r>
              <a:rPr lang="en-US" sz="1000" smtClean="0"/>
              <a:t>Pipelined timing	Non-pipelined</a:t>
            </a:r>
          </a:p>
          <a:p>
            <a:pPr eaLnBrk="1" hangingPunct="1"/>
            <a:endParaRPr lang="en-US" sz="1000" smtClean="0"/>
          </a:p>
          <a:p>
            <a:pPr eaLnBrk="1" hangingPunct="1"/>
            <a:r>
              <a:rPr lang="en-US" sz="1000" smtClean="0"/>
              <a:t>We don’t go into multi-layer AHB, AHB Lite or any other AMBA configurations in this presentation.</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E715FF74-0C49-4199-AAD9-B805CC968914}" type="slidenum">
              <a:rPr lang="en-GB" smtClean="0"/>
              <a:pPr/>
              <a:t>52</a:t>
            </a:fld>
            <a:endParaRPr lang="en-GB" smtClean="0"/>
          </a:p>
        </p:txBody>
      </p:sp>
      <p:sp>
        <p:nvSpPr>
          <p:cNvPr id="101379" name="Rectangle 2"/>
          <p:cNvSpPr>
            <a:spLocks noGrp="1" noRot="1" noChangeAspect="1" noChangeArrowheads="1" noTextEdit="1"/>
          </p:cNvSpPr>
          <p:nvPr>
            <p:ph type="sldImg"/>
          </p:nvPr>
        </p:nvSpPr>
        <p:spPr>
          <a:xfrm>
            <a:off x="1282700" y="844550"/>
            <a:ext cx="4281488" cy="3211513"/>
          </a:xfrm>
          <a:ln/>
        </p:spPr>
      </p:sp>
      <p:sp>
        <p:nvSpPr>
          <p:cNvPr id="101380" name="Rectangle 3"/>
          <p:cNvSpPr>
            <a:spLocks noGrp="1" noChangeArrowheads="1"/>
          </p:cNvSpPr>
          <p:nvPr>
            <p:ph type="body" idx="1"/>
          </p:nvPr>
        </p:nvSpPr>
        <p:spPr>
          <a:xfrm>
            <a:off x="911225" y="4359275"/>
            <a:ext cx="5033963" cy="4133850"/>
          </a:xfrm>
          <a:noFill/>
          <a:ln/>
        </p:spPr>
        <p:txBody>
          <a:bodyPr/>
          <a:lstStyle/>
          <a:p>
            <a:pPr eaLnBrk="1" hangingPunct="1"/>
            <a:r>
              <a:rPr lang="en-US" smtClean="0"/>
              <a:t>AHB is aimed at designers using a central multiplexer interconnection scheme. </a:t>
            </a:r>
          </a:p>
          <a:p>
            <a:pPr eaLnBrk="1" hangingPunct="1"/>
            <a:r>
              <a:rPr lang="en-US" smtClean="0"/>
              <a:t>All Bus Masters drive out address and control signals for the transfer they wish to perform and the Arbiter decides which access is routed to all the slaves.</a:t>
            </a:r>
          </a:p>
          <a:p>
            <a:pPr eaLnBrk="1" hangingPunct="1"/>
            <a:r>
              <a:rPr lang="en-US" smtClean="0"/>
              <a:t>A central Decoder is used to select which of the slave data and response signals is fed back to the bus masters.</a:t>
            </a:r>
          </a:p>
          <a:p>
            <a:pPr eaLnBrk="1" hangingPunct="1"/>
            <a:endParaRPr lang="en-US" smtClean="0"/>
          </a:p>
          <a:p>
            <a:pPr eaLnBrk="1" hangingPunct="1"/>
            <a:r>
              <a:rPr lang="en-US" smtClean="0"/>
              <a:t>The central multiplexer solution has been adopted in AHB as the preferred interconnect scheme. However the protocol leaves the final choice up to the designer. As we will see later, the turnaround cycles required for tristate buses have not been optimized out to improve performance. AHB is still therefore suitable for any design flow.</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F88548A9-49B9-4157-B315-77751E3F40F2}" type="slidenum">
              <a:rPr lang="en-GB" smtClean="0"/>
              <a:pPr/>
              <a:t>6</a:t>
            </a:fld>
            <a:endParaRPr lang="en-GB" smtClean="0"/>
          </a:p>
        </p:txBody>
      </p:sp>
      <p:sp>
        <p:nvSpPr>
          <p:cNvPr id="59395" name="Rectangle 2"/>
          <p:cNvSpPr>
            <a:spLocks noGrp="1" noRot="1" noChangeAspect="1" noChangeArrowheads="1" noTextEdit="1"/>
          </p:cNvSpPr>
          <p:nvPr>
            <p:ph type="sldImg"/>
          </p:nvPr>
        </p:nvSpPr>
        <p:spPr>
          <a:xfrm>
            <a:off x="1277938" y="841375"/>
            <a:ext cx="4286250" cy="3214688"/>
          </a:xfrm>
          <a:ln/>
        </p:spPr>
      </p:sp>
      <p:sp>
        <p:nvSpPr>
          <p:cNvPr id="59396" name="Rectangle 3"/>
          <p:cNvSpPr>
            <a:spLocks noGrp="1" noChangeArrowheads="1"/>
          </p:cNvSpPr>
          <p:nvPr>
            <p:ph type="body" idx="1"/>
          </p:nvPr>
        </p:nvSpPr>
        <p:spPr>
          <a:xfrm>
            <a:off x="912813" y="4359275"/>
            <a:ext cx="5030787" cy="4132263"/>
          </a:xfrm>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D17A3223-8EFA-4F9F-8624-610F15664B95}" type="slidenum">
              <a:rPr lang="en-GB" smtClean="0"/>
              <a:pPr/>
              <a:t>7</a:t>
            </a:fld>
            <a:endParaRPr lang="en-GB" smtClean="0"/>
          </a:p>
        </p:txBody>
      </p:sp>
      <p:sp>
        <p:nvSpPr>
          <p:cNvPr id="60419" name="Rectangle 2"/>
          <p:cNvSpPr>
            <a:spLocks noGrp="1" noRot="1" noChangeAspect="1" noChangeArrowheads="1" noTextEdit="1"/>
          </p:cNvSpPr>
          <p:nvPr>
            <p:ph type="sldImg"/>
          </p:nvPr>
        </p:nvSpPr>
        <p:spPr>
          <a:xfrm>
            <a:off x="1279525" y="842963"/>
            <a:ext cx="4284663" cy="3213100"/>
          </a:xfrm>
          <a:ln/>
        </p:spPr>
      </p:sp>
      <p:sp>
        <p:nvSpPr>
          <p:cNvPr id="60420" name="Rectangle 3"/>
          <p:cNvSpPr>
            <a:spLocks noGrp="1" noChangeArrowheads="1"/>
          </p:cNvSpPr>
          <p:nvPr>
            <p:ph type="body" idx="1"/>
          </p:nvPr>
        </p:nvSpPr>
        <p:spPr>
          <a:xfrm>
            <a:off x="912813" y="4359275"/>
            <a:ext cx="5030787" cy="4133850"/>
          </a:xfrm>
          <a:noFill/>
          <a:ln/>
        </p:spPr>
        <p:txBody>
          <a:bodyPr/>
          <a:lstStyle/>
          <a:p>
            <a:pPr eaLnBrk="1" hangingPunct="1">
              <a:lnSpc>
                <a:spcPct val="90000"/>
              </a:lnSpc>
            </a:pPr>
            <a:r>
              <a:rPr lang="en-US" smtClean="0">
                <a:solidFill>
                  <a:srgbClr val="000000"/>
                </a:solidFill>
              </a:rPr>
              <a:t>Green psr bits are only in certain versions of the ARM architecture</a:t>
            </a:r>
          </a:p>
          <a:p>
            <a:pPr eaLnBrk="1" hangingPunct="1">
              <a:lnSpc>
                <a:spcPct val="90000"/>
              </a:lnSpc>
            </a:pPr>
            <a:r>
              <a:rPr lang="en-US" smtClean="0">
                <a:solidFill>
                  <a:srgbClr val="000000"/>
                </a:solidFill>
              </a:rPr>
              <a:t>ALU status flags (set if "S" bit set, implied in Thumb state).</a:t>
            </a:r>
            <a:endParaRPr lang="en-US" smtClean="0"/>
          </a:p>
          <a:p>
            <a:pPr eaLnBrk="1" hangingPunct="1"/>
            <a:r>
              <a:rPr lang="en-US" smtClean="0"/>
              <a:t>Sticky overflow flag (Q flag) is set either when </a:t>
            </a:r>
          </a:p>
          <a:p>
            <a:pPr lvl="1" eaLnBrk="1" hangingPunct="1"/>
            <a:r>
              <a:rPr lang="en-US" smtClean="0"/>
              <a:t>saturation occurs during QADD, QDADD, QSUB or QDSUB, or </a:t>
            </a:r>
          </a:p>
          <a:p>
            <a:pPr lvl="1" eaLnBrk="1" hangingPunct="1"/>
            <a:r>
              <a:rPr lang="en-US" smtClean="0"/>
              <a:t>the result of SMLAxy or SMLAWx overflows 32-bits</a:t>
            </a:r>
          </a:p>
          <a:p>
            <a:pPr eaLnBrk="1" hangingPunct="1"/>
            <a:r>
              <a:rPr lang="en-US" smtClean="0"/>
              <a:t>Once flag has been set can not be modified by one of the above instructions and must write to CPSR using MSR instruction to cleared</a:t>
            </a:r>
          </a:p>
          <a:p>
            <a:pPr eaLnBrk="1" hangingPunct="1"/>
            <a:r>
              <a:rPr lang="en-US" smtClean="0"/>
              <a:t>PSRs split into four 8-bit fields that can be individually written: </a:t>
            </a:r>
          </a:p>
          <a:p>
            <a:pPr eaLnBrk="1" hangingPunct="1"/>
            <a:r>
              <a:rPr lang="en-US" smtClean="0"/>
              <a:t>Control	(c)	bits 0-7    </a:t>
            </a:r>
          </a:p>
          <a:p>
            <a:pPr eaLnBrk="1" hangingPunct="1"/>
            <a:r>
              <a:rPr lang="en-US" smtClean="0"/>
              <a:t>Extension	(x)	bits 8-15	Reserved for future use</a:t>
            </a:r>
          </a:p>
          <a:p>
            <a:pPr eaLnBrk="1" hangingPunct="1"/>
            <a:r>
              <a:rPr lang="en-US" smtClean="0"/>
              <a:t>Status	(s)	bits 16-23	Reserved for future use</a:t>
            </a:r>
          </a:p>
          <a:p>
            <a:pPr eaLnBrk="1" hangingPunct="1"/>
            <a:r>
              <a:rPr lang="en-US" smtClean="0"/>
              <a:t>Flags	(f)	bits 24-31</a:t>
            </a:r>
          </a:p>
          <a:p>
            <a:pPr eaLnBrk="1" hangingPunct="1"/>
            <a:r>
              <a:rPr lang="en-US" smtClean="0"/>
              <a:t>Bits that are reserved for future use should not be modified by current software. Typically, a read-modify-write strategy should be used to update the value of a status register to ensure future compatibility. Note that the T/J bits in the CPSR should never be changed directly by writing to the PSR (use the BX/BXJ instruction to change state instead).</a:t>
            </a:r>
          </a:p>
          <a:p>
            <a:pPr eaLnBrk="1" hangingPunct="1"/>
            <a:r>
              <a:rPr lang="en-US" smtClean="0"/>
              <a:t>However, in cases where the processor state is known in advance (e.g. on reset, following an interrupt, or some other exception), an immediate value may be written directly into the status registers, to change only specific bits (e.g. to change mode).</a:t>
            </a:r>
          </a:p>
          <a:p>
            <a:pPr eaLnBrk="1" hangingPunct="1"/>
            <a:r>
              <a:rPr lang="en-US" smtClean="0"/>
              <a:t>New ARM V6 bits now shown.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C79C20F5-0686-4E70-B617-78B5907E0D18}" type="slidenum">
              <a:rPr lang="en-GB" smtClean="0"/>
              <a:pPr/>
              <a:t>8</a:t>
            </a:fld>
            <a:endParaRPr lang="en-GB" smtClean="0"/>
          </a:p>
        </p:txBody>
      </p:sp>
      <p:sp>
        <p:nvSpPr>
          <p:cNvPr id="61443" name="Rectangle 2"/>
          <p:cNvSpPr>
            <a:spLocks noGrp="1" noRot="1" noChangeAspect="1" noChangeArrowheads="1" noTextEdit="1"/>
          </p:cNvSpPr>
          <p:nvPr>
            <p:ph type="sldImg"/>
          </p:nvPr>
        </p:nvSpPr>
        <p:spPr>
          <a:xfrm>
            <a:off x="1279525" y="842963"/>
            <a:ext cx="4284663" cy="3213100"/>
          </a:xfrm>
          <a:ln/>
        </p:spPr>
      </p:sp>
      <p:sp>
        <p:nvSpPr>
          <p:cNvPr id="61444" name="Rectangle 3"/>
          <p:cNvSpPr>
            <a:spLocks noGrp="1" noChangeArrowheads="1"/>
          </p:cNvSpPr>
          <p:nvPr>
            <p:ph type="body" idx="1"/>
          </p:nvPr>
        </p:nvSpPr>
        <p:spPr>
          <a:xfrm>
            <a:off x="912813" y="4359275"/>
            <a:ext cx="5030787" cy="4133850"/>
          </a:xfrm>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082E42A7-6B62-42FA-97DA-EB3A71811246}" type="slidenum">
              <a:rPr lang="en-GB" smtClean="0"/>
              <a:pPr/>
              <a:t>9</a:t>
            </a:fld>
            <a:endParaRPr lang="en-GB" smtClean="0"/>
          </a:p>
        </p:txBody>
      </p:sp>
      <p:sp>
        <p:nvSpPr>
          <p:cNvPr id="62467" name="Rectangle 2"/>
          <p:cNvSpPr>
            <a:spLocks noGrp="1" noChangeArrowheads="1"/>
          </p:cNvSpPr>
          <p:nvPr>
            <p:ph type="body" idx="1"/>
          </p:nvPr>
        </p:nvSpPr>
        <p:spPr>
          <a:xfrm>
            <a:off x="912813" y="4360863"/>
            <a:ext cx="5032375" cy="4129087"/>
          </a:xfrm>
          <a:noFill/>
          <a:ln/>
        </p:spPr>
        <p:txBody>
          <a:bodyPr lIns="87536" tIns="43768" rIns="87536" bIns="43768"/>
          <a:lstStyle/>
          <a:p>
            <a:pPr eaLnBrk="1" hangingPunct="1"/>
            <a:r>
              <a:rPr lang="en-US" smtClean="0"/>
              <a:t>Unusual but powerful feature of the ARM instruction set.  Other architectures normally only have conditional branches.</a:t>
            </a:r>
          </a:p>
          <a:p>
            <a:pPr eaLnBrk="1" hangingPunct="1"/>
            <a:r>
              <a:rPr lang="en-US" smtClean="0"/>
              <a:t>Some recently-added ARM instructions (in v5T and v5TE) are not conditional (e.g. v5T BLX offset)</a:t>
            </a:r>
          </a:p>
          <a:p>
            <a:pPr eaLnBrk="1" hangingPunct="1"/>
            <a:r>
              <a:rPr lang="en-US" smtClean="0"/>
              <a:t>Core compares condition field in instruction against NZCV flags to determine if instruction should be executed.</a:t>
            </a:r>
          </a:p>
        </p:txBody>
      </p:sp>
      <p:sp>
        <p:nvSpPr>
          <p:cNvPr id="62468" name="Rectangle 3"/>
          <p:cNvSpPr>
            <a:spLocks noGrp="1" noRot="1" noChangeAspect="1" noChangeArrowheads="1" noTextEdit="1"/>
          </p:cNvSpPr>
          <p:nvPr>
            <p:ph type="sldImg"/>
          </p:nvPr>
        </p:nvSpPr>
        <p:spPr>
          <a:xfrm>
            <a:off x="1255713" y="855663"/>
            <a:ext cx="4357687" cy="3268662"/>
          </a:xfr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angle 2"/>
          <p:cNvSpPr>
            <a:spLocks noChangeArrowheads="1"/>
          </p:cNvSpPr>
          <p:nvPr/>
        </p:nvSpPr>
        <p:spPr bwMode="auto">
          <a:xfrm>
            <a:off x="7369175" y="6629400"/>
            <a:ext cx="298450" cy="188913"/>
          </a:xfrm>
          <a:prstGeom prst="rect">
            <a:avLst/>
          </a:prstGeom>
          <a:noFill/>
          <a:ln w="38100" algn="ctr">
            <a:noFill/>
            <a:miter lim="800000"/>
            <a:headEnd/>
            <a:tailEnd/>
          </a:ln>
          <a:effectLst/>
        </p:spPr>
        <p:txBody>
          <a:bodyPr wrap="none" lIns="80167" tIns="40084" rIns="80167" bIns="40084">
            <a:spAutoFit/>
          </a:bodyPr>
          <a:lstStyle/>
          <a:p>
            <a:pPr defTabSz="801688">
              <a:defRPr/>
            </a:pPr>
            <a:fld id="{9D948A28-31D0-4D56-9C40-D0F80569F70C}" type="slidenum">
              <a:rPr lang="en-US" sz="900">
                <a:solidFill>
                  <a:srgbClr val="FFFFFF"/>
                </a:solidFill>
              </a:rPr>
              <a:pPr defTabSz="801688">
                <a:defRPr/>
              </a:pPr>
              <a:t>‹Nº›</a:t>
            </a:fld>
            <a:endParaRPr lang="en-US" sz="900">
              <a:solidFill>
                <a:srgbClr val="FFFFFF"/>
              </a:solidFill>
            </a:endParaRPr>
          </a:p>
        </p:txBody>
      </p:sp>
      <p:sp>
        <p:nvSpPr>
          <p:cNvPr id="5" name="Line 3"/>
          <p:cNvSpPr>
            <a:spLocks noChangeShapeType="1"/>
          </p:cNvSpPr>
          <p:nvPr/>
        </p:nvSpPr>
        <p:spPr bwMode="auto">
          <a:xfrm>
            <a:off x="0" y="6369050"/>
            <a:ext cx="9144000" cy="0"/>
          </a:xfrm>
          <a:prstGeom prst="line">
            <a:avLst/>
          </a:prstGeom>
          <a:noFill/>
          <a:ln w="19050">
            <a:solidFill>
              <a:schemeClr val="bg2"/>
            </a:solidFill>
            <a:round/>
            <a:headEnd/>
            <a:tailEnd/>
          </a:ln>
          <a:effectLst/>
        </p:spPr>
        <p:txBody>
          <a:bodyPr lIns="80167" tIns="40084" rIns="80167" bIns="40084" anchor="ctr"/>
          <a:lstStyle/>
          <a:p>
            <a:pPr>
              <a:defRPr/>
            </a:pPr>
            <a:endParaRPr lang="es-AR"/>
          </a:p>
        </p:txBody>
      </p:sp>
      <p:sp>
        <p:nvSpPr>
          <p:cNvPr id="6" name="Rectangle 4"/>
          <p:cNvSpPr>
            <a:spLocks noChangeArrowheads="1"/>
          </p:cNvSpPr>
          <p:nvPr/>
        </p:nvSpPr>
        <p:spPr bwMode="auto">
          <a:xfrm>
            <a:off x="7369175" y="6629400"/>
            <a:ext cx="298450" cy="188913"/>
          </a:xfrm>
          <a:prstGeom prst="rect">
            <a:avLst/>
          </a:prstGeom>
          <a:noFill/>
          <a:ln w="38100" algn="ctr">
            <a:noFill/>
            <a:miter lim="800000"/>
            <a:headEnd/>
            <a:tailEnd/>
          </a:ln>
          <a:effectLst/>
        </p:spPr>
        <p:txBody>
          <a:bodyPr wrap="none" lIns="80167" tIns="40084" rIns="80167" bIns="40084">
            <a:spAutoFit/>
          </a:bodyPr>
          <a:lstStyle/>
          <a:p>
            <a:pPr defTabSz="801688">
              <a:defRPr/>
            </a:pPr>
            <a:fld id="{81E389C0-89F0-42E3-9780-53B03F2CF54B}" type="slidenum">
              <a:rPr lang="en-US" sz="900">
                <a:solidFill>
                  <a:srgbClr val="FFFFFF"/>
                </a:solidFill>
              </a:rPr>
              <a:pPr defTabSz="801688">
                <a:defRPr/>
              </a:pPr>
              <a:t>‹Nº›</a:t>
            </a:fld>
            <a:endParaRPr lang="en-US" sz="900">
              <a:solidFill>
                <a:srgbClr val="FFFFFF"/>
              </a:solidFill>
            </a:endParaRPr>
          </a:p>
        </p:txBody>
      </p:sp>
      <p:sp>
        <p:nvSpPr>
          <p:cNvPr id="168965" name="Rectangle 5"/>
          <p:cNvSpPr>
            <a:spLocks noGrp="1" noChangeArrowheads="1"/>
          </p:cNvSpPr>
          <p:nvPr>
            <p:ph type="ctrTitle"/>
          </p:nvPr>
        </p:nvSpPr>
        <p:spPr>
          <a:xfrm>
            <a:off x="928688" y="2017713"/>
            <a:ext cx="7337425" cy="1411287"/>
          </a:xfrm>
          <a:solidFill>
            <a:schemeClr val="bg1"/>
          </a:solidFill>
        </p:spPr>
        <p:txBody>
          <a:bodyPr lIns="0" tIns="0" rIns="0" bIns="0" anchor="t"/>
          <a:lstStyle>
            <a:lvl1pPr algn="ctr">
              <a:defRPr sz="4600"/>
            </a:lvl1pPr>
          </a:lstStyle>
          <a:p>
            <a:r>
              <a:rPr lang="en-US"/>
              <a:t>Click to edit Master title style</a:t>
            </a:r>
          </a:p>
        </p:txBody>
      </p:sp>
      <p:sp>
        <p:nvSpPr>
          <p:cNvPr id="168966" name="Rectangle 6"/>
          <p:cNvSpPr>
            <a:spLocks noGrp="1" noChangeArrowheads="1"/>
          </p:cNvSpPr>
          <p:nvPr>
            <p:ph type="subTitle" idx="1"/>
          </p:nvPr>
        </p:nvSpPr>
        <p:spPr>
          <a:xfrm>
            <a:off x="1217613" y="3813175"/>
            <a:ext cx="6713537" cy="1460500"/>
          </a:xfrm>
          <a:solidFill>
            <a:schemeClr val="bg1"/>
          </a:solidFill>
        </p:spPr>
        <p:txBody>
          <a:bodyPr lIns="0" tIns="0" rIns="0" bIns="0"/>
          <a:lstStyle>
            <a:lvl1pPr marL="0" indent="0" algn="ctr">
              <a:buFont typeface="Wingdings" pitchFamily="2" charset="2"/>
              <a:buNone/>
              <a:defRPr/>
            </a:lvl1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10388" y="0"/>
            <a:ext cx="2233612" cy="6380163"/>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209550" y="0"/>
            <a:ext cx="6548438" cy="638016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3" name="Line 2"/>
          <p:cNvSpPr>
            <a:spLocks noChangeShapeType="1"/>
          </p:cNvSpPr>
          <p:nvPr/>
        </p:nvSpPr>
        <p:spPr bwMode="gray">
          <a:xfrm>
            <a:off x="0" y="6364288"/>
            <a:ext cx="9144000" cy="0"/>
          </a:xfrm>
          <a:prstGeom prst="line">
            <a:avLst/>
          </a:prstGeom>
          <a:noFill/>
          <a:ln w="19050">
            <a:solidFill>
              <a:schemeClr val="bg2"/>
            </a:solidFill>
            <a:round/>
            <a:headEnd/>
            <a:tailEnd/>
          </a:ln>
          <a:effectLst/>
        </p:spPr>
        <p:txBody>
          <a:bodyPr lIns="80167" tIns="40084" rIns="80167" bIns="40084" anchor="ctr"/>
          <a:lstStyle/>
          <a:p>
            <a:pPr>
              <a:defRPr/>
            </a:pPr>
            <a:endParaRPr lang="es-AR"/>
          </a:p>
        </p:txBody>
      </p:sp>
      <p:sp>
        <p:nvSpPr>
          <p:cNvPr id="4" name="Rectangle 4"/>
          <p:cNvSpPr>
            <a:spLocks noChangeArrowheads="1"/>
          </p:cNvSpPr>
          <p:nvPr/>
        </p:nvSpPr>
        <p:spPr bwMode="invGray">
          <a:xfrm>
            <a:off x="7346950" y="6537325"/>
            <a:ext cx="344488" cy="225425"/>
          </a:xfrm>
          <a:prstGeom prst="rect">
            <a:avLst/>
          </a:prstGeom>
          <a:noFill/>
          <a:ln w="38100" algn="ctr">
            <a:noFill/>
            <a:miter lim="800000"/>
            <a:headEnd/>
            <a:tailEnd/>
          </a:ln>
          <a:effectLst/>
        </p:spPr>
        <p:txBody>
          <a:bodyPr wrap="none" lIns="80167" tIns="40084" rIns="80167" bIns="40084">
            <a:spAutoFit/>
          </a:bodyPr>
          <a:lstStyle/>
          <a:p>
            <a:pPr defTabSz="801688">
              <a:defRPr/>
            </a:pPr>
            <a:fld id="{F7B359ED-1091-4A19-A9BB-BB4BE12E362E}" type="slidenum">
              <a:rPr lang="en-GB" sz="1200">
                <a:solidFill>
                  <a:srgbClr val="FFFFFF"/>
                </a:solidFill>
              </a:rPr>
              <a:pPr defTabSz="801688">
                <a:defRPr/>
              </a:pPr>
              <a:t>‹Nº›</a:t>
            </a:fld>
            <a:endParaRPr lang="en-GB" sz="1200">
              <a:solidFill>
                <a:srgbClr val="FFFFFF"/>
              </a:solidFill>
            </a:endParaRPr>
          </a:p>
        </p:txBody>
      </p:sp>
      <p:sp>
        <p:nvSpPr>
          <p:cNvPr id="241667" name="Rectangle 3"/>
          <p:cNvSpPr>
            <a:spLocks noGrp="1" noChangeArrowheads="1"/>
          </p:cNvSpPr>
          <p:nvPr>
            <p:ph type="ctrTitle"/>
          </p:nvPr>
        </p:nvSpPr>
        <p:spPr bwMode="gray">
          <a:xfrm>
            <a:off x="928688" y="2017713"/>
            <a:ext cx="7337425" cy="1411287"/>
          </a:xfrm>
          <a:solidFill>
            <a:schemeClr val="bg1"/>
          </a:solidFill>
        </p:spPr>
        <p:txBody>
          <a:bodyPr lIns="0" tIns="0" rIns="0" bIns="0" anchor="t"/>
          <a:lstStyle>
            <a:lvl1pPr algn="ctr">
              <a:defRPr sz="4600"/>
            </a:lvl1pPr>
          </a:lstStyle>
          <a:p>
            <a:r>
              <a:rPr lang="en-GB"/>
              <a:t>Click to edit Master title style</a:t>
            </a:r>
          </a:p>
        </p:txBody>
      </p:sp>
    </p:spTree>
  </p:cSld>
  <p:clrMapOvr>
    <a:masterClrMapping/>
  </p:clrMapOvr>
  <p:transition>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233363" y="906463"/>
            <a:ext cx="4378325" cy="542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764088" y="906463"/>
            <a:ext cx="4379912" cy="542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cSld>
  <p:clrMapOvr>
    <a:masterClrMapping/>
  </p:clrMapOvr>
  <p:transition>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10388" y="12700"/>
            <a:ext cx="2233612" cy="6316663"/>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209550" y="12700"/>
            <a:ext cx="6548438" cy="631666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233363" y="906463"/>
            <a:ext cx="4378325"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764088" y="906463"/>
            <a:ext cx="4379912"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9550" y="0"/>
            <a:ext cx="8934450" cy="839788"/>
          </a:xfrm>
          <a:prstGeom prst="rect">
            <a:avLst/>
          </a:prstGeom>
          <a:noFill/>
          <a:ln w="9525">
            <a:noFill/>
            <a:miter lim="800000"/>
            <a:headEnd/>
            <a:tailEnd/>
          </a:ln>
        </p:spPr>
        <p:txBody>
          <a:bodyPr vert="horz" wrap="square" lIns="80151" tIns="40076" rIns="80151" bIns="40076"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33363" y="906463"/>
            <a:ext cx="8910637" cy="5473700"/>
          </a:xfrm>
          <a:prstGeom prst="rect">
            <a:avLst/>
          </a:prstGeom>
          <a:noFill/>
          <a:ln w="9525">
            <a:noFill/>
            <a:miter lim="800000"/>
            <a:headEnd/>
            <a:tailEnd/>
          </a:ln>
        </p:spPr>
        <p:txBody>
          <a:bodyPr vert="horz" wrap="square" lIns="80151" tIns="40076" rIns="80151" bIns="40076" numCol="1" anchor="t" anchorCtr="0" compatLnSpc="1">
            <a:prstTxWarp prst="textNoShape">
              <a:avLst/>
            </a:prstTxWarp>
          </a:bodyPr>
          <a:lstStyle/>
          <a:p>
            <a:pPr lvl="0"/>
            <a:r>
              <a:rPr lang="en-US" smtClean="0"/>
              <a:t>Click to edit Master text styles</a:t>
            </a:r>
          </a:p>
          <a:p>
            <a:pPr lvl="1"/>
            <a:r>
              <a:rPr lang="en-US" smtClean="0"/>
              <a:t>Second</a:t>
            </a:r>
          </a:p>
          <a:p>
            <a:pPr lvl="2"/>
            <a:r>
              <a:rPr lang="en-US" smtClean="0"/>
              <a:t>Third</a:t>
            </a:r>
          </a:p>
          <a:p>
            <a:pPr lvl="3"/>
            <a:r>
              <a:rPr lang="en-US" smtClean="0"/>
              <a:t>Fourth</a:t>
            </a:r>
          </a:p>
        </p:txBody>
      </p:sp>
      <p:sp>
        <p:nvSpPr>
          <p:cNvPr id="167940" name="Rectangle 4"/>
          <p:cNvSpPr>
            <a:spLocks noChangeArrowheads="1"/>
          </p:cNvSpPr>
          <p:nvPr/>
        </p:nvSpPr>
        <p:spPr bwMode="auto">
          <a:xfrm>
            <a:off x="7369175" y="6629400"/>
            <a:ext cx="298450" cy="188913"/>
          </a:xfrm>
          <a:prstGeom prst="rect">
            <a:avLst/>
          </a:prstGeom>
          <a:noFill/>
          <a:ln w="38100" algn="ctr">
            <a:noFill/>
            <a:miter lim="800000"/>
            <a:headEnd/>
            <a:tailEnd/>
          </a:ln>
          <a:effectLst/>
        </p:spPr>
        <p:txBody>
          <a:bodyPr wrap="none" lIns="80167" tIns="40084" rIns="80167" bIns="40084">
            <a:spAutoFit/>
          </a:bodyPr>
          <a:lstStyle/>
          <a:p>
            <a:pPr defTabSz="801688">
              <a:defRPr/>
            </a:pPr>
            <a:fld id="{B76A363A-1EE4-41C8-B6A9-D3FBA883BB7B}" type="slidenum">
              <a:rPr lang="en-US" sz="900">
                <a:solidFill>
                  <a:srgbClr val="FFFFFF"/>
                </a:solidFill>
              </a:rPr>
              <a:pPr defTabSz="801688">
                <a:defRPr/>
              </a:pPr>
              <a:t>‹Nº›</a:t>
            </a:fld>
            <a:endParaRPr lang="en-US" sz="900">
              <a:solidFill>
                <a:srgbClr val="FFFFFF"/>
              </a:solidFill>
            </a:endParaRPr>
          </a:p>
        </p:txBody>
      </p:sp>
      <p:sp>
        <p:nvSpPr>
          <p:cNvPr id="167941" name="Line 5"/>
          <p:cNvSpPr>
            <a:spLocks noChangeShapeType="1"/>
          </p:cNvSpPr>
          <p:nvPr/>
        </p:nvSpPr>
        <p:spPr bwMode="auto">
          <a:xfrm>
            <a:off x="342900" y="787400"/>
            <a:ext cx="8801100" cy="0"/>
          </a:xfrm>
          <a:prstGeom prst="line">
            <a:avLst/>
          </a:prstGeom>
          <a:noFill/>
          <a:ln w="12700">
            <a:solidFill>
              <a:schemeClr val="bg2"/>
            </a:solidFill>
            <a:round/>
            <a:headEnd/>
            <a:tailEnd/>
          </a:ln>
          <a:effectLst/>
        </p:spPr>
        <p:txBody>
          <a:bodyPr lIns="80167" tIns="40084" rIns="80167" bIns="40084" anchor="ctr"/>
          <a:lstStyle/>
          <a:p>
            <a:pPr>
              <a:defRPr/>
            </a:pPr>
            <a:endParaRPr lang="es-AR"/>
          </a:p>
        </p:txBody>
      </p:sp>
      <p:sp>
        <p:nvSpPr>
          <p:cNvPr id="167942" name="Line 6"/>
          <p:cNvSpPr>
            <a:spLocks noChangeShapeType="1"/>
          </p:cNvSpPr>
          <p:nvPr/>
        </p:nvSpPr>
        <p:spPr bwMode="auto">
          <a:xfrm>
            <a:off x="0" y="6369050"/>
            <a:ext cx="9144000" cy="0"/>
          </a:xfrm>
          <a:prstGeom prst="line">
            <a:avLst/>
          </a:prstGeom>
          <a:noFill/>
          <a:ln w="19050">
            <a:solidFill>
              <a:schemeClr val="bg2"/>
            </a:solidFill>
            <a:round/>
            <a:headEnd/>
            <a:tailEnd/>
          </a:ln>
          <a:effectLst/>
        </p:spPr>
        <p:txBody>
          <a:bodyPr lIns="80167" tIns="40084" rIns="80167" bIns="40084" anchor="ctr"/>
          <a:lstStyle/>
          <a:p>
            <a:pPr>
              <a:defRPr/>
            </a:pPr>
            <a:endParaRPr lang="es-AR"/>
          </a:p>
        </p:txBody>
      </p:sp>
      <p:sp>
        <p:nvSpPr>
          <p:cNvPr id="167943" name="Rectangle 7"/>
          <p:cNvSpPr>
            <a:spLocks noChangeArrowheads="1"/>
          </p:cNvSpPr>
          <p:nvPr/>
        </p:nvSpPr>
        <p:spPr bwMode="auto">
          <a:xfrm>
            <a:off x="7369175" y="6629400"/>
            <a:ext cx="298450" cy="188913"/>
          </a:xfrm>
          <a:prstGeom prst="rect">
            <a:avLst/>
          </a:prstGeom>
          <a:noFill/>
          <a:ln w="38100" algn="ctr">
            <a:noFill/>
            <a:miter lim="800000"/>
            <a:headEnd/>
            <a:tailEnd/>
          </a:ln>
          <a:effectLst/>
        </p:spPr>
        <p:txBody>
          <a:bodyPr wrap="none" lIns="80167" tIns="40084" rIns="80167" bIns="40084">
            <a:spAutoFit/>
          </a:bodyPr>
          <a:lstStyle/>
          <a:p>
            <a:pPr defTabSz="801688">
              <a:defRPr/>
            </a:pPr>
            <a:fld id="{21B08FF9-E99D-424A-8986-46A11493B31D}" type="slidenum">
              <a:rPr lang="en-US" sz="900">
                <a:solidFill>
                  <a:srgbClr val="FFFFFF"/>
                </a:solidFill>
              </a:rPr>
              <a:pPr defTabSz="801688">
                <a:defRPr/>
              </a:pPr>
              <a:t>‹Nº›</a:t>
            </a:fld>
            <a:endParaRPr lang="en-US" sz="900">
              <a:solidFill>
                <a:srgbClr val="FFFFFF"/>
              </a:solidFill>
            </a:endParaRPr>
          </a:p>
        </p:txBody>
      </p:sp>
    </p:spTree>
  </p:cSld>
  <p:clrMap bg1="lt1" tx1="dk1" bg2="lt2" tx2="dk2" accent1="accent1" accent2="accent2" accent3="accent3" accent4="accent4" accent5="accent5" accent6="accent6" hlink="hlink" folHlink="folHlink"/>
  <p:sldLayoutIdLst>
    <p:sldLayoutId id="2147483915"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transition/>
  <p:timing>
    <p:tnLst>
      <p:par>
        <p:cTn id="1" dur="indefinite" restart="never" nodeType="tmRoot"/>
      </p:par>
    </p:tnLst>
  </p:timing>
  <p:txStyles>
    <p:titleStyle>
      <a:lvl1pPr algn="l" defTabSz="801688" rtl="0" eaLnBrk="0" fontAlgn="base" hangingPunct="0">
        <a:spcBef>
          <a:spcPct val="0"/>
        </a:spcBef>
        <a:spcAft>
          <a:spcPct val="0"/>
        </a:spcAft>
        <a:defRPr sz="3600" b="1">
          <a:solidFill>
            <a:schemeClr val="tx1"/>
          </a:solidFill>
          <a:latin typeface="+mj-lt"/>
          <a:ea typeface="+mj-ea"/>
          <a:cs typeface="+mj-cs"/>
        </a:defRPr>
      </a:lvl1pPr>
      <a:lvl2pPr algn="l" defTabSz="801688" rtl="0" eaLnBrk="0" fontAlgn="base" hangingPunct="0">
        <a:spcBef>
          <a:spcPct val="0"/>
        </a:spcBef>
        <a:spcAft>
          <a:spcPct val="0"/>
        </a:spcAft>
        <a:defRPr sz="3600" b="1">
          <a:solidFill>
            <a:schemeClr val="tx1"/>
          </a:solidFill>
          <a:latin typeface="Arial" charset="0"/>
        </a:defRPr>
      </a:lvl2pPr>
      <a:lvl3pPr algn="l" defTabSz="801688" rtl="0" eaLnBrk="0" fontAlgn="base" hangingPunct="0">
        <a:spcBef>
          <a:spcPct val="0"/>
        </a:spcBef>
        <a:spcAft>
          <a:spcPct val="0"/>
        </a:spcAft>
        <a:defRPr sz="3600" b="1">
          <a:solidFill>
            <a:schemeClr val="tx1"/>
          </a:solidFill>
          <a:latin typeface="Arial" charset="0"/>
        </a:defRPr>
      </a:lvl3pPr>
      <a:lvl4pPr algn="l" defTabSz="801688" rtl="0" eaLnBrk="0" fontAlgn="base" hangingPunct="0">
        <a:spcBef>
          <a:spcPct val="0"/>
        </a:spcBef>
        <a:spcAft>
          <a:spcPct val="0"/>
        </a:spcAft>
        <a:defRPr sz="3600" b="1">
          <a:solidFill>
            <a:schemeClr val="tx1"/>
          </a:solidFill>
          <a:latin typeface="Arial" charset="0"/>
        </a:defRPr>
      </a:lvl4pPr>
      <a:lvl5pPr algn="l" defTabSz="801688" rtl="0" eaLnBrk="0" fontAlgn="base" hangingPunct="0">
        <a:spcBef>
          <a:spcPct val="0"/>
        </a:spcBef>
        <a:spcAft>
          <a:spcPct val="0"/>
        </a:spcAft>
        <a:defRPr sz="3600" b="1">
          <a:solidFill>
            <a:schemeClr val="tx1"/>
          </a:solidFill>
          <a:latin typeface="Arial" charset="0"/>
        </a:defRPr>
      </a:lvl5pPr>
      <a:lvl6pPr marL="457200" algn="l" defTabSz="801688" rtl="0" eaLnBrk="0" fontAlgn="base" hangingPunct="0">
        <a:spcBef>
          <a:spcPct val="0"/>
        </a:spcBef>
        <a:spcAft>
          <a:spcPct val="0"/>
        </a:spcAft>
        <a:defRPr sz="3600" b="1">
          <a:solidFill>
            <a:schemeClr val="tx1"/>
          </a:solidFill>
          <a:latin typeface="Arial" charset="0"/>
        </a:defRPr>
      </a:lvl6pPr>
      <a:lvl7pPr marL="914400" algn="l" defTabSz="801688" rtl="0" eaLnBrk="0" fontAlgn="base" hangingPunct="0">
        <a:spcBef>
          <a:spcPct val="0"/>
        </a:spcBef>
        <a:spcAft>
          <a:spcPct val="0"/>
        </a:spcAft>
        <a:defRPr sz="3600" b="1">
          <a:solidFill>
            <a:schemeClr val="tx1"/>
          </a:solidFill>
          <a:latin typeface="Arial" charset="0"/>
        </a:defRPr>
      </a:lvl7pPr>
      <a:lvl8pPr marL="1371600" algn="l" defTabSz="801688" rtl="0" eaLnBrk="0" fontAlgn="base" hangingPunct="0">
        <a:spcBef>
          <a:spcPct val="0"/>
        </a:spcBef>
        <a:spcAft>
          <a:spcPct val="0"/>
        </a:spcAft>
        <a:defRPr sz="3600" b="1">
          <a:solidFill>
            <a:schemeClr val="tx1"/>
          </a:solidFill>
          <a:latin typeface="Arial" charset="0"/>
        </a:defRPr>
      </a:lvl8pPr>
      <a:lvl9pPr marL="1828800" algn="l" defTabSz="801688" rtl="0" eaLnBrk="0" fontAlgn="base" hangingPunct="0">
        <a:spcBef>
          <a:spcPct val="0"/>
        </a:spcBef>
        <a:spcAft>
          <a:spcPct val="0"/>
        </a:spcAft>
        <a:defRPr sz="3600" b="1">
          <a:solidFill>
            <a:schemeClr val="tx1"/>
          </a:solidFill>
          <a:latin typeface="Arial" charset="0"/>
        </a:defRPr>
      </a:lvl9pPr>
    </p:titleStyle>
    <p:bodyStyle>
      <a:lvl1pPr marL="301625" indent="-301625" algn="l" defTabSz="801688" rtl="0" eaLnBrk="0" fontAlgn="ctr" hangingPunct="0">
        <a:spcBef>
          <a:spcPct val="25000"/>
        </a:spcBef>
        <a:spcAft>
          <a:spcPct val="0"/>
        </a:spcAft>
        <a:buClr>
          <a:schemeClr val="bg2"/>
        </a:buClr>
        <a:buSzPct val="125000"/>
        <a:buFont typeface="Wingdings" pitchFamily="2" charset="2"/>
        <a:buChar char="§"/>
        <a:defRPr sz="2400">
          <a:solidFill>
            <a:schemeClr val="tx1"/>
          </a:solidFill>
          <a:latin typeface="+mn-lt"/>
          <a:ea typeface="+mn-ea"/>
          <a:cs typeface="+mn-cs"/>
        </a:defRPr>
      </a:lvl1pPr>
      <a:lvl2pPr marL="650875" indent="-249238" algn="l" defTabSz="801688" rtl="0" eaLnBrk="0" fontAlgn="ctr" hangingPunct="0">
        <a:spcBef>
          <a:spcPct val="25000"/>
        </a:spcBef>
        <a:spcAft>
          <a:spcPct val="0"/>
        </a:spcAft>
        <a:buClr>
          <a:schemeClr val="bg2"/>
        </a:buClr>
        <a:buSzPct val="125000"/>
        <a:buFont typeface="Wingdings" pitchFamily="2" charset="2"/>
        <a:buChar char="§"/>
        <a:defRPr sz="2000">
          <a:solidFill>
            <a:schemeClr val="tx1"/>
          </a:solidFill>
          <a:latin typeface="+mn-lt"/>
        </a:defRPr>
      </a:lvl2pPr>
      <a:lvl3pPr marL="1001713" indent="-200025" algn="l" defTabSz="801688" rtl="0" eaLnBrk="0" fontAlgn="ctr" hangingPunct="0">
        <a:spcBef>
          <a:spcPct val="25000"/>
        </a:spcBef>
        <a:spcAft>
          <a:spcPct val="0"/>
        </a:spcAft>
        <a:buClr>
          <a:schemeClr val="bg2"/>
        </a:buClr>
        <a:buSzPct val="125000"/>
        <a:buFont typeface="Wingdings" pitchFamily="2" charset="2"/>
        <a:buChar char="§"/>
        <a:defRPr sz="2000">
          <a:solidFill>
            <a:schemeClr val="tx1"/>
          </a:solidFill>
          <a:latin typeface="+mn-lt"/>
        </a:defRPr>
      </a:lvl3pPr>
      <a:lvl4pPr marL="1403350" indent="-200025" algn="l" defTabSz="801688" rtl="0" eaLnBrk="0" fontAlgn="ctr" hangingPunct="0">
        <a:spcBef>
          <a:spcPct val="25000"/>
        </a:spcBef>
        <a:spcAft>
          <a:spcPct val="0"/>
        </a:spcAft>
        <a:buClr>
          <a:schemeClr val="bg2"/>
        </a:buClr>
        <a:buSzPct val="125000"/>
        <a:buFont typeface="Wingdings" pitchFamily="2" charset="2"/>
        <a:buChar char="§"/>
        <a:defRPr sz="2000">
          <a:solidFill>
            <a:schemeClr val="tx1"/>
          </a:solidFill>
          <a:latin typeface="+mn-lt"/>
        </a:defRPr>
      </a:lvl4pPr>
      <a:lvl5pPr marL="1803400" indent="-200025" algn="l" defTabSz="801688" rtl="0" eaLnBrk="0" fontAlgn="base" hangingPunct="0">
        <a:spcBef>
          <a:spcPct val="15000"/>
        </a:spcBef>
        <a:spcAft>
          <a:spcPct val="0"/>
        </a:spcAft>
        <a:buClr>
          <a:schemeClr val="tx1"/>
        </a:buClr>
        <a:buSzPct val="70000"/>
        <a:buChar char="•"/>
        <a:defRPr sz="2000">
          <a:solidFill>
            <a:schemeClr val="bg1"/>
          </a:solidFill>
          <a:latin typeface="+mn-lt"/>
        </a:defRPr>
      </a:lvl5pPr>
      <a:lvl6pPr marL="2260600" indent="-200025" algn="l" defTabSz="801688" rtl="0" eaLnBrk="0" fontAlgn="base" hangingPunct="0">
        <a:spcBef>
          <a:spcPct val="15000"/>
        </a:spcBef>
        <a:spcAft>
          <a:spcPct val="0"/>
        </a:spcAft>
        <a:buClr>
          <a:schemeClr val="tx1"/>
        </a:buClr>
        <a:buSzPct val="70000"/>
        <a:buChar char="•"/>
        <a:defRPr sz="2000">
          <a:solidFill>
            <a:schemeClr val="bg1"/>
          </a:solidFill>
          <a:latin typeface="+mn-lt"/>
        </a:defRPr>
      </a:lvl6pPr>
      <a:lvl7pPr marL="2717800" indent="-200025" algn="l" defTabSz="801688" rtl="0" eaLnBrk="0" fontAlgn="base" hangingPunct="0">
        <a:spcBef>
          <a:spcPct val="15000"/>
        </a:spcBef>
        <a:spcAft>
          <a:spcPct val="0"/>
        </a:spcAft>
        <a:buClr>
          <a:schemeClr val="tx1"/>
        </a:buClr>
        <a:buSzPct val="70000"/>
        <a:buChar char="•"/>
        <a:defRPr sz="2000">
          <a:solidFill>
            <a:schemeClr val="bg1"/>
          </a:solidFill>
          <a:latin typeface="+mn-lt"/>
        </a:defRPr>
      </a:lvl7pPr>
      <a:lvl8pPr marL="3175000" indent="-200025" algn="l" defTabSz="801688" rtl="0" eaLnBrk="0" fontAlgn="base" hangingPunct="0">
        <a:spcBef>
          <a:spcPct val="15000"/>
        </a:spcBef>
        <a:spcAft>
          <a:spcPct val="0"/>
        </a:spcAft>
        <a:buClr>
          <a:schemeClr val="tx1"/>
        </a:buClr>
        <a:buSzPct val="70000"/>
        <a:buChar char="•"/>
        <a:defRPr sz="2000">
          <a:solidFill>
            <a:schemeClr val="bg1"/>
          </a:solidFill>
          <a:latin typeface="+mn-lt"/>
        </a:defRPr>
      </a:lvl8pPr>
      <a:lvl9pPr marL="3632200" indent="-200025" algn="l" defTabSz="801688" rtl="0" eaLnBrk="0" fontAlgn="base" hangingPunct="0">
        <a:spcBef>
          <a:spcPct val="15000"/>
        </a:spcBef>
        <a:spcAft>
          <a:spcPct val="0"/>
        </a:spcAft>
        <a:buClr>
          <a:schemeClr val="tx1"/>
        </a:buClr>
        <a:buSzPct val="70000"/>
        <a:buChar char="•"/>
        <a:defRPr sz="2000">
          <a:solidFill>
            <a:schemeClr val="bg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09550" y="12700"/>
            <a:ext cx="8934450" cy="839788"/>
          </a:xfrm>
          <a:prstGeom prst="rect">
            <a:avLst/>
          </a:prstGeom>
          <a:noFill/>
          <a:ln w="9525">
            <a:noFill/>
            <a:miter lim="800000"/>
            <a:headEnd/>
            <a:tailEnd/>
          </a:ln>
        </p:spPr>
        <p:txBody>
          <a:bodyPr vert="horz" wrap="square" lIns="80151" tIns="40076" rIns="80151" bIns="40076" numCol="1" anchor="ctr" anchorCtr="0" compatLnSpc="1">
            <a:prstTxWarp prst="textNoShape">
              <a:avLst/>
            </a:prstTxWarp>
          </a:bodyPr>
          <a:lstStyle/>
          <a:p>
            <a:pPr lvl="0"/>
            <a:r>
              <a:rPr lang="en-GB" smtClean="0"/>
              <a:t>Click to edit Master title style</a:t>
            </a:r>
          </a:p>
        </p:txBody>
      </p:sp>
      <p:sp>
        <p:nvSpPr>
          <p:cNvPr id="2051" name="Rectangle 3"/>
          <p:cNvSpPr>
            <a:spLocks noGrp="1" noChangeArrowheads="1"/>
          </p:cNvSpPr>
          <p:nvPr>
            <p:ph type="body" idx="1"/>
          </p:nvPr>
        </p:nvSpPr>
        <p:spPr bwMode="auto">
          <a:xfrm>
            <a:off x="233363" y="906463"/>
            <a:ext cx="8910637" cy="5422900"/>
          </a:xfrm>
          <a:prstGeom prst="rect">
            <a:avLst/>
          </a:prstGeom>
          <a:noFill/>
          <a:ln w="9525">
            <a:noFill/>
            <a:miter lim="800000"/>
            <a:headEnd/>
            <a:tailEnd/>
          </a:ln>
        </p:spPr>
        <p:txBody>
          <a:bodyPr vert="horz" wrap="square" lIns="80151" tIns="40076" rIns="80151" bIns="40076" numCol="1" anchor="t" anchorCtr="0" compatLnSpc="1">
            <a:prstTxWarp prst="textNoShape">
              <a:avLst/>
            </a:prstTxWarp>
          </a:bodyPr>
          <a:lstStyle/>
          <a:p>
            <a:pPr lvl="0"/>
            <a:r>
              <a:rPr lang="en-GB" smtClean="0"/>
              <a:t>Click to edit Master text styles</a:t>
            </a:r>
          </a:p>
          <a:p>
            <a:pPr lvl="1"/>
            <a:r>
              <a:rPr lang="en-GB" smtClean="0"/>
              <a:t>Second</a:t>
            </a:r>
          </a:p>
          <a:p>
            <a:pPr lvl="2"/>
            <a:r>
              <a:rPr lang="en-GB" smtClean="0"/>
              <a:t>Third</a:t>
            </a:r>
          </a:p>
          <a:p>
            <a:pPr lvl="3"/>
            <a:r>
              <a:rPr lang="en-GB" smtClean="0"/>
              <a:t>Fourth</a:t>
            </a:r>
          </a:p>
        </p:txBody>
      </p:sp>
      <p:sp>
        <p:nvSpPr>
          <p:cNvPr id="240644" name="Line 4"/>
          <p:cNvSpPr>
            <a:spLocks noChangeShapeType="1"/>
          </p:cNvSpPr>
          <p:nvPr/>
        </p:nvSpPr>
        <p:spPr bwMode="gray">
          <a:xfrm>
            <a:off x="342900" y="787400"/>
            <a:ext cx="8801100" cy="0"/>
          </a:xfrm>
          <a:prstGeom prst="line">
            <a:avLst/>
          </a:prstGeom>
          <a:noFill/>
          <a:ln w="12700">
            <a:solidFill>
              <a:schemeClr val="bg2"/>
            </a:solidFill>
            <a:round/>
            <a:headEnd/>
            <a:tailEnd/>
          </a:ln>
          <a:effectLst/>
        </p:spPr>
        <p:txBody>
          <a:bodyPr lIns="80167" tIns="40084" rIns="80167" bIns="40084" anchor="ctr"/>
          <a:lstStyle/>
          <a:p>
            <a:pPr>
              <a:defRPr/>
            </a:pPr>
            <a:endParaRPr lang="es-AR"/>
          </a:p>
        </p:txBody>
      </p:sp>
      <p:sp>
        <p:nvSpPr>
          <p:cNvPr id="240645" name="Line 5"/>
          <p:cNvSpPr>
            <a:spLocks noChangeShapeType="1"/>
          </p:cNvSpPr>
          <p:nvPr/>
        </p:nvSpPr>
        <p:spPr bwMode="gray">
          <a:xfrm>
            <a:off x="0" y="6373813"/>
            <a:ext cx="9144000" cy="0"/>
          </a:xfrm>
          <a:prstGeom prst="line">
            <a:avLst/>
          </a:prstGeom>
          <a:noFill/>
          <a:ln w="19050">
            <a:solidFill>
              <a:schemeClr val="bg2"/>
            </a:solidFill>
            <a:round/>
            <a:headEnd/>
            <a:tailEnd/>
          </a:ln>
          <a:effectLst/>
        </p:spPr>
        <p:txBody>
          <a:bodyPr lIns="80167" tIns="40084" rIns="80167" bIns="40084" anchor="ctr"/>
          <a:lstStyle/>
          <a:p>
            <a:pPr>
              <a:defRPr/>
            </a:pPr>
            <a:endParaRPr lang="es-AR"/>
          </a:p>
        </p:txBody>
      </p:sp>
      <p:sp>
        <p:nvSpPr>
          <p:cNvPr id="240646" name="Rectangle 6"/>
          <p:cNvSpPr>
            <a:spLocks noChangeArrowheads="1"/>
          </p:cNvSpPr>
          <p:nvPr/>
        </p:nvSpPr>
        <p:spPr bwMode="invGray">
          <a:xfrm>
            <a:off x="7346950" y="6537325"/>
            <a:ext cx="344488" cy="225425"/>
          </a:xfrm>
          <a:prstGeom prst="rect">
            <a:avLst/>
          </a:prstGeom>
          <a:noFill/>
          <a:ln w="38100" algn="ctr">
            <a:noFill/>
            <a:miter lim="800000"/>
            <a:headEnd/>
            <a:tailEnd/>
          </a:ln>
          <a:effectLst/>
        </p:spPr>
        <p:txBody>
          <a:bodyPr wrap="none" lIns="80167" tIns="40084" rIns="80167" bIns="40084">
            <a:spAutoFit/>
          </a:bodyPr>
          <a:lstStyle/>
          <a:p>
            <a:pPr defTabSz="801688">
              <a:defRPr/>
            </a:pPr>
            <a:fld id="{13242C6E-0006-47DF-A8C3-A8BAF354999B}" type="slidenum">
              <a:rPr lang="en-GB" sz="1200">
                <a:solidFill>
                  <a:srgbClr val="FFFFFF"/>
                </a:solidFill>
              </a:rPr>
              <a:pPr defTabSz="801688">
                <a:defRPr/>
              </a:pPr>
              <a:t>‹Nº›</a:t>
            </a:fld>
            <a:endParaRPr lang="en-GB" sz="1200">
              <a:solidFill>
                <a:srgbClr val="FFFFFF"/>
              </a:solidFill>
            </a:endParaRPr>
          </a:p>
        </p:txBody>
      </p:sp>
      <p:sp>
        <p:nvSpPr>
          <p:cNvPr id="240647" name="Text Box 7"/>
          <p:cNvSpPr txBox="1">
            <a:spLocks noChangeArrowheads="1"/>
          </p:cNvSpPr>
          <p:nvPr/>
        </p:nvSpPr>
        <p:spPr bwMode="invGray">
          <a:xfrm>
            <a:off x="304800" y="6511925"/>
            <a:ext cx="952500" cy="274638"/>
          </a:xfrm>
          <a:prstGeom prst="rect">
            <a:avLst/>
          </a:prstGeom>
          <a:noFill/>
          <a:ln w="38100">
            <a:noFill/>
            <a:miter lim="800000"/>
            <a:headEnd/>
            <a:tailEnd/>
          </a:ln>
          <a:effectLst/>
        </p:spPr>
        <p:txBody>
          <a:bodyPr anchor="ctr">
            <a:spAutoFit/>
          </a:bodyPr>
          <a:lstStyle/>
          <a:p>
            <a:pPr algn="l" fontAlgn="base">
              <a:lnSpc>
                <a:spcPct val="100000"/>
              </a:lnSpc>
              <a:buClrTx/>
              <a:buSzTx/>
              <a:buFontTx/>
              <a:buNone/>
              <a:defRPr/>
            </a:pPr>
            <a:r>
              <a:rPr lang="en-GB" sz="1200">
                <a:solidFill>
                  <a:schemeClr val="bg1"/>
                </a:solidFill>
              </a:rPr>
              <a:t>039v12</a:t>
            </a:r>
          </a:p>
        </p:txBody>
      </p:sp>
    </p:spTree>
  </p:cSld>
  <p:clrMap bg1="lt1" tx1="dk1" bg2="lt2" tx2="dk2" accent1="accent1" accent2="accent2" accent3="accent3" accent4="accent4" accent5="accent5" accent6="accent6" hlink="hlink" folHlink="folHlink"/>
  <p:sldLayoutIdLst>
    <p:sldLayoutId id="2147483916"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transition>
    <p:pull dir="ru"/>
  </p:transition>
  <p:timing>
    <p:tnLst>
      <p:par>
        <p:cTn id="1" dur="indefinite" restart="never" nodeType="tmRoot"/>
      </p:par>
    </p:tnLst>
  </p:timing>
  <p:txStyles>
    <p:titleStyle>
      <a:lvl1pPr algn="l" defTabSz="801688" rtl="0" eaLnBrk="0" fontAlgn="base" hangingPunct="0">
        <a:spcBef>
          <a:spcPct val="0"/>
        </a:spcBef>
        <a:spcAft>
          <a:spcPct val="0"/>
        </a:spcAft>
        <a:defRPr sz="3600" b="1">
          <a:solidFill>
            <a:schemeClr val="tx1"/>
          </a:solidFill>
          <a:latin typeface="+mj-lt"/>
          <a:ea typeface="+mj-ea"/>
          <a:cs typeface="+mj-cs"/>
        </a:defRPr>
      </a:lvl1pPr>
      <a:lvl2pPr algn="l" defTabSz="801688" rtl="0" eaLnBrk="0" fontAlgn="base" hangingPunct="0">
        <a:spcBef>
          <a:spcPct val="0"/>
        </a:spcBef>
        <a:spcAft>
          <a:spcPct val="0"/>
        </a:spcAft>
        <a:defRPr sz="3600" b="1">
          <a:solidFill>
            <a:schemeClr val="tx1"/>
          </a:solidFill>
          <a:latin typeface="Arial" charset="0"/>
        </a:defRPr>
      </a:lvl2pPr>
      <a:lvl3pPr algn="l" defTabSz="801688" rtl="0" eaLnBrk="0" fontAlgn="base" hangingPunct="0">
        <a:spcBef>
          <a:spcPct val="0"/>
        </a:spcBef>
        <a:spcAft>
          <a:spcPct val="0"/>
        </a:spcAft>
        <a:defRPr sz="3600" b="1">
          <a:solidFill>
            <a:schemeClr val="tx1"/>
          </a:solidFill>
          <a:latin typeface="Arial" charset="0"/>
        </a:defRPr>
      </a:lvl3pPr>
      <a:lvl4pPr algn="l" defTabSz="801688" rtl="0" eaLnBrk="0" fontAlgn="base" hangingPunct="0">
        <a:spcBef>
          <a:spcPct val="0"/>
        </a:spcBef>
        <a:spcAft>
          <a:spcPct val="0"/>
        </a:spcAft>
        <a:defRPr sz="3600" b="1">
          <a:solidFill>
            <a:schemeClr val="tx1"/>
          </a:solidFill>
          <a:latin typeface="Arial" charset="0"/>
        </a:defRPr>
      </a:lvl4pPr>
      <a:lvl5pPr algn="l" defTabSz="801688" rtl="0" eaLnBrk="0" fontAlgn="base" hangingPunct="0">
        <a:spcBef>
          <a:spcPct val="0"/>
        </a:spcBef>
        <a:spcAft>
          <a:spcPct val="0"/>
        </a:spcAft>
        <a:defRPr sz="3600" b="1">
          <a:solidFill>
            <a:schemeClr val="tx1"/>
          </a:solidFill>
          <a:latin typeface="Arial" charset="0"/>
        </a:defRPr>
      </a:lvl5pPr>
      <a:lvl6pPr marL="457200" algn="l" defTabSz="801688" rtl="0" eaLnBrk="0" fontAlgn="base" hangingPunct="0">
        <a:spcBef>
          <a:spcPct val="0"/>
        </a:spcBef>
        <a:spcAft>
          <a:spcPct val="0"/>
        </a:spcAft>
        <a:defRPr sz="3600" b="1">
          <a:solidFill>
            <a:schemeClr val="tx1"/>
          </a:solidFill>
          <a:latin typeface="Arial" charset="0"/>
        </a:defRPr>
      </a:lvl6pPr>
      <a:lvl7pPr marL="914400" algn="l" defTabSz="801688" rtl="0" eaLnBrk="0" fontAlgn="base" hangingPunct="0">
        <a:spcBef>
          <a:spcPct val="0"/>
        </a:spcBef>
        <a:spcAft>
          <a:spcPct val="0"/>
        </a:spcAft>
        <a:defRPr sz="3600" b="1">
          <a:solidFill>
            <a:schemeClr val="tx1"/>
          </a:solidFill>
          <a:latin typeface="Arial" charset="0"/>
        </a:defRPr>
      </a:lvl7pPr>
      <a:lvl8pPr marL="1371600" algn="l" defTabSz="801688" rtl="0" eaLnBrk="0" fontAlgn="base" hangingPunct="0">
        <a:spcBef>
          <a:spcPct val="0"/>
        </a:spcBef>
        <a:spcAft>
          <a:spcPct val="0"/>
        </a:spcAft>
        <a:defRPr sz="3600" b="1">
          <a:solidFill>
            <a:schemeClr val="tx1"/>
          </a:solidFill>
          <a:latin typeface="Arial" charset="0"/>
        </a:defRPr>
      </a:lvl8pPr>
      <a:lvl9pPr marL="1828800" algn="l" defTabSz="801688" rtl="0" eaLnBrk="0" fontAlgn="base" hangingPunct="0">
        <a:spcBef>
          <a:spcPct val="0"/>
        </a:spcBef>
        <a:spcAft>
          <a:spcPct val="0"/>
        </a:spcAft>
        <a:defRPr sz="3600" b="1">
          <a:solidFill>
            <a:schemeClr val="tx1"/>
          </a:solidFill>
          <a:latin typeface="Arial" charset="0"/>
        </a:defRPr>
      </a:lvl9pPr>
    </p:titleStyle>
    <p:bodyStyle>
      <a:lvl1pPr marL="301625" indent="-301625" algn="l" defTabSz="801688" rtl="0" eaLnBrk="0" fontAlgn="ctr" hangingPunct="0">
        <a:spcBef>
          <a:spcPct val="25000"/>
        </a:spcBef>
        <a:spcAft>
          <a:spcPct val="0"/>
        </a:spcAft>
        <a:buClr>
          <a:schemeClr val="bg2"/>
        </a:buClr>
        <a:buSzPct val="125000"/>
        <a:buFont typeface="Wingdings" pitchFamily="2" charset="2"/>
        <a:buChar char="§"/>
        <a:defRPr b="1">
          <a:solidFill>
            <a:schemeClr val="tx1"/>
          </a:solidFill>
          <a:latin typeface="+mn-lt"/>
          <a:ea typeface="+mn-ea"/>
          <a:cs typeface="+mn-cs"/>
        </a:defRPr>
      </a:lvl1pPr>
      <a:lvl2pPr marL="650875" indent="-249238" algn="l" defTabSz="801688" rtl="0" eaLnBrk="0" fontAlgn="ctr" hangingPunct="0">
        <a:spcBef>
          <a:spcPct val="25000"/>
        </a:spcBef>
        <a:spcAft>
          <a:spcPct val="0"/>
        </a:spcAft>
        <a:buClr>
          <a:schemeClr val="bg2"/>
        </a:buClr>
        <a:buSzPct val="125000"/>
        <a:buFont typeface="Wingdings" pitchFamily="2" charset="2"/>
        <a:buChar char="§"/>
        <a:defRPr sz="1700">
          <a:solidFill>
            <a:schemeClr val="tx1"/>
          </a:solidFill>
          <a:latin typeface="+mn-lt"/>
        </a:defRPr>
      </a:lvl2pPr>
      <a:lvl3pPr marL="1001713" indent="-200025" algn="l" defTabSz="801688" rtl="0" eaLnBrk="0" fontAlgn="ctr" hangingPunct="0">
        <a:spcBef>
          <a:spcPct val="25000"/>
        </a:spcBef>
        <a:spcAft>
          <a:spcPct val="0"/>
        </a:spcAft>
        <a:buClr>
          <a:schemeClr val="bg2"/>
        </a:buClr>
        <a:buSzPct val="125000"/>
        <a:buFont typeface="Wingdings" pitchFamily="2" charset="2"/>
        <a:buChar char="§"/>
        <a:defRPr sz="1600">
          <a:solidFill>
            <a:schemeClr val="tx1"/>
          </a:solidFill>
          <a:latin typeface="+mn-lt"/>
        </a:defRPr>
      </a:lvl3pPr>
      <a:lvl4pPr marL="1403350" indent="-200025" algn="l" defTabSz="801688" rtl="0" eaLnBrk="0" fontAlgn="ctr" hangingPunct="0">
        <a:spcBef>
          <a:spcPct val="25000"/>
        </a:spcBef>
        <a:spcAft>
          <a:spcPct val="0"/>
        </a:spcAft>
        <a:buClr>
          <a:schemeClr val="bg2"/>
        </a:buClr>
        <a:buSzPct val="125000"/>
        <a:buFont typeface="Wingdings" pitchFamily="2" charset="2"/>
        <a:buChar char="§"/>
        <a:defRPr sz="1500">
          <a:solidFill>
            <a:schemeClr val="tx1"/>
          </a:solidFill>
          <a:latin typeface="+mn-lt"/>
        </a:defRPr>
      </a:lvl4pPr>
      <a:lvl5pPr marL="1803400" indent="-200025" algn="l" defTabSz="801688" rtl="0" eaLnBrk="0" fontAlgn="base" hangingPunct="0">
        <a:spcBef>
          <a:spcPct val="15000"/>
        </a:spcBef>
        <a:spcAft>
          <a:spcPct val="0"/>
        </a:spcAft>
        <a:buClr>
          <a:schemeClr val="tx1"/>
        </a:buClr>
        <a:buSzPct val="70000"/>
        <a:buChar char="•"/>
        <a:defRPr sz="2000">
          <a:solidFill>
            <a:schemeClr val="bg1"/>
          </a:solidFill>
          <a:latin typeface="+mn-lt"/>
        </a:defRPr>
      </a:lvl5pPr>
      <a:lvl6pPr marL="2260600" indent="-200025" algn="l" defTabSz="801688" rtl="0" eaLnBrk="0" fontAlgn="base" hangingPunct="0">
        <a:spcBef>
          <a:spcPct val="15000"/>
        </a:spcBef>
        <a:spcAft>
          <a:spcPct val="0"/>
        </a:spcAft>
        <a:buClr>
          <a:schemeClr val="tx1"/>
        </a:buClr>
        <a:buSzPct val="70000"/>
        <a:buChar char="•"/>
        <a:defRPr sz="2000">
          <a:solidFill>
            <a:schemeClr val="bg1"/>
          </a:solidFill>
          <a:latin typeface="+mn-lt"/>
        </a:defRPr>
      </a:lvl6pPr>
      <a:lvl7pPr marL="2717800" indent="-200025" algn="l" defTabSz="801688" rtl="0" eaLnBrk="0" fontAlgn="base" hangingPunct="0">
        <a:spcBef>
          <a:spcPct val="15000"/>
        </a:spcBef>
        <a:spcAft>
          <a:spcPct val="0"/>
        </a:spcAft>
        <a:buClr>
          <a:schemeClr val="tx1"/>
        </a:buClr>
        <a:buSzPct val="70000"/>
        <a:buChar char="•"/>
        <a:defRPr sz="2000">
          <a:solidFill>
            <a:schemeClr val="bg1"/>
          </a:solidFill>
          <a:latin typeface="+mn-lt"/>
        </a:defRPr>
      </a:lvl7pPr>
      <a:lvl8pPr marL="3175000" indent="-200025" algn="l" defTabSz="801688" rtl="0" eaLnBrk="0" fontAlgn="base" hangingPunct="0">
        <a:spcBef>
          <a:spcPct val="15000"/>
        </a:spcBef>
        <a:spcAft>
          <a:spcPct val="0"/>
        </a:spcAft>
        <a:buClr>
          <a:schemeClr val="tx1"/>
        </a:buClr>
        <a:buSzPct val="70000"/>
        <a:buChar char="•"/>
        <a:defRPr sz="2000">
          <a:solidFill>
            <a:schemeClr val="bg1"/>
          </a:solidFill>
          <a:latin typeface="+mn-lt"/>
        </a:defRPr>
      </a:lvl8pPr>
      <a:lvl9pPr marL="3632200" indent="-200025" algn="l" defTabSz="801688" rtl="0" eaLnBrk="0" fontAlgn="base" hangingPunct="0">
        <a:spcBef>
          <a:spcPct val="15000"/>
        </a:spcBef>
        <a:spcAft>
          <a:spcPct val="0"/>
        </a:spcAft>
        <a:buClr>
          <a:schemeClr val="tx1"/>
        </a:buClr>
        <a:buSzPct val="70000"/>
        <a:buChar char="•"/>
        <a:defRPr sz="2000">
          <a:solidFill>
            <a:schemeClr val="bg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21.xml"/><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p:cNvSpPr>
            <a:spLocks noChangeArrowheads="1"/>
          </p:cNvSpPr>
          <p:nvPr/>
        </p:nvSpPr>
        <p:spPr bwMode="auto">
          <a:xfrm>
            <a:off x="152400" y="4343400"/>
            <a:ext cx="8763000" cy="838200"/>
          </a:xfrm>
          <a:prstGeom prst="notchedRightArrow">
            <a:avLst>
              <a:gd name="adj1" fmla="val 56944"/>
              <a:gd name="adj2" fmla="val 159093"/>
            </a:avLst>
          </a:prstGeom>
          <a:gradFill rotWithShape="0">
            <a:gsLst>
              <a:gs pos="0">
                <a:srgbClr val="D5F8FF"/>
              </a:gs>
              <a:gs pos="100000">
                <a:schemeClr val="accent2"/>
              </a:gs>
            </a:gsLst>
            <a:lin ang="0" scaled="1"/>
          </a:gradFill>
          <a:ln w="38100">
            <a:noFill/>
            <a:miter lim="800000"/>
            <a:headEnd/>
            <a:tailEnd/>
          </a:ln>
        </p:spPr>
        <p:txBody>
          <a:bodyPr wrap="none" anchor="ctr"/>
          <a:lstStyle/>
          <a:p>
            <a:pPr algn="l" fontAlgn="base">
              <a:lnSpc>
                <a:spcPct val="100000"/>
              </a:lnSpc>
              <a:buClrTx/>
              <a:buSzTx/>
              <a:buFontTx/>
              <a:buNone/>
            </a:pPr>
            <a:endParaRPr lang="en-US" sz="1400">
              <a:solidFill>
                <a:srgbClr val="000000"/>
              </a:solidFill>
            </a:endParaRPr>
          </a:p>
        </p:txBody>
      </p:sp>
      <p:sp>
        <p:nvSpPr>
          <p:cNvPr id="5123" name="Rectangle 3"/>
          <p:cNvSpPr>
            <a:spLocks noGrp="1" noChangeArrowheads="1"/>
          </p:cNvSpPr>
          <p:nvPr>
            <p:ph type="title"/>
          </p:nvPr>
        </p:nvSpPr>
        <p:spPr/>
        <p:txBody>
          <a:bodyPr/>
          <a:lstStyle/>
          <a:p>
            <a:r>
              <a:rPr lang="en-US" sz="4000" smtClean="0"/>
              <a:t>Architecture Revisions</a:t>
            </a:r>
          </a:p>
        </p:txBody>
      </p:sp>
      <p:sp>
        <p:nvSpPr>
          <p:cNvPr id="5124" name="Text Box 4"/>
          <p:cNvSpPr txBox="1">
            <a:spLocks noChangeArrowheads="1"/>
          </p:cNvSpPr>
          <p:nvPr/>
        </p:nvSpPr>
        <p:spPr bwMode="auto">
          <a:xfrm>
            <a:off x="2971800" y="5638800"/>
            <a:ext cx="914400" cy="304800"/>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t>1998</a:t>
            </a:r>
            <a:endParaRPr lang="en-US" sz="1400">
              <a:solidFill>
                <a:schemeClr val="tx2"/>
              </a:solidFill>
            </a:endParaRPr>
          </a:p>
        </p:txBody>
      </p:sp>
      <p:sp>
        <p:nvSpPr>
          <p:cNvPr id="5125" name="Text Box 5"/>
          <p:cNvSpPr txBox="1">
            <a:spLocks noChangeArrowheads="1"/>
          </p:cNvSpPr>
          <p:nvPr/>
        </p:nvSpPr>
        <p:spPr bwMode="auto">
          <a:xfrm>
            <a:off x="4267200" y="5638800"/>
            <a:ext cx="914400" cy="304800"/>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t>2000</a:t>
            </a:r>
            <a:endParaRPr lang="en-US" sz="1400">
              <a:solidFill>
                <a:schemeClr val="tx2"/>
              </a:solidFill>
            </a:endParaRPr>
          </a:p>
        </p:txBody>
      </p:sp>
      <p:sp>
        <p:nvSpPr>
          <p:cNvPr id="5126" name="Text Box 6"/>
          <p:cNvSpPr txBox="1">
            <a:spLocks noChangeArrowheads="1"/>
          </p:cNvSpPr>
          <p:nvPr/>
        </p:nvSpPr>
        <p:spPr bwMode="auto">
          <a:xfrm>
            <a:off x="5562600" y="5638800"/>
            <a:ext cx="914400" cy="304800"/>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t>2002</a:t>
            </a:r>
            <a:endParaRPr lang="en-US" sz="1400">
              <a:solidFill>
                <a:schemeClr val="tx2"/>
              </a:solidFill>
            </a:endParaRPr>
          </a:p>
        </p:txBody>
      </p:sp>
      <p:sp>
        <p:nvSpPr>
          <p:cNvPr id="5127" name="Text Box 7"/>
          <p:cNvSpPr txBox="1">
            <a:spLocks noChangeArrowheads="1"/>
          </p:cNvSpPr>
          <p:nvPr/>
        </p:nvSpPr>
        <p:spPr bwMode="auto">
          <a:xfrm>
            <a:off x="6781800" y="5676900"/>
            <a:ext cx="914400" cy="304800"/>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t>2004</a:t>
            </a:r>
            <a:endParaRPr lang="en-US" sz="1400">
              <a:solidFill>
                <a:schemeClr val="tx2"/>
              </a:solidFill>
            </a:endParaRPr>
          </a:p>
        </p:txBody>
      </p:sp>
      <p:sp>
        <p:nvSpPr>
          <p:cNvPr id="5128" name="Line 8"/>
          <p:cNvSpPr>
            <a:spLocks noChangeShapeType="1"/>
          </p:cNvSpPr>
          <p:nvPr/>
        </p:nvSpPr>
        <p:spPr bwMode="auto">
          <a:xfrm>
            <a:off x="609600" y="5486400"/>
            <a:ext cx="8229600" cy="0"/>
          </a:xfrm>
          <a:prstGeom prst="line">
            <a:avLst/>
          </a:prstGeom>
          <a:noFill/>
          <a:ln w="38100">
            <a:solidFill>
              <a:schemeClr val="tx1"/>
            </a:solidFill>
            <a:round/>
            <a:headEnd/>
            <a:tailEnd type="triangle" w="med" len="med"/>
          </a:ln>
        </p:spPr>
        <p:txBody>
          <a:bodyPr wrap="none" anchor="ctr"/>
          <a:lstStyle/>
          <a:p>
            <a:endParaRPr lang="es-AR"/>
          </a:p>
        </p:txBody>
      </p:sp>
      <p:sp>
        <p:nvSpPr>
          <p:cNvPr id="5129" name="Line 9"/>
          <p:cNvSpPr>
            <a:spLocks noChangeShapeType="1"/>
          </p:cNvSpPr>
          <p:nvPr/>
        </p:nvSpPr>
        <p:spPr bwMode="auto">
          <a:xfrm flipV="1">
            <a:off x="609600" y="1371600"/>
            <a:ext cx="0" cy="4114800"/>
          </a:xfrm>
          <a:prstGeom prst="line">
            <a:avLst/>
          </a:prstGeom>
          <a:noFill/>
          <a:ln w="38100">
            <a:solidFill>
              <a:schemeClr val="tx1"/>
            </a:solidFill>
            <a:round/>
            <a:headEnd/>
            <a:tailEnd type="triangle" w="med" len="med"/>
          </a:ln>
        </p:spPr>
        <p:txBody>
          <a:bodyPr wrap="none" anchor="ctr"/>
          <a:lstStyle/>
          <a:p>
            <a:endParaRPr lang="es-AR"/>
          </a:p>
        </p:txBody>
      </p:sp>
      <p:sp>
        <p:nvSpPr>
          <p:cNvPr id="5130" name="Text Box 10"/>
          <p:cNvSpPr txBox="1">
            <a:spLocks noChangeArrowheads="1"/>
          </p:cNvSpPr>
          <p:nvPr/>
        </p:nvSpPr>
        <p:spPr bwMode="auto">
          <a:xfrm>
            <a:off x="8229600" y="5943600"/>
            <a:ext cx="914400" cy="304800"/>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t>time</a:t>
            </a:r>
            <a:endParaRPr lang="en-US" sz="1400">
              <a:solidFill>
                <a:schemeClr val="tx2"/>
              </a:solidFill>
            </a:endParaRPr>
          </a:p>
        </p:txBody>
      </p:sp>
      <p:sp>
        <p:nvSpPr>
          <p:cNvPr id="5131" name="Text Box 11"/>
          <p:cNvSpPr txBox="1">
            <a:spLocks noChangeArrowheads="1"/>
          </p:cNvSpPr>
          <p:nvPr/>
        </p:nvSpPr>
        <p:spPr bwMode="auto">
          <a:xfrm rot="-5400000">
            <a:off x="-457200" y="1973263"/>
            <a:ext cx="1676400" cy="304800"/>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t>version</a:t>
            </a:r>
            <a:endParaRPr lang="en-US" sz="1400">
              <a:solidFill>
                <a:schemeClr val="tx2"/>
              </a:solidFill>
            </a:endParaRPr>
          </a:p>
        </p:txBody>
      </p:sp>
      <p:sp>
        <p:nvSpPr>
          <p:cNvPr id="5132" name="Line 12"/>
          <p:cNvSpPr>
            <a:spLocks noChangeShapeType="1"/>
          </p:cNvSpPr>
          <p:nvPr/>
        </p:nvSpPr>
        <p:spPr bwMode="auto">
          <a:xfrm>
            <a:off x="3429000" y="5410200"/>
            <a:ext cx="0" cy="152400"/>
          </a:xfrm>
          <a:prstGeom prst="line">
            <a:avLst/>
          </a:prstGeom>
          <a:noFill/>
          <a:ln w="38100">
            <a:solidFill>
              <a:schemeClr val="tx1"/>
            </a:solidFill>
            <a:round/>
            <a:headEnd/>
            <a:tailEnd/>
          </a:ln>
        </p:spPr>
        <p:txBody>
          <a:bodyPr wrap="none" anchor="ctr"/>
          <a:lstStyle/>
          <a:p>
            <a:endParaRPr lang="es-AR"/>
          </a:p>
        </p:txBody>
      </p:sp>
      <p:sp>
        <p:nvSpPr>
          <p:cNvPr id="5133" name="Line 13"/>
          <p:cNvSpPr>
            <a:spLocks noChangeShapeType="1"/>
          </p:cNvSpPr>
          <p:nvPr/>
        </p:nvSpPr>
        <p:spPr bwMode="auto">
          <a:xfrm>
            <a:off x="4724400" y="5410200"/>
            <a:ext cx="0" cy="152400"/>
          </a:xfrm>
          <a:prstGeom prst="line">
            <a:avLst/>
          </a:prstGeom>
          <a:noFill/>
          <a:ln w="38100">
            <a:solidFill>
              <a:schemeClr val="tx1"/>
            </a:solidFill>
            <a:round/>
            <a:headEnd/>
            <a:tailEnd/>
          </a:ln>
        </p:spPr>
        <p:txBody>
          <a:bodyPr wrap="none" anchor="ctr"/>
          <a:lstStyle/>
          <a:p>
            <a:endParaRPr lang="es-AR"/>
          </a:p>
        </p:txBody>
      </p:sp>
      <p:sp>
        <p:nvSpPr>
          <p:cNvPr id="5134" name="Line 14"/>
          <p:cNvSpPr>
            <a:spLocks noChangeShapeType="1"/>
          </p:cNvSpPr>
          <p:nvPr/>
        </p:nvSpPr>
        <p:spPr bwMode="auto">
          <a:xfrm>
            <a:off x="6019800" y="5410200"/>
            <a:ext cx="0" cy="152400"/>
          </a:xfrm>
          <a:prstGeom prst="line">
            <a:avLst/>
          </a:prstGeom>
          <a:noFill/>
          <a:ln w="38100">
            <a:solidFill>
              <a:schemeClr val="tx1"/>
            </a:solidFill>
            <a:round/>
            <a:headEnd/>
            <a:tailEnd/>
          </a:ln>
        </p:spPr>
        <p:txBody>
          <a:bodyPr wrap="none" anchor="ctr"/>
          <a:lstStyle/>
          <a:p>
            <a:endParaRPr lang="es-AR"/>
          </a:p>
        </p:txBody>
      </p:sp>
      <p:sp>
        <p:nvSpPr>
          <p:cNvPr id="5135" name="Line 15"/>
          <p:cNvSpPr>
            <a:spLocks noChangeShapeType="1"/>
          </p:cNvSpPr>
          <p:nvPr/>
        </p:nvSpPr>
        <p:spPr bwMode="auto">
          <a:xfrm>
            <a:off x="7239000" y="5410200"/>
            <a:ext cx="0" cy="152400"/>
          </a:xfrm>
          <a:prstGeom prst="line">
            <a:avLst/>
          </a:prstGeom>
          <a:noFill/>
          <a:ln w="38100">
            <a:solidFill>
              <a:schemeClr val="tx1"/>
            </a:solidFill>
            <a:round/>
            <a:headEnd/>
            <a:tailEnd/>
          </a:ln>
        </p:spPr>
        <p:txBody>
          <a:bodyPr wrap="none" anchor="ctr"/>
          <a:lstStyle/>
          <a:p>
            <a:endParaRPr lang="es-AR"/>
          </a:p>
        </p:txBody>
      </p:sp>
      <p:sp>
        <p:nvSpPr>
          <p:cNvPr id="5136" name="Text Box 16"/>
          <p:cNvSpPr txBox="1">
            <a:spLocks noChangeArrowheads="1"/>
          </p:cNvSpPr>
          <p:nvPr/>
        </p:nvSpPr>
        <p:spPr bwMode="auto">
          <a:xfrm>
            <a:off x="914400" y="3619500"/>
            <a:ext cx="1219200" cy="304800"/>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t>ARMv5</a:t>
            </a:r>
            <a:endParaRPr lang="en-US" sz="1400"/>
          </a:p>
        </p:txBody>
      </p:sp>
      <p:sp>
        <p:nvSpPr>
          <p:cNvPr id="5137" name="Text Box 17"/>
          <p:cNvSpPr txBox="1">
            <a:spLocks noChangeArrowheads="1"/>
          </p:cNvSpPr>
          <p:nvPr/>
        </p:nvSpPr>
        <p:spPr bwMode="auto">
          <a:xfrm>
            <a:off x="3309938" y="2638425"/>
            <a:ext cx="1143000" cy="304800"/>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t>ARMv6</a:t>
            </a:r>
            <a:endParaRPr lang="en-US" sz="1400"/>
          </a:p>
        </p:txBody>
      </p:sp>
      <p:sp>
        <p:nvSpPr>
          <p:cNvPr id="5138" name="Text Box 18"/>
          <p:cNvSpPr txBox="1">
            <a:spLocks noChangeArrowheads="1"/>
          </p:cNvSpPr>
          <p:nvPr/>
        </p:nvSpPr>
        <p:spPr bwMode="auto">
          <a:xfrm>
            <a:off x="457200" y="5638800"/>
            <a:ext cx="914400" cy="304800"/>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t>1994</a:t>
            </a:r>
            <a:endParaRPr lang="en-US" sz="1400">
              <a:solidFill>
                <a:schemeClr val="tx2"/>
              </a:solidFill>
            </a:endParaRPr>
          </a:p>
        </p:txBody>
      </p:sp>
      <p:sp>
        <p:nvSpPr>
          <p:cNvPr id="5139" name="Line 19"/>
          <p:cNvSpPr>
            <a:spLocks noChangeShapeType="1"/>
          </p:cNvSpPr>
          <p:nvPr/>
        </p:nvSpPr>
        <p:spPr bwMode="auto">
          <a:xfrm>
            <a:off x="2133600" y="5410200"/>
            <a:ext cx="0" cy="152400"/>
          </a:xfrm>
          <a:prstGeom prst="line">
            <a:avLst/>
          </a:prstGeom>
          <a:noFill/>
          <a:ln w="38100">
            <a:solidFill>
              <a:schemeClr val="tx1"/>
            </a:solidFill>
            <a:round/>
            <a:headEnd/>
            <a:tailEnd/>
          </a:ln>
        </p:spPr>
        <p:txBody>
          <a:bodyPr wrap="none" anchor="ctr"/>
          <a:lstStyle/>
          <a:p>
            <a:endParaRPr lang="es-AR"/>
          </a:p>
        </p:txBody>
      </p:sp>
      <p:sp>
        <p:nvSpPr>
          <p:cNvPr id="5140" name="Line 20"/>
          <p:cNvSpPr>
            <a:spLocks noChangeShapeType="1"/>
          </p:cNvSpPr>
          <p:nvPr/>
        </p:nvSpPr>
        <p:spPr bwMode="auto">
          <a:xfrm>
            <a:off x="914400" y="5410200"/>
            <a:ext cx="0" cy="152400"/>
          </a:xfrm>
          <a:prstGeom prst="line">
            <a:avLst/>
          </a:prstGeom>
          <a:noFill/>
          <a:ln w="38100">
            <a:solidFill>
              <a:schemeClr val="tx1"/>
            </a:solidFill>
            <a:round/>
            <a:headEnd/>
            <a:tailEnd/>
          </a:ln>
        </p:spPr>
        <p:txBody>
          <a:bodyPr wrap="none" anchor="ctr"/>
          <a:lstStyle/>
          <a:p>
            <a:endParaRPr lang="es-AR"/>
          </a:p>
        </p:txBody>
      </p:sp>
      <p:sp>
        <p:nvSpPr>
          <p:cNvPr id="5141" name="Text Box 21"/>
          <p:cNvSpPr txBox="1">
            <a:spLocks noChangeArrowheads="1"/>
          </p:cNvSpPr>
          <p:nvPr/>
        </p:nvSpPr>
        <p:spPr bwMode="auto">
          <a:xfrm>
            <a:off x="1676400" y="5638800"/>
            <a:ext cx="914400" cy="304800"/>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t>1996</a:t>
            </a:r>
            <a:endParaRPr lang="en-US" sz="1400">
              <a:solidFill>
                <a:schemeClr val="tx2"/>
              </a:solidFill>
            </a:endParaRPr>
          </a:p>
        </p:txBody>
      </p:sp>
      <p:sp>
        <p:nvSpPr>
          <p:cNvPr id="5142" name="Line 22"/>
          <p:cNvSpPr>
            <a:spLocks noChangeShapeType="1"/>
          </p:cNvSpPr>
          <p:nvPr/>
        </p:nvSpPr>
        <p:spPr bwMode="auto">
          <a:xfrm>
            <a:off x="8382000" y="5486400"/>
            <a:ext cx="0" cy="152400"/>
          </a:xfrm>
          <a:prstGeom prst="line">
            <a:avLst/>
          </a:prstGeom>
          <a:noFill/>
          <a:ln w="38100">
            <a:solidFill>
              <a:schemeClr val="tx1"/>
            </a:solidFill>
            <a:round/>
            <a:headEnd/>
            <a:tailEnd/>
          </a:ln>
        </p:spPr>
        <p:txBody>
          <a:bodyPr wrap="none" anchor="ctr"/>
          <a:lstStyle/>
          <a:p>
            <a:endParaRPr lang="es-AR"/>
          </a:p>
        </p:txBody>
      </p:sp>
      <p:sp>
        <p:nvSpPr>
          <p:cNvPr id="5143" name="Text Box 23"/>
          <p:cNvSpPr txBox="1">
            <a:spLocks noChangeArrowheads="1"/>
          </p:cNvSpPr>
          <p:nvPr/>
        </p:nvSpPr>
        <p:spPr bwMode="auto">
          <a:xfrm>
            <a:off x="7924800" y="5638800"/>
            <a:ext cx="914400" cy="304800"/>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t>2006</a:t>
            </a:r>
            <a:endParaRPr lang="en-US" sz="1400">
              <a:solidFill>
                <a:schemeClr val="tx2"/>
              </a:solidFill>
            </a:endParaRPr>
          </a:p>
        </p:txBody>
      </p:sp>
      <p:sp>
        <p:nvSpPr>
          <p:cNvPr id="5144" name="AutoShape 24"/>
          <p:cNvSpPr>
            <a:spLocks noChangeArrowheads="1"/>
          </p:cNvSpPr>
          <p:nvPr/>
        </p:nvSpPr>
        <p:spPr bwMode="auto">
          <a:xfrm>
            <a:off x="1776413" y="3287713"/>
            <a:ext cx="7010400" cy="990600"/>
          </a:xfrm>
          <a:prstGeom prst="notchedRightArrow">
            <a:avLst>
              <a:gd name="adj1" fmla="val 51602"/>
              <a:gd name="adj2" fmla="val 118342"/>
            </a:avLst>
          </a:prstGeom>
          <a:gradFill rotWithShape="0">
            <a:gsLst>
              <a:gs pos="0">
                <a:srgbClr val="CCFFCC"/>
              </a:gs>
              <a:gs pos="100000">
                <a:schemeClr val="accent1"/>
              </a:gs>
            </a:gsLst>
            <a:lin ang="0" scaled="1"/>
          </a:gradFill>
          <a:ln w="38100">
            <a:noFill/>
            <a:miter lim="800000"/>
            <a:headEnd/>
            <a:tailEnd/>
          </a:ln>
        </p:spPr>
        <p:txBody>
          <a:bodyPr wrap="none" anchor="ctr"/>
          <a:lstStyle/>
          <a:p>
            <a:pPr algn="l" fontAlgn="base">
              <a:lnSpc>
                <a:spcPct val="100000"/>
              </a:lnSpc>
              <a:buClrTx/>
              <a:buSzTx/>
              <a:buFontTx/>
              <a:buNone/>
            </a:pPr>
            <a:endParaRPr lang="en-US" sz="1400">
              <a:solidFill>
                <a:srgbClr val="000000"/>
              </a:solidFill>
            </a:endParaRPr>
          </a:p>
        </p:txBody>
      </p:sp>
      <p:sp>
        <p:nvSpPr>
          <p:cNvPr id="5145" name="AutoShape 25"/>
          <p:cNvSpPr>
            <a:spLocks noChangeArrowheads="1"/>
          </p:cNvSpPr>
          <p:nvPr/>
        </p:nvSpPr>
        <p:spPr bwMode="auto">
          <a:xfrm>
            <a:off x="4071938" y="2333625"/>
            <a:ext cx="4648200" cy="914400"/>
          </a:xfrm>
          <a:prstGeom prst="notchedRightArrow">
            <a:avLst>
              <a:gd name="adj1" fmla="val 52315"/>
              <a:gd name="adj2" fmla="val 123553"/>
            </a:avLst>
          </a:prstGeom>
          <a:gradFill rotWithShape="0">
            <a:gsLst>
              <a:gs pos="0">
                <a:srgbClr val="FFFFCC"/>
              </a:gs>
              <a:gs pos="100000">
                <a:schemeClr val="tx2"/>
              </a:gs>
            </a:gsLst>
            <a:lin ang="0" scaled="1"/>
          </a:gradFill>
          <a:ln w="38100">
            <a:noFill/>
            <a:miter lim="800000"/>
            <a:headEnd/>
            <a:tailEnd/>
          </a:ln>
        </p:spPr>
        <p:txBody>
          <a:bodyPr wrap="none" anchor="ctr"/>
          <a:lstStyle/>
          <a:p>
            <a:pPr algn="l" fontAlgn="base">
              <a:lnSpc>
                <a:spcPct val="100000"/>
              </a:lnSpc>
              <a:buClrTx/>
              <a:buSzTx/>
              <a:buFontTx/>
              <a:buNone/>
            </a:pPr>
            <a:endParaRPr lang="en-US" sz="1400">
              <a:solidFill>
                <a:srgbClr val="000000"/>
              </a:solidFill>
            </a:endParaRPr>
          </a:p>
        </p:txBody>
      </p:sp>
      <p:sp>
        <p:nvSpPr>
          <p:cNvPr id="5146" name="Text Box 26"/>
          <p:cNvSpPr txBox="1">
            <a:spLocks noChangeArrowheads="1"/>
          </p:cNvSpPr>
          <p:nvPr/>
        </p:nvSpPr>
        <p:spPr bwMode="auto">
          <a:xfrm>
            <a:off x="0" y="4610100"/>
            <a:ext cx="685800" cy="304800"/>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t>V4</a:t>
            </a:r>
            <a:endParaRPr lang="en-US" sz="1400"/>
          </a:p>
        </p:txBody>
      </p:sp>
      <p:sp>
        <p:nvSpPr>
          <p:cNvPr id="5147" name="Text Box 27"/>
          <p:cNvSpPr txBox="1">
            <a:spLocks noChangeArrowheads="1"/>
          </p:cNvSpPr>
          <p:nvPr/>
        </p:nvSpPr>
        <p:spPr bwMode="auto">
          <a:xfrm>
            <a:off x="1876425" y="4138613"/>
            <a:ext cx="1244600"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tx2"/>
                </a:solidFill>
              </a:rPr>
              <a:t>StrongARM</a:t>
            </a:r>
            <a:r>
              <a:rPr lang="en-US" sz="1400" b="1" baseline="30000">
                <a:solidFill>
                  <a:schemeClr val="tx2"/>
                </a:solidFill>
              </a:rPr>
              <a:t>®</a:t>
            </a:r>
          </a:p>
        </p:txBody>
      </p:sp>
      <p:sp>
        <p:nvSpPr>
          <p:cNvPr id="230428" name="Oval 28"/>
          <p:cNvSpPr>
            <a:spLocks noChangeArrowheads="1"/>
          </p:cNvSpPr>
          <p:nvPr/>
        </p:nvSpPr>
        <p:spPr bwMode="auto">
          <a:xfrm>
            <a:off x="2133600" y="4433888"/>
            <a:ext cx="252413" cy="273050"/>
          </a:xfrm>
          <a:prstGeom prst="ellipse">
            <a:avLst/>
          </a:prstGeom>
          <a:solidFill>
            <a:srgbClr val="66FF33"/>
          </a:solidFill>
          <a:ln w="28575">
            <a:solidFill>
              <a:schemeClr val="tx1"/>
            </a:solidFill>
            <a:round/>
            <a:headEnd/>
            <a:tailEnd/>
          </a:ln>
          <a:effectLst>
            <a:outerShdw dist="35921" dir="2700000" algn="ctr" rotWithShape="0">
              <a:srgbClr val="808080"/>
            </a:outerShdw>
          </a:effectLst>
        </p:spPr>
        <p:txBody>
          <a:bodyPr wrap="none" anchor="ctr">
            <a:spAutoFit/>
          </a:bodyPr>
          <a:lstStyle/>
          <a:p>
            <a:pPr>
              <a:defRPr/>
            </a:pPr>
            <a:endParaRPr lang="es-AR"/>
          </a:p>
        </p:txBody>
      </p:sp>
      <p:sp>
        <p:nvSpPr>
          <p:cNvPr id="5149" name="Text Box 29"/>
          <p:cNvSpPr txBox="1">
            <a:spLocks noChangeArrowheads="1"/>
          </p:cNvSpPr>
          <p:nvPr/>
        </p:nvSpPr>
        <p:spPr bwMode="auto">
          <a:xfrm>
            <a:off x="4745038" y="4005263"/>
            <a:ext cx="1457325"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tx2"/>
                </a:solidFill>
              </a:rPr>
              <a:t>ARM926EJ-S™</a:t>
            </a:r>
            <a:endParaRPr lang="en-US" sz="1400" b="1" baseline="30000">
              <a:solidFill>
                <a:schemeClr val="tx2"/>
              </a:solidFill>
            </a:endParaRPr>
          </a:p>
        </p:txBody>
      </p:sp>
      <p:sp>
        <p:nvSpPr>
          <p:cNvPr id="230430" name="Oval 30"/>
          <p:cNvSpPr>
            <a:spLocks noChangeArrowheads="1"/>
          </p:cNvSpPr>
          <p:nvPr/>
        </p:nvSpPr>
        <p:spPr bwMode="auto">
          <a:xfrm>
            <a:off x="5224463" y="3733800"/>
            <a:ext cx="254000" cy="273050"/>
          </a:xfrm>
          <a:prstGeom prst="ellipse">
            <a:avLst/>
          </a:prstGeom>
          <a:solidFill>
            <a:srgbClr val="FF99FF"/>
          </a:solidFill>
          <a:ln w="28575">
            <a:solidFill>
              <a:schemeClr val="tx1"/>
            </a:solidFill>
            <a:round/>
            <a:headEnd/>
            <a:tailEnd/>
          </a:ln>
          <a:effectLst>
            <a:outerShdw dist="35921" dir="2700000" algn="ctr" rotWithShape="0">
              <a:srgbClr val="808080"/>
            </a:outerShdw>
          </a:effectLst>
        </p:spPr>
        <p:txBody>
          <a:bodyPr wrap="none" anchor="ctr">
            <a:spAutoFit/>
          </a:bodyPr>
          <a:lstStyle/>
          <a:p>
            <a:pPr>
              <a:defRPr/>
            </a:pPr>
            <a:endParaRPr lang="es-AR"/>
          </a:p>
        </p:txBody>
      </p:sp>
      <p:sp>
        <p:nvSpPr>
          <p:cNvPr id="230431" name="Oval 31"/>
          <p:cNvSpPr>
            <a:spLocks noChangeArrowheads="1"/>
          </p:cNvSpPr>
          <p:nvPr/>
        </p:nvSpPr>
        <p:spPr bwMode="auto">
          <a:xfrm>
            <a:off x="3738563" y="3490913"/>
            <a:ext cx="255587" cy="273050"/>
          </a:xfrm>
          <a:prstGeom prst="ellipse">
            <a:avLst/>
          </a:prstGeom>
          <a:solidFill>
            <a:srgbClr val="0066CC"/>
          </a:solidFill>
          <a:ln w="28575">
            <a:solidFill>
              <a:schemeClr val="tx1"/>
            </a:solidFill>
            <a:round/>
            <a:headEnd/>
            <a:tailEnd/>
          </a:ln>
          <a:effectLst>
            <a:outerShdw dist="35921" dir="2700000" algn="ctr" rotWithShape="0">
              <a:srgbClr val="808080"/>
            </a:outerShdw>
          </a:effectLst>
        </p:spPr>
        <p:txBody>
          <a:bodyPr wrap="none" anchor="ctr">
            <a:spAutoFit/>
          </a:bodyPr>
          <a:lstStyle/>
          <a:p>
            <a:pPr>
              <a:defRPr/>
            </a:pPr>
            <a:endParaRPr lang="es-AR"/>
          </a:p>
        </p:txBody>
      </p:sp>
      <p:sp>
        <p:nvSpPr>
          <p:cNvPr id="5152" name="Text Box 32"/>
          <p:cNvSpPr txBox="1">
            <a:spLocks noChangeArrowheads="1"/>
          </p:cNvSpPr>
          <p:nvPr/>
        </p:nvSpPr>
        <p:spPr bwMode="auto">
          <a:xfrm>
            <a:off x="4062413" y="3230563"/>
            <a:ext cx="931862" cy="304800"/>
          </a:xfrm>
          <a:prstGeom prst="rect">
            <a:avLst/>
          </a:prstGeom>
          <a:noFill/>
          <a:ln w="9525">
            <a:noFill/>
            <a:miter lim="800000"/>
            <a:headEnd/>
            <a:tailEnd/>
          </a:ln>
        </p:spPr>
        <p:txBody>
          <a:bodyPr wrap="none" anchor="ctr">
            <a:spAutoFit/>
          </a:bodyPr>
          <a:lstStyle/>
          <a:p>
            <a:pPr algn="l" fontAlgn="base">
              <a:lnSpc>
                <a:spcPct val="100000"/>
              </a:lnSpc>
              <a:buClrTx/>
              <a:buSzTx/>
              <a:buFontTx/>
              <a:buNone/>
            </a:pPr>
            <a:r>
              <a:rPr lang="en-US" sz="1400" b="1">
                <a:solidFill>
                  <a:schemeClr val="tx2"/>
                </a:solidFill>
              </a:rPr>
              <a:t>XScale</a:t>
            </a:r>
            <a:r>
              <a:rPr lang="en-US" sz="1400" b="1" baseline="30000">
                <a:solidFill>
                  <a:schemeClr val="tx2"/>
                </a:solidFill>
              </a:rPr>
              <a:t>TM</a:t>
            </a:r>
            <a:endParaRPr lang="en-US" sz="1400" b="1">
              <a:solidFill>
                <a:schemeClr val="tx2"/>
              </a:solidFill>
            </a:endParaRPr>
          </a:p>
        </p:txBody>
      </p:sp>
      <p:sp>
        <p:nvSpPr>
          <p:cNvPr id="230433" name="Oval 33"/>
          <p:cNvSpPr>
            <a:spLocks noChangeArrowheads="1"/>
          </p:cNvSpPr>
          <p:nvPr/>
        </p:nvSpPr>
        <p:spPr bwMode="auto">
          <a:xfrm>
            <a:off x="4724400" y="3505200"/>
            <a:ext cx="252413" cy="273050"/>
          </a:xfrm>
          <a:prstGeom prst="ellipse">
            <a:avLst/>
          </a:prstGeom>
          <a:solidFill>
            <a:srgbClr val="66FF33"/>
          </a:solidFill>
          <a:ln w="28575">
            <a:solidFill>
              <a:schemeClr val="tx1"/>
            </a:solidFill>
            <a:round/>
            <a:headEnd/>
            <a:tailEnd/>
          </a:ln>
          <a:effectLst>
            <a:outerShdw dist="35921" dir="2700000" algn="ctr" rotWithShape="0">
              <a:srgbClr val="808080"/>
            </a:outerShdw>
          </a:effectLst>
        </p:spPr>
        <p:txBody>
          <a:bodyPr wrap="none" anchor="ctr">
            <a:spAutoFit/>
          </a:bodyPr>
          <a:lstStyle/>
          <a:p>
            <a:pPr>
              <a:defRPr/>
            </a:pPr>
            <a:endParaRPr lang="es-AR"/>
          </a:p>
        </p:txBody>
      </p:sp>
      <p:sp>
        <p:nvSpPr>
          <p:cNvPr id="5154" name="Text Box 34"/>
          <p:cNvSpPr txBox="1">
            <a:spLocks noChangeArrowheads="1"/>
          </p:cNvSpPr>
          <p:nvPr/>
        </p:nvSpPr>
        <p:spPr bwMode="auto">
          <a:xfrm>
            <a:off x="3035300" y="3233738"/>
            <a:ext cx="1101725"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tx2"/>
                </a:solidFill>
              </a:rPr>
              <a:t>ARM102xE</a:t>
            </a:r>
            <a:endParaRPr lang="en-US" sz="1400" b="1" baseline="30000">
              <a:solidFill>
                <a:schemeClr val="tx2"/>
              </a:solidFill>
            </a:endParaRPr>
          </a:p>
        </p:txBody>
      </p:sp>
      <p:sp>
        <p:nvSpPr>
          <p:cNvPr id="230435" name="Oval 35"/>
          <p:cNvSpPr>
            <a:spLocks noChangeArrowheads="1"/>
          </p:cNvSpPr>
          <p:nvPr/>
        </p:nvSpPr>
        <p:spPr bwMode="auto">
          <a:xfrm>
            <a:off x="5824538" y="3478213"/>
            <a:ext cx="255587" cy="273050"/>
          </a:xfrm>
          <a:prstGeom prst="ellipse">
            <a:avLst/>
          </a:prstGeom>
          <a:solidFill>
            <a:srgbClr val="0066CC"/>
          </a:solidFill>
          <a:ln w="28575">
            <a:solidFill>
              <a:schemeClr val="tx1"/>
            </a:solidFill>
            <a:round/>
            <a:headEnd/>
            <a:tailEnd/>
          </a:ln>
          <a:effectLst>
            <a:outerShdw dist="35921" dir="2700000" algn="ctr" rotWithShape="0">
              <a:srgbClr val="808080"/>
            </a:outerShdw>
          </a:effectLst>
        </p:spPr>
        <p:txBody>
          <a:bodyPr wrap="none" anchor="ctr">
            <a:spAutoFit/>
          </a:bodyPr>
          <a:lstStyle/>
          <a:p>
            <a:pPr>
              <a:defRPr/>
            </a:pPr>
            <a:endParaRPr lang="es-AR"/>
          </a:p>
        </p:txBody>
      </p:sp>
      <p:sp>
        <p:nvSpPr>
          <p:cNvPr id="5156" name="Text Box 36"/>
          <p:cNvSpPr txBox="1">
            <a:spLocks noChangeArrowheads="1"/>
          </p:cNvSpPr>
          <p:nvPr/>
        </p:nvSpPr>
        <p:spPr bwMode="auto">
          <a:xfrm>
            <a:off x="5027613" y="3219450"/>
            <a:ext cx="1555750"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tx2"/>
                </a:solidFill>
              </a:rPr>
              <a:t>ARM1026EJ-S™</a:t>
            </a:r>
            <a:endParaRPr lang="en-US" sz="1400" b="1" baseline="30000">
              <a:solidFill>
                <a:schemeClr val="tx2"/>
              </a:solidFill>
            </a:endParaRPr>
          </a:p>
        </p:txBody>
      </p:sp>
      <p:sp>
        <p:nvSpPr>
          <p:cNvPr id="230437" name="Oval 37"/>
          <p:cNvSpPr>
            <a:spLocks noChangeArrowheads="1"/>
          </p:cNvSpPr>
          <p:nvPr/>
        </p:nvSpPr>
        <p:spPr bwMode="auto">
          <a:xfrm>
            <a:off x="3886200" y="4495800"/>
            <a:ext cx="254000" cy="273050"/>
          </a:xfrm>
          <a:prstGeom prst="ellipse">
            <a:avLst/>
          </a:prstGeom>
          <a:solidFill>
            <a:srgbClr val="FF99FF"/>
          </a:solidFill>
          <a:ln w="28575">
            <a:solidFill>
              <a:schemeClr val="tx1"/>
            </a:solidFill>
            <a:round/>
            <a:headEnd/>
            <a:tailEnd/>
          </a:ln>
          <a:effectLst>
            <a:outerShdw dist="35921" dir="2700000" algn="ctr" rotWithShape="0">
              <a:srgbClr val="808080"/>
            </a:outerShdw>
          </a:effectLst>
        </p:spPr>
        <p:txBody>
          <a:bodyPr wrap="none" anchor="ctr">
            <a:spAutoFit/>
          </a:bodyPr>
          <a:lstStyle/>
          <a:p>
            <a:pPr>
              <a:defRPr/>
            </a:pPr>
            <a:endParaRPr lang="es-AR"/>
          </a:p>
        </p:txBody>
      </p:sp>
      <p:sp>
        <p:nvSpPr>
          <p:cNvPr id="230438" name="Oval 38"/>
          <p:cNvSpPr>
            <a:spLocks noChangeArrowheads="1"/>
          </p:cNvSpPr>
          <p:nvPr/>
        </p:nvSpPr>
        <p:spPr bwMode="auto">
          <a:xfrm>
            <a:off x="4119563" y="3719513"/>
            <a:ext cx="254000" cy="273050"/>
          </a:xfrm>
          <a:prstGeom prst="ellipse">
            <a:avLst/>
          </a:prstGeom>
          <a:solidFill>
            <a:srgbClr val="FF99FF"/>
          </a:solidFill>
          <a:ln w="28575">
            <a:solidFill>
              <a:schemeClr val="tx1"/>
            </a:solidFill>
            <a:round/>
            <a:headEnd/>
            <a:tailEnd/>
          </a:ln>
          <a:effectLst>
            <a:outerShdw dist="35921" dir="2700000" algn="ctr" rotWithShape="0">
              <a:srgbClr val="808080"/>
            </a:outerShdw>
          </a:effectLst>
        </p:spPr>
        <p:txBody>
          <a:bodyPr wrap="none" anchor="ctr">
            <a:spAutoFit/>
          </a:bodyPr>
          <a:lstStyle/>
          <a:p>
            <a:pPr>
              <a:defRPr/>
            </a:pPr>
            <a:endParaRPr lang="es-AR"/>
          </a:p>
        </p:txBody>
      </p:sp>
      <p:sp>
        <p:nvSpPr>
          <p:cNvPr id="5159" name="Text Box 39"/>
          <p:cNvSpPr txBox="1">
            <a:spLocks noChangeArrowheads="1"/>
          </p:cNvSpPr>
          <p:nvPr/>
        </p:nvSpPr>
        <p:spPr bwMode="auto">
          <a:xfrm>
            <a:off x="3760788" y="3990975"/>
            <a:ext cx="1003300"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tx2"/>
                </a:solidFill>
              </a:rPr>
              <a:t>ARM9x6E</a:t>
            </a:r>
            <a:endParaRPr lang="en-US" sz="1400" b="1" baseline="30000">
              <a:solidFill>
                <a:schemeClr val="tx2"/>
              </a:solidFill>
            </a:endParaRPr>
          </a:p>
        </p:txBody>
      </p:sp>
      <p:sp>
        <p:nvSpPr>
          <p:cNvPr id="5160" name="Text Box 40"/>
          <p:cNvSpPr txBox="1">
            <a:spLocks noChangeArrowheads="1"/>
          </p:cNvSpPr>
          <p:nvPr/>
        </p:nvSpPr>
        <p:spPr bwMode="auto">
          <a:xfrm>
            <a:off x="3641725" y="4238625"/>
            <a:ext cx="992188"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tx2"/>
                </a:solidFill>
              </a:rPr>
              <a:t>ARM92xT</a:t>
            </a:r>
            <a:endParaRPr lang="en-US" sz="1400" b="1" baseline="30000">
              <a:solidFill>
                <a:schemeClr val="tx2"/>
              </a:solidFill>
            </a:endParaRPr>
          </a:p>
        </p:txBody>
      </p:sp>
      <p:sp>
        <p:nvSpPr>
          <p:cNvPr id="230441" name="Oval 41"/>
          <p:cNvSpPr>
            <a:spLocks noChangeArrowheads="1"/>
          </p:cNvSpPr>
          <p:nvPr/>
        </p:nvSpPr>
        <p:spPr bwMode="auto">
          <a:xfrm>
            <a:off x="6181725" y="2638425"/>
            <a:ext cx="255588" cy="273050"/>
          </a:xfrm>
          <a:prstGeom prst="ellipse">
            <a:avLst/>
          </a:prstGeom>
          <a:solidFill>
            <a:srgbClr val="FF9999"/>
          </a:solidFill>
          <a:ln w="28575">
            <a:solidFill>
              <a:schemeClr val="tx1"/>
            </a:solidFill>
            <a:round/>
            <a:headEnd/>
            <a:tailEnd/>
          </a:ln>
          <a:effectLst>
            <a:outerShdw dist="35921" dir="2700000" algn="ctr" rotWithShape="0">
              <a:srgbClr val="808080"/>
            </a:outerShdw>
          </a:effectLst>
        </p:spPr>
        <p:txBody>
          <a:bodyPr wrap="none" anchor="ctr">
            <a:spAutoFit/>
          </a:bodyPr>
          <a:lstStyle/>
          <a:p>
            <a:pPr>
              <a:defRPr/>
            </a:pPr>
            <a:endParaRPr lang="es-AR"/>
          </a:p>
        </p:txBody>
      </p:sp>
      <p:sp>
        <p:nvSpPr>
          <p:cNvPr id="5162" name="Text Box 42"/>
          <p:cNvSpPr txBox="1">
            <a:spLocks noChangeArrowheads="1"/>
          </p:cNvSpPr>
          <p:nvPr/>
        </p:nvSpPr>
        <p:spPr bwMode="auto">
          <a:xfrm>
            <a:off x="5092700" y="2266950"/>
            <a:ext cx="1544638"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tx2"/>
                </a:solidFill>
              </a:rPr>
              <a:t>ARM1136JF-S™</a:t>
            </a:r>
            <a:endParaRPr lang="en-US" sz="1400" b="1" baseline="30000">
              <a:solidFill>
                <a:schemeClr val="tx2"/>
              </a:solidFill>
            </a:endParaRPr>
          </a:p>
        </p:txBody>
      </p:sp>
      <p:sp>
        <p:nvSpPr>
          <p:cNvPr id="230443" name="Oval 43"/>
          <p:cNvSpPr>
            <a:spLocks noChangeArrowheads="1"/>
          </p:cNvSpPr>
          <p:nvPr/>
        </p:nvSpPr>
        <p:spPr bwMode="auto">
          <a:xfrm>
            <a:off x="1600200" y="4495800"/>
            <a:ext cx="255588" cy="273050"/>
          </a:xfrm>
          <a:prstGeom prst="ellipse">
            <a:avLst/>
          </a:prstGeom>
          <a:solidFill>
            <a:srgbClr val="00FFFF"/>
          </a:solidFill>
          <a:ln w="28575">
            <a:solidFill>
              <a:schemeClr val="tx1"/>
            </a:solidFill>
            <a:round/>
            <a:headEnd/>
            <a:tailEnd/>
          </a:ln>
          <a:effectLst>
            <a:outerShdw dist="35921" dir="2700000" algn="ctr" rotWithShape="0">
              <a:srgbClr val="808080"/>
            </a:outerShdw>
          </a:effectLst>
        </p:spPr>
        <p:txBody>
          <a:bodyPr wrap="none" anchor="ctr">
            <a:spAutoFit/>
          </a:bodyPr>
          <a:lstStyle/>
          <a:p>
            <a:pPr>
              <a:defRPr/>
            </a:pPr>
            <a:endParaRPr lang="es-AR"/>
          </a:p>
        </p:txBody>
      </p:sp>
      <p:sp>
        <p:nvSpPr>
          <p:cNvPr id="5164" name="Text Box 44"/>
          <p:cNvSpPr txBox="1">
            <a:spLocks noChangeArrowheads="1"/>
          </p:cNvSpPr>
          <p:nvPr/>
        </p:nvSpPr>
        <p:spPr bwMode="auto">
          <a:xfrm>
            <a:off x="542925" y="4210050"/>
            <a:ext cx="1476375"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tx2"/>
                </a:solidFill>
              </a:rPr>
              <a:t>ARM7TDMI-S™</a:t>
            </a:r>
            <a:endParaRPr lang="en-US" sz="1400" b="1" baseline="30000">
              <a:solidFill>
                <a:schemeClr val="tx2"/>
              </a:solidFill>
            </a:endParaRPr>
          </a:p>
        </p:txBody>
      </p:sp>
      <p:sp>
        <p:nvSpPr>
          <p:cNvPr id="230445" name="Oval 45"/>
          <p:cNvSpPr>
            <a:spLocks noChangeArrowheads="1"/>
          </p:cNvSpPr>
          <p:nvPr/>
        </p:nvSpPr>
        <p:spPr bwMode="auto">
          <a:xfrm>
            <a:off x="3276600" y="4738688"/>
            <a:ext cx="255588" cy="273050"/>
          </a:xfrm>
          <a:prstGeom prst="ellipse">
            <a:avLst/>
          </a:prstGeom>
          <a:solidFill>
            <a:srgbClr val="00FFFF"/>
          </a:solidFill>
          <a:ln w="28575">
            <a:solidFill>
              <a:schemeClr val="tx1"/>
            </a:solidFill>
            <a:round/>
            <a:headEnd/>
            <a:tailEnd/>
          </a:ln>
          <a:effectLst>
            <a:outerShdw dist="35921" dir="2700000" algn="ctr" rotWithShape="0">
              <a:srgbClr val="808080"/>
            </a:outerShdw>
          </a:effectLst>
        </p:spPr>
        <p:txBody>
          <a:bodyPr wrap="none" anchor="ctr">
            <a:spAutoFit/>
          </a:bodyPr>
          <a:lstStyle/>
          <a:p>
            <a:pPr>
              <a:defRPr/>
            </a:pPr>
            <a:endParaRPr lang="es-AR"/>
          </a:p>
        </p:txBody>
      </p:sp>
      <p:sp>
        <p:nvSpPr>
          <p:cNvPr id="5166" name="Text Box 46"/>
          <p:cNvSpPr txBox="1">
            <a:spLocks noChangeArrowheads="1"/>
          </p:cNvSpPr>
          <p:nvPr/>
        </p:nvSpPr>
        <p:spPr bwMode="auto">
          <a:xfrm>
            <a:off x="3035300" y="5010150"/>
            <a:ext cx="1169988"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tx2"/>
                </a:solidFill>
              </a:rPr>
              <a:t>ARM720T™</a:t>
            </a:r>
            <a:endParaRPr lang="en-US" sz="1400" b="1" baseline="30000">
              <a:solidFill>
                <a:schemeClr val="tx2"/>
              </a:solidFill>
            </a:endParaRPr>
          </a:p>
        </p:txBody>
      </p:sp>
      <p:sp>
        <p:nvSpPr>
          <p:cNvPr id="5167" name="Text Box 47"/>
          <p:cNvSpPr txBox="1">
            <a:spLocks noChangeArrowheads="1"/>
          </p:cNvSpPr>
          <p:nvPr/>
        </p:nvSpPr>
        <p:spPr bwMode="auto">
          <a:xfrm>
            <a:off x="3074988" y="6115050"/>
            <a:ext cx="3216275"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a:latin typeface="Times New Roman" pitchFamily="18" charset="0"/>
              </a:rPr>
              <a:t>XScale is a trademark of Intel Corporation</a:t>
            </a:r>
          </a:p>
        </p:txBody>
      </p:sp>
      <p:sp>
        <p:nvSpPr>
          <p:cNvPr id="5168" name="Text Box 48"/>
          <p:cNvSpPr txBox="1">
            <a:spLocks noChangeArrowheads="1"/>
          </p:cNvSpPr>
          <p:nvPr/>
        </p:nvSpPr>
        <p:spPr bwMode="auto">
          <a:xfrm>
            <a:off x="3732213" y="1676400"/>
            <a:ext cx="2078037" cy="304800"/>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t>ARMv7</a:t>
            </a:r>
            <a:endParaRPr lang="en-US" sz="1400"/>
          </a:p>
        </p:txBody>
      </p:sp>
      <p:sp>
        <p:nvSpPr>
          <p:cNvPr id="5169" name="AutoShape 49"/>
          <p:cNvSpPr>
            <a:spLocks noChangeArrowheads="1"/>
          </p:cNvSpPr>
          <p:nvPr/>
        </p:nvSpPr>
        <p:spPr bwMode="auto">
          <a:xfrm>
            <a:off x="5505450" y="1371600"/>
            <a:ext cx="3048000" cy="914400"/>
          </a:xfrm>
          <a:prstGeom prst="notchedRightArrow">
            <a:avLst>
              <a:gd name="adj1" fmla="val 50343"/>
              <a:gd name="adj2" fmla="val 103997"/>
            </a:avLst>
          </a:prstGeom>
          <a:gradFill rotWithShape="0">
            <a:gsLst>
              <a:gs pos="0">
                <a:srgbClr val="FFCCCC"/>
              </a:gs>
              <a:gs pos="100000">
                <a:srgbClr val="FF3300"/>
              </a:gs>
            </a:gsLst>
            <a:lin ang="0" scaled="1"/>
          </a:gradFill>
          <a:ln w="38100">
            <a:noFill/>
            <a:miter lim="800000"/>
            <a:headEnd/>
            <a:tailEnd/>
          </a:ln>
        </p:spPr>
        <p:txBody>
          <a:bodyPr wrap="none" anchor="ctr"/>
          <a:lstStyle/>
          <a:p>
            <a:pPr algn="l" fontAlgn="base">
              <a:lnSpc>
                <a:spcPct val="100000"/>
              </a:lnSpc>
              <a:buClrTx/>
              <a:buSzTx/>
              <a:buFontTx/>
              <a:buNone/>
            </a:pPr>
            <a:endParaRPr lang="en-US" sz="1400">
              <a:solidFill>
                <a:srgbClr val="000000"/>
              </a:solidFill>
            </a:endParaRPr>
          </a:p>
        </p:txBody>
      </p:sp>
      <p:sp>
        <p:nvSpPr>
          <p:cNvPr id="230450" name="Oval 50"/>
          <p:cNvSpPr>
            <a:spLocks noChangeArrowheads="1"/>
          </p:cNvSpPr>
          <p:nvPr/>
        </p:nvSpPr>
        <p:spPr bwMode="auto">
          <a:xfrm>
            <a:off x="2411413" y="4725988"/>
            <a:ext cx="255587" cy="273050"/>
          </a:xfrm>
          <a:prstGeom prst="ellipse">
            <a:avLst/>
          </a:prstGeom>
          <a:solidFill>
            <a:srgbClr val="00FFFF"/>
          </a:solidFill>
          <a:ln w="28575">
            <a:solidFill>
              <a:schemeClr val="tx1"/>
            </a:solidFill>
            <a:round/>
            <a:headEnd/>
            <a:tailEnd/>
          </a:ln>
          <a:effectLst>
            <a:outerShdw dist="35921" dir="2700000" algn="ctr" rotWithShape="0">
              <a:srgbClr val="808080"/>
            </a:outerShdw>
          </a:effectLst>
        </p:spPr>
        <p:txBody>
          <a:bodyPr wrap="none" anchor="ctr">
            <a:spAutoFit/>
          </a:bodyPr>
          <a:lstStyle/>
          <a:p>
            <a:pPr>
              <a:defRPr/>
            </a:pPr>
            <a:endParaRPr lang="es-AR"/>
          </a:p>
        </p:txBody>
      </p:sp>
      <p:sp>
        <p:nvSpPr>
          <p:cNvPr id="5171" name="Text Box 51"/>
          <p:cNvSpPr txBox="1">
            <a:spLocks noChangeArrowheads="1"/>
          </p:cNvSpPr>
          <p:nvPr/>
        </p:nvSpPr>
        <p:spPr bwMode="auto">
          <a:xfrm>
            <a:off x="2117725" y="5003800"/>
            <a:ext cx="904875"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tx2"/>
                </a:solidFill>
              </a:rPr>
              <a:t>SC100™</a:t>
            </a:r>
            <a:endParaRPr lang="en-US" sz="1400" b="1" baseline="30000">
              <a:solidFill>
                <a:schemeClr val="tx2"/>
              </a:solidFill>
            </a:endParaRPr>
          </a:p>
        </p:txBody>
      </p:sp>
      <p:sp>
        <p:nvSpPr>
          <p:cNvPr id="230452" name="Oval 52"/>
          <p:cNvSpPr>
            <a:spLocks noChangeArrowheads="1"/>
          </p:cNvSpPr>
          <p:nvPr/>
        </p:nvSpPr>
        <p:spPr bwMode="auto">
          <a:xfrm>
            <a:off x="6016625" y="3798888"/>
            <a:ext cx="254000" cy="273050"/>
          </a:xfrm>
          <a:prstGeom prst="ellipse">
            <a:avLst/>
          </a:prstGeom>
          <a:solidFill>
            <a:srgbClr val="FF99FF"/>
          </a:solidFill>
          <a:ln w="28575">
            <a:solidFill>
              <a:schemeClr val="tx1"/>
            </a:solidFill>
            <a:round/>
            <a:headEnd/>
            <a:tailEnd/>
          </a:ln>
          <a:effectLst>
            <a:outerShdw dist="35921" dir="2700000" algn="ctr" rotWithShape="0">
              <a:srgbClr val="808080"/>
            </a:outerShdw>
          </a:effectLst>
        </p:spPr>
        <p:txBody>
          <a:bodyPr wrap="none" anchor="ctr">
            <a:spAutoFit/>
          </a:bodyPr>
          <a:lstStyle/>
          <a:p>
            <a:pPr>
              <a:defRPr/>
            </a:pPr>
            <a:endParaRPr lang="es-AR"/>
          </a:p>
        </p:txBody>
      </p:sp>
      <p:sp>
        <p:nvSpPr>
          <p:cNvPr id="5173" name="Text Box 53"/>
          <p:cNvSpPr txBox="1">
            <a:spLocks noChangeArrowheads="1"/>
          </p:cNvSpPr>
          <p:nvPr/>
        </p:nvSpPr>
        <p:spPr bwMode="auto">
          <a:xfrm>
            <a:off x="5938838" y="4108450"/>
            <a:ext cx="936625" cy="304800"/>
          </a:xfrm>
          <a:prstGeom prst="rect">
            <a:avLst/>
          </a:prstGeom>
          <a:noFill/>
          <a:ln w="9525">
            <a:noFill/>
            <a:miter lim="800000"/>
            <a:headEnd/>
            <a:tailEnd/>
          </a:ln>
        </p:spPr>
        <p:txBody>
          <a:bodyPr anchor="ctr">
            <a:spAutoFit/>
          </a:bodyPr>
          <a:lstStyle/>
          <a:p>
            <a:pPr fontAlgn="base">
              <a:lnSpc>
                <a:spcPct val="100000"/>
              </a:lnSpc>
              <a:buClrTx/>
              <a:buSzTx/>
              <a:buFontTx/>
              <a:buNone/>
            </a:pPr>
            <a:r>
              <a:rPr lang="en-US" sz="1400" b="1">
                <a:solidFill>
                  <a:schemeClr val="tx2"/>
                </a:solidFill>
              </a:rPr>
              <a:t>SC200™</a:t>
            </a:r>
            <a:endParaRPr lang="en-US" sz="1400" b="1" baseline="30000">
              <a:solidFill>
                <a:schemeClr val="tx2"/>
              </a:solidFill>
            </a:endParaRPr>
          </a:p>
        </p:txBody>
      </p:sp>
      <p:sp>
        <p:nvSpPr>
          <p:cNvPr id="230454" name="Oval 54"/>
          <p:cNvSpPr>
            <a:spLocks noChangeArrowheads="1"/>
          </p:cNvSpPr>
          <p:nvPr/>
        </p:nvSpPr>
        <p:spPr bwMode="auto">
          <a:xfrm>
            <a:off x="7292975" y="2749550"/>
            <a:ext cx="255588" cy="273050"/>
          </a:xfrm>
          <a:prstGeom prst="ellipse">
            <a:avLst/>
          </a:prstGeom>
          <a:solidFill>
            <a:srgbClr val="FF9999"/>
          </a:solidFill>
          <a:ln w="28575">
            <a:solidFill>
              <a:schemeClr val="tx1"/>
            </a:solidFill>
            <a:round/>
            <a:headEnd/>
            <a:tailEnd/>
          </a:ln>
          <a:effectLst>
            <a:outerShdw dist="35921" dir="2700000" algn="ctr" rotWithShape="0">
              <a:srgbClr val="808080"/>
            </a:outerShdw>
          </a:effectLst>
        </p:spPr>
        <p:txBody>
          <a:bodyPr wrap="none" anchor="ctr">
            <a:spAutoFit/>
          </a:bodyPr>
          <a:lstStyle/>
          <a:p>
            <a:pPr>
              <a:defRPr/>
            </a:pPr>
            <a:endParaRPr lang="es-AR"/>
          </a:p>
        </p:txBody>
      </p:sp>
      <p:sp>
        <p:nvSpPr>
          <p:cNvPr id="230455" name="Oval 55"/>
          <p:cNvSpPr>
            <a:spLocks noChangeArrowheads="1"/>
          </p:cNvSpPr>
          <p:nvPr/>
        </p:nvSpPr>
        <p:spPr bwMode="auto">
          <a:xfrm>
            <a:off x="7337425" y="2546350"/>
            <a:ext cx="255588" cy="273050"/>
          </a:xfrm>
          <a:prstGeom prst="ellipse">
            <a:avLst/>
          </a:prstGeom>
          <a:solidFill>
            <a:srgbClr val="FF9999"/>
          </a:solidFill>
          <a:ln w="28575">
            <a:solidFill>
              <a:schemeClr val="tx1"/>
            </a:solidFill>
            <a:round/>
            <a:headEnd/>
            <a:tailEnd/>
          </a:ln>
          <a:effectLst>
            <a:outerShdw dist="35921" dir="2700000" algn="ctr" rotWithShape="0">
              <a:srgbClr val="808080"/>
            </a:outerShdw>
          </a:effectLst>
        </p:spPr>
        <p:txBody>
          <a:bodyPr wrap="none" anchor="ctr">
            <a:spAutoFit/>
          </a:bodyPr>
          <a:lstStyle/>
          <a:p>
            <a:pPr>
              <a:defRPr/>
            </a:pPr>
            <a:endParaRPr lang="es-AR"/>
          </a:p>
        </p:txBody>
      </p:sp>
      <p:sp>
        <p:nvSpPr>
          <p:cNvPr id="5176" name="Text Box 56"/>
          <p:cNvSpPr txBox="1">
            <a:spLocks noChangeArrowheads="1"/>
          </p:cNvSpPr>
          <p:nvPr/>
        </p:nvSpPr>
        <p:spPr bwMode="auto">
          <a:xfrm>
            <a:off x="6111875" y="3035300"/>
            <a:ext cx="1652588"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tx2"/>
                </a:solidFill>
              </a:rPr>
              <a:t>ARM1176JZF-S™</a:t>
            </a:r>
            <a:endParaRPr lang="en-US" sz="1400" b="1" baseline="30000">
              <a:solidFill>
                <a:schemeClr val="tx2"/>
              </a:solidFill>
            </a:endParaRPr>
          </a:p>
        </p:txBody>
      </p:sp>
      <p:sp>
        <p:nvSpPr>
          <p:cNvPr id="5177" name="Text Box 57"/>
          <p:cNvSpPr txBox="1">
            <a:spLocks noChangeArrowheads="1"/>
          </p:cNvSpPr>
          <p:nvPr/>
        </p:nvSpPr>
        <p:spPr bwMode="auto">
          <a:xfrm>
            <a:off x="6245225" y="2092325"/>
            <a:ext cx="1652588"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tx2"/>
                </a:solidFill>
              </a:rPr>
              <a:t>ARM1156T2F-S™</a:t>
            </a:r>
            <a:endParaRPr lang="en-US" sz="1400" b="1" baseline="3000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28600" y="990600"/>
            <a:ext cx="8591550" cy="4953000"/>
          </a:xfrm>
          <a:prstGeom prst="rect">
            <a:avLst/>
          </a:prstGeom>
          <a:noFill/>
          <a:ln w="9525">
            <a:noFill/>
            <a:miter lim="800000"/>
            <a:headEnd/>
            <a:tailEnd/>
          </a:ln>
        </p:spPr>
        <p:txBody>
          <a:bodyPr lIns="92075" tIns="46038" rIns="92075" bIns="46038"/>
          <a:lstStyle/>
          <a:p>
            <a:pPr algn="l" fontAlgn="base">
              <a:lnSpc>
                <a:spcPct val="100000"/>
              </a:lnSpc>
              <a:spcBef>
                <a:spcPct val="0"/>
              </a:spcBef>
              <a:buClrTx/>
              <a:buSzTx/>
              <a:buFontTx/>
              <a:buNone/>
            </a:pPr>
            <a:endParaRPr lang="en-US" sz="2400">
              <a:latin typeface="Times New Roman" pitchFamily="18" charset="0"/>
            </a:endParaRPr>
          </a:p>
        </p:txBody>
      </p:sp>
      <p:sp>
        <p:nvSpPr>
          <p:cNvPr id="14339" name="Rectangle 3"/>
          <p:cNvSpPr>
            <a:spLocks noGrp="1" noChangeArrowheads="1"/>
          </p:cNvSpPr>
          <p:nvPr>
            <p:ph type="title"/>
          </p:nvPr>
        </p:nvSpPr>
        <p:spPr/>
        <p:txBody>
          <a:bodyPr/>
          <a:lstStyle/>
          <a:p>
            <a:r>
              <a:rPr lang="en-US" smtClean="0"/>
              <a:t>Condition Codes </a:t>
            </a:r>
          </a:p>
        </p:txBody>
      </p:sp>
      <p:grpSp>
        <p:nvGrpSpPr>
          <p:cNvPr id="14340" name="Group 4"/>
          <p:cNvGrpSpPr>
            <a:grpSpLocks/>
          </p:cNvGrpSpPr>
          <p:nvPr/>
        </p:nvGrpSpPr>
        <p:grpSpPr bwMode="auto">
          <a:xfrm>
            <a:off x="2352675" y="2276475"/>
            <a:ext cx="4419600" cy="3657600"/>
            <a:chOff x="1488" y="1584"/>
            <a:chExt cx="2784" cy="2304"/>
          </a:xfrm>
        </p:grpSpPr>
        <p:sp>
          <p:nvSpPr>
            <p:cNvPr id="14342" name="Rectangle 5"/>
            <p:cNvSpPr>
              <a:spLocks noChangeArrowheads="1"/>
            </p:cNvSpPr>
            <p:nvPr/>
          </p:nvSpPr>
          <p:spPr bwMode="auto">
            <a:xfrm>
              <a:off x="2045" y="1872"/>
              <a:ext cx="1503"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a:t>Not equal</a:t>
              </a:r>
            </a:p>
          </p:txBody>
        </p:sp>
        <p:sp>
          <p:nvSpPr>
            <p:cNvPr id="14343" name="Rectangle 6"/>
            <p:cNvSpPr>
              <a:spLocks noChangeArrowheads="1"/>
            </p:cNvSpPr>
            <p:nvPr/>
          </p:nvSpPr>
          <p:spPr bwMode="auto">
            <a:xfrm>
              <a:off x="2045" y="2016"/>
              <a:ext cx="1503"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a:t>Unsigned higher or same</a:t>
              </a:r>
            </a:p>
          </p:txBody>
        </p:sp>
        <p:sp>
          <p:nvSpPr>
            <p:cNvPr id="14344" name="Rectangle 7"/>
            <p:cNvSpPr>
              <a:spLocks noChangeArrowheads="1"/>
            </p:cNvSpPr>
            <p:nvPr/>
          </p:nvSpPr>
          <p:spPr bwMode="auto">
            <a:xfrm>
              <a:off x="2045" y="2160"/>
              <a:ext cx="1503"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a:t>Unsigned lower</a:t>
              </a:r>
            </a:p>
          </p:txBody>
        </p:sp>
        <p:sp>
          <p:nvSpPr>
            <p:cNvPr id="14345" name="Rectangle 8"/>
            <p:cNvSpPr>
              <a:spLocks noChangeArrowheads="1"/>
            </p:cNvSpPr>
            <p:nvPr/>
          </p:nvSpPr>
          <p:spPr bwMode="auto">
            <a:xfrm>
              <a:off x="2045" y="2304"/>
              <a:ext cx="1503"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a:t>Minus</a:t>
              </a:r>
            </a:p>
          </p:txBody>
        </p:sp>
        <p:sp>
          <p:nvSpPr>
            <p:cNvPr id="14346" name="Rectangle 9"/>
            <p:cNvSpPr>
              <a:spLocks noChangeArrowheads="1"/>
            </p:cNvSpPr>
            <p:nvPr/>
          </p:nvSpPr>
          <p:spPr bwMode="auto">
            <a:xfrm>
              <a:off x="2045" y="1728"/>
              <a:ext cx="1503"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a:t>Equal</a:t>
              </a:r>
            </a:p>
          </p:txBody>
        </p:sp>
        <p:sp>
          <p:nvSpPr>
            <p:cNvPr id="14347" name="Rectangle 10"/>
            <p:cNvSpPr>
              <a:spLocks noChangeArrowheads="1"/>
            </p:cNvSpPr>
            <p:nvPr/>
          </p:nvSpPr>
          <p:spPr bwMode="auto">
            <a:xfrm>
              <a:off x="2045" y="2592"/>
              <a:ext cx="1503"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a:t>Overflow</a:t>
              </a:r>
            </a:p>
          </p:txBody>
        </p:sp>
        <p:sp>
          <p:nvSpPr>
            <p:cNvPr id="14348" name="Rectangle 11"/>
            <p:cNvSpPr>
              <a:spLocks noChangeArrowheads="1"/>
            </p:cNvSpPr>
            <p:nvPr/>
          </p:nvSpPr>
          <p:spPr bwMode="auto">
            <a:xfrm>
              <a:off x="2045" y="2736"/>
              <a:ext cx="1503"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a:t>No overflow</a:t>
              </a:r>
            </a:p>
          </p:txBody>
        </p:sp>
        <p:sp>
          <p:nvSpPr>
            <p:cNvPr id="14349" name="Rectangle 12"/>
            <p:cNvSpPr>
              <a:spLocks noChangeArrowheads="1"/>
            </p:cNvSpPr>
            <p:nvPr/>
          </p:nvSpPr>
          <p:spPr bwMode="auto">
            <a:xfrm>
              <a:off x="2045" y="2880"/>
              <a:ext cx="1503"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a:t>Unsigned higher</a:t>
              </a:r>
            </a:p>
          </p:txBody>
        </p:sp>
        <p:sp>
          <p:nvSpPr>
            <p:cNvPr id="14350" name="Rectangle 13"/>
            <p:cNvSpPr>
              <a:spLocks noChangeArrowheads="1"/>
            </p:cNvSpPr>
            <p:nvPr/>
          </p:nvSpPr>
          <p:spPr bwMode="auto">
            <a:xfrm>
              <a:off x="2045" y="3024"/>
              <a:ext cx="1503"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a:t>Unsigned lower or same</a:t>
              </a:r>
            </a:p>
          </p:txBody>
        </p:sp>
        <p:sp>
          <p:nvSpPr>
            <p:cNvPr id="14351" name="Rectangle 14"/>
            <p:cNvSpPr>
              <a:spLocks noChangeArrowheads="1"/>
            </p:cNvSpPr>
            <p:nvPr/>
          </p:nvSpPr>
          <p:spPr bwMode="auto">
            <a:xfrm>
              <a:off x="2045" y="2448"/>
              <a:ext cx="1503"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a:t>Positive or Zero</a:t>
              </a:r>
            </a:p>
          </p:txBody>
        </p:sp>
        <p:sp>
          <p:nvSpPr>
            <p:cNvPr id="14352" name="Rectangle 15"/>
            <p:cNvSpPr>
              <a:spLocks noChangeArrowheads="1"/>
            </p:cNvSpPr>
            <p:nvPr/>
          </p:nvSpPr>
          <p:spPr bwMode="auto">
            <a:xfrm>
              <a:off x="2045" y="3312"/>
              <a:ext cx="1503"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a:t>Less than</a:t>
              </a:r>
            </a:p>
          </p:txBody>
        </p:sp>
        <p:sp>
          <p:nvSpPr>
            <p:cNvPr id="14353" name="Rectangle 16"/>
            <p:cNvSpPr>
              <a:spLocks noChangeArrowheads="1"/>
            </p:cNvSpPr>
            <p:nvPr/>
          </p:nvSpPr>
          <p:spPr bwMode="auto">
            <a:xfrm>
              <a:off x="2045" y="3456"/>
              <a:ext cx="1503"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a:t>Greater than</a:t>
              </a:r>
            </a:p>
          </p:txBody>
        </p:sp>
        <p:sp>
          <p:nvSpPr>
            <p:cNvPr id="14354" name="Rectangle 17"/>
            <p:cNvSpPr>
              <a:spLocks noChangeArrowheads="1"/>
            </p:cNvSpPr>
            <p:nvPr/>
          </p:nvSpPr>
          <p:spPr bwMode="auto">
            <a:xfrm>
              <a:off x="2045" y="3600"/>
              <a:ext cx="1503"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a:t>Less than or equal</a:t>
              </a:r>
            </a:p>
          </p:txBody>
        </p:sp>
        <p:sp>
          <p:nvSpPr>
            <p:cNvPr id="14355" name="Rectangle 18"/>
            <p:cNvSpPr>
              <a:spLocks noChangeArrowheads="1"/>
            </p:cNvSpPr>
            <p:nvPr/>
          </p:nvSpPr>
          <p:spPr bwMode="auto">
            <a:xfrm>
              <a:off x="2045" y="3744"/>
              <a:ext cx="1503"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a:t>Always</a:t>
              </a:r>
            </a:p>
          </p:txBody>
        </p:sp>
        <p:sp>
          <p:nvSpPr>
            <p:cNvPr id="14356" name="Rectangle 19"/>
            <p:cNvSpPr>
              <a:spLocks noChangeArrowheads="1"/>
            </p:cNvSpPr>
            <p:nvPr/>
          </p:nvSpPr>
          <p:spPr bwMode="auto">
            <a:xfrm>
              <a:off x="2045" y="3168"/>
              <a:ext cx="1503"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a:t>Greater or equal</a:t>
              </a:r>
            </a:p>
          </p:txBody>
        </p:sp>
        <p:sp>
          <p:nvSpPr>
            <p:cNvPr id="14357" name="Rectangle 20"/>
            <p:cNvSpPr>
              <a:spLocks noChangeArrowheads="1"/>
            </p:cNvSpPr>
            <p:nvPr/>
          </p:nvSpPr>
          <p:spPr bwMode="auto">
            <a:xfrm>
              <a:off x="1488" y="1728"/>
              <a:ext cx="557"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600" b="1">
                  <a:solidFill>
                    <a:schemeClr val="bg2"/>
                  </a:solidFill>
                  <a:latin typeface="Courier New" pitchFamily="49" charset="0"/>
                </a:rPr>
                <a:t>EQ</a:t>
              </a:r>
            </a:p>
          </p:txBody>
        </p:sp>
        <p:sp>
          <p:nvSpPr>
            <p:cNvPr id="14358" name="Rectangle 21"/>
            <p:cNvSpPr>
              <a:spLocks noChangeArrowheads="1"/>
            </p:cNvSpPr>
            <p:nvPr/>
          </p:nvSpPr>
          <p:spPr bwMode="auto">
            <a:xfrm>
              <a:off x="1488" y="1872"/>
              <a:ext cx="557"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600" b="1">
                  <a:solidFill>
                    <a:schemeClr val="bg2"/>
                  </a:solidFill>
                  <a:latin typeface="Courier New" pitchFamily="49" charset="0"/>
                </a:rPr>
                <a:t>NE</a:t>
              </a:r>
            </a:p>
          </p:txBody>
        </p:sp>
        <p:sp>
          <p:nvSpPr>
            <p:cNvPr id="14359" name="Rectangle 22"/>
            <p:cNvSpPr>
              <a:spLocks noChangeArrowheads="1"/>
            </p:cNvSpPr>
            <p:nvPr/>
          </p:nvSpPr>
          <p:spPr bwMode="auto">
            <a:xfrm>
              <a:off x="1488" y="2016"/>
              <a:ext cx="557"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600" b="1">
                  <a:solidFill>
                    <a:schemeClr val="bg2"/>
                  </a:solidFill>
                  <a:latin typeface="Courier New" pitchFamily="49" charset="0"/>
                </a:rPr>
                <a:t>CS/HS</a:t>
              </a:r>
            </a:p>
          </p:txBody>
        </p:sp>
        <p:sp>
          <p:nvSpPr>
            <p:cNvPr id="14360" name="Rectangle 23"/>
            <p:cNvSpPr>
              <a:spLocks noChangeArrowheads="1"/>
            </p:cNvSpPr>
            <p:nvPr/>
          </p:nvSpPr>
          <p:spPr bwMode="auto">
            <a:xfrm>
              <a:off x="1488" y="2160"/>
              <a:ext cx="557"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600" b="1">
                  <a:solidFill>
                    <a:schemeClr val="bg2"/>
                  </a:solidFill>
                  <a:latin typeface="Courier New" pitchFamily="49" charset="0"/>
                </a:rPr>
                <a:t>CC/LO</a:t>
              </a:r>
            </a:p>
          </p:txBody>
        </p:sp>
        <p:sp>
          <p:nvSpPr>
            <p:cNvPr id="14361" name="Rectangle 24"/>
            <p:cNvSpPr>
              <a:spLocks noChangeArrowheads="1"/>
            </p:cNvSpPr>
            <p:nvPr/>
          </p:nvSpPr>
          <p:spPr bwMode="auto">
            <a:xfrm>
              <a:off x="1488" y="2448"/>
              <a:ext cx="557"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600" b="1">
                  <a:solidFill>
                    <a:schemeClr val="bg2"/>
                  </a:solidFill>
                  <a:latin typeface="Courier New" pitchFamily="49" charset="0"/>
                </a:rPr>
                <a:t>PL</a:t>
              </a:r>
            </a:p>
          </p:txBody>
        </p:sp>
        <p:sp>
          <p:nvSpPr>
            <p:cNvPr id="14362" name="Rectangle 25"/>
            <p:cNvSpPr>
              <a:spLocks noChangeArrowheads="1"/>
            </p:cNvSpPr>
            <p:nvPr/>
          </p:nvSpPr>
          <p:spPr bwMode="auto">
            <a:xfrm>
              <a:off x="1488" y="2592"/>
              <a:ext cx="557"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600" b="1">
                  <a:solidFill>
                    <a:schemeClr val="bg2"/>
                  </a:solidFill>
                  <a:latin typeface="Courier New" pitchFamily="49" charset="0"/>
                </a:rPr>
                <a:t>VS</a:t>
              </a:r>
            </a:p>
          </p:txBody>
        </p:sp>
        <p:sp>
          <p:nvSpPr>
            <p:cNvPr id="14363" name="Rectangle 26"/>
            <p:cNvSpPr>
              <a:spLocks noChangeArrowheads="1"/>
            </p:cNvSpPr>
            <p:nvPr/>
          </p:nvSpPr>
          <p:spPr bwMode="auto">
            <a:xfrm>
              <a:off x="1488" y="2880"/>
              <a:ext cx="557"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600" b="1">
                  <a:solidFill>
                    <a:schemeClr val="bg2"/>
                  </a:solidFill>
                  <a:latin typeface="Courier New" pitchFamily="49" charset="0"/>
                </a:rPr>
                <a:t>HI</a:t>
              </a:r>
            </a:p>
          </p:txBody>
        </p:sp>
        <p:sp>
          <p:nvSpPr>
            <p:cNvPr id="14364" name="Rectangle 27"/>
            <p:cNvSpPr>
              <a:spLocks noChangeArrowheads="1"/>
            </p:cNvSpPr>
            <p:nvPr/>
          </p:nvSpPr>
          <p:spPr bwMode="auto">
            <a:xfrm>
              <a:off x="1488" y="3024"/>
              <a:ext cx="557"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600" b="1">
                  <a:solidFill>
                    <a:schemeClr val="bg2"/>
                  </a:solidFill>
                  <a:latin typeface="Courier New" pitchFamily="49" charset="0"/>
                </a:rPr>
                <a:t>LS</a:t>
              </a:r>
            </a:p>
          </p:txBody>
        </p:sp>
        <p:sp>
          <p:nvSpPr>
            <p:cNvPr id="14365" name="Rectangle 28"/>
            <p:cNvSpPr>
              <a:spLocks noChangeArrowheads="1"/>
            </p:cNvSpPr>
            <p:nvPr/>
          </p:nvSpPr>
          <p:spPr bwMode="auto">
            <a:xfrm>
              <a:off x="1488" y="3168"/>
              <a:ext cx="557"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600" b="1">
                  <a:solidFill>
                    <a:schemeClr val="bg2"/>
                  </a:solidFill>
                  <a:latin typeface="Courier New" pitchFamily="49" charset="0"/>
                </a:rPr>
                <a:t>GE</a:t>
              </a:r>
            </a:p>
          </p:txBody>
        </p:sp>
        <p:sp>
          <p:nvSpPr>
            <p:cNvPr id="14366" name="Rectangle 29"/>
            <p:cNvSpPr>
              <a:spLocks noChangeArrowheads="1"/>
            </p:cNvSpPr>
            <p:nvPr/>
          </p:nvSpPr>
          <p:spPr bwMode="auto">
            <a:xfrm>
              <a:off x="1488" y="3312"/>
              <a:ext cx="557"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600" b="1">
                  <a:solidFill>
                    <a:schemeClr val="bg2"/>
                  </a:solidFill>
                  <a:latin typeface="Courier New" pitchFamily="49" charset="0"/>
                </a:rPr>
                <a:t>LT</a:t>
              </a:r>
            </a:p>
          </p:txBody>
        </p:sp>
        <p:sp>
          <p:nvSpPr>
            <p:cNvPr id="14367" name="Rectangle 30"/>
            <p:cNvSpPr>
              <a:spLocks noChangeArrowheads="1"/>
            </p:cNvSpPr>
            <p:nvPr/>
          </p:nvSpPr>
          <p:spPr bwMode="auto">
            <a:xfrm>
              <a:off x="1488" y="3456"/>
              <a:ext cx="557"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600" b="1">
                  <a:solidFill>
                    <a:schemeClr val="bg2"/>
                  </a:solidFill>
                  <a:latin typeface="Courier New" pitchFamily="49" charset="0"/>
                </a:rPr>
                <a:t>GT</a:t>
              </a:r>
            </a:p>
          </p:txBody>
        </p:sp>
        <p:sp>
          <p:nvSpPr>
            <p:cNvPr id="14368" name="Rectangle 31"/>
            <p:cNvSpPr>
              <a:spLocks noChangeArrowheads="1"/>
            </p:cNvSpPr>
            <p:nvPr/>
          </p:nvSpPr>
          <p:spPr bwMode="auto">
            <a:xfrm>
              <a:off x="1488" y="3600"/>
              <a:ext cx="557"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600" b="1">
                  <a:solidFill>
                    <a:schemeClr val="bg2"/>
                  </a:solidFill>
                  <a:latin typeface="Courier New" pitchFamily="49" charset="0"/>
                </a:rPr>
                <a:t>LE</a:t>
              </a:r>
            </a:p>
          </p:txBody>
        </p:sp>
        <p:sp>
          <p:nvSpPr>
            <p:cNvPr id="14369" name="Rectangle 32"/>
            <p:cNvSpPr>
              <a:spLocks noChangeArrowheads="1"/>
            </p:cNvSpPr>
            <p:nvPr/>
          </p:nvSpPr>
          <p:spPr bwMode="auto">
            <a:xfrm>
              <a:off x="1488" y="3744"/>
              <a:ext cx="557"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600" b="1">
                  <a:solidFill>
                    <a:schemeClr val="bg2"/>
                  </a:solidFill>
                  <a:latin typeface="Courier New" pitchFamily="49" charset="0"/>
                </a:rPr>
                <a:t>AL</a:t>
              </a:r>
            </a:p>
          </p:txBody>
        </p:sp>
        <p:sp>
          <p:nvSpPr>
            <p:cNvPr id="14370" name="Rectangle 33"/>
            <p:cNvSpPr>
              <a:spLocks noChangeArrowheads="1"/>
            </p:cNvSpPr>
            <p:nvPr/>
          </p:nvSpPr>
          <p:spPr bwMode="auto">
            <a:xfrm>
              <a:off x="1488" y="2304"/>
              <a:ext cx="557"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600" b="1">
                  <a:solidFill>
                    <a:schemeClr val="bg2"/>
                  </a:solidFill>
                  <a:latin typeface="Courier New" pitchFamily="49" charset="0"/>
                </a:rPr>
                <a:t>MI</a:t>
              </a:r>
            </a:p>
          </p:txBody>
        </p:sp>
        <p:sp>
          <p:nvSpPr>
            <p:cNvPr id="14371" name="Rectangle 34"/>
            <p:cNvSpPr>
              <a:spLocks noChangeArrowheads="1"/>
            </p:cNvSpPr>
            <p:nvPr/>
          </p:nvSpPr>
          <p:spPr bwMode="auto">
            <a:xfrm>
              <a:off x="1488" y="2736"/>
              <a:ext cx="557"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600" b="1">
                  <a:solidFill>
                    <a:schemeClr val="bg2"/>
                  </a:solidFill>
                  <a:latin typeface="Courier New" pitchFamily="49" charset="0"/>
                </a:rPr>
                <a:t>VC</a:t>
              </a:r>
            </a:p>
          </p:txBody>
        </p:sp>
        <p:sp>
          <p:nvSpPr>
            <p:cNvPr id="14372" name="Rectangle 35"/>
            <p:cNvSpPr>
              <a:spLocks noChangeArrowheads="1"/>
            </p:cNvSpPr>
            <p:nvPr/>
          </p:nvSpPr>
          <p:spPr bwMode="auto">
            <a:xfrm>
              <a:off x="1488" y="1584"/>
              <a:ext cx="557"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b="1"/>
                <a:t>Suffix</a:t>
              </a:r>
            </a:p>
          </p:txBody>
        </p:sp>
        <p:sp>
          <p:nvSpPr>
            <p:cNvPr id="14373" name="Rectangle 36"/>
            <p:cNvSpPr>
              <a:spLocks noChangeArrowheads="1"/>
            </p:cNvSpPr>
            <p:nvPr/>
          </p:nvSpPr>
          <p:spPr bwMode="auto">
            <a:xfrm>
              <a:off x="2045" y="1584"/>
              <a:ext cx="1503"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b="1"/>
                <a:t>Description</a:t>
              </a:r>
            </a:p>
          </p:txBody>
        </p:sp>
        <p:sp>
          <p:nvSpPr>
            <p:cNvPr id="14374" name="Rectangle 37"/>
            <p:cNvSpPr>
              <a:spLocks noChangeArrowheads="1"/>
            </p:cNvSpPr>
            <p:nvPr/>
          </p:nvSpPr>
          <p:spPr bwMode="auto">
            <a:xfrm>
              <a:off x="3548" y="1872"/>
              <a:ext cx="724"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b="1"/>
                <a:t>Z=0</a:t>
              </a:r>
            </a:p>
          </p:txBody>
        </p:sp>
        <p:sp>
          <p:nvSpPr>
            <p:cNvPr id="14375" name="Rectangle 38"/>
            <p:cNvSpPr>
              <a:spLocks noChangeArrowheads="1"/>
            </p:cNvSpPr>
            <p:nvPr/>
          </p:nvSpPr>
          <p:spPr bwMode="auto">
            <a:xfrm>
              <a:off x="3548" y="2016"/>
              <a:ext cx="724"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b="1"/>
                <a:t>C=1</a:t>
              </a:r>
            </a:p>
          </p:txBody>
        </p:sp>
        <p:sp>
          <p:nvSpPr>
            <p:cNvPr id="14376" name="Rectangle 39"/>
            <p:cNvSpPr>
              <a:spLocks noChangeArrowheads="1"/>
            </p:cNvSpPr>
            <p:nvPr/>
          </p:nvSpPr>
          <p:spPr bwMode="auto">
            <a:xfrm>
              <a:off x="3548" y="2160"/>
              <a:ext cx="724"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b="1"/>
                <a:t>C=0</a:t>
              </a:r>
            </a:p>
          </p:txBody>
        </p:sp>
        <p:sp>
          <p:nvSpPr>
            <p:cNvPr id="14377" name="Rectangle 40"/>
            <p:cNvSpPr>
              <a:spLocks noChangeArrowheads="1"/>
            </p:cNvSpPr>
            <p:nvPr/>
          </p:nvSpPr>
          <p:spPr bwMode="auto">
            <a:xfrm>
              <a:off x="3548" y="1728"/>
              <a:ext cx="724"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b="1"/>
                <a:t>Z=1</a:t>
              </a:r>
            </a:p>
          </p:txBody>
        </p:sp>
        <p:sp>
          <p:nvSpPr>
            <p:cNvPr id="14378" name="Rectangle 41"/>
            <p:cNvSpPr>
              <a:spLocks noChangeArrowheads="1"/>
            </p:cNvSpPr>
            <p:nvPr/>
          </p:nvSpPr>
          <p:spPr bwMode="auto">
            <a:xfrm>
              <a:off x="3548" y="1584"/>
              <a:ext cx="724"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b="1"/>
                <a:t>Flags tested</a:t>
              </a:r>
            </a:p>
          </p:txBody>
        </p:sp>
        <p:sp>
          <p:nvSpPr>
            <p:cNvPr id="14379" name="Rectangle 42"/>
            <p:cNvSpPr>
              <a:spLocks noChangeArrowheads="1"/>
            </p:cNvSpPr>
            <p:nvPr/>
          </p:nvSpPr>
          <p:spPr bwMode="auto">
            <a:xfrm>
              <a:off x="3548" y="2304"/>
              <a:ext cx="724"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b="1"/>
                <a:t>N=1</a:t>
              </a:r>
            </a:p>
          </p:txBody>
        </p:sp>
        <p:sp>
          <p:nvSpPr>
            <p:cNvPr id="14380" name="Rectangle 43"/>
            <p:cNvSpPr>
              <a:spLocks noChangeArrowheads="1"/>
            </p:cNvSpPr>
            <p:nvPr/>
          </p:nvSpPr>
          <p:spPr bwMode="auto">
            <a:xfrm>
              <a:off x="3548" y="2448"/>
              <a:ext cx="724"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b="1"/>
                <a:t>N=0</a:t>
              </a:r>
            </a:p>
          </p:txBody>
        </p:sp>
        <p:sp>
          <p:nvSpPr>
            <p:cNvPr id="14381" name="Rectangle 44"/>
            <p:cNvSpPr>
              <a:spLocks noChangeArrowheads="1"/>
            </p:cNvSpPr>
            <p:nvPr/>
          </p:nvSpPr>
          <p:spPr bwMode="auto">
            <a:xfrm>
              <a:off x="3548" y="2592"/>
              <a:ext cx="724"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b="1"/>
                <a:t>V=1</a:t>
              </a:r>
            </a:p>
          </p:txBody>
        </p:sp>
        <p:sp>
          <p:nvSpPr>
            <p:cNvPr id="14382" name="Rectangle 45"/>
            <p:cNvSpPr>
              <a:spLocks noChangeArrowheads="1"/>
            </p:cNvSpPr>
            <p:nvPr/>
          </p:nvSpPr>
          <p:spPr bwMode="auto">
            <a:xfrm>
              <a:off x="3548" y="2736"/>
              <a:ext cx="724"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b="1"/>
                <a:t>V=0</a:t>
              </a:r>
            </a:p>
          </p:txBody>
        </p:sp>
        <p:sp>
          <p:nvSpPr>
            <p:cNvPr id="14383" name="Rectangle 46"/>
            <p:cNvSpPr>
              <a:spLocks noChangeArrowheads="1"/>
            </p:cNvSpPr>
            <p:nvPr/>
          </p:nvSpPr>
          <p:spPr bwMode="auto">
            <a:xfrm>
              <a:off x="3548" y="2880"/>
              <a:ext cx="724"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b="1"/>
                <a:t>C=1 &amp; Z=0</a:t>
              </a:r>
            </a:p>
          </p:txBody>
        </p:sp>
        <p:sp>
          <p:nvSpPr>
            <p:cNvPr id="14384" name="Rectangle 47"/>
            <p:cNvSpPr>
              <a:spLocks noChangeArrowheads="1"/>
            </p:cNvSpPr>
            <p:nvPr/>
          </p:nvSpPr>
          <p:spPr bwMode="auto">
            <a:xfrm>
              <a:off x="3548" y="3024"/>
              <a:ext cx="724"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b="1"/>
                <a:t>C=0 or Z=1</a:t>
              </a:r>
            </a:p>
          </p:txBody>
        </p:sp>
        <p:sp>
          <p:nvSpPr>
            <p:cNvPr id="14385" name="Rectangle 48"/>
            <p:cNvSpPr>
              <a:spLocks noChangeArrowheads="1"/>
            </p:cNvSpPr>
            <p:nvPr/>
          </p:nvSpPr>
          <p:spPr bwMode="auto">
            <a:xfrm>
              <a:off x="3548" y="3168"/>
              <a:ext cx="724"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b="1"/>
                <a:t>N=V</a:t>
              </a:r>
            </a:p>
          </p:txBody>
        </p:sp>
        <p:sp>
          <p:nvSpPr>
            <p:cNvPr id="14386" name="Rectangle 49"/>
            <p:cNvSpPr>
              <a:spLocks noChangeArrowheads="1"/>
            </p:cNvSpPr>
            <p:nvPr/>
          </p:nvSpPr>
          <p:spPr bwMode="auto">
            <a:xfrm>
              <a:off x="3548" y="3312"/>
              <a:ext cx="724"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b="1"/>
                <a:t>N!=V</a:t>
              </a:r>
            </a:p>
          </p:txBody>
        </p:sp>
        <p:sp>
          <p:nvSpPr>
            <p:cNvPr id="14387" name="Rectangle 50"/>
            <p:cNvSpPr>
              <a:spLocks noChangeArrowheads="1"/>
            </p:cNvSpPr>
            <p:nvPr/>
          </p:nvSpPr>
          <p:spPr bwMode="auto">
            <a:xfrm>
              <a:off x="3548" y="3456"/>
              <a:ext cx="724"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b="1"/>
                <a:t>Z=0 &amp; N=V</a:t>
              </a:r>
            </a:p>
          </p:txBody>
        </p:sp>
        <p:sp>
          <p:nvSpPr>
            <p:cNvPr id="14388" name="Rectangle 51"/>
            <p:cNvSpPr>
              <a:spLocks noChangeArrowheads="1"/>
            </p:cNvSpPr>
            <p:nvPr/>
          </p:nvSpPr>
          <p:spPr bwMode="auto">
            <a:xfrm>
              <a:off x="3548" y="3600"/>
              <a:ext cx="724"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400" b="1"/>
                <a:t>Z=1 or N=!V</a:t>
              </a:r>
            </a:p>
          </p:txBody>
        </p:sp>
        <p:sp>
          <p:nvSpPr>
            <p:cNvPr id="14389" name="Rectangle 52"/>
            <p:cNvSpPr>
              <a:spLocks noChangeArrowheads="1"/>
            </p:cNvSpPr>
            <p:nvPr/>
          </p:nvSpPr>
          <p:spPr bwMode="auto">
            <a:xfrm>
              <a:off x="3548" y="3744"/>
              <a:ext cx="724" cy="144"/>
            </a:xfrm>
            <a:prstGeom prst="rect">
              <a:avLst/>
            </a:prstGeom>
            <a:noFill/>
            <a:ln w="12700">
              <a:solidFill>
                <a:schemeClr val="tx1"/>
              </a:solidFill>
              <a:miter lim="800000"/>
              <a:headEnd/>
              <a:tailEnd/>
            </a:ln>
          </p:spPr>
          <p:txBody>
            <a:bodyPr wrap="none" anchor="ctr"/>
            <a:lstStyle/>
            <a:p>
              <a:pPr algn="l" fontAlgn="base">
                <a:lnSpc>
                  <a:spcPct val="100000"/>
                </a:lnSpc>
                <a:spcBef>
                  <a:spcPct val="0"/>
                </a:spcBef>
                <a:buClrTx/>
                <a:buSzTx/>
                <a:buFontTx/>
                <a:buNone/>
              </a:pPr>
              <a:endParaRPr lang="en-US" sz="1400" b="1">
                <a:solidFill>
                  <a:schemeClr val="hlink"/>
                </a:solidFill>
              </a:endParaRPr>
            </a:p>
          </p:txBody>
        </p:sp>
      </p:grpSp>
      <p:sp>
        <p:nvSpPr>
          <p:cNvPr id="14341" name="Rectangle 53"/>
          <p:cNvSpPr>
            <a:spLocks noGrp="1" noChangeArrowheads="1"/>
          </p:cNvSpPr>
          <p:nvPr>
            <p:ph type="body" idx="1"/>
          </p:nvPr>
        </p:nvSpPr>
        <p:spPr>
          <a:xfrm>
            <a:off x="233363" y="906463"/>
            <a:ext cx="8910637" cy="1319212"/>
          </a:xfrm>
        </p:spPr>
        <p:txBody>
          <a:bodyPr/>
          <a:lstStyle/>
          <a:p>
            <a:endParaRPr lang="en-US" smtClean="0"/>
          </a:p>
          <a:p>
            <a:r>
              <a:rPr lang="en-US" smtClean="0"/>
              <a:t>The possible condition codes are listed below</a:t>
            </a:r>
          </a:p>
          <a:p>
            <a:pPr lvl="1"/>
            <a:r>
              <a:rPr lang="en-US" smtClean="0"/>
              <a:t>Note AL is the default and does not need to be specified </a:t>
            </a:r>
            <a:endParaRPr lang="en-GB"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Conditional execution examples</a:t>
            </a:r>
          </a:p>
        </p:txBody>
      </p:sp>
      <p:grpSp>
        <p:nvGrpSpPr>
          <p:cNvPr id="2" name="Group 3"/>
          <p:cNvGrpSpPr>
            <a:grpSpLocks/>
          </p:cNvGrpSpPr>
          <p:nvPr/>
        </p:nvGrpSpPr>
        <p:grpSpPr bwMode="auto">
          <a:xfrm>
            <a:off x="395288" y="1700213"/>
            <a:ext cx="2324100" cy="3078162"/>
            <a:chOff x="249" y="1071"/>
            <a:chExt cx="1464" cy="1939"/>
          </a:xfrm>
        </p:grpSpPr>
        <p:sp>
          <p:nvSpPr>
            <p:cNvPr id="15375" name="Text Box 4"/>
            <p:cNvSpPr txBox="1">
              <a:spLocks noChangeArrowheads="1"/>
            </p:cNvSpPr>
            <p:nvPr/>
          </p:nvSpPr>
          <p:spPr bwMode="auto">
            <a:xfrm>
              <a:off x="249" y="1480"/>
              <a:ext cx="1464" cy="1530"/>
            </a:xfrm>
            <a:prstGeom prst="rect">
              <a:avLst/>
            </a:prstGeom>
            <a:noFill/>
            <a:ln w="15875">
              <a:solidFill>
                <a:schemeClr val="tx1"/>
              </a:solidFill>
              <a:miter lim="800000"/>
              <a:headEnd/>
              <a:tailEnd/>
            </a:ln>
          </p:spPr>
          <p:txBody>
            <a:bodyPr lIns="90000" tIns="46800" rIns="90000" bIns="46800"/>
            <a:lstStyle/>
            <a:p>
              <a:pPr algn="l" fontAlgn="base">
                <a:lnSpc>
                  <a:spcPct val="100000"/>
                </a:lnSpc>
                <a:spcBef>
                  <a:spcPct val="0"/>
                </a:spcBef>
                <a:buClrTx/>
                <a:buSzTx/>
                <a:buFontTx/>
                <a:buNone/>
              </a:pPr>
              <a:r>
                <a:rPr lang="en-US" b="1">
                  <a:latin typeface="Courier New" pitchFamily="49" charset="0"/>
                </a:rPr>
                <a:t>if (r0 == 0)</a:t>
              </a:r>
            </a:p>
            <a:p>
              <a:pPr algn="l" fontAlgn="base">
                <a:lnSpc>
                  <a:spcPct val="100000"/>
                </a:lnSpc>
                <a:spcBef>
                  <a:spcPct val="0"/>
                </a:spcBef>
                <a:buClrTx/>
                <a:buSzTx/>
                <a:buFontTx/>
                <a:buNone/>
              </a:pPr>
              <a:r>
                <a:rPr lang="en-US" b="1">
                  <a:latin typeface="Courier New" pitchFamily="49" charset="0"/>
                </a:rPr>
                <a:t>{</a:t>
              </a:r>
            </a:p>
            <a:p>
              <a:pPr algn="l" fontAlgn="base">
                <a:lnSpc>
                  <a:spcPct val="100000"/>
                </a:lnSpc>
                <a:spcBef>
                  <a:spcPct val="0"/>
                </a:spcBef>
                <a:buClrTx/>
                <a:buSzTx/>
                <a:buFontTx/>
                <a:buNone/>
              </a:pPr>
              <a:r>
                <a:rPr lang="en-US" b="1">
                  <a:latin typeface="Courier New" pitchFamily="49" charset="0"/>
                </a:rPr>
                <a:t>  r1 = r1 + 1;</a:t>
              </a:r>
            </a:p>
            <a:p>
              <a:pPr algn="l" fontAlgn="base">
                <a:lnSpc>
                  <a:spcPct val="100000"/>
                </a:lnSpc>
                <a:spcBef>
                  <a:spcPct val="0"/>
                </a:spcBef>
                <a:buClrTx/>
                <a:buSzTx/>
                <a:buFontTx/>
                <a:buNone/>
              </a:pPr>
              <a:r>
                <a:rPr lang="en-US" b="1">
                  <a:latin typeface="Courier New" pitchFamily="49" charset="0"/>
                </a:rPr>
                <a:t>}</a:t>
              </a:r>
            </a:p>
            <a:p>
              <a:pPr algn="l" fontAlgn="base">
                <a:lnSpc>
                  <a:spcPct val="100000"/>
                </a:lnSpc>
                <a:spcBef>
                  <a:spcPct val="0"/>
                </a:spcBef>
                <a:buClrTx/>
                <a:buSzTx/>
                <a:buFontTx/>
                <a:buNone/>
              </a:pPr>
              <a:r>
                <a:rPr lang="en-US" b="1">
                  <a:latin typeface="Courier New" pitchFamily="49" charset="0"/>
                </a:rPr>
                <a:t>else</a:t>
              </a:r>
            </a:p>
            <a:p>
              <a:pPr algn="l" fontAlgn="base">
                <a:lnSpc>
                  <a:spcPct val="100000"/>
                </a:lnSpc>
                <a:spcBef>
                  <a:spcPct val="0"/>
                </a:spcBef>
                <a:buClrTx/>
                <a:buSzTx/>
                <a:buFontTx/>
                <a:buNone/>
              </a:pPr>
              <a:r>
                <a:rPr lang="en-US" b="1">
                  <a:latin typeface="Courier New" pitchFamily="49" charset="0"/>
                </a:rPr>
                <a:t>{</a:t>
              </a:r>
            </a:p>
            <a:p>
              <a:pPr algn="l" fontAlgn="base">
                <a:lnSpc>
                  <a:spcPct val="100000"/>
                </a:lnSpc>
                <a:spcBef>
                  <a:spcPct val="0"/>
                </a:spcBef>
                <a:buClrTx/>
                <a:buSzTx/>
                <a:buFontTx/>
                <a:buNone/>
              </a:pPr>
              <a:r>
                <a:rPr lang="en-US" b="1">
                  <a:latin typeface="Courier New" pitchFamily="49" charset="0"/>
                </a:rPr>
                <a:t>  r2 = r2 + 1;</a:t>
              </a:r>
            </a:p>
            <a:p>
              <a:pPr algn="l" fontAlgn="base">
                <a:lnSpc>
                  <a:spcPct val="100000"/>
                </a:lnSpc>
                <a:spcBef>
                  <a:spcPct val="0"/>
                </a:spcBef>
                <a:buClrTx/>
                <a:buSzTx/>
                <a:buFontTx/>
                <a:buNone/>
              </a:pPr>
              <a:r>
                <a:rPr lang="en-US" b="1">
                  <a:latin typeface="Courier New" pitchFamily="49" charset="0"/>
                </a:rPr>
                <a:t>}</a:t>
              </a:r>
            </a:p>
          </p:txBody>
        </p:sp>
        <p:sp>
          <p:nvSpPr>
            <p:cNvPr id="15376" name="Text Box 5"/>
            <p:cNvSpPr txBox="1">
              <a:spLocks noChangeArrowheads="1"/>
            </p:cNvSpPr>
            <p:nvPr/>
          </p:nvSpPr>
          <p:spPr bwMode="auto">
            <a:xfrm>
              <a:off x="431" y="1071"/>
              <a:ext cx="1106" cy="231"/>
            </a:xfrm>
            <a:prstGeom prst="rect">
              <a:avLst/>
            </a:prstGeom>
            <a:noFill/>
            <a:ln w="15875">
              <a:noFill/>
              <a:miter lim="800000"/>
              <a:headEnd/>
              <a:tailEnd/>
            </a:ln>
          </p:spPr>
          <p:txBody>
            <a:bodyPr wrap="none" lIns="90000" tIns="46800" rIns="90000" bIns="46800">
              <a:spAutoFit/>
            </a:bodyPr>
            <a:lstStyle/>
            <a:p>
              <a:pPr algn="l" fontAlgn="base">
                <a:lnSpc>
                  <a:spcPct val="100000"/>
                </a:lnSpc>
                <a:spcBef>
                  <a:spcPct val="0"/>
                </a:spcBef>
                <a:buClrTx/>
                <a:buSzTx/>
                <a:buFontTx/>
                <a:buNone/>
              </a:pPr>
              <a:r>
                <a:rPr lang="en-US" b="1"/>
                <a:t>C source code</a:t>
              </a:r>
            </a:p>
          </p:txBody>
        </p:sp>
      </p:grpSp>
      <p:grpSp>
        <p:nvGrpSpPr>
          <p:cNvPr id="3" name="Group 6"/>
          <p:cNvGrpSpPr>
            <a:grpSpLocks/>
          </p:cNvGrpSpPr>
          <p:nvPr/>
        </p:nvGrpSpPr>
        <p:grpSpPr bwMode="auto">
          <a:xfrm>
            <a:off x="3544888" y="4941888"/>
            <a:ext cx="4873625" cy="935037"/>
            <a:chOff x="2233" y="3113"/>
            <a:chExt cx="3070" cy="589"/>
          </a:xfrm>
        </p:grpSpPr>
        <p:sp>
          <p:nvSpPr>
            <p:cNvPr id="15373" name="Text Box 7"/>
            <p:cNvSpPr txBox="1">
              <a:spLocks noChangeArrowheads="1"/>
            </p:cNvSpPr>
            <p:nvPr/>
          </p:nvSpPr>
          <p:spPr bwMode="auto">
            <a:xfrm>
              <a:off x="2233" y="3125"/>
              <a:ext cx="1108" cy="577"/>
            </a:xfrm>
            <a:prstGeom prst="rect">
              <a:avLst/>
            </a:prstGeom>
            <a:noFill/>
            <a:ln w="15875">
              <a:noFill/>
              <a:miter lim="800000"/>
              <a:headEnd/>
              <a:tailEnd/>
            </a:ln>
          </p:spPr>
          <p:txBody>
            <a:bodyPr wrap="none" lIns="90000" tIns="46800" rIns="90000" bIns="46800">
              <a:spAutoFit/>
            </a:bodyPr>
            <a:lstStyle/>
            <a:p>
              <a:pPr algn="l" fontAlgn="base">
                <a:lnSpc>
                  <a:spcPct val="100000"/>
                </a:lnSpc>
                <a:spcBef>
                  <a:spcPct val="0"/>
                </a:spcBef>
                <a:buSzTx/>
                <a:buFont typeface="Wingdings" pitchFamily="2" charset="2"/>
                <a:buChar char="§"/>
              </a:pPr>
              <a:r>
                <a:rPr lang="en-US"/>
                <a:t>  5 instructions</a:t>
              </a:r>
            </a:p>
            <a:p>
              <a:pPr algn="l" fontAlgn="base">
                <a:lnSpc>
                  <a:spcPct val="100000"/>
                </a:lnSpc>
                <a:spcBef>
                  <a:spcPct val="0"/>
                </a:spcBef>
                <a:buSzTx/>
                <a:buFont typeface="Wingdings" pitchFamily="2" charset="2"/>
                <a:buChar char="§"/>
              </a:pPr>
              <a:r>
                <a:rPr lang="en-US"/>
                <a:t>  5 words</a:t>
              </a:r>
            </a:p>
            <a:p>
              <a:pPr algn="l" fontAlgn="base">
                <a:lnSpc>
                  <a:spcPct val="100000"/>
                </a:lnSpc>
                <a:spcBef>
                  <a:spcPct val="0"/>
                </a:spcBef>
                <a:buSzTx/>
                <a:buFont typeface="Wingdings" pitchFamily="2" charset="2"/>
                <a:buChar char="§"/>
              </a:pPr>
              <a:r>
                <a:rPr lang="en-US"/>
                <a:t>  5 or 6 cycles</a:t>
              </a:r>
            </a:p>
          </p:txBody>
        </p:sp>
        <p:sp>
          <p:nvSpPr>
            <p:cNvPr id="15374" name="Text Box 8"/>
            <p:cNvSpPr txBox="1">
              <a:spLocks noChangeArrowheads="1"/>
            </p:cNvSpPr>
            <p:nvPr/>
          </p:nvSpPr>
          <p:spPr bwMode="auto">
            <a:xfrm>
              <a:off x="4195" y="3113"/>
              <a:ext cx="1108" cy="577"/>
            </a:xfrm>
            <a:prstGeom prst="rect">
              <a:avLst/>
            </a:prstGeom>
            <a:noFill/>
            <a:ln w="15875">
              <a:noFill/>
              <a:miter lim="800000"/>
              <a:headEnd/>
              <a:tailEnd/>
            </a:ln>
          </p:spPr>
          <p:txBody>
            <a:bodyPr wrap="none" lIns="90000" tIns="46800" rIns="90000" bIns="46800">
              <a:spAutoFit/>
            </a:bodyPr>
            <a:lstStyle/>
            <a:p>
              <a:pPr algn="l" fontAlgn="base">
                <a:lnSpc>
                  <a:spcPct val="100000"/>
                </a:lnSpc>
                <a:spcBef>
                  <a:spcPct val="0"/>
                </a:spcBef>
                <a:buSzTx/>
                <a:buFont typeface="Wingdings" pitchFamily="2" charset="2"/>
                <a:buChar char="§"/>
              </a:pPr>
              <a:r>
                <a:rPr lang="en-US"/>
                <a:t>  3 instructions</a:t>
              </a:r>
            </a:p>
            <a:p>
              <a:pPr algn="l" fontAlgn="base">
                <a:lnSpc>
                  <a:spcPct val="100000"/>
                </a:lnSpc>
                <a:spcBef>
                  <a:spcPct val="0"/>
                </a:spcBef>
                <a:buSzTx/>
                <a:buFont typeface="Wingdings" pitchFamily="2" charset="2"/>
                <a:buChar char="§"/>
              </a:pPr>
              <a:r>
                <a:rPr lang="en-US"/>
                <a:t>  3 words</a:t>
              </a:r>
            </a:p>
            <a:p>
              <a:pPr algn="l" fontAlgn="base">
                <a:lnSpc>
                  <a:spcPct val="100000"/>
                </a:lnSpc>
                <a:spcBef>
                  <a:spcPct val="0"/>
                </a:spcBef>
                <a:buSzTx/>
                <a:buFont typeface="Wingdings" pitchFamily="2" charset="2"/>
                <a:buChar char="§"/>
              </a:pPr>
              <a:r>
                <a:rPr lang="en-US"/>
                <a:t>  3 cycles</a:t>
              </a:r>
            </a:p>
          </p:txBody>
        </p:sp>
      </p:grpSp>
      <p:grpSp>
        <p:nvGrpSpPr>
          <p:cNvPr id="4" name="Group 9"/>
          <p:cNvGrpSpPr>
            <a:grpSpLocks/>
          </p:cNvGrpSpPr>
          <p:nvPr/>
        </p:nvGrpSpPr>
        <p:grpSpPr bwMode="auto">
          <a:xfrm>
            <a:off x="3095625" y="1690688"/>
            <a:ext cx="3827463" cy="3078162"/>
            <a:chOff x="1950" y="1065"/>
            <a:chExt cx="2411" cy="1939"/>
          </a:xfrm>
        </p:grpSpPr>
        <p:grpSp>
          <p:nvGrpSpPr>
            <p:cNvPr id="15369" name="Group 10"/>
            <p:cNvGrpSpPr>
              <a:grpSpLocks/>
            </p:cNvGrpSpPr>
            <p:nvPr/>
          </p:nvGrpSpPr>
          <p:grpSpPr bwMode="auto">
            <a:xfrm>
              <a:off x="1950" y="1065"/>
              <a:ext cx="2411" cy="1939"/>
              <a:chOff x="1956" y="1071"/>
              <a:chExt cx="2411" cy="1939"/>
            </a:xfrm>
          </p:grpSpPr>
          <p:sp>
            <p:nvSpPr>
              <p:cNvPr id="15371" name="Text Box 11"/>
              <p:cNvSpPr txBox="1">
                <a:spLocks noChangeArrowheads="1"/>
              </p:cNvSpPr>
              <p:nvPr/>
            </p:nvSpPr>
            <p:spPr bwMode="auto">
              <a:xfrm>
                <a:off x="1956" y="1480"/>
                <a:ext cx="1678" cy="1530"/>
              </a:xfrm>
              <a:prstGeom prst="rect">
                <a:avLst/>
              </a:prstGeom>
              <a:noFill/>
              <a:ln w="15875">
                <a:solidFill>
                  <a:schemeClr val="tx1"/>
                </a:solidFill>
                <a:miter lim="800000"/>
                <a:headEnd/>
                <a:tailEnd/>
              </a:ln>
            </p:spPr>
            <p:txBody>
              <a:bodyPr lIns="90000" tIns="46800" rIns="90000" bIns="46800"/>
              <a:lstStyle/>
              <a:p>
                <a:pPr algn="l" fontAlgn="base">
                  <a:lnSpc>
                    <a:spcPct val="100000"/>
                  </a:lnSpc>
                  <a:spcBef>
                    <a:spcPct val="0"/>
                  </a:spcBef>
                  <a:buClrTx/>
                  <a:buSzTx/>
                  <a:buFontTx/>
                  <a:buNone/>
                </a:pPr>
                <a:r>
                  <a:rPr lang="en-US" b="1">
                    <a:solidFill>
                      <a:schemeClr val="hlink"/>
                    </a:solidFill>
                    <a:latin typeface="Courier New" pitchFamily="49" charset="0"/>
                  </a:rPr>
                  <a:t>  CMP r0, #0</a:t>
                </a:r>
              </a:p>
              <a:p>
                <a:pPr algn="l" fontAlgn="base">
                  <a:lnSpc>
                    <a:spcPct val="100000"/>
                  </a:lnSpc>
                  <a:spcBef>
                    <a:spcPct val="0"/>
                  </a:spcBef>
                  <a:buClrTx/>
                  <a:buSzTx/>
                  <a:buFontTx/>
                  <a:buNone/>
                </a:pPr>
                <a:r>
                  <a:rPr lang="en-US" b="1">
                    <a:solidFill>
                      <a:schemeClr val="hlink"/>
                    </a:solidFill>
                    <a:latin typeface="Courier New" pitchFamily="49" charset="0"/>
                  </a:rPr>
                  <a:t>  BNE else</a:t>
                </a:r>
              </a:p>
              <a:p>
                <a:pPr algn="l" fontAlgn="base">
                  <a:lnSpc>
                    <a:spcPct val="100000"/>
                  </a:lnSpc>
                  <a:spcBef>
                    <a:spcPct val="0"/>
                  </a:spcBef>
                  <a:buClrTx/>
                  <a:buSzTx/>
                  <a:buFontTx/>
                  <a:buNone/>
                </a:pPr>
                <a:r>
                  <a:rPr lang="en-US" b="1">
                    <a:solidFill>
                      <a:schemeClr val="hlink"/>
                    </a:solidFill>
                    <a:latin typeface="Courier New" pitchFamily="49" charset="0"/>
                  </a:rPr>
                  <a:t>  ADD r1, r1, #1</a:t>
                </a:r>
              </a:p>
              <a:p>
                <a:pPr algn="l" fontAlgn="base">
                  <a:lnSpc>
                    <a:spcPct val="100000"/>
                  </a:lnSpc>
                  <a:spcBef>
                    <a:spcPct val="0"/>
                  </a:spcBef>
                  <a:buClrTx/>
                  <a:buSzTx/>
                  <a:buFontTx/>
                  <a:buNone/>
                </a:pPr>
                <a:r>
                  <a:rPr lang="en-US" b="1">
                    <a:solidFill>
                      <a:schemeClr val="hlink"/>
                    </a:solidFill>
                    <a:latin typeface="Courier New" pitchFamily="49" charset="0"/>
                  </a:rPr>
                  <a:t>  B end</a:t>
                </a:r>
              </a:p>
              <a:p>
                <a:pPr algn="l" fontAlgn="base">
                  <a:lnSpc>
                    <a:spcPct val="100000"/>
                  </a:lnSpc>
                  <a:spcBef>
                    <a:spcPct val="0"/>
                  </a:spcBef>
                  <a:buClrTx/>
                  <a:buSzTx/>
                  <a:buFontTx/>
                  <a:buNone/>
                </a:pPr>
                <a:r>
                  <a:rPr lang="en-US" b="1">
                    <a:solidFill>
                      <a:schemeClr val="hlink"/>
                    </a:solidFill>
                    <a:latin typeface="Courier New" pitchFamily="49" charset="0"/>
                  </a:rPr>
                  <a:t>else</a:t>
                </a:r>
              </a:p>
              <a:p>
                <a:pPr algn="l" fontAlgn="base">
                  <a:lnSpc>
                    <a:spcPct val="100000"/>
                  </a:lnSpc>
                  <a:spcBef>
                    <a:spcPct val="0"/>
                  </a:spcBef>
                  <a:buClrTx/>
                  <a:buSzTx/>
                  <a:buFontTx/>
                  <a:buNone/>
                </a:pPr>
                <a:r>
                  <a:rPr lang="en-US" b="1">
                    <a:solidFill>
                      <a:schemeClr val="hlink"/>
                    </a:solidFill>
                    <a:latin typeface="Courier New" pitchFamily="49" charset="0"/>
                  </a:rPr>
                  <a:t>  ADD r2, r2, #1</a:t>
                </a:r>
              </a:p>
              <a:p>
                <a:pPr algn="l" fontAlgn="base">
                  <a:lnSpc>
                    <a:spcPct val="100000"/>
                  </a:lnSpc>
                  <a:spcBef>
                    <a:spcPct val="0"/>
                  </a:spcBef>
                  <a:buClrTx/>
                  <a:buSzTx/>
                  <a:buFontTx/>
                  <a:buNone/>
                </a:pPr>
                <a:r>
                  <a:rPr lang="en-US" b="1">
                    <a:solidFill>
                      <a:schemeClr val="hlink"/>
                    </a:solidFill>
                    <a:latin typeface="Courier New" pitchFamily="49" charset="0"/>
                  </a:rPr>
                  <a:t>end</a:t>
                </a:r>
              </a:p>
              <a:p>
                <a:pPr algn="l" fontAlgn="base">
                  <a:lnSpc>
                    <a:spcPct val="100000"/>
                  </a:lnSpc>
                  <a:spcBef>
                    <a:spcPct val="0"/>
                  </a:spcBef>
                  <a:buClrTx/>
                  <a:buSzTx/>
                  <a:buFontTx/>
                  <a:buNone/>
                </a:pPr>
                <a:r>
                  <a:rPr lang="en-US" b="1">
                    <a:solidFill>
                      <a:schemeClr val="hlink"/>
                    </a:solidFill>
                    <a:latin typeface="Courier New" pitchFamily="49" charset="0"/>
                  </a:rPr>
                  <a:t>  ...</a:t>
                </a:r>
              </a:p>
            </p:txBody>
          </p:sp>
          <p:sp>
            <p:nvSpPr>
              <p:cNvPr id="15372" name="Text Box 12"/>
              <p:cNvSpPr txBox="1">
                <a:spLocks noChangeArrowheads="1"/>
              </p:cNvSpPr>
              <p:nvPr/>
            </p:nvSpPr>
            <p:spPr bwMode="auto">
              <a:xfrm>
                <a:off x="3061" y="1071"/>
                <a:ext cx="1306" cy="231"/>
              </a:xfrm>
              <a:prstGeom prst="rect">
                <a:avLst/>
              </a:prstGeom>
              <a:noFill/>
              <a:ln w="15875">
                <a:noFill/>
                <a:miter lim="800000"/>
                <a:headEnd/>
                <a:tailEnd/>
              </a:ln>
            </p:spPr>
            <p:txBody>
              <a:bodyPr wrap="none" lIns="90000" tIns="46800" rIns="90000" bIns="46800">
                <a:spAutoFit/>
              </a:bodyPr>
              <a:lstStyle/>
              <a:p>
                <a:pPr algn="l" fontAlgn="base">
                  <a:lnSpc>
                    <a:spcPct val="100000"/>
                  </a:lnSpc>
                  <a:spcBef>
                    <a:spcPct val="0"/>
                  </a:spcBef>
                  <a:buClrTx/>
                  <a:buSzTx/>
                  <a:buFontTx/>
                  <a:buNone/>
                </a:pPr>
                <a:r>
                  <a:rPr lang="en-US" b="1"/>
                  <a:t>ARM instructions</a:t>
                </a:r>
              </a:p>
            </p:txBody>
          </p:sp>
        </p:grpSp>
        <p:sp>
          <p:nvSpPr>
            <p:cNvPr id="15370" name="Text Box 13"/>
            <p:cNvSpPr txBox="1">
              <a:spLocks noChangeArrowheads="1"/>
            </p:cNvSpPr>
            <p:nvPr/>
          </p:nvSpPr>
          <p:spPr bwMode="auto">
            <a:xfrm>
              <a:off x="2237" y="1269"/>
              <a:ext cx="1119" cy="231"/>
            </a:xfrm>
            <a:prstGeom prst="rect">
              <a:avLst/>
            </a:prstGeom>
            <a:noFill/>
            <a:ln w="15875">
              <a:noFill/>
              <a:miter lim="800000"/>
              <a:headEnd/>
              <a:tailEnd/>
            </a:ln>
          </p:spPr>
          <p:txBody>
            <a:bodyPr lIns="90000" tIns="46800" rIns="90000" bIns="46800">
              <a:spAutoFit/>
            </a:bodyPr>
            <a:lstStyle/>
            <a:p>
              <a:pPr algn="l" fontAlgn="base">
                <a:lnSpc>
                  <a:spcPct val="100000"/>
                </a:lnSpc>
                <a:spcBef>
                  <a:spcPct val="0"/>
                </a:spcBef>
                <a:buSzTx/>
              </a:pPr>
              <a:r>
                <a:rPr lang="en-US"/>
                <a:t>  unconditional</a:t>
              </a:r>
            </a:p>
          </p:txBody>
        </p:sp>
      </p:grpSp>
      <p:grpSp>
        <p:nvGrpSpPr>
          <p:cNvPr id="6" name="Group 14"/>
          <p:cNvGrpSpPr>
            <a:grpSpLocks/>
          </p:cNvGrpSpPr>
          <p:nvPr/>
        </p:nvGrpSpPr>
        <p:grpSpPr bwMode="auto">
          <a:xfrm>
            <a:off x="6156325" y="2043113"/>
            <a:ext cx="2663825" cy="2735262"/>
            <a:chOff x="3878" y="1287"/>
            <a:chExt cx="1678" cy="1723"/>
          </a:xfrm>
        </p:grpSpPr>
        <p:sp>
          <p:nvSpPr>
            <p:cNvPr id="15367" name="Text Box 15"/>
            <p:cNvSpPr txBox="1">
              <a:spLocks noChangeArrowheads="1"/>
            </p:cNvSpPr>
            <p:nvPr/>
          </p:nvSpPr>
          <p:spPr bwMode="auto">
            <a:xfrm>
              <a:off x="3878" y="1480"/>
              <a:ext cx="1678" cy="1530"/>
            </a:xfrm>
            <a:prstGeom prst="rect">
              <a:avLst/>
            </a:prstGeom>
            <a:noFill/>
            <a:ln w="15875">
              <a:solidFill>
                <a:schemeClr val="tx1"/>
              </a:solidFill>
              <a:miter lim="800000"/>
              <a:headEnd/>
              <a:tailEnd/>
            </a:ln>
          </p:spPr>
          <p:txBody>
            <a:bodyPr lIns="90000" tIns="46800" rIns="90000" bIns="46800"/>
            <a:lstStyle/>
            <a:p>
              <a:pPr algn="l" fontAlgn="base">
                <a:lnSpc>
                  <a:spcPct val="100000"/>
                </a:lnSpc>
                <a:spcBef>
                  <a:spcPct val="0"/>
                </a:spcBef>
                <a:buClrTx/>
                <a:buSzTx/>
                <a:buFontTx/>
                <a:buNone/>
              </a:pPr>
              <a:r>
                <a:rPr lang="en-US" b="1">
                  <a:solidFill>
                    <a:schemeClr val="hlink"/>
                  </a:solidFill>
                  <a:latin typeface="Courier New" pitchFamily="49" charset="0"/>
                </a:rPr>
                <a:t>  CMP r0, #0</a:t>
              </a:r>
            </a:p>
            <a:p>
              <a:pPr algn="l" fontAlgn="base">
                <a:lnSpc>
                  <a:spcPct val="100000"/>
                </a:lnSpc>
                <a:spcBef>
                  <a:spcPct val="0"/>
                </a:spcBef>
                <a:buClrTx/>
                <a:buSzTx/>
                <a:buFontTx/>
                <a:buNone/>
              </a:pPr>
              <a:r>
                <a:rPr lang="en-US" b="1">
                  <a:solidFill>
                    <a:schemeClr val="hlink"/>
                  </a:solidFill>
                  <a:latin typeface="Courier New" pitchFamily="49" charset="0"/>
                </a:rPr>
                <a:t>  ADDEQ r1, r1, #1</a:t>
              </a:r>
            </a:p>
            <a:p>
              <a:pPr algn="l" fontAlgn="base">
                <a:lnSpc>
                  <a:spcPct val="100000"/>
                </a:lnSpc>
                <a:spcBef>
                  <a:spcPct val="0"/>
                </a:spcBef>
                <a:buClrTx/>
                <a:buSzTx/>
                <a:buFontTx/>
                <a:buNone/>
              </a:pPr>
              <a:r>
                <a:rPr lang="en-US" b="1">
                  <a:solidFill>
                    <a:schemeClr val="hlink"/>
                  </a:solidFill>
                  <a:latin typeface="Courier New" pitchFamily="49" charset="0"/>
                </a:rPr>
                <a:t>  ADDNE r2, r2, #1</a:t>
              </a:r>
            </a:p>
            <a:p>
              <a:pPr algn="l" fontAlgn="base">
                <a:lnSpc>
                  <a:spcPct val="100000"/>
                </a:lnSpc>
                <a:spcBef>
                  <a:spcPct val="0"/>
                </a:spcBef>
                <a:buClrTx/>
                <a:buSzTx/>
                <a:buFontTx/>
                <a:buNone/>
              </a:pPr>
              <a:r>
                <a:rPr lang="en-US" b="1">
                  <a:solidFill>
                    <a:schemeClr val="hlink"/>
                  </a:solidFill>
                  <a:latin typeface="Courier New" pitchFamily="49" charset="0"/>
                </a:rPr>
                <a:t>  ...</a:t>
              </a:r>
            </a:p>
          </p:txBody>
        </p:sp>
        <p:sp>
          <p:nvSpPr>
            <p:cNvPr id="15368" name="Text Box 16"/>
            <p:cNvSpPr txBox="1">
              <a:spLocks noChangeArrowheads="1"/>
            </p:cNvSpPr>
            <p:nvPr/>
          </p:nvSpPr>
          <p:spPr bwMode="auto">
            <a:xfrm>
              <a:off x="4333" y="1287"/>
              <a:ext cx="801" cy="231"/>
            </a:xfrm>
            <a:prstGeom prst="rect">
              <a:avLst/>
            </a:prstGeom>
            <a:noFill/>
            <a:ln w="15875">
              <a:noFill/>
              <a:miter lim="800000"/>
              <a:headEnd/>
              <a:tailEnd/>
            </a:ln>
          </p:spPr>
          <p:txBody>
            <a:bodyPr wrap="none" lIns="90000" tIns="46800" rIns="90000" bIns="46800">
              <a:spAutoFit/>
            </a:bodyPr>
            <a:lstStyle/>
            <a:p>
              <a:pPr algn="l" fontAlgn="base">
                <a:lnSpc>
                  <a:spcPct val="100000"/>
                </a:lnSpc>
                <a:spcBef>
                  <a:spcPct val="0"/>
                </a:spcBef>
                <a:buSzTx/>
              </a:pPr>
              <a:r>
                <a:rPr lang="en-GB"/>
                <a:t>conditional</a:t>
              </a: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Examples of conditional execution</a:t>
            </a:r>
          </a:p>
        </p:txBody>
      </p:sp>
      <p:sp>
        <p:nvSpPr>
          <p:cNvPr id="16387" name="Rectangle 3"/>
          <p:cNvSpPr>
            <a:spLocks noGrp="1" noChangeArrowheads="1"/>
          </p:cNvSpPr>
          <p:nvPr>
            <p:ph type="body" idx="1"/>
          </p:nvPr>
        </p:nvSpPr>
        <p:spPr>
          <a:xfrm>
            <a:off x="233363" y="865188"/>
            <a:ext cx="8910637" cy="5473700"/>
          </a:xfrm>
        </p:spPr>
        <p:txBody>
          <a:bodyPr/>
          <a:lstStyle/>
          <a:p>
            <a:r>
              <a:rPr lang="en-US" smtClean="0"/>
              <a:t>Use a sequence of several conditional instructions </a:t>
            </a:r>
          </a:p>
          <a:p>
            <a:pPr lvl="1">
              <a:buFont typeface="Wingdings" pitchFamily="2" charset="2"/>
              <a:buNone/>
            </a:pPr>
            <a:r>
              <a:rPr lang="en-US" sz="1400" b="1" smtClean="0">
                <a:latin typeface="Courier New" pitchFamily="49" charset="0"/>
              </a:rPr>
              <a:t>	</a:t>
            </a:r>
            <a:r>
              <a:rPr lang="en-US" sz="1600" b="1" smtClean="0">
                <a:solidFill>
                  <a:schemeClr val="bg2"/>
                </a:solidFill>
                <a:latin typeface="Courier New" pitchFamily="49" charset="0"/>
              </a:rPr>
              <a:t>if (a==0) func(1);</a:t>
            </a:r>
          </a:p>
          <a:p>
            <a:pPr lvl="2">
              <a:buFont typeface="Wingdings" pitchFamily="2" charset="2"/>
              <a:buNone/>
            </a:pPr>
            <a:r>
              <a:rPr lang="en-US" b="1" smtClean="0">
                <a:solidFill>
                  <a:schemeClr val="bg2"/>
                </a:solidFill>
                <a:latin typeface="Courier New" pitchFamily="49" charset="0"/>
              </a:rPr>
              <a:t>	CMP      r0,#0</a:t>
            </a:r>
            <a:br>
              <a:rPr lang="en-US" b="1" smtClean="0">
                <a:solidFill>
                  <a:schemeClr val="bg2"/>
                </a:solidFill>
                <a:latin typeface="Courier New" pitchFamily="49" charset="0"/>
              </a:rPr>
            </a:br>
            <a:r>
              <a:rPr lang="en-US" b="1" smtClean="0">
                <a:solidFill>
                  <a:schemeClr val="bg2"/>
                </a:solidFill>
                <a:latin typeface="Courier New" pitchFamily="49" charset="0"/>
              </a:rPr>
              <a:t>MOVEQ    r0,#1</a:t>
            </a:r>
            <a:br>
              <a:rPr lang="en-US" b="1" smtClean="0">
                <a:solidFill>
                  <a:schemeClr val="bg2"/>
                </a:solidFill>
                <a:latin typeface="Courier New" pitchFamily="49" charset="0"/>
              </a:rPr>
            </a:br>
            <a:r>
              <a:rPr lang="en-US" b="1" smtClean="0">
                <a:solidFill>
                  <a:schemeClr val="bg2"/>
                </a:solidFill>
                <a:latin typeface="Courier New" pitchFamily="49" charset="0"/>
              </a:rPr>
              <a:t>BLEQ     func</a:t>
            </a:r>
            <a:endParaRPr lang="en-US" sz="1300" smtClean="0">
              <a:solidFill>
                <a:schemeClr val="bg2"/>
              </a:solidFill>
              <a:latin typeface="Courier New" pitchFamily="49" charset="0"/>
            </a:endParaRPr>
          </a:p>
          <a:p>
            <a:r>
              <a:rPr lang="en-US" smtClean="0"/>
              <a:t>Set the flags, then use various condition codes</a:t>
            </a:r>
          </a:p>
          <a:p>
            <a:pPr lvl="1">
              <a:buFont typeface="Wingdings" pitchFamily="2" charset="2"/>
              <a:buNone/>
            </a:pPr>
            <a:r>
              <a:rPr lang="en-US" sz="1400" b="1" smtClean="0">
                <a:latin typeface="Courier New" pitchFamily="49" charset="0"/>
              </a:rPr>
              <a:t>	</a:t>
            </a:r>
            <a:r>
              <a:rPr lang="en-US" sz="1600" b="1" smtClean="0">
                <a:solidFill>
                  <a:schemeClr val="bg2"/>
                </a:solidFill>
                <a:latin typeface="Courier New" pitchFamily="49" charset="0"/>
              </a:rPr>
              <a:t>if (a==0) x=0;</a:t>
            </a:r>
            <a:br>
              <a:rPr lang="en-US" sz="1600" b="1" smtClean="0">
                <a:solidFill>
                  <a:schemeClr val="bg2"/>
                </a:solidFill>
                <a:latin typeface="Courier New" pitchFamily="49" charset="0"/>
              </a:rPr>
            </a:br>
            <a:r>
              <a:rPr lang="en-US" sz="1600" b="1" smtClean="0">
                <a:solidFill>
                  <a:schemeClr val="bg2"/>
                </a:solidFill>
                <a:latin typeface="Courier New" pitchFamily="49" charset="0"/>
              </a:rPr>
              <a:t>if (a&gt;0)  x=1;</a:t>
            </a:r>
          </a:p>
          <a:p>
            <a:pPr lvl="2">
              <a:buFont typeface="Wingdings" pitchFamily="2" charset="2"/>
              <a:buNone/>
            </a:pPr>
            <a:r>
              <a:rPr lang="en-US" b="1" smtClean="0">
                <a:solidFill>
                  <a:schemeClr val="bg2"/>
                </a:solidFill>
                <a:latin typeface="Courier New" pitchFamily="49" charset="0"/>
              </a:rPr>
              <a:t>	CMP      r0,#0</a:t>
            </a:r>
            <a:br>
              <a:rPr lang="en-US" b="1" smtClean="0">
                <a:solidFill>
                  <a:schemeClr val="bg2"/>
                </a:solidFill>
                <a:latin typeface="Courier New" pitchFamily="49" charset="0"/>
              </a:rPr>
            </a:br>
            <a:r>
              <a:rPr lang="en-US" b="1" smtClean="0">
                <a:solidFill>
                  <a:schemeClr val="bg2"/>
                </a:solidFill>
                <a:latin typeface="Courier New" pitchFamily="49" charset="0"/>
              </a:rPr>
              <a:t>MOVEQ    r1,#0</a:t>
            </a:r>
            <a:br>
              <a:rPr lang="en-US" b="1" smtClean="0">
                <a:solidFill>
                  <a:schemeClr val="bg2"/>
                </a:solidFill>
                <a:latin typeface="Courier New" pitchFamily="49" charset="0"/>
              </a:rPr>
            </a:br>
            <a:r>
              <a:rPr lang="en-US" b="1" smtClean="0">
                <a:solidFill>
                  <a:schemeClr val="bg2"/>
                </a:solidFill>
                <a:latin typeface="Courier New" pitchFamily="49" charset="0"/>
              </a:rPr>
              <a:t>MOVGT    r1,#1</a:t>
            </a:r>
            <a:endParaRPr lang="en-US" b="1" smtClean="0">
              <a:solidFill>
                <a:schemeClr val="hlink"/>
              </a:solidFill>
              <a:latin typeface="Courier New" pitchFamily="49" charset="0"/>
            </a:endParaRPr>
          </a:p>
          <a:p>
            <a:r>
              <a:rPr lang="en-US" smtClean="0"/>
              <a:t>Use conditional compare instructions</a:t>
            </a:r>
          </a:p>
          <a:p>
            <a:pPr lvl="1">
              <a:buFont typeface="Wingdings" pitchFamily="2" charset="2"/>
              <a:buNone/>
            </a:pPr>
            <a:r>
              <a:rPr lang="en-US" sz="1400" b="1" smtClean="0">
                <a:latin typeface="Courier New" pitchFamily="49" charset="0"/>
              </a:rPr>
              <a:t>	</a:t>
            </a:r>
            <a:r>
              <a:rPr lang="en-US" sz="1600" b="1" smtClean="0">
                <a:solidFill>
                  <a:schemeClr val="bg2"/>
                </a:solidFill>
                <a:latin typeface="Courier New" pitchFamily="49" charset="0"/>
              </a:rPr>
              <a:t>if (a==4 || a==10) x=0;</a:t>
            </a:r>
          </a:p>
          <a:p>
            <a:pPr lvl="2">
              <a:buFont typeface="Wingdings" pitchFamily="2" charset="2"/>
              <a:buNone/>
            </a:pPr>
            <a:r>
              <a:rPr lang="en-US" b="1" smtClean="0">
                <a:solidFill>
                  <a:schemeClr val="bg2"/>
                </a:solidFill>
                <a:latin typeface="Courier New" pitchFamily="49" charset="0"/>
              </a:rPr>
              <a:t>	CMP      r0,#4</a:t>
            </a:r>
            <a:br>
              <a:rPr lang="en-US" b="1" smtClean="0">
                <a:solidFill>
                  <a:schemeClr val="bg2"/>
                </a:solidFill>
                <a:latin typeface="Courier New" pitchFamily="49" charset="0"/>
              </a:rPr>
            </a:br>
            <a:r>
              <a:rPr lang="en-US" b="1" smtClean="0">
                <a:solidFill>
                  <a:schemeClr val="bg2"/>
                </a:solidFill>
                <a:latin typeface="Courier New" pitchFamily="49" charset="0"/>
              </a:rPr>
              <a:t>CMPNE    r0,#10</a:t>
            </a:r>
            <a:br>
              <a:rPr lang="en-US" b="1" smtClean="0">
                <a:solidFill>
                  <a:schemeClr val="bg2"/>
                </a:solidFill>
                <a:latin typeface="Courier New" pitchFamily="49" charset="0"/>
              </a:rPr>
            </a:br>
            <a:r>
              <a:rPr lang="en-US" b="1" smtClean="0">
                <a:solidFill>
                  <a:schemeClr val="bg2"/>
                </a:solidFill>
                <a:latin typeface="Courier New" pitchFamily="49" charset="0"/>
              </a:rPr>
              <a:t>MOVEQ    r1,#0</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690563" y="6243638"/>
            <a:ext cx="1905000" cy="455612"/>
          </a:xfrm>
          <a:prstGeom prst="rect">
            <a:avLst/>
          </a:prstGeom>
          <a:noFill/>
          <a:ln w="9525">
            <a:noFill/>
            <a:miter lim="800000"/>
            <a:headEnd/>
            <a:tailEnd/>
          </a:ln>
        </p:spPr>
        <p:txBody>
          <a:bodyPr wrap="none" anchor="ctr"/>
          <a:lstStyle/>
          <a:p>
            <a:endParaRPr lang="es-AR"/>
          </a:p>
        </p:txBody>
      </p:sp>
      <p:sp>
        <p:nvSpPr>
          <p:cNvPr id="17411" name="Rectangle 3"/>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17412" name="Rectangle 4"/>
          <p:cNvSpPr>
            <a:spLocks noChangeArrowheads="1"/>
          </p:cNvSpPr>
          <p:nvPr/>
        </p:nvSpPr>
        <p:spPr bwMode="auto">
          <a:xfrm>
            <a:off x="690563" y="6243638"/>
            <a:ext cx="1905000" cy="455612"/>
          </a:xfrm>
          <a:prstGeom prst="rect">
            <a:avLst/>
          </a:prstGeom>
          <a:noFill/>
          <a:ln w="9525">
            <a:noFill/>
            <a:miter lim="800000"/>
            <a:headEnd/>
            <a:tailEnd/>
          </a:ln>
        </p:spPr>
        <p:txBody>
          <a:bodyPr wrap="none" anchor="ctr"/>
          <a:lstStyle/>
          <a:p>
            <a:endParaRPr lang="es-AR"/>
          </a:p>
        </p:txBody>
      </p:sp>
      <p:sp>
        <p:nvSpPr>
          <p:cNvPr id="17413" name="Rectangle 5"/>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17414" name="Rectangle 6"/>
          <p:cNvSpPr>
            <a:spLocks noGrp="1" noChangeArrowheads="1"/>
          </p:cNvSpPr>
          <p:nvPr>
            <p:ph type="title"/>
          </p:nvPr>
        </p:nvSpPr>
        <p:spPr/>
        <p:txBody>
          <a:bodyPr/>
          <a:lstStyle/>
          <a:p>
            <a:r>
              <a:rPr lang="en-US" smtClean="0"/>
              <a:t>Data Processing Instructions</a:t>
            </a:r>
          </a:p>
        </p:txBody>
      </p:sp>
      <p:sp>
        <p:nvSpPr>
          <p:cNvPr id="17415" name="Rectangle 7"/>
          <p:cNvSpPr>
            <a:spLocks noGrp="1" noChangeArrowheads="1"/>
          </p:cNvSpPr>
          <p:nvPr>
            <p:ph type="body" idx="1"/>
          </p:nvPr>
        </p:nvSpPr>
        <p:spPr/>
        <p:txBody>
          <a:bodyPr/>
          <a:lstStyle/>
          <a:p>
            <a:pPr>
              <a:lnSpc>
                <a:spcPct val="90000"/>
              </a:lnSpc>
            </a:pPr>
            <a:r>
              <a:rPr lang="en-US" sz="2000" smtClean="0"/>
              <a:t>Consist of :</a:t>
            </a:r>
          </a:p>
          <a:p>
            <a:pPr lvl="1">
              <a:lnSpc>
                <a:spcPct val="90000"/>
              </a:lnSpc>
            </a:pPr>
            <a:r>
              <a:rPr lang="en-US" smtClean="0"/>
              <a:t>Arithmetic:		</a:t>
            </a:r>
            <a:r>
              <a:rPr lang="en-US" b="1" smtClean="0">
                <a:solidFill>
                  <a:schemeClr val="bg2"/>
                </a:solidFill>
                <a:latin typeface="Courier New" pitchFamily="49" charset="0"/>
              </a:rPr>
              <a:t>ADD	ADC	SUB	SBC	RSB	RSC</a:t>
            </a:r>
            <a:endParaRPr lang="en-US" smtClean="0"/>
          </a:p>
          <a:p>
            <a:pPr lvl="1">
              <a:lnSpc>
                <a:spcPct val="90000"/>
              </a:lnSpc>
            </a:pPr>
            <a:r>
              <a:rPr lang="en-US" smtClean="0"/>
              <a:t>Logical:			</a:t>
            </a:r>
            <a:r>
              <a:rPr lang="en-US" b="1" smtClean="0">
                <a:solidFill>
                  <a:schemeClr val="bg2"/>
                </a:solidFill>
                <a:latin typeface="Courier New" pitchFamily="49" charset="0"/>
              </a:rPr>
              <a:t>AND	ORR	EOR	BIC</a:t>
            </a:r>
            <a:endParaRPr lang="en-US" smtClean="0"/>
          </a:p>
          <a:p>
            <a:pPr lvl="1">
              <a:lnSpc>
                <a:spcPct val="90000"/>
              </a:lnSpc>
            </a:pPr>
            <a:r>
              <a:rPr lang="en-US" smtClean="0"/>
              <a:t>Comparisons:		</a:t>
            </a:r>
            <a:r>
              <a:rPr lang="en-US" b="1" smtClean="0">
                <a:solidFill>
                  <a:schemeClr val="bg2"/>
                </a:solidFill>
                <a:latin typeface="Courier New" pitchFamily="49" charset="0"/>
              </a:rPr>
              <a:t>CMP	CMN	TST	TEQ</a:t>
            </a:r>
            <a:endParaRPr lang="en-US" smtClean="0"/>
          </a:p>
          <a:p>
            <a:pPr lvl="1">
              <a:lnSpc>
                <a:spcPct val="90000"/>
              </a:lnSpc>
            </a:pPr>
            <a:r>
              <a:rPr lang="en-US" smtClean="0"/>
              <a:t>Data movement:	</a:t>
            </a:r>
            <a:r>
              <a:rPr lang="en-US" b="1" smtClean="0">
                <a:solidFill>
                  <a:schemeClr val="bg2"/>
                </a:solidFill>
                <a:latin typeface="Courier New" pitchFamily="49" charset="0"/>
              </a:rPr>
              <a:t>MOV	MVN</a:t>
            </a:r>
            <a:endParaRPr lang="en-US" smtClean="0"/>
          </a:p>
          <a:p>
            <a:pPr lvl="1">
              <a:lnSpc>
                <a:spcPct val="90000"/>
              </a:lnSpc>
            </a:pPr>
            <a:endParaRPr lang="en-US" smtClean="0"/>
          </a:p>
          <a:p>
            <a:pPr>
              <a:lnSpc>
                <a:spcPct val="90000"/>
              </a:lnSpc>
            </a:pPr>
            <a:r>
              <a:rPr lang="en-US" sz="2000" smtClean="0"/>
              <a:t>These instructions only work on registers,  NOT  memory.</a:t>
            </a:r>
            <a:br>
              <a:rPr lang="en-US" sz="2000" smtClean="0"/>
            </a:br>
            <a:endParaRPr lang="en-US" sz="2000" smtClean="0"/>
          </a:p>
          <a:p>
            <a:pPr>
              <a:lnSpc>
                <a:spcPct val="90000"/>
              </a:lnSpc>
            </a:pPr>
            <a:r>
              <a:rPr lang="en-US" sz="2000" smtClean="0"/>
              <a:t>Syntax:</a:t>
            </a:r>
          </a:p>
          <a:p>
            <a:pPr>
              <a:lnSpc>
                <a:spcPct val="90000"/>
              </a:lnSpc>
            </a:pPr>
            <a:endParaRPr lang="en-US" sz="2000" smtClean="0"/>
          </a:p>
          <a:p>
            <a:pPr lvl="1">
              <a:lnSpc>
                <a:spcPct val="90000"/>
              </a:lnSpc>
              <a:buFont typeface="Wingdings" pitchFamily="2" charset="2"/>
              <a:buNone/>
            </a:pPr>
            <a:r>
              <a:rPr lang="en-US" b="1" smtClean="0">
                <a:solidFill>
                  <a:schemeClr val="bg2"/>
                </a:solidFill>
                <a:latin typeface="Courier New" pitchFamily="49" charset="0"/>
              </a:rPr>
              <a:t>	&lt;Operation&gt;{&lt;cond&gt;}{S} Rd, Rn, Operand2</a:t>
            </a:r>
          </a:p>
          <a:p>
            <a:pPr lvl="1">
              <a:lnSpc>
                <a:spcPct val="90000"/>
              </a:lnSpc>
              <a:buFont typeface="Wingdings" pitchFamily="2" charset="2"/>
              <a:buNone/>
            </a:pPr>
            <a:endParaRPr lang="en-US" b="1" smtClean="0">
              <a:solidFill>
                <a:schemeClr val="bg2"/>
              </a:solidFill>
              <a:latin typeface="Courier New" pitchFamily="49" charset="0"/>
            </a:endParaRPr>
          </a:p>
          <a:p>
            <a:pPr lvl="2">
              <a:lnSpc>
                <a:spcPct val="90000"/>
              </a:lnSpc>
            </a:pPr>
            <a:r>
              <a:rPr lang="en-US" smtClean="0"/>
              <a:t>Comparisons set flags only - they do not specify Rd</a:t>
            </a:r>
          </a:p>
          <a:p>
            <a:pPr lvl="2">
              <a:lnSpc>
                <a:spcPct val="90000"/>
              </a:lnSpc>
            </a:pPr>
            <a:r>
              <a:rPr lang="en-US" smtClean="0"/>
              <a:t>Data movement does not specify Rn</a:t>
            </a:r>
          </a:p>
          <a:p>
            <a:pPr lvl="2">
              <a:lnSpc>
                <a:spcPct val="90000"/>
              </a:lnSpc>
            </a:pPr>
            <a:endParaRPr lang="en-US" smtClean="0"/>
          </a:p>
          <a:p>
            <a:pPr>
              <a:lnSpc>
                <a:spcPct val="90000"/>
              </a:lnSpc>
            </a:pPr>
            <a:r>
              <a:rPr lang="en-US" sz="2000" smtClean="0"/>
              <a:t>Second operand is sent to the ALU via barrel shifter.</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s-AR"/>
          </a:p>
        </p:txBody>
      </p:sp>
      <p:sp>
        <p:nvSpPr>
          <p:cNvPr id="18435" name="Rectangle 3"/>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18436" name="Rectangle 4"/>
          <p:cNvSpPr>
            <a:spLocks noGrp="1" noChangeArrowheads="1"/>
          </p:cNvSpPr>
          <p:nvPr>
            <p:ph type="title"/>
          </p:nvPr>
        </p:nvSpPr>
        <p:spPr/>
        <p:txBody>
          <a:bodyPr lIns="92075" tIns="46038" rIns="92075" bIns="46038"/>
          <a:lstStyle/>
          <a:p>
            <a:pPr defTabSz="938213"/>
            <a:r>
              <a:rPr lang="en-US" smtClean="0"/>
              <a:t>The Barrel Shifter</a:t>
            </a:r>
          </a:p>
        </p:txBody>
      </p:sp>
      <p:sp>
        <p:nvSpPr>
          <p:cNvPr id="18437" name="Rectangle 5"/>
          <p:cNvSpPr>
            <a:spLocks noChangeArrowheads="1"/>
          </p:cNvSpPr>
          <p:nvPr/>
        </p:nvSpPr>
        <p:spPr bwMode="auto">
          <a:xfrm>
            <a:off x="1874838" y="1735138"/>
            <a:ext cx="1368425" cy="365125"/>
          </a:xfrm>
          <a:prstGeom prst="rect">
            <a:avLst/>
          </a:prstGeom>
          <a:noFill/>
          <a:ln w="12700">
            <a:solidFill>
              <a:schemeClr val="tx1"/>
            </a:solidFill>
            <a:miter lim="800000"/>
            <a:headEnd/>
            <a:tailEnd/>
          </a:ln>
        </p:spPr>
        <p:txBody>
          <a:bodyPr wrap="none" lIns="46038" tIns="23812" rIns="46038" bIns="23812" anchor="ctr"/>
          <a:lstStyle/>
          <a:p>
            <a:pPr defTabSz="228600"/>
            <a:r>
              <a:rPr lang="en-US" sz="1700"/>
              <a:t>Destination</a:t>
            </a:r>
          </a:p>
        </p:txBody>
      </p:sp>
      <p:sp>
        <p:nvSpPr>
          <p:cNvPr id="18438" name="Rectangle 6"/>
          <p:cNvSpPr>
            <a:spLocks noChangeArrowheads="1"/>
          </p:cNvSpPr>
          <p:nvPr/>
        </p:nvSpPr>
        <p:spPr bwMode="auto">
          <a:xfrm>
            <a:off x="915988" y="1743075"/>
            <a:ext cx="350837" cy="365125"/>
          </a:xfrm>
          <a:prstGeom prst="rect">
            <a:avLst/>
          </a:prstGeom>
          <a:noFill/>
          <a:ln w="12700">
            <a:solidFill>
              <a:schemeClr val="tx1"/>
            </a:solidFill>
            <a:miter lim="800000"/>
            <a:headEnd/>
            <a:tailEnd/>
          </a:ln>
        </p:spPr>
        <p:txBody>
          <a:bodyPr wrap="none" lIns="46038" tIns="23812" rIns="46038" bIns="23812" anchor="ctr"/>
          <a:lstStyle/>
          <a:p>
            <a:pPr defTabSz="228600"/>
            <a:r>
              <a:rPr lang="en-US" sz="1300"/>
              <a:t>CF</a:t>
            </a:r>
          </a:p>
        </p:txBody>
      </p:sp>
      <p:sp>
        <p:nvSpPr>
          <p:cNvPr id="18439" name="Line 7"/>
          <p:cNvSpPr>
            <a:spLocks noChangeShapeType="1"/>
          </p:cNvSpPr>
          <p:nvPr/>
        </p:nvSpPr>
        <p:spPr bwMode="auto">
          <a:xfrm flipH="1">
            <a:off x="1285875" y="1900238"/>
            <a:ext cx="582613" cy="0"/>
          </a:xfrm>
          <a:prstGeom prst="line">
            <a:avLst/>
          </a:prstGeom>
          <a:noFill/>
          <a:ln w="12700">
            <a:solidFill>
              <a:schemeClr val="tx1"/>
            </a:solidFill>
            <a:round/>
            <a:headEnd type="none" w="sm" len="sm"/>
            <a:tailEnd type="stealth" w="med" len="lg"/>
          </a:ln>
        </p:spPr>
        <p:txBody>
          <a:bodyPr wrap="none" anchor="ctr"/>
          <a:lstStyle/>
          <a:p>
            <a:endParaRPr lang="es-AR"/>
          </a:p>
        </p:txBody>
      </p:sp>
      <p:sp>
        <p:nvSpPr>
          <p:cNvPr id="18440" name="Line 8"/>
          <p:cNvSpPr>
            <a:spLocks noChangeShapeType="1"/>
          </p:cNvSpPr>
          <p:nvPr/>
        </p:nvSpPr>
        <p:spPr bwMode="auto">
          <a:xfrm flipH="1">
            <a:off x="3249613" y="1900238"/>
            <a:ext cx="363537" cy="0"/>
          </a:xfrm>
          <a:prstGeom prst="line">
            <a:avLst/>
          </a:prstGeom>
          <a:noFill/>
          <a:ln w="12700">
            <a:solidFill>
              <a:schemeClr val="tx1"/>
            </a:solidFill>
            <a:round/>
            <a:headEnd type="none" w="sm" len="sm"/>
            <a:tailEnd type="stealth" w="med" len="lg"/>
          </a:ln>
        </p:spPr>
        <p:txBody>
          <a:bodyPr wrap="none" anchor="ctr"/>
          <a:lstStyle/>
          <a:p>
            <a:endParaRPr lang="es-AR"/>
          </a:p>
        </p:txBody>
      </p:sp>
      <p:sp>
        <p:nvSpPr>
          <p:cNvPr id="18441" name="Rectangle 9"/>
          <p:cNvSpPr>
            <a:spLocks noChangeArrowheads="1"/>
          </p:cNvSpPr>
          <p:nvPr/>
        </p:nvSpPr>
        <p:spPr bwMode="auto">
          <a:xfrm>
            <a:off x="3670300" y="1825625"/>
            <a:ext cx="184150" cy="227013"/>
          </a:xfrm>
          <a:prstGeom prst="rect">
            <a:avLst/>
          </a:prstGeom>
          <a:noFill/>
          <a:ln w="9525">
            <a:noFill/>
            <a:miter lim="800000"/>
            <a:headEnd/>
            <a:tailEnd/>
          </a:ln>
        </p:spPr>
        <p:txBody>
          <a:bodyPr wrap="none" lIns="46038" tIns="23812" rIns="46038" bIns="23812">
            <a:spAutoFit/>
          </a:bodyPr>
          <a:lstStyle/>
          <a:p>
            <a:pPr defTabSz="228600">
              <a:lnSpc>
                <a:spcPct val="90000"/>
              </a:lnSpc>
            </a:pPr>
            <a:r>
              <a:rPr lang="en-US" sz="1300"/>
              <a:t>0</a:t>
            </a:r>
          </a:p>
        </p:txBody>
      </p:sp>
      <p:sp>
        <p:nvSpPr>
          <p:cNvPr id="18442" name="Rectangle 10"/>
          <p:cNvSpPr>
            <a:spLocks noChangeArrowheads="1"/>
          </p:cNvSpPr>
          <p:nvPr/>
        </p:nvSpPr>
        <p:spPr bwMode="auto">
          <a:xfrm>
            <a:off x="5553075" y="1730375"/>
            <a:ext cx="1290638" cy="363538"/>
          </a:xfrm>
          <a:prstGeom prst="rect">
            <a:avLst/>
          </a:prstGeom>
          <a:noFill/>
          <a:ln w="12700">
            <a:solidFill>
              <a:schemeClr val="tx1"/>
            </a:solidFill>
            <a:miter lim="800000"/>
            <a:headEnd/>
            <a:tailEnd/>
          </a:ln>
        </p:spPr>
        <p:txBody>
          <a:bodyPr wrap="none" lIns="61912" tIns="30162" rIns="61912" bIns="30162" anchor="ctr"/>
          <a:lstStyle/>
          <a:p>
            <a:pPr defTabSz="400050"/>
            <a:r>
              <a:rPr lang="en-US" sz="1700"/>
              <a:t>Destination</a:t>
            </a:r>
          </a:p>
        </p:txBody>
      </p:sp>
      <p:sp>
        <p:nvSpPr>
          <p:cNvPr id="18443" name="Rectangle 11"/>
          <p:cNvSpPr>
            <a:spLocks noChangeArrowheads="1"/>
          </p:cNvSpPr>
          <p:nvPr/>
        </p:nvSpPr>
        <p:spPr bwMode="auto">
          <a:xfrm>
            <a:off x="7405688" y="1752600"/>
            <a:ext cx="331787" cy="361950"/>
          </a:xfrm>
          <a:prstGeom prst="rect">
            <a:avLst/>
          </a:prstGeom>
          <a:noFill/>
          <a:ln w="12700">
            <a:solidFill>
              <a:schemeClr val="tx1"/>
            </a:solidFill>
            <a:miter lim="800000"/>
            <a:headEnd/>
            <a:tailEnd/>
          </a:ln>
        </p:spPr>
        <p:txBody>
          <a:bodyPr wrap="none" lIns="61912" tIns="30162" rIns="61912" bIns="30162" anchor="ctr"/>
          <a:lstStyle/>
          <a:p>
            <a:pPr defTabSz="400050"/>
            <a:r>
              <a:rPr lang="en-US" sz="1300"/>
              <a:t>CF</a:t>
            </a:r>
          </a:p>
        </p:txBody>
      </p:sp>
      <p:sp>
        <p:nvSpPr>
          <p:cNvPr id="18444" name="Line 12"/>
          <p:cNvSpPr>
            <a:spLocks noChangeShapeType="1"/>
          </p:cNvSpPr>
          <p:nvPr/>
        </p:nvSpPr>
        <p:spPr bwMode="auto">
          <a:xfrm>
            <a:off x="6850063" y="1946275"/>
            <a:ext cx="549275" cy="0"/>
          </a:xfrm>
          <a:prstGeom prst="line">
            <a:avLst/>
          </a:prstGeom>
          <a:noFill/>
          <a:ln w="12700">
            <a:solidFill>
              <a:schemeClr val="tx1"/>
            </a:solidFill>
            <a:round/>
            <a:headEnd type="none" w="sm" len="sm"/>
            <a:tailEnd type="stealth" w="med" len="lg"/>
          </a:ln>
        </p:spPr>
        <p:txBody>
          <a:bodyPr wrap="none" anchor="ctr"/>
          <a:lstStyle/>
          <a:p>
            <a:endParaRPr lang="es-AR"/>
          </a:p>
        </p:txBody>
      </p:sp>
      <p:sp>
        <p:nvSpPr>
          <p:cNvPr id="18445" name="Line 13"/>
          <p:cNvSpPr>
            <a:spLocks noChangeShapeType="1"/>
          </p:cNvSpPr>
          <p:nvPr/>
        </p:nvSpPr>
        <p:spPr bwMode="auto">
          <a:xfrm flipH="1">
            <a:off x="5202238" y="1544638"/>
            <a:ext cx="395287"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18446" name="Line 14"/>
          <p:cNvSpPr>
            <a:spLocks noChangeShapeType="1"/>
          </p:cNvSpPr>
          <p:nvPr/>
        </p:nvSpPr>
        <p:spPr bwMode="auto">
          <a:xfrm>
            <a:off x="5202238" y="1535113"/>
            <a:ext cx="0" cy="398462"/>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18447" name="Line 15"/>
          <p:cNvSpPr>
            <a:spLocks noChangeShapeType="1"/>
          </p:cNvSpPr>
          <p:nvPr/>
        </p:nvSpPr>
        <p:spPr bwMode="auto">
          <a:xfrm>
            <a:off x="5202238" y="1933575"/>
            <a:ext cx="344487" cy="0"/>
          </a:xfrm>
          <a:prstGeom prst="line">
            <a:avLst/>
          </a:prstGeom>
          <a:noFill/>
          <a:ln w="12700">
            <a:solidFill>
              <a:schemeClr val="tx1"/>
            </a:solidFill>
            <a:round/>
            <a:headEnd type="none" w="sm" len="sm"/>
            <a:tailEnd type="stealth" w="med" len="lg"/>
          </a:ln>
        </p:spPr>
        <p:txBody>
          <a:bodyPr wrap="none" anchor="ctr"/>
          <a:lstStyle/>
          <a:p>
            <a:endParaRPr lang="es-AR"/>
          </a:p>
        </p:txBody>
      </p:sp>
      <p:sp>
        <p:nvSpPr>
          <p:cNvPr id="18448" name="Line 16"/>
          <p:cNvSpPr>
            <a:spLocks noChangeShapeType="1"/>
          </p:cNvSpPr>
          <p:nvPr/>
        </p:nvSpPr>
        <p:spPr bwMode="auto">
          <a:xfrm flipV="1">
            <a:off x="5597525" y="1544638"/>
            <a:ext cx="0" cy="18415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18449" name="Line 17"/>
          <p:cNvSpPr>
            <a:spLocks noChangeShapeType="1"/>
          </p:cNvSpPr>
          <p:nvPr/>
        </p:nvSpPr>
        <p:spPr bwMode="auto">
          <a:xfrm>
            <a:off x="5629275" y="1724025"/>
            <a:ext cx="0" cy="376238"/>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18450" name="Rectangle 18"/>
          <p:cNvSpPr>
            <a:spLocks noChangeArrowheads="1"/>
          </p:cNvSpPr>
          <p:nvPr/>
        </p:nvSpPr>
        <p:spPr bwMode="auto">
          <a:xfrm>
            <a:off x="919163" y="1100138"/>
            <a:ext cx="3111500" cy="339725"/>
          </a:xfrm>
          <a:prstGeom prst="rect">
            <a:avLst/>
          </a:prstGeom>
          <a:noFill/>
          <a:ln w="9525">
            <a:noFill/>
            <a:miter lim="800000"/>
            <a:headEnd/>
            <a:tailEnd/>
          </a:ln>
        </p:spPr>
        <p:txBody>
          <a:bodyPr lIns="92075" tIns="46038" rIns="92075" bIns="46038">
            <a:spAutoFit/>
          </a:bodyPr>
          <a:lstStyle/>
          <a:p>
            <a:pPr>
              <a:lnSpc>
                <a:spcPct val="90000"/>
              </a:lnSpc>
            </a:pPr>
            <a:r>
              <a:rPr lang="en-US" u="sng">
                <a:solidFill>
                  <a:schemeClr val="bg2"/>
                </a:solidFill>
              </a:rPr>
              <a:t>LSL : Logical Left Shift</a:t>
            </a:r>
          </a:p>
        </p:txBody>
      </p:sp>
      <p:sp>
        <p:nvSpPr>
          <p:cNvPr id="18451" name="Rectangle 19"/>
          <p:cNvSpPr>
            <a:spLocks noChangeArrowheads="1"/>
          </p:cNvSpPr>
          <p:nvPr/>
        </p:nvSpPr>
        <p:spPr bwMode="auto">
          <a:xfrm>
            <a:off x="4953000" y="1143000"/>
            <a:ext cx="3332163" cy="339725"/>
          </a:xfrm>
          <a:prstGeom prst="rect">
            <a:avLst/>
          </a:prstGeom>
          <a:noFill/>
          <a:ln w="9525">
            <a:noFill/>
            <a:miter lim="800000"/>
            <a:headEnd/>
            <a:tailEnd/>
          </a:ln>
        </p:spPr>
        <p:txBody>
          <a:bodyPr lIns="92075" tIns="46038" rIns="92075" bIns="46038">
            <a:spAutoFit/>
          </a:bodyPr>
          <a:lstStyle/>
          <a:p>
            <a:pPr>
              <a:lnSpc>
                <a:spcPct val="90000"/>
              </a:lnSpc>
            </a:pPr>
            <a:r>
              <a:rPr lang="en-US" u="sng">
                <a:solidFill>
                  <a:schemeClr val="bg2"/>
                </a:solidFill>
              </a:rPr>
              <a:t>ASR: Arithmetic Right Shift</a:t>
            </a:r>
          </a:p>
        </p:txBody>
      </p:sp>
      <p:sp>
        <p:nvSpPr>
          <p:cNvPr id="18452" name="Rectangle 20"/>
          <p:cNvSpPr>
            <a:spLocks noChangeArrowheads="1"/>
          </p:cNvSpPr>
          <p:nvPr/>
        </p:nvSpPr>
        <p:spPr bwMode="auto">
          <a:xfrm>
            <a:off x="1395413" y="2152650"/>
            <a:ext cx="2470150" cy="284163"/>
          </a:xfrm>
          <a:prstGeom prst="rect">
            <a:avLst/>
          </a:prstGeom>
          <a:noFill/>
          <a:ln w="9525">
            <a:noFill/>
            <a:miter lim="800000"/>
            <a:headEnd/>
            <a:tailEnd/>
          </a:ln>
        </p:spPr>
        <p:txBody>
          <a:bodyPr wrap="none" lIns="92075" tIns="46038" rIns="92075" bIns="46038">
            <a:spAutoFit/>
          </a:bodyPr>
          <a:lstStyle/>
          <a:p>
            <a:pPr defTabSz="911225">
              <a:lnSpc>
                <a:spcPct val="90000"/>
              </a:lnSpc>
            </a:pPr>
            <a:r>
              <a:rPr lang="en-US"/>
              <a:t>Multiplication by a power of 2</a:t>
            </a:r>
          </a:p>
        </p:txBody>
      </p:sp>
      <p:sp>
        <p:nvSpPr>
          <p:cNvPr id="18453" name="Rectangle 21"/>
          <p:cNvSpPr>
            <a:spLocks noChangeArrowheads="1"/>
          </p:cNvSpPr>
          <p:nvPr/>
        </p:nvSpPr>
        <p:spPr bwMode="auto">
          <a:xfrm>
            <a:off x="5443538" y="2152650"/>
            <a:ext cx="2165350" cy="476250"/>
          </a:xfrm>
          <a:prstGeom prst="rect">
            <a:avLst/>
          </a:prstGeom>
          <a:noFill/>
          <a:ln w="9525">
            <a:noFill/>
            <a:miter lim="800000"/>
            <a:headEnd/>
            <a:tailEnd/>
          </a:ln>
        </p:spPr>
        <p:txBody>
          <a:bodyPr wrap="none" lIns="92075" tIns="46038" rIns="92075" bIns="46038">
            <a:spAutoFit/>
          </a:bodyPr>
          <a:lstStyle/>
          <a:p>
            <a:pPr defTabSz="911225">
              <a:lnSpc>
                <a:spcPct val="90000"/>
              </a:lnSpc>
            </a:pPr>
            <a:r>
              <a:rPr lang="en-US"/>
              <a:t>Division by a power of 2, </a:t>
            </a:r>
            <a:br>
              <a:rPr lang="en-US"/>
            </a:br>
            <a:r>
              <a:rPr lang="en-US"/>
              <a:t>preserving the sign bit</a:t>
            </a:r>
          </a:p>
        </p:txBody>
      </p:sp>
      <p:sp>
        <p:nvSpPr>
          <p:cNvPr id="18454" name="Rectangle 22"/>
          <p:cNvSpPr>
            <a:spLocks noChangeArrowheads="1"/>
          </p:cNvSpPr>
          <p:nvPr/>
        </p:nvSpPr>
        <p:spPr bwMode="auto">
          <a:xfrm>
            <a:off x="1676400" y="3479800"/>
            <a:ext cx="1371600" cy="387350"/>
          </a:xfrm>
          <a:prstGeom prst="rect">
            <a:avLst/>
          </a:prstGeom>
          <a:noFill/>
          <a:ln w="12700">
            <a:solidFill>
              <a:schemeClr val="tx1"/>
            </a:solidFill>
            <a:miter lim="800000"/>
            <a:headEnd/>
            <a:tailEnd/>
          </a:ln>
        </p:spPr>
        <p:txBody>
          <a:bodyPr wrap="none" lIns="65088" tIns="33338" rIns="65088" bIns="33338" anchor="ctr"/>
          <a:lstStyle/>
          <a:p>
            <a:pPr defTabSz="449263"/>
            <a:r>
              <a:rPr lang="en-US" sz="1700"/>
              <a:t>Destination</a:t>
            </a:r>
          </a:p>
        </p:txBody>
      </p:sp>
      <p:sp>
        <p:nvSpPr>
          <p:cNvPr id="18455" name="Rectangle 23"/>
          <p:cNvSpPr>
            <a:spLocks noChangeArrowheads="1"/>
          </p:cNvSpPr>
          <p:nvPr/>
        </p:nvSpPr>
        <p:spPr bwMode="auto">
          <a:xfrm>
            <a:off x="3646488" y="3489325"/>
            <a:ext cx="350837" cy="387350"/>
          </a:xfrm>
          <a:prstGeom prst="rect">
            <a:avLst/>
          </a:prstGeom>
          <a:noFill/>
          <a:ln w="12700">
            <a:solidFill>
              <a:schemeClr val="tx1"/>
            </a:solidFill>
            <a:miter lim="800000"/>
            <a:headEnd/>
            <a:tailEnd/>
          </a:ln>
        </p:spPr>
        <p:txBody>
          <a:bodyPr wrap="none" lIns="65088" tIns="33338" rIns="65088" bIns="33338" anchor="ctr"/>
          <a:lstStyle/>
          <a:p>
            <a:pPr defTabSz="449263"/>
            <a:r>
              <a:rPr lang="en-US" sz="1300"/>
              <a:t>CF</a:t>
            </a:r>
          </a:p>
        </p:txBody>
      </p:sp>
      <p:sp>
        <p:nvSpPr>
          <p:cNvPr id="18456" name="Line 24"/>
          <p:cNvSpPr>
            <a:spLocks noChangeShapeType="1"/>
          </p:cNvSpPr>
          <p:nvPr/>
        </p:nvSpPr>
        <p:spPr bwMode="auto">
          <a:xfrm>
            <a:off x="3054350" y="3668713"/>
            <a:ext cx="585788" cy="0"/>
          </a:xfrm>
          <a:prstGeom prst="line">
            <a:avLst/>
          </a:prstGeom>
          <a:noFill/>
          <a:ln w="12700">
            <a:solidFill>
              <a:schemeClr val="tx1"/>
            </a:solidFill>
            <a:round/>
            <a:headEnd type="none" w="sm" len="sm"/>
            <a:tailEnd type="stealth" w="med" len="lg"/>
          </a:ln>
        </p:spPr>
        <p:txBody>
          <a:bodyPr wrap="none" anchor="ctr"/>
          <a:lstStyle/>
          <a:p>
            <a:endParaRPr lang="es-AR"/>
          </a:p>
        </p:txBody>
      </p:sp>
      <p:sp>
        <p:nvSpPr>
          <p:cNvPr id="18457" name="Line 25"/>
          <p:cNvSpPr>
            <a:spLocks noChangeShapeType="1"/>
          </p:cNvSpPr>
          <p:nvPr/>
        </p:nvSpPr>
        <p:spPr bwMode="auto">
          <a:xfrm>
            <a:off x="1308100" y="3668713"/>
            <a:ext cx="361950" cy="0"/>
          </a:xfrm>
          <a:prstGeom prst="line">
            <a:avLst/>
          </a:prstGeom>
          <a:noFill/>
          <a:ln w="12700">
            <a:solidFill>
              <a:schemeClr val="tx1"/>
            </a:solidFill>
            <a:round/>
            <a:headEnd type="none" w="sm" len="sm"/>
            <a:tailEnd type="stealth" w="med" len="lg"/>
          </a:ln>
        </p:spPr>
        <p:txBody>
          <a:bodyPr wrap="none" anchor="ctr"/>
          <a:lstStyle/>
          <a:p>
            <a:endParaRPr lang="es-AR"/>
          </a:p>
        </p:txBody>
      </p:sp>
      <p:sp>
        <p:nvSpPr>
          <p:cNvPr id="18458" name="Rectangle 26"/>
          <p:cNvSpPr>
            <a:spLocks noChangeArrowheads="1"/>
          </p:cNvSpPr>
          <p:nvPr/>
        </p:nvSpPr>
        <p:spPr bwMode="auto">
          <a:xfrm>
            <a:off x="969963" y="3571875"/>
            <a:ext cx="328612" cy="238125"/>
          </a:xfrm>
          <a:prstGeom prst="rect">
            <a:avLst/>
          </a:prstGeom>
          <a:noFill/>
          <a:ln w="9525">
            <a:noFill/>
            <a:miter lim="800000"/>
            <a:headEnd/>
            <a:tailEnd/>
          </a:ln>
        </p:spPr>
        <p:txBody>
          <a:bodyPr lIns="44450" tIns="17462" rIns="44450" bIns="17462">
            <a:spAutoFit/>
          </a:bodyPr>
          <a:lstStyle/>
          <a:p>
            <a:pPr marL="239713" indent="-239713" defTabSz="449263">
              <a:lnSpc>
                <a:spcPct val="102000"/>
              </a:lnSpc>
              <a:spcBef>
                <a:spcPct val="51000"/>
              </a:spcBef>
            </a:pPr>
            <a:r>
              <a:rPr lang="en-US" sz="1300"/>
              <a:t>...0</a:t>
            </a:r>
          </a:p>
        </p:txBody>
      </p:sp>
      <p:sp>
        <p:nvSpPr>
          <p:cNvPr id="18459" name="Rectangle 27"/>
          <p:cNvSpPr>
            <a:spLocks noChangeArrowheads="1"/>
          </p:cNvSpPr>
          <p:nvPr/>
        </p:nvSpPr>
        <p:spPr bwMode="auto">
          <a:xfrm>
            <a:off x="5548313" y="3479800"/>
            <a:ext cx="1371600" cy="387350"/>
          </a:xfrm>
          <a:prstGeom prst="rect">
            <a:avLst/>
          </a:prstGeom>
          <a:noFill/>
          <a:ln w="12700">
            <a:solidFill>
              <a:schemeClr val="tx1"/>
            </a:solidFill>
            <a:miter lim="800000"/>
            <a:headEnd/>
            <a:tailEnd/>
          </a:ln>
        </p:spPr>
        <p:txBody>
          <a:bodyPr wrap="none" lIns="65088" tIns="33338" rIns="65088" bIns="33338" anchor="ctr"/>
          <a:lstStyle/>
          <a:p>
            <a:pPr defTabSz="449263"/>
            <a:r>
              <a:rPr lang="en-US" sz="1700"/>
              <a:t>Destination</a:t>
            </a:r>
          </a:p>
        </p:txBody>
      </p:sp>
      <p:sp>
        <p:nvSpPr>
          <p:cNvPr id="18460" name="Rectangle 28"/>
          <p:cNvSpPr>
            <a:spLocks noChangeArrowheads="1"/>
          </p:cNvSpPr>
          <p:nvPr/>
        </p:nvSpPr>
        <p:spPr bwMode="auto">
          <a:xfrm>
            <a:off x="7516813" y="3489325"/>
            <a:ext cx="352425" cy="387350"/>
          </a:xfrm>
          <a:prstGeom prst="rect">
            <a:avLst/>
          </a:prstGeom>
          <a:noFill/>
          <a:ln w="12700">
            <a:solidFill>
              <a:schemeClr val="tx1"/>
            </a:solidFill>
            <a:miter lim="800000"/>
            <a:headEnd/>
            <a:tailEnd/>
          </a:ln>
        </p:spPr>
        <p:txBody>
          <a:bodyPr wrap="none" lIns="65088" tIns="33338" rIns="65088" bIns="33338" anchor="ctr"/>
          <a:lstStyle/>
          <a:p>
            <a:pPr defTabSz="449263"/>
            <a:r>
              <a:rPr lang="en-US" sz="1300"/>
              <a:t>CF</a:t>
            </a:r>
          </a:p>
        </p:txBody>
      </p:sp>
      <p:sp>
        <p:nvSpPr>
          <p:cNvPr id="18461" name="Line 29"/>
          <p:cNvSpPr>
            <a:spLocks noChangeShapeType="1"/>
          </p:cNvSpPr>
          <p:nvPr/>
        </p:nvSpPr>
        <p:spPr bwMode="auto">
          <a:xfrm>
            <a:off x="6926263" y="3668713"/>
            <a:ext cx="584200" cy="0"/>
          </a:xfrm>
          <a:prstGeom prst="line">
            <a:avLst/>
          </a:prstGeom>
          <a:noFill/>
          <a:ln w="12700">
            <a:solidFill>
              <a:schemeClr val="tx1"/>
            </a:solidFill>
            <a:round/>
            <a:headEnd type="none" w="sm" len="sm"/>
            <a:tailEnd type="stealth" w="med" len="lg"/>
          </a:ln>
        </p:spPr>
        <p:txBody>
          <a:bodyPr wrap="none" anchor="ctr"/>
          <a:lstStyle/>
          <a:p>
            <a:endParaRPr lang="es-AR"/>
          </a:p>
        </p:txBody>
      </p:sp>
      <p:sp>
        <p:nvSpPr>
          <p:cNvPr id="18462" name="Line 30"/>
          <p:cNvSpPr>
            <a:spLocks noChangeShapeType="1"/>
          </p:cNvSpPr>
          <p:nvPr/>
        </p:nvSpPr>
        <p:spPr bwMode="auto">
          <a:xfrm>
            <a:off x="5113338" y="3649663"/>
            <a:ext cx="395287" cy="0"/>
          </a:xfrm>
          <a:prstGeom prst="line">
            <a:avLst/>
          </a:prstGeom>
          <a:noFill/>
          <a:ln w="12700">
            <a:solidFill>
              <a:schemeClr val="tx1"/>
            </a:solidFill>
            <a:round/>
            <a:headEnd type="none" w="sm" len="sm"/>
            <a:tailEnd type="stealth" w="med" len="lg"/>
          </a:ln>
        </p:spPr>
        <p:txBody>
          <a:bodyPr wrap="none" anchor="ctr"/>
          <a:lstStyle/>
          <a:p>
            <a:endParaRPr lang="es-AR"/>
          </a:p>
        </p:txBody>
      </p:sp>
      <p:sp>
        <p:nvSpPr>
          <p:cNvPr id="18463" name="Line 31"/>
          <p:cNvSpPr>
            <a:spLocks noChangeShapeType="1"/>
          </p:cNvSpPr>
          <p:nvPr/>
        </p:nvSpPr>
        <p:spPr bwMode="auto">
          <a:xfrm flipV="1">
            <a:off x="7107238" y="3289300"/>
            <a:ext cx="0" cy="37465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18464" name="Line 32"/>
          <p:cNvSpPr>
            <a:spLocks noChangeShapeType="1"/>
          </p:cNvSpPr>
          <p:nvPr/>
        </p:nvSpPr>
        <p:spPr bwMode="auto">
          <a:xfrm flipH="1">
            <a:off x="5118100" y="3289300"/>
            <a:ext cx="1993900"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18465" name="Line 33"/>
          <p:cNvSpPr>
            <a:spLocks noChangeShapeType="1"/>
          </p:cNvSpPr>
          <p:nvPr/>
        </p:nvSpPr>
        <p:spPr bwMode="auto">
          <a:xfrm>
            <a:off x="5118100" y="3284538"/>
            <a:ext cx="0" cy="360362"/>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18466" name="Rectangle 34"/>
          <p:cNvSpPr>
            <a:spLocks noChangeArrowheads="1"/>
          </p:cNvSpPr>
          <p:nvPr/>
        </p:nvSpPr>
        <p:spPr bwMode="auto">
          <a:xfrm>
            <a:off x="1081088" y="2801938"/>
            <a:ext cx="3111500" cy="339725"/>
          </a:xfrm>
          <a:prstGeom prst="rect">
            <a:avLst/>
          </a:prstGeom>
          <a:noFill/>
          <a:ln w="9525">
            <a:noFill/>
            <a:miter lim="800000"/>
            <a:headEnd/>
            <a:tailEnd/>
          </a:ln>
        </p:spPr>
        <p:txBody>
          <a:bodyPr lIns="92075" tIns="46038" rIns="92075" bIns="46038">
            <a:spAutoFit/>
          </a:bodyPr>
          <a:lstStyle/>
          <a:p>
            <a:pPr>
              <a:lnSpc>
                <a:spcPct val="90000"/>
              </a:lnSpc>
            </a:pPr>
            <a:r>
              <a:rPr lang="en-US" u="sng">
                <a:solidFill>
                  <a:schemeClr val="bg2"/>
                </a:solidFill>
              </a:rPr>
              <a:t>LSR : Logical Shift Right</a:t>
            </a:r>
          </a:p>
        </p:txBody>
      </p:sp>
      <p:sp>
        <p:nvSpPr>
          <p:cNvPr id="18467" name="Rectangle 35"/>
          <p:cNvSpPr>
            <a:spLocks noChangeArrowheads="1"/>
          </p:cNvSpPr>
          <p:nvPr/>
        </p:nvSpPr>
        <p:spPr bwMode="auto">
          <a:xfrm>
            <a:off x="5027613" y="2801938"/>
            <a:ext cx="3113087" cy="339725"/>
          </a:xfrm>
          <a:prstGeom prst="rect">
            <a:avLst/>
          </a:prstGeom>
          <a:noFill/>
          <a:ln w="9525">
            <a:noFill/>
            <a:miter lim="800000"/>
            <a:headEnd/>
            <a:tailEnd/>
          </a:ln>
        </p:spPr>
        <p:txBody>
          <a:bodyPr lIns="92075" tIns="46038" rIns="92075" bIns="46038">
            <a:spAutoFit/>
          </a:bodyPr>
          <a:lstStyle/>
          <a:p>
            <a:pPr>
              <a:lnSpc>
                <a:spcPct val="90000"/>
              </a:lnSpc>
            </a:pPr>
            <a:r>
              <a:rPr lang="en-US" u="sng">
                <a:solidFill>
                  <a:schemeClr val="bg2"/>
                </a:solidFill>
              </a:rPr>
              <a:t>ROR: Rotate Right</a:t>
            </a:r>
          </a:p>
        </p:txBody>
      </p:sp>
      <p:sp>
        <p:nvSpPr>
          <p:cNvPr id="18468" name="Rectangle 36"/>
          <p:cNvSpPr>
            <a:spLocks noChangeArrowheads="1"/>
          </p:cNvSpPr>
          <p:nvPr/>
        </p:nvSpPr>
        <p:spPr bwMode="auto">
          <a:xfrm>
            <a:off x="1622425" y="4054475"/>
            <a:ext cx="2066925" cy="284163"/>
          </a:xfrm>
          <a:prstGeom prst="rect">
            <a:avLst/>
          </a:prstGeom>
          <a:noFill/>
          <a:ln w="9525">
            <a:noFill/>
            <a:miter lim="800000"/>
            <a:headEnd/>
            <a:tailEnd/>
          </a:ln>
        </p:spPr>
        <p:txBody>
          <a:bodyPr wrap="none" lIns="92075" tIns="46038" rIns="92075" bIns="46038">
            <a:spAutoFit/>
          </a:bodyPr>
          <a:lstStyle/>
          <a:p>
            <a:pPr defTabSz="911225">
              <a:lnSpc>
                <a:spcPct val="90000"/>
              </a:lnSpc>
            </a:pPr>
            <a:r>
              <a:rPr lang="en-US"/>
              <a:t>Division by a power of 2</a:t>
            </a:r>
          </a:p>
        </p:txBody>
      </p:sp>
      <p:sp>
        <p:nvSpPr>
          <p:cNvPr id="18469" name="Rectangle 37"/>
          <p:cNvSpPr>
            <a:spLocks noChangeArrowheads="1"/>
          </p:cNvSpPr>
          <p:nvPr/>
        </p:nvSpPr>
        <p:spPr bwMode="auto">
          <a:xfrm>
            <a:off x="5584825" y="4054475"/>
            <a:ext cx="2292350" cy="476250"/>
          </a:xfrm>
          <a:prstGeom prst="rect">
            <a:avLst/>
          </a:prstGeom>
          <a:noFill/>
          <a:ln w="9525">
            <a:noFill/>
            <a:miter lim="800000"/>
            <a:headEnd/>
            <a:tailEnd/>
          </a:ln>
        </p:spPr>
        <p:txBody>
          <a:bodyPr wrap="none" lIns="92075" tIns="46038" rIns="92075" bIns="46038">
            <a:spAutoFit/>
          </a:bodyPr>
          <a:lstStyle/>
          <a:p>
            <a:pPr defTabSz="911225">
              <a:lnSpc>
                <a:spcPct val="90000"/>
              </a:lnSpc>
            </a:pPr>
            <a:r>
              <a:rPr lang="en-US"/>
              <a:t>Bit rotate with wrap around</a:t>
            </a:r>
            <a:br>
              <a:rPr lang="en-US"/>
            </a:br>
            <a:r>
              <a:rPr lang="en-US"/>
              <a:t>from LSB to MSB</a:t>
            </a:r>
          </a:p>
        </p:txBody>
      </p:sp>
      <p:sp>
        <p:nvSpPr>
          <p:cNvPr id="18470" name="Rectangle 38"/>
          <p:cNvSpPr>
            <a:spLocks noChangeArrowheads="1"/>
          </p:cNvSpPr>
          <p:nvPr/>
        </p:nvSpPr>
        <p:spPr bwMode="auto">
          <a:xfrm>
            <a:off x="3525838" y="5272088"/>
            <a:ext cx="1371600" cy="387350"/>
          </a:xfrm>
          <a:prstGeom prst="rect">
            <a:avLst/>
          </a:prstGeom>
          <a:noFill/>
          <a:ln w="12700">
            <a:solidFill>
              <a:schemeClr val="tx1"/>
            </a:solidFill>
            <a:miter lim="800000"/>
            <a:headEnd/>
            <a:tailEnd/>
          </a:ln>
        </p:spPr>
        <p:txBody>
          <a:bodyPr wrap="none" lIns="65088" tIns="33338" rIns="65088" bIns="33338" anchor="ctr"/>
          <a:lstStyle/>
          <a:p>
            <a:pPr defTabSz="449263"/>
            <a:r>
              <a:rPr lang="en-US" sz="1700"/>
              <a:t>Destination</a:t>
            </a:r>
          </a:p>
        </p:txBody>
      </p:sp>
      <p:sp>
        <p:nvSpPr>
          <p:cNvPr id="18471" name="Line 39"/>
          <p:cNvSpPr>
            <a:spLocks noChangeShapeType="1"/>
          </p:cNvSpPr>
          <p:nvPr/>
        </p:nvSpPr>
        <p:spPr bwMode="auto">
          <a:xfrm>
            <a:off x="4903788" y="5461000"/>
            <a:ext cx="584200" cy="0"/>
          </a:xfrm>
          <a:prstGeom prst="line">
            <a:avLst/>
          </a:prstGeom>
          <a:noFill/>
          <a:ln w="12700">
            <a:solidFill>
              <a:schemeClr val="tx1"/>
            </a:solidFill>
            <a:round/>
            <a:headEnd type="none" w="sm" len="sm"/>
            <a:tailEnd type="stealth" w="med" len="lg"/>
          </a:ln>
        </p:spPr>
        <p:txBody>
          <a:bodyPr wrap="none" anchor="ctr"/>
          <a:lstStyle/>
          <a:p>
            <a:endParaRPr lang="es-AR"/>
          </a:p>
        </p:txBody>
      </p:sp>
      <p:sp>
        <p:nvSpPr>
          <p:cNvPr id="18472" name="Line 40"/>
          <p:cNvSpPr>
            <a:spLocks noChangeShapeType="1"/>
          </p:cNvSpPr>
          <p:nvPr/>
        </p:nvSpPr>
        <p:spPr bwMode="auto">
          <a:xfrm>
            <a:off x="3090863" y="5441950"/>
            <a:ext cx="395287" cy="0"/>
          </a:xfrm>
          <a:prstGeom prst="line">
            <a:avLst/>
          </a:prstGeom>
          <a:noFill/>
          <a:ln w="12700">
            <a:solidFill>
              <a:schemeClr val="tx1"/>
            </a:solidFill>
            <a:round/>
            <a:headEnd type="none" w="sm" len="sm"/>
            <a:tailEnd type="stealth" w="med" len="lg"/>
          </a:ln>
        </p:spPr>
        <p:txBody>
          <a:bodyPr wrap="none" anchor="ctr"/>
          <a:lstStyle/>
          <a:p>
            <a:endParaRPr lang="es-AR"/>
          </a:p>
        </p:txBody>
      </p:sp>
      <p:sp>
        <p:nvSpPr>
          <p:cNvPr id="18473" name="Line 41"/>
          <p:cNvSpPr>
            <a:spLocks noChangeShapeType="1"/>
          </p:cNvSpPr>
          <p:nvPr/>
        </p:nvSpPr>
        <p:spPr bwMode="auto">
          <a:xfrm flipV="1">
            <a:off x="5673725" y="5068888"/>
            <a:ext cx="0" cy="22860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18474" name="Line 42"/>
          <p:cNvSpPr>
            <a:spLocks noChangeShapeType="1"/>
          </p:cNvSpPr>
          <p:nvPr/>
        </p:nvSpPr>
        <p:spPr bwMode="auto">
          <a:xfrm flipH="1">
            <a:off x="3082925" y="5068888"/>
            <a:ext cx="2590800"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18475" name="Line 43"/>
          <p:cNvSpPr>
            <a:spLocks noChangeShapeType="1"/>
          </p:cNvSpPr>
          <p:nvPr/>
        </p:nvSpPr>
        <p:spPr bwMode="auto">
          <a:xfrm>
            <a:off x="3095625" y="5076825"/>
            <a:ext cx="0" cy="360363"/>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18476" name="Rectangle 44"/>
          <p:cNvSpPr>
            <a:spLocks noChangeArrowheads="1"/>
          </p:cNvSpPr>
          <p:nvPr/>
        </p:nvSpPr>
        <p:spPr bwMode="auto">
          <a:xfrm>
            <a:off x="2854325" y="4687888"/>
            <a:ext cx="3351213" cy="339725"/>
          </a:xfrm>
          <a:prstGeom prst="rect">
            <a:avLst/>
          </a:prstGeom>
          <a:noFill/>
          <a:ln w="9525">
            <a:noFill/>
            <a:miter lim="800000"/>
            <a:headEnd/>
            <a:tailEnd/>
          </a:ln>
        </p:spPr>
        <p:txBody>
          <a:bodyPr lIns="92075" tIns="46038" rIns="92075" bIns="46038">
            <a:spAutoFit/>
          </a:bodyPr>
          <a:lstStyle/>
          <a:p>
            <a:pPr>
              <a:lnSpc>
                <a:spcPct val="90000"/>
              </a:lnSpc>
            </a:pPr>
            <a:r>
              <a:rPr lang="en-US" u="sng">
                <a:solidFill>
                  <a:schemeClr val="bg2"/>
                </a:solidFill>
              </a:rPr>
              <a:t>RRX: Rotate Right Extended</a:t>
            </a:r>
          </a:p>
        </p:txBody>
      </p:sp>
      <p:sp>
        <p:nvSpPr>
          <p:cNvPr id="18477" name="Rectangle 45"/>
          <p:cNvSpPr>
            <a:spLocks noChangeArrowheads="1"/>
          </p:cNvSpPr>
          <p:nvPr/>
        </p:nvSpPr>
        <p:spPr bwMode="auto">
          <a:xfrm>
            <a:off x="3073400" y="5846763"/>
            <a:ext cx="2814638" cy="476250"/>
          </a:xfrm>
          <a:prstGeom prst="rect">
            <a:avLst/>
          </a:prstGeom>
          <a:noFill/>
          <a:ln w="9525">
            <a:noFill/>
            <a:miter lim="800000"/>
            <a:headEnd/>
            <a:tailEnd/>
          </a:ln>
        </p:spPr>
        <p:txBody>
          <a:bodyPr wrap="none" lIns="92075" tIns="46038" rIns="92075" bIns="46038">
            <a:spAutoFit/>
          </a:bodyPr>
          <a:lstStyle/>
          <a:p>
            <a:pPr defTabSz="911225">
              <a:lnSpc>
                <a:spcPct val="90000"/>
              </a:lnSpc>
            </a:pPr>
            <a:r>
              <a:rPr lang="en-US"/>
              <a:t>Single bit rotate with wrap around</a:t>
            </a:r>
            <a:br>
              <a:rPr lang="en-US"/>
            </a:br>
            <a:r>
              <a:rPr lang="en-US"/>
              <a:t>from CF to MSB</a:t>
            </a:r>
          </a:p>
        </p:txBody>
      </p:sp>
      <p:sp>
        <p:nvSpPr>
          <p:cNvPr id="18478" name="Rectangle 46"/>
          <p:cNvSpPr>
            <a:spLocks noChangeArrowheads="1"/>
          </p:cNvSpPr>
          <p:nvPr/>
        </p:nvSpPr>
        <p:spPr bwMode="auto">
          <a:xfrm>
            <a:off x="5494338" y="5281613"/>
            <a:ext cx="352425" cy="387350"/>
          </a:xfrm>
          <a:prstGeom prst="rect">
            <a:avLst/>
          </a:prstGeom>
          <a:solidFill>
            <a:schemeClr val="bg1"/>
          </a:solidFill>
          <a:ln w="12700">
            <a:solidFill>
              <a:schemeClr val="tx1"/>
            </a:solidFill>
            <a:miter lim="800000"/>
            <a:headEnd/>
            <a:tailEnd/>
          </a:ln>
        </p:spPr>
        <p:txBody>
          <a:bodyPr wrap="none" lIns="65088" tIns="33338" rIns="65088" bIns="33338" anchor="ctr"/>
          <a:lstStyle/>
          <a:p>
            <a:pPr defTabSz="449263"/>
            <a:r>
              <a:rPr lang="en-US" sz="1300"/>
              <a:t>CF</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90563" y="6243638"/>
            <a:ext cx="1905000" cy="455612"/>
          </a:xfrm>
          <a:prstGeom prst="rect">
            <a:avLst/>
          </a:prstGeom>
          <a:noFill/>
          <a:ln w="9525">
            <a:noFill/>
            <a:miter lim="800000"/>
            <a:headEnd/>
            <a:tailEnd/>
          </a:ln>
        </p:spPr>
        <p:txBody>
          <a:bodyPr wrap="none" anchor="ctr"/>
          <a:lstStyle/>
          <a:p>
            <a:endParaRPr lang="es-AR"/>
          </a:p>
        </p:txBody>
      </p:sp>
      <p:sp>
        <p:nvSpPr>
          <p:cNvPr id="19459" name="Rectangle 3"/>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19460" name="Rectangle 4"/>
          <p:cNvSpPr>
            <a:spLocks noChangeArrowheads="1"/>
          </p:cNvSpPr>
          <p:nvPr/>
        </p:nvSpPr>
        <p:spPr bwMode="auto">
          <a:xfrm>
            <a:off x="690563" y="6243638"/>
            <a:ext cx="1905000" cy="455612"/>
          </a:xfrm>
          <a:prstGeom prst="rect">
            <a:avLst/>
          </a:prstGeom>
          <a:noFill/>
          <a:ln w="9525">
            <a:noFill/>
            <a:miter lim="800000"/>
            <a:headEnd/>
            <a:tailEnd/>
          </a:ln>
        </p:spPr>
        <p:txBody>
          <a:bodyPr wrap="none" anchor="ctr"/>
          <a:lstStyle/>
          <a:p>
            <a:endParaRPr lang="es-AR"/>
          </a:p>
        </p:txBody>
      </p:sp>
      <p:sp>
        <p:nvSpPr>
          <p:cNvPr id="19461" name="Rectangle 5"/>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pic>
        <p:nvPicPr>
          <p:cNvPr id="19462" name="Picture 2"/>
          <p:cNvPicPr>
            <a:picLocks noChangeAspect="1" noChangeArrowheads="1"/>
          </p:cNvPicPr>
          <p:nvPr/>
        </p:nvPicPr>
        <p:blipFill>
          <a:blip r:embed="rId3" cstate="print"/>
          <a:srcRect/>
          <a:stretch>
            <a:fillRect/>
          </a:stretch>
        </p:blipFill>
        <p:spPr bwMode="auto">
          <a:xfrm>
            <a:off x="557213" y="152400"/>
            <a:ext cx="8029575" cy="6553200"/>
          </a:xfrm>
          <a:prstGeom prst="rect">
            <a:avLst/>
          </a:prstGeom>
          <a:noFill/>
          <a:ln w="12700" algn="ctr">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4275138" y="985838"/>
            <a:ext cx="4724400" cy="5105400"/>
          </a:xfrm>
        </p:spPr>
        <p:txBody>
          <a:bodyPr/>
          <a:lstStyle/>
          <a:p>
            <a:pPr>
              <a:buFont typeface="Wingdings" pitchFamily="2" charset="2"/>
              <a:buNone/>
            </a:pPr>
            <a:r>
              <a:rPr lang="en-US" sz="2000" smtClean="0">
                <a:solidFill>
                  <a:schemeClr val="bg2"/>
                </a:solidFill>
              </a:rPr>
              <a:t>Register, optionally with shift operation</a:t>
            </a:r>
          </a:p>
          <a:p>
            <a:pPr lvl="1"/>
            <a:r>
              <a:rPr lang="en-US" smtClean="0"/>
              <a:t>Shift value can be either be:</a:t>
            </a:r>
          </a:p>
          <a:p>
            <a:pPr lvl="2"/>
            <a:r>
              <a:rPr lang="en-US" smtClean="0"/>
              <a:t> 5 bit unsigned integer</a:t>
            </a:r>
          </a:p>
          <a:p>
            <a:pPr lvl="2"/>
            <a:r>
              <a:rPr lang="en-US" smtClean="0"/>
              <a:t>Specified in bottom byte of another register.</a:t>
            </a:r>
          </a:p>
          <a:p>
            <a:pPr lvl="1"/>
            <a:r>
              <a:rPr lang="en-US" smtClean="0"/>
              <a:t>Used for multiplication by constant</a:t>
            </a:r>
          </a:p>
          <a:p>
            <a:pPr>
              <a:buFont typeface="Wingdings" pitchFamily="2" charset="2"/>
              <a:buNone/>
            </a:pPr>
            <a:endParaRPr lang="en-US" sz="2000" smtClean="0">
              <a:solidFill>
                <a:schemeClr val="bg2"/>
              </a:solidFill>
            </a:endParaRPr>
          </a:p>
          <a:p>
            <a:pPr>
              <a:buFont typeface="Wingdings" pitchFamily="2" charset="2"/>
              <a:buNone/>
            </a:pPr>
            <a:r>
              <a:rPr lang="en-US" sz="2000" smtClean="0">
                <a:solidFill>
                  <a:schemeClr val="bg2"/>
                </a:solidFill>
              </a:rPr>
              <a:t>Immediate value</a:t>
            </a:r>
          </a:p>
          <a:p>
            <a:pPr lvl="1"/>
            <a:r>
              <a:rPr lang="en-US" smtClean="0"/>
              <a:t>8 bit number, with a range of 0-255.</a:t>
            </a:r>
          </a:p>
          <a:p>
            <a:pPr lvl="2"/>
            <a:r>
              <a:rPr lang="en-US" smtClean="0"/>
              <a:t>Rotated right through even number of positions </a:t>
            </a:r>
          </a:p>
          <a:p>
            <a:pPr lvl="1"/>
            <a:r>
              <a:rPr lang="en-US" smtClean="0"/>
              <a:t>Allows increased range of 32-bit constants to be loaded directly into registers</a:t>
            </a:r>
          </a:p>
          <a:p>
            <a:endParaRPr lang="en-GB" sz="2000" smtClean="0"/>
          </a:p>
        </p:txBody>
      </p:sp>
      <p:sp>
        <p:nvSpPr>
          <p:cNvPr id="20483" name="Rectangle 3"/>
          <p:cNvSpPr>
            <a:spLocks noChangeArrowheads="1"/>
          </p:cNvSpPr>
          <p:nvPr/>
        </p:nvSpPr>
        <p:spPr bwMode="auto">
          <a:xfrm>
            <a:off x="690563" y="6243638"/>
            <a:ext cx="1905000" cy="455612"/>
          </a:xfrm>
          <a:prstGeom prst="rect">
            <a:avLst/>
          </a:prstGeom>
          <a:noFill/>
          <a:ln w="9525">
            <a:noFill/>
            <a:miter lim="800000"/>
            <a:headEnd/>
            <a:tailEnd/>
          </a:ln>
        </p:spPr>
        <p:txBody>
          <a:bodyPr wrap="none" anchor="ctr"/>
          <a:lstStyle/>
          <a:p>
            <a:endParaRPr lang="es-AR"/>
          </a:p>
        </p:txBody>
      </p:sp>
      <p:sp>
        <p:nvSpPr>
          <p:cNvPr id="20484" name="Rectangle 4"/>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20485" name="Rectangle 5"/>
          <p:cNvSpPr>
            <a:spLocks noChangeArrowheads="1"/>
          </p:cNvSpPr>
          <p:nvPr/>
        </p:nvSpPr>
        <p:spPr bwMode="auto">
          <a:xfrm>
            <a:off x="690563" y="6243638"/>
            <a:ext cx="1905000" cy="455612"/>
          </a:xfrm>
          <a:prstGeom prst="rect">
            <a:avLst/>
          </a:prstGeom>
          <a:noFill/>
          <a:ln w="9525">
            <a:noFill/>
            <a:miter lim="800000"/>
            <a:headEnd/>
            <a:tailEnd/>
          </a:ln>
        </p:spPr>
        <p:txBody>
          <a:bodyPr wrap="none" anchor="ctr"/>
          <a:lstStyle/>
          <a:p>
            <a:endParaRPr lang="es-AR"/>
          </a:p>
        </p:txBody>
      </p:sp>
      <p:sp>
        <p:nvSpPr>
          <p:cNvPr id="20486" name="Rectangle 6"/>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20487" name="Rectangle 7"/>
          <p:cNvSpPr>
            <a:spLocks noChangeArrowheads="1"/>
          </p:cNvSpPr>
          <p:nvPr/>
        </p:nvSpPr>
        <p:spPr bwMode="auto">
          <a:xfrm>
            <a:off x="4038600" y="3657600"/>
            <a:ext cx="4586288" cy="2362200"/>
          </a:xfrm>
          <a:prstGeom prst="rect">
            <a:avLst/>
          </a:prstGeom>
          <a:noFill/>
          <a:ln w="9525">
            <a:noFill/>
            <a:miter lim="800000"/>
            <a:headEnd/>
            <a:tailEnd/>
          </a:ln>
        </p:spPr>
        <p:txBody>
          <a:bodyPr lIns="95250" tIns="47625" rIns="95250" bIns="47625"/>
          <a:lstStyle/>
          <a:p>
            <a:pPr marL="293688" indent="-293688" algn="l" defTabSz="938213" fontAlgn="base">
              <a:lnSpc>
                <a:spcPct val="90000"/>
              </a:lnSpc>
              <a:spcBef>
                <a:spcPct val="30000"/>
              </a:spcBef>
              <a:buClrTx/>
              <a:buSzTx/>
              <a:buFontTx/>
              <a:buNone/>
            </a:pPr>
            <a:endParaRPr lang="en-US" b="1">
              <a:solidFill>
                <a:schemeClr val="hlink"/>
              </a:solidFill>
              <a:latin typeface="Times New Roman" pitchFamily="18" charset="0"/>
            </a:endParaRPr>
          </a:p>
        </p:txBody>
      </p:sp>
      <p:sp>
        <p:nvSpPr>
          <p:cNvPr id="20488" name="Line 8"/>
          <p:cNvSpPr>
            <a:spLocks noChangeShapeType="1"/>
          </p:cNvSpPr>
          <p:nvPr/>
        </p:nvSpPr>
        <p:spPr bwMode="auto">
          <a:xfrm>
            <a:off x="3657600" y="1600200"/>
            <a:ext cx="609600" cy="0"/>
          </a:xfrm>
          <a:prstGeom prst="line">
            <a:avLst/>
          </a:prstGeom>
          <a:noFill/>
          <a:ln w="25400">
            <a:solidFill>
              <a:schemeClr val="tx1"/>
            </a:solidFill>
            <a:prstDash val="sysDot"/>
            <a:round/>
            <a:headEnd type="stealth" w="med" len="lg"/>
            <a:tailEnd type="none" w="sm" len="sm"/>
          </a:ln>
        </p:spPr>
        <p:txBody>
          <a:bodyPr wrap="none" anchor="ctr"/>
          <a:lstStyle/>
          <a:p>
            <a:endParaRPr lang="es-AR"/>
          </a:p>
        </p:txBody>
      </p:sp>
      <p:sp>
        <p:nvSpPr>
          <p:cNvPr id="20489" name="Line 9"/>
          <p:cNvSpPr>
            <a:spLocks noChangeShapeType="1"/>
          </p:cNvSpPr>
          <p:nvPr/>
        </p:nvSpPr>
        <p:spPr bwMode="auto">
          <a:xfrm>
            <a:off x="3505200" y="1752600"/>
            <a:ext cx="762000" cy="1905000"/>
          </a:xfrm>
          <a:prstGeom prst="line">
            <a:avLst/>
          </a:prstGeom>
          <a:noFill/>
          <a:ln w="25400">
            <a:solidFill>
              <a:schemeClr val="tx1"/>
            </a:solidFill>
            <a:prstDash val="sysDot"/>
            <a:round/>
            <a:headEnd type="stealth" w="med" len="lg"/>
            <a:tailEnd type="none" w="sm" len="sm"/>
          </a:ln>
        </p:spPr>
        <p:txBody>
          <a:bodyPr wrap="none" anchor="ctr"/>
          <a:lstStyle/>
          <a:p>
            <a:endParaRPr lang="es-AR"/>
          </a:p>
        </p:txBody>
      </p:sp>
      <p:grpSp>
        <p:nvGrpSpPr>
          <p:cNvPr id="20490" name="Group 10"/>
          <p:cNvGrpSpPr>
            <a:grpSpLocks/>
          </p:cNvGrpSpPr>
          <p:nvPr/>
        </p:nvGrpSpPr>
        <p:grpSpPr bwMode="auto">
          <a:xfrm>
            <a:off x="609600" y="1371600"/>
            <a:ext cx="3062288" cy="4756150"/>
            <a:chOff x="3740" y="864"/>
            <a:chExt cx="1929" cy="2996"/>
          </a:xfrm>
        </p:grpSpPr>
        <p:sp>
          <p:nvSpPr>
            <p:cNvPr id="20493" name="Rectangle 11"/>
            <p:cNvSpPr>
              <a:spLocks noChangeArrowheads="1"/>
            </p:cNvSpPr>
            <p:nvPr/>
          </p:nvSpPr>
          <p:spPr bwMode="auto">
            <a:xfrm>
              <a:off x="4235" y="3595"/>
              <a:ext cx="916" cy="265"/>
            </a:xfrm>
            <a:prstGeom prst="rect">
              <a:avLst/>
            </a:prstGeom>
            <a:noFill/>
            <a:ln w="9525">
              <a:noFill/>
              <a:miter lim="800000"/>
              <a:headEnd/>
              <a:tailEnd/>
            </a:ln>
          </p:spPr>
          <p:txBody>
            <a:bodyPr lIns="92075" tIns="46038" rIns="92075" bIns="46038">
              <a:spAutoFit/>
            </a:bodyPr>
            <a:lstStyle/>
            <a:p>
              <a:pPr fontAlgn="base">
                <a:lnSpc>
                  <a:spcPct val="90000"/>
                </a:lnSpc>
                <a:buClrTx/>
                <a:buSzTx/>
                <a:buFontTx/>
                <a:buNone/>
              </a:pPr>
              <a:r>
                <a:rPr lang="en-US" sz="2400" b="1"/>
                <a:t>Result</a:t>
              </a:r>
            </a:p>
          </p:txBody>
        </p:sp>
        <p:grpSp>
          <p:nvGrpSpPr>
            <p:cNvPr id="20494" name="Group 12"/>
            <p:cNvGrpSpPr>
              <a:grpSpLocks/>
            </p:cNvGrpSpPr>
            <p:nvPr/>
          </p:nvGrpSpPr>
          <p:grpSpPr bwMode="auto">
            <a:xfrm>
              <a:off x="3740" y="875"/>
              <a:ext cx="916" cy="1621"/>
              <a:chOff x="4700" y="816"/>
              <a:chExt cx="916" cy="1621"/>
            </a:xfrm>
          </p:grpSpPr>
          <p:sp>
            <p:nvSpPr>
              <p:cNvPr id="20507" name="Rectangle 13"/>
              <p:cNvSpPr>
                <a:spLocks noChangeArrowheads="1"/>
              </p:cNvSpPr>
              <p:nvPr/>
            </p:nvSpPr>
            <p:spPr bwMode="auto">
              <a:xfrm>
                <a:off x="4700" y="816"/>
                <a:ext cx="916" cy="472"/>
              </a:xfrm>
              <a:prstGeom prst="rect">
                <a:avLst/>
              </a:prstGeom>
              <a:noFill/>
              <a:ln w="9525">
                <a:noFill/>
                <a:miter lim="800000"/>
                <a:headEnd/>
                <a:tailEnd/>
              </a:ln>
            </p:spPr>
            <p:txBody>
              <a:bodyPr lIns="92075" tIns="46038" rIns="92075" bIns="46038">
                <a:spAutoFit/>
              </a:bodyPr>
              <a:lstStyle/>
              <a:p>
                <a:pPr fontAlgn="base">
                  <a:lnSpc>
                    <a:spcPct val="90000"/>
                  </a:lnSpc>
                  <a:buClrTx/>
                  <a:buSzTx/>
                  <a:buFontTx/>
                  <a:buNone/>
                </a:pPr>
                <a:r>
                  <a:rPr lang="en-US" sz="2400" b="1"/>
                  <a:t>Operand 1</a:t>
                </a:r>
              </a:p>
            </p:txBody>
          </p:sp>
          <p:sp>
            <p:nvSpPr>
              <p:cNvPr id="20508" name="Line 14"/>
              <p:cNvSpPr>
                <a:spLocks noChangeShapeType="1"/>
              </p:cNvSpPr>
              <p:nvPr/>
            </p:nvSpPr>
            <p:spPr bwMode="auto">
              <a:xfrm>
                <a:off x="5179" y="1287"/>
                <a:ext cx="0" cy="1150"/>
              </a:xfrm>
              <a:prstGeom prst="line">
                <a:avLst/>
              </a:prstGeom>
              <a:noFill/>
              <a:ln w="25400">
                <a:solidFill>
                  <a:schemeClr val="tx1"/>
                </a:solidFill>
                <a:round/>
                <a:headEnd type="none" w="sm" len="sm"/>
                <a:tailEnd type="stealth" w="med" len="lg"/>
              </a:ln>
            </p:spPr>
            <p:txBody>
              <a:bodyPr wrap="none" anchor="ctr"/>
              <a:lstStyle/>
              <a:p>
                <a:endParaRPr lang="es-AR"/>
              </a:p>
            </p:txBody>
          </p:sp>
        </p:grpSp>
        <p:grpSp>
          <p:nvGrpSpPr>
            <p:cNvPr id="20495" name="Group 15"/>
            <p:cNvGrpSpPr>
              <a:grpSpLocks/>
            </p:cNvGrpSpPr>
            <p:nvPr/>
          </p:nvGrpSpPr>
          <p:grpSpPr bwMode="auto">
            <a:xfrm>
              <a:off x="4752" y="864"/>
              <a:ext cx="917" cy="1639"/>
              <a:chOff x="3691" y="816"/>
              <a:chExt cx="917" cy="1639"/>
            </a:xfrm>
          </p:grpSpPr>
          <p:grpSp>
            <p:nvGrpSpPr>
              <p:cNvPr id="20501" name="Group 16"/>
              <p:cNvGrpSpPr>
                <a:grpSpLocks/>
              </p:cNvGrpSpPr>
              <p:nvPr/>
            </p:nvGrpSpPr>
            <p:grpSpPr bwMode="auto">
              <a:xfrm>
                <a:off x="3709" y="1669"/>
                <a:ext cx="803" cy="435"/>
                <a:chOff x="3709" y="1669"/>
                <a:chExt cx="803" cy="435"/>
              </a:xfrm>
            </p:grpSpPr>
            <p:sp>
              <p:nvSpPr>
                <p:cNvPr id="20505" name="Rectangle 17"/>
                <p:cNvSpPr>
                  <a:spLocks noChangeArrowheads="1"/>
                </p:cNvSpPr>
                <p:nvPr/>
              </p:nvSpPr>
              <p:spPr bwMode="ltGray">
                <a:xfrm>
                  <a:off x="3709" y="1669"/>
                  <a:ext cx="803" cy="435"/>
                </a:xfrm>
                <a:prstGeom prst="rect">
                  <a:avLst/>
                </a:prstGeom>
                <a:solidFill>
                  <a:schemeClr val="tx2"/>
                </a:solidFill>
                <a:ln w="9525">
                  <a:noFill/>
                  <a:miter lim="800000"/>
                  <a:headEnd/>
                  <a:tailEnd/>
                </a:ln>
              </p:spPr>
              <p:txBody>
                <a:bodyPr wrap="none" anchor="ctr"/>
                <a:lstStyle/>
                <a:p>
                  <a:endParaRPr lang="es-AR"/>
                </a:p>
              </p:txBody>
            </p:sp>
            <p:sp>
              <p:nvSpPr>
                <p:cNvPr id="20506" name="Rectangle 18"/>
                <p:cNvSpPr>
                  <a:spLocks noChangeArrowheads="1"/>
                </p:cNvSpPr>
                <p:nvPr/>
              </p:nvSpPr>
              <p:spPr bwMode="ltGray">
                <a:xfrm>
                  <a:off x="3739" y="1678"/>
                  <a:ext cx="749" cy="386"/>
                </a:xfrm>
                <a:prstGeom prst="rect">
                  <a:avLst/>
                </a:prstGeom>
                <a:noFill/>
                <a:ln w="9525">
                  <a:noFill/>
                  <a:miter lim="800000"/>
                  <a:headEnd/>
                  <a:tailEnd/>
                </a:ln>
              </p:spPr>
              <p:txBody>
                <a:bodyPr wrap="none" lIns="92075" tIns="46038" rIns="92075" bIns="46038" anchor="ctr"/>
                <a:lstStyle/>
                <a:p>
                  <a:pPr fontAlgn="base">
                    <a:lnSpc>
                      <a:spcPct val="90000"/>
                    </a:lnSpc>
                    <a:buClrTx/>
                    <a:buSzTx/>
                    <a:buFontTx/>
                    <a:buNone/>
                  </a:pPr>
                  <a:r>
                    <a:rPr lang="en-US" sz="1600" b="1">
                      <a:solidFill>
                        <a:schemeClr val="bg1"/>
                      </a:solidFill>
                    </a:rPr>
                    <a:t>Barrel</a:t>
                  </a:r>
                  <a:br>
                    <a:rPr lang="en-US" sz="1600" b="1">
                      <a:solidFill>
                        <a:schemeClr val="bg1"/>
                      </a:solidFill>
                    </a:rPr>
                  </a:br>
                  <a:r>
                    <a:rPr lang="en-US" sz="1600" b="1">
                      <a:solidFill>
                        <a:schemeClr val="bg1"/>
                      </a:solidFill>
                    </a:rPr>
                    <a:t>Shifter</a:t>
                  </a:r>
                </a:p>
              </p:txBody>
            </p:sp>
          </p:grpSp>
          <p:sp>
            <p:nvSpPr>
              <p:cNvPr id="20502" name="Line 19"/>
              <p:cNvSpPr>
                <a:spLocks noChangeShapeType="1"/>
              </p:cNvSpPr>
              <p:nvPr/>
            </p:nvSpPr>
            <p:spPr bwMode="auto">
              <a:xfrm>
                <a:off x="4146" y="1287"/>
                <a:ext cx="0" cy="360"/>
              </a:xfrm>
              <a:prstGeom prst="line">
                <a:avLst/>
              </a:prstGeom>
              <a:noFill/>
              <a:ln w="25400">
                <a:solidFill>
                  <a:schemeClr val="tx1"/>
                </a:solidFill>
                <a:round/>
                <a:headEnd type="none" w="sm" len="sm"/>
                <a:tailEnd type="stealth" w="med" len="lg"/>
              </a:ln>
            </p:spPr>
            <p:txBody>
              <a:bodyPr wrap="none" anchor="ctr"/>
              <a:lstStyle/>
              <a:p>
                <a:endParaRPr lang="es-AR"/>
              </a:p>
            </p:txBody>
          </p:sp>
          <p:sp>
            <p:nvSpPr>
              <p:cNvPr id="20503" name="Line 20"/>
              <p:cNvSpPr>
                <a:spLocks noChangeShapeType="1"/>
              </p:cNvSpPr>
              <p:nvPr/>
            </p:nvSpPr>
            <p:spPr bwMode="auto">
              <a:xfrm>
                <a:off x="4146" y="2120"/>
                <a:ext cx="0" cy="335"/>
              </a:xfrm>
              <a:prstGeom prst="line">
                <a:avLst/>
              </a:prstGeom>
              <a:noFill/>
              <a:ln w="25400">
                <a:solidFill>
                  <a:schemeClr val="tx1"/>
                </a:solidFill>
                <a:round/>
                <a:headEnd type="none" w="sm" len="sm"/>
                <a:tailEnd type="stealth" w="med" len="lg"/>
              </a:ln>
            </p:spPr>
            <p:txBody>
              <a:bodyPr wrap="none" anchor="ctr"/>
              <a:lstStyle/>
              <a:p>
                <a:endParaRPr lang="es-AR"/>
              </a:p>
            </p:txBody>
          </p:sp>
          <p:sp>
            <p:nvSpPr>
              <p:cNvPr id="20504" name="Rectangle 21"/>
              <p:cNvSpPr>
                <a:spLocks noChangeArrowheads="1"/>
              </p:cNvSpPr>
              <p:nvPr/>
            </p:nvSpPr>
            <p:spPr bwMode="auto">
              <a:xfrm>
                <a:off x="3691" y="816"/>
                <a:ext cx="917" cy="472"/>
              </a:xfrm>
              <a:prstGeom prst="rect">
                <a:avLst/>
              </a:prstGeom>
              <a:noFill/>
              <a:ln w="9525">
                <a:noFill/>
                <a:miter lim="800000"/>
                <a:headEnd/>
                <a:tailEnd/>
              </a:ln>
            </p:spPr>
            <p:txBody>
              <a:bodyPr lIns="92075" tIns="46038" rIns="92075" bIns="46038">
                <a:spAutoFit/>
              </a:bodyPr>
              <a:lstStyle/>
              <a:p>
                <a:pPr fontAlgn="base">
                  <a:lnSpc>
                    <a:spcPct val="90000"/>
                  </a:lnSpc>
                  <a:buClrTx/>
                  <a:buSzTx/>
                  <a:buFontTx/>
                  <a:buNone/>
                </a:pPr>
                <a:r>
                  <a:rPr lang="en-US" sz="2400" b="1"/>
                  <a:t>Operand 2</a:t>
                </a:r>
              </a:p>
            </p:txBody>
          </p:sp>
        </p:grpSp>
        <p:sp>
          <p:nvSpPr>
            <p:cNvPr id="20496" name="Line 22"/>
            <p:cNvSpPr>
              <a:spLocks noChangeShapeType="1"/>
            </p:cNvSpPr>
            <p:nvPr/>
          </p:nvSpPr>
          <p:spPr bwMode="auto">
            <a:xfrm>
              <a:off x="4684" y="3246"/>
              <a:ext cx="0" cy="335"/>
            </a:xfrm>
            <a:prstGeom prst="line">
              <a:avLst/>
            </a:prstGeom>
            <a:noFill/>
            <a:ln w="25400">
              <a:solidFill>
                <a:schemeClr val="tx1"/>
              </a:solidFill>
              <a:round/>
              <a:headEnd type="none" w="sm" len="sm"/>
              <a:tailEnd type="stealth" w="med" len="lg"/>
            </a:ln>
          </p:spPr>
          <p:txBody>
            <a:bodyPr wrap="none" anchor="ctr"/>
            <a:lstStyle/>
            <a:p>
              <a:endParaRPr lang="es-AR"/>
            </a:p>
          </p:txBody>
        </p:sp>
        <p:grpSp>
          <p:nvGrpSpPr>
            <p:cNvPr id="20497" name="Group 23"/>
            <p:cNvGrpSpPr>
              <a:grpSpLocks/>
            </p:cNvGrpSpPr>
            <p:nvPr/>
          </p:nvGrpSpPr>
          <p:grpSpPr bwMode="auto">
            <a:xfrm>
              <a:off x="3936" y="2448"/>
              <a:ext cx="1488" cy="768"/>
              <a:chOff x="3926" y="2438"/>
              <a:chExt cx="1488" cy="768"/>
            </a:xfrm>
          </p:grpSpPr>
          <p:sp>
            <p:nvSpPr>
              <p:cNvPr id="20498" name="AutoShape 24"/>
              <p:cNvSpPr>
                <a:spLocks noChangeArrowheads="1"/>
              </p:cNvSpPr>
              <p:nvPr/>
            </p:nvSpPr>
            <p:spPr bwMode="ltGray">
              <a:xfrm rot="10800000" flipH="1" flipV="1">
                <a:off x="3926" y="2486"/>
                <a:ext cx="1488" cy="7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tx2"/>
              </a:solidFill>
              <a:ln w="9525">
                <a:noFill/>
                <a:miter lim="800000"/>
                <a:headEnd/>
                <a:tailEnd/>
              </a:ln>
            </p:spPr>
            <p:txBody>
              <a:bodyPr wrap="none" anchor="ctr"/>
              <a:lstStyle/>
              <a:p>
                <a:endParaRPr lang="es-AR"/>
              </a:p>
            </p:txBody>
          </p:sp>
          <p:sp>
            <p:nvSpPr>
              <p:cNvPr id="20499" name="AutoShape 25"/>
              <p:cNvSpPr>
                <a:spLocks noChangeArrowheads="1"/>
              </p:cNvSpPr>
              <p:nvPr/>
            </p:nvSpPr>
            <p:spPr bwMode="ltGray">
              <a:xfrm rot="10800000" flipH="1" flipV="1">
                <a:off x="4372" y="2438"/>
                <a:ext cx="595" cy="3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2 w 21600"/>
                  <a:gd name="T13" fmla="*/ 4500 h 21600"/>
                  <a:gd name="T14" fmla="*/ 17098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9525">
                <a:noFill/>
                <a:miter lim="800000"/>
                <a:headEnd/>
                <a:tailEnd/>
              </a:ln>
            </p:spPr>
            <p:txBody>
              <a:bodyPr wrap="none" anchor="ctr"/>
              <a:lstStyle/>
              <a:p>
                <a:endParaRPr lang="es-AR"/>
              </a:p>
            </p:txBody>
          </p:sp>
          <p:sp>
            <p:nvSpPr>
              <p:cNvPr id="20500" name="Rectangle 26"/>
              <p:cNvSpPr>
                <a:spLocks noChangeArrowheads="1"/>
              </p:cNvSpPr>
              <p:nvPr/>
            </p:nvSpPr>
            <p:spPr bwMode="ltGray">
              <a:xfrm>
                <a:off x="4403" y="2895"/>
                <a:ext cx="546" cy="197"/>
              </a:xfrm>
              <a:prstGeom prst="rect">
                <a:avLst/>
              </a:prstGeom>
              <a:solidFill>
                <a:schemeClr val="tx2"/>
              </a:solidFill>
              <a:ln w="9525">
                <a:noFill/>
                <a:miter lim="800000"/>
                <a:headEnd/>
                <a:tailEnd/>
              </a:ln>
            </p:spPr>
            <p:txBody>
              <a:bodyPr lIns="92075" tIns="46038" rIns="92075" bIns="46038">
                <a:spAutoFit/>
              </a:bodyPr>
              <a:lstStyle/>
              <a:p>
                <a:pPr fontAlgn="base">
                  <a:lnSpc>
                    <a:spcPct val="90000"/>
                  </a:lnSpc>
                  <a:buClrTx/>
                  <a:buSzTx/>
                  <a:buFontTx/>
                  <a:buNone/>
                </a:pPr>
                <a:r>
                  <a:rPr lang="en-US" sz="1600" b="1">
                    <a:solidFill>
                      <a:schemeClr val="bg1"/>
                    </a:solidFill>
                  </a:rPr>
                  <a:t>ALU</a:t>
                </a:r>
              </a:p>
            </p:txBody>
          </p:sp>
        </p:grpSp>
      </p:grpSp>
      <p:sp>
        <p:nvSpPr>
          <p:cNvPr id="20491" name="Rectangle 27"/>
          <p:cNvSpPr>
            <a:spLocks noChangeArrowheads="1"/>
          </p:cNvSpPr>
          <p:nvPr/>
        </p:nvSpPr>
        <p:spPr bwMode="auto">
          <a:xfrm>
            <a:off x="290513" y="1098550"/>
            <a:ext cx="4357687" cy="2374900"/>
          </a:xfrm>
          <a:prstGeom prst="rect">
            <a:avLst/>
          </a:prstGeom>
          <a:noFill/>
          <a:ln w="9525">
            <a:noFill/>
            <a:miter lim="800000"/>
            <a:headEnd/>
            <a:tailEnd/>
          </a:ln>
        </p:spPr>
        <p:txBody>
          <a:bodyPr wrap="none" anchor="ctr"/>
          <a:lstStyle/>
          <a:p>
            <a:endParaRPr lang="es-AR"/>
          </a:p>
        </p:txBody>
      </p:sp>
      <p:sp>
        <p:nvSpPr>
          <p:cNvPr id="20492" name="Rectangle 28"/>
          <p:cNvSpPr>
            <a:spLocks noGrp="1" noChangeArrowheads="1"/>
          </p:cNvSpPr>
          <p:nvPr>
            <p:ph type="title"/>
          </p:nvPr>
        </p:nvSpPr>
        <p:spPr/>
        <p:txBody>
          <a:bodyPr/>
          <a:lstStyle/>
          <a:p>
            <a:r>
              <a:rPr lang="en-US" smtClean="0"/>
              <a:t>Using a Barrel Shifter:The 2nd Operand</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Data Processing Exercise</a:t>
            </a:r>
          </a:p>
        </p:txBody>
      </p:sp>
      <p:sp>
        <p:nvSpPr>
          <p:cNvPr id="21507" name="Rectangle 3"/>
          <p:cNvSpPr>
            <a:spLocks noGrp="1" noChangeArrowheads="1"/>
          </p:cNvSpPr>
          <p:nvPr>
            <p:ph type="body" idx="1"/>
          </p:nvPr>
        </p:nvSpPr>
        <p:spPr/>
        <p:txBody>
          <a:bodyPr/>
          <a:lstStyle/>
          <a:p>
            <a:pPr>
              <a:buFont typeface="Wingdings" pitchFamily="2" charset="2"/>
              <a:buNone/>
            </a:pPr>
            <a:r>
              <a:rPr lang="en-US" smtClean="0"/>
              <a:t>	</a:t>
            </a:r>
            <a:r>
              <a:rPr lang="en-US" sz="2800" smtClean="0"/>
              <a:t>1. How would you load the two’s complement representation of -1 into Register 3 using one instruction?</a:t>
            </a:r>
          </a:p>
          <a:p>
            <a:pPr>
              <a:buFont typeface="Wingdings" pitchFamily="2" charset="2"/>
              <a:buNone/>
            </a:pPr>
            <a:endParaRPr lang="en-US" sz="2800" smtClean="0"/>
          </a:p>
          <a:p>
            <a:pPr>
              <a:buFont typeface="Wingdings" pitchFamily="2" charset="2"/>
              <a:buNone/>
            </a:pPr>
            <a:r>
              <a:rPr lang="en-US" sz="2800" smtClean="0"/>
              <a:t>	2. Implement an ABS (absolute value) function for a registered value using only two instructions.</a:t>
            </a:r>
          </a:p>
          <a:p>
            <a:pPr>
              <a:buFont typeface="Wingdings" pitchFamily="2" charset="2"/>
              <a:buNone/>
            </a:pPr>
            <a:endParaRPr lang="en-US" sz="2800" smtClean="0"/>
          </a:p>
          <a:p>
            <a:pPr>
              <a:buFont typeface="Wingdings" pitchFamily="2" charset="2"/>
              <a:buNone/>
            </a:pPr>
            <a:r>
              <a:rPr lang="en-US" sz="2800" smtClean="0"/>
              <a:t>	3. Multiply a number by 35, guaranteeing that it executes in 2 core clock cycles.</a:t>
            </a:r>
          </a:p>
          <a:p>
            <a:pPr>
              <a:buFont typeface="Wingdings" pitchFamily="2" charset="2"/>
              <a:buNone/>
            </a:pPr>
            <a:endParaRPr lang="en-US" sz="2800" smtClean="0"/>
          </a:p>
          <a:p>
            <a:pPr>
              <a:buFont typeface="Wingdings" pitchFamily="2" charset="2"/>
              <a:buNone/>
            </a:pPr>
            <a:r>
              <a:rPr lang="en-US" smtClean="0"/>
              <a:t>	</a:t>
            </a:r>
            <a:endParaRPr lang="en-US" sz="3600" smtClean="0">
              <a:latin typeface="Courier New" pitchFamily="49"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Data Processing Solutions</a:t>
            </a:r>
          </a:p>
        </p:txBody>
      </p:sp>
      <p:sp>
        <p:nvSpPr>
          <p:cNvPr id="22531" name="Rectangle 3"/>
          <p:cNvSpPr>
            <a:spLocks noGrp="1" noChangeArrowheads="1"/>
          </p:cNvSpPr>
          <p:nvPr>
            <p:ph type="body" idx="1"/>
          </p:nvPr>
        </p:nvSpPr>
        <p:spPr/>
        <p:txBody>
          <a:bodyPr/>
          <a:lstStyle/>
          <a:p>
            <a:pPr>
              <a:buFont typeface="Wingdings" pitchFamily="2" charset="2"/>
              <a:buNone/>
            </a:pPr>
            <a:r>
              <a:rPr lang="en-US" smtClean="0"/>
              <a:t>	</a:t>
            </a:r>
            <a:r>
              <a:rPr lang="en-US" sz="2800" smtClean="0"/>
              <a:t>1. MVN	r3, #0</a:t>
            </a:r>
          </a:p>
          <a:p>
            <a:pPr>
              <a:buFont typeface="Wingdings" pitchFamily="2" charset="2"/>
              <a:buNone/>
            </a:pPr>
            <a:endParaRPr lang="en-US" sz="2800" smtClean="0"/>
          </a:p>
          <a:p>
            <a:pPr>
              <a:buFont typeface="Wingdings" pitchFamily="2" charset="2"/>
              <a:buNone/>
            </a:pPr>
            <a:r>
              <a:rPr lang="en-US" sz="2800" smtClean="0"/>
              <a:t>	2. MOVS	r7,r7		; set the flags</a:t>
            </a:r>
          </a:p>
          <a:p>
            <a:pPr>
              <a:buFont typeface="Wingdings" pitchFamily="2" charset="2"/>
              <a:buNone/>
            </a:pPr>
            <a:r>
              <a:rPr lang="en-US" sz="2800" smtClean="0"/>
              <a:t>	    RSBMI	r7,r7,#0	; if neg, r7=0-r7</a:t>
            </a:r>
          </a:p>
          <a:p>
            <a:pPr>
              <a:buFont typeface="Wingdings" pitchFamily="2" charset="2"/>
              <a:buNone/>
            </a:pPr>
            <a:endParaRPr lang="en-US" sz="2800" smtClean="0"/>
          </a:p>
          <a:p>
            <a:pPr>
              <a:buFont typeface="Wingdings" pitchFamily="2" charset="2"/>
              <a:buNone/>
            </a:pPr>
            <a:r>
              <a:rPr lang="en-US" sz="2800" smtClean="0"/>
              <a:t>	3. ADD		r9,r8,r8,LSL #2		; r9=r8*5</a:t>
            </a:r>
          </a:p>
          <a:p>
            <a:pPr>
              <a:buFont typeface="Wingdings" pitchFamily="2" charset="2"/>
              <a:buNone/>
            </a:pPr>
            <a:r>
              <a:rPr lang="en-US" sz="2800" smtClean="0"/>
              <a:t>	    RSB		r10,r9,r9,LSL #3	; r10=r9*7</a:t>
            </a:r>
          </a:p>
          <a:p>
            <a:pPr>
              <a:buFont typeface="Wingdings" pitchFamily="2" charset="2"/>
              <a:buNone/>
            </a:pPr>
            <a:endParaRPr lang="en-US" sz="2800" smtClean="0"/>
          </a:p>
          <a:p>
            <a:pPr>
              <a:buFont typeface="Wingdings" pitchFamily="2" charset="2"/>
              <a:buNone/>
            </a:pPr>
            <a:r>
              <a:rPr lang="en-US" smtClean="0"/>
              <a:t>	</a:t>
            </a:r>
            <a:endParaRPr lang="en-US" sz="3600" smtClean="0">
              <a:latin typeface="Courier New" pitchFamily="49"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306388" y="1146175"/>
            <a:ext cx="8685212" cy="5153025"/>
          </a:xfrm>
        </p:spPr>
        <p:txBody>
          <a:bodyPr/>
          <a:lstStyle/>
          <a:p>
            <a:r>
              <a:rPr lang="en-US" smtClean="0"/>
              <a:t>No ARM instruction can contain a 32 bit immediate constant</a:t>
            </a:r>
          </a:p>
          <a:p>
            <a:pPr lvl="1"/>
            <a:r>
              <a:rPr lang="en-US" smtClean="0"/>
              <a:t>All ARM instructions are fixed as 32 bits long</a:t>
            </a:r>
          </a:p>
          <a:p>
            <a:r>
              <a:rPr lang="en-US" smtClean="0"/>
              <a:t>The data processing instruction format has 12 bits available for operand2</a:t>
            </a:r>
          </a:p>
          <a:p>
            <a:endParaRPr lang="en-US" smtClean="0"/>
          </a:p>
          <a:p>
            <a:pPr lvl="1"/>
            <a:endParaRPr lang="en-US" smtClean="0"/>
          </a:p>
          <a:p>
            <a:pPr lvl="1"/>
            <a:endParaRPr lang="en-US" smtClean="0"/>
          </a:p>
          <a:p>
            <a:pPr lvl="1"/>
            <a:endParaRPr lang="en-US" smtClean="0"/>
          </a:p>
          <a:p>
            <a:r>
              <a:rPr lang="en-US" smtClean="0"/>
              <a:t>4 bit rotate value (0-15) is multiplied by two to give range 0-30 in steps of 2</a:t>
            </a:r>
          </a:p>
          <a:p>
            <a:pPr>
              <a:lnSpc>
                <a:spcPct val="130000"/>
              </a:lnSpc>
            </a:pPr>
            <a:r>
              <a:rPr lang="en-US" smtClean="0"/>
              <a:t>Rule to remember is </a:t>
            </a:r>
            <a:br>
              <a:rPr lang="en-US" smtClean="0"/>
            </a:br>
            <a:r>
              <a:rPr lang="en-US" smtClean="0"/>
              <a:t>	“</a:t>
            </a:r>
            <a:r>
              <a:rPr lang="en-US" smtClean="0">
                <a:solidFill>
                  <a:schemeClr val="bg2"/>
                </a:solidFill>
              </a:rPr>
              <a:t>8-bits rotated right by an even number of bit positions</a:t>
            </a:r>
            <a:r>
              <a:rPr lang="en-US" smtClean="0"/>
              <a:t>”</a:t>
            </a:r>
          </a:p>
        </p:txBody>
      </p:sp>
      <p:sp>
        <p:nvSpPr>
          <p:cNvPr id="23555" name="Rectangle 3"/>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s-AR"/>
          </a:p>
        </p:txBody>
      </p:sp>
      <p:sp>
        <p:nvSpPr>
          <p:cNvPr id="23556" name="Rectangle 4"/>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23557" name="Rectangle 5"/>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s-AR"/>
          </a:p>
        </p:txBody>
      </p:sp>
      <p:sp>
        <p:nvSpPr>
          <p:cNvPr id="23558" name="Rectangle 6"/>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23559" name="Line 7"/>
          <p:cNvSpPr>
            <a:spLocks noChangeShapeType="1"/>
          </p:cNvSpPr>
          <p:nvPr/>
        </p:nvSpPr>
        <p:spPr bwMode="auto">
          <a:xfrm>
            <a:off x="838200" y="3089275"/>
            <a:ext cx="4267200" cy="0"/>
          </a:xfrm>
          <a:prstGeom prst="line">
            <a:avLst/>
          </a:prstGeom>
          <a:noFill/>
          <a:ln w="9525">
            <a:solidFill>
              <a:schemeClr val="tx1"/>
            </a:solidFill>
            <a:round/>
            <a:headEnd/>
            <a:tailEnd/>
          </a:ln>
        </p:spPr>
        <p:txBody>
          <a:bodyPr wrap="none" anchor="ctr"/>
          <a:lstStyle/>
          <a:p>
            <a:endParaRPr lang="es-AR"/>
          </a:p>
        </p:txBody>
      </p:sp>
      <p:sp>
        <p:nvSpPr>
          <p:cNvPr id="23560" name="Line 8"/>
          <p:cNvSpPr>
            <a:spLocks noChangeShapeType="1"/>
          </p:cNvSpPr>
          <p:nvPr/>
        </p:nvSpPr>
        <p:spPr bwMode="auto">
          <a:xfrm>
            <a:off x="5105400" y="3089275"/>
            <a:ext cx="0" cy="304800"/>
          </a:xfrm>
          <a:prstGeom prst="line">
            <a:avLst/>
          </a:prstGeom>
          <a:noFill/>
          <a:ln w="9525">
            <a:solidFill>
              <a:schemeClr val="tx1"/>
            </a:solidFill>
            <a:round/>
            <a:headEnd/>
            <a:tailEnd/>
          </a:ln>
        </p:spPr>
        <p:txBody>
          <a:bodyPr wrap="none" anchor="ctr"/>
          <a:lstStyle/>
          <a:p>
            <a:endParaRPr lang="es-AR"/>
          </a:p>
        </p:txBody>
      </p:sp>
      <p:sp>
        <p:nvSpPr>
          <p:cNvPr id="23561" name="Line 9"/>
          <p:cNvSpPr>
            <a:spLocks noChangeShapeType="1"/>
          </p:cNvSpPr>
          <p:nvPr/>
        </p:nvSpPr>
        <p:spPr bwMode="auto">
          <a:xfrm>
            <a:off x="838200" y="3394075"/>
            <a:ext cx="4267200" cy="0"/>
          </a:xfrm>
          <a:prstGeom prst="line">
            <a:avLst/>
          </a:prstGeom>
          <a:noFill/>
          <a:ln w="9525">
            <a:solidFill>
              <a:schemeClr val="tx1"/>
            </a:solidFill>
            <a:round/>
            <a:headEnd/>
            <a:tailEnd/>
          </a:ln>
        </p:spPr>
        <p:txBody>
          <a:bodyPr wrap="none" anchor="ctr"/>
          <a:lstStyle/>
          <a:p>
            <a:endParaRPr lang="es-AR"/>
          </a:p>
        </p:txBody>
      </p:sp>
      <p:sp>
        <p:nvSpPr>
          <p:cNvPr id="23562" name="Line 10"/>
          <p:cNvSpPr>
            <a:spLocks noChangeShapeType="1"/>
          </p:cNvSpPr>
          <p:nvPr/>
        </p:nvSpPr>
        <p:spPr bwMode="auto">
          <a:xfrm>
            <a:off x="4953000" y="3317875"/>
            <a:ext cx="0" cy="76200"/>
          </a:xfrm>
          <a:prstGeom prst="line">
            <a:avLst/>
          </a:prstGeom>
          <a:noFill/>
          <a:ln w="9525">
            <a:solidFill>
              <a:schemeClr val="tx1"/>
            </a:solidFill>
            <a:round/>
            <a:headEnd/>
            <a:tailEnd/>
          </a:ln>
        </p:spPr>
        <p:txBody>
          <a:bodyPr wrap="none" anchor="ctr"/>
          <a:lstStyle/>
          <a:p>
            <a:endParaRPr lang="es-AR"/>
          </a:p>
        </p:txBody>
      </p:sp>
      <p:sp>
        <p:nvSpPr>
          <p:cNvPr id="23563" name="Line 11"/>
          <p:cNvSpPr>
            <a:spLocks noChangeShapeType="1"/>
          </p:cNvSpPr>
          <p:nvPr/>
        </p:nvSpPr>
        <p:spPr bwMode="auto">
          <a:xfrm>
            <a:off x="4800600" y="3317875"/>
            <a:ext cx="0" cy="76200"/>
          </a:xfrm>
          <a:prstGeom prst="line">
            <a:avLst/>
          </a:prstGeom>
          <a:noFill/>
          <a:ln w="9525">
            <a:solidFill>
              <a:schemeClr val="tx1"/>
            </a:solidFill>
            <a:round/>
            <a:headEnd/>
            <a:tailEnd/>
          </a:ln>
        </p:spPr>
        <p:txBody>
          <a:bodyPr wrap="none" anchor="ctr"/>
          <a:lstStyle/>
          <a:p>
            <a:endParaRPr lang="es-AR"/>
          </a:p>
        </p:txBody>
      </p:sp>
      <p:sp>
        <p:nvSpPr>
          <p:cNvPr id="23564" name="Line 12"/>
          <p:cNvSpPr>
            <a:spLocks noChangeShapeType="1"/>
          </p:cNvSpPr>
          <p:nvPr/>
        </p:nvSpPr>
        <p:spPr bwMode="auto">
          <a:xfrm>
            <a:off x="4648200" y="3317875"/>
            <a:ext cx="0" cy="76200"/>
          </a:xfrm>
          <a:prstGeom prst="line">
            <a:avLst/>
          </a:prstGeom>
          <a:noFill/>
          <a:ln w="9525">
            <a:solidFill>
              <a:schemeClr val="tx1"/>
            </a:solidFill>
            <a:round/>
            <a:headEnd/>
            <a:tailEnd/>
          </a:ln>
        </p:spPr>
        <p:txBody>
          <a:bodyPr wrap="none" anchor="ctr"/>
          <a:lstStyle/>
          <a:p>
            <a:endParaRPr lang="es-AR"/>
          </a:p>
        </p:txBody>
      </p:sp>
      <p:sp>
        <p:nvSpPr>
          <p:cNvPr id="23565" name="Line 13"/>
          <p:cNvSpPr>
            <a:spLocks noChangeShapeType="1"/>
          </p:cNvSpPr>
          <p:nvPr/>
        </p:nvSpPr>
        <p:spPr bwMode="auto">
          <a:xfrm>
            <a:off x="4495800" y="3317875"/>
            <a:ext cx="0" cy="76200"/>
          </a:xfrm>
          <a:prstGeom prst="line">
            <a:avLst/>
          </a:prstGeom>
          <a:noFill/>
          <a:ln w="9525">
            <a:solidFill>
              <a:schemeClr val="tx1"/>
            </a:solidFill>
            <a:round/>
            <a:headEnd/>
            <a:tailEnd/>
          </a:ln>
        </p:spPr>
        <p:txBody>
          <a:bodyPr wrap="none" anchor="ctr"/>
          <a:lstStyle/>
          <a:p>
            <a:endParaRPr lang="es-AR"/>
          </a:p>
        </p:txBody>
      </p:sp>
      <p:sp>
        <p:nvSpPr>
          <p:cNvPr id="23566" name="Line 14"/>
          <p:cNvSpPr>
            <a:spLocks noChangeShapeType="1"/>
          </p:cNvSpPr>
          <p:nvPr/>
        </p:nvSpPr>
        <p:spPr bwMode="auto">
          <a:xfrm>
            <a:off x="4343400" y="3317875"/>
            <a:ext cx="0" cy="76200"/>
          </a:xfrm>
          <a:prstGeom prst="line">
            <a:avLst/>
          </a:prstGeom>
          <a:noFill/>
          <a:ln w="9525">
            <a:solidFill>
              <a:schemeClr val="tx1"/>
            </a:solidFill>
            <a:round/>
            <a:headEnd/>
            <a:tailEnd/>
          </a:ln>
        </p:spPr>
        <p:txBody>
          <a:bodyPr wrap="none" anchor="ctr"/>
          <a:lstStyle/>
          <a:p>
            <a:endParaRPr lang="es-AR"/>
          </a:p>
        </p:txBody>
      </p:sp>
      <p:sp>
        <p:nvSpPr>
          <p:cNvPr id="23567" name="Line 15"/>
          <p:cNvSpPr>
            <a:spLocks noChangeShapeType="1"/>
          </p:cNvSpPr>
          <p:nvPr/>
        </p:nvSpPr>
        <p:spPr bwMode="auto">
          <a:xfrm>
            <a:off x="4191000" y="3317875"/>
            <a:ext cx="0" cy="76200"/>
          </a:xfrm>
          <a:prstGeom prst="line">
            <a:avLst/>
          </a:prstGeom>
          <a:noFill/>
          <a:ln w="9525">
            <a:solidFill>
              <a:schemeClr val="tx1"/>
            </a:solidFill>
            <a:round/>
            <a:headEnd/>
            <a:tailEnd/>
          </a:ln>
        </p:spPr>
        <p:txBody>
          <a:bodyPr wrap="none" anchor="ctr"/>
          <a:lstStyle/>
          <a:p>
            <a:endParaRPr lang="es-AR"/>
          </a:p>
        </p:txBody>
      </p:sp>
      <p:sp>
        <p:nvSpPr>
          <p:cNvPr id="23568" name="Line 16"/>
          <p:cNvSpPr>
            <a:spLocks noChangeShapeType="1"/>
          </p:cNvSpPr>
          <p:nvPr/>
        </p:nvSpPr>
        <p:spPr bwMode="auto">
          <a:xfrm>
            <a:off x="4038600" y="3317875"/>
            <a:ext cx="0" cy="76200"/>
          </a:xfrm>
          <a:prstGeom prst="line">
            <a:avLst/>
          </a:prstGeom>
          <a:noFill/>
          <a:ln w="9525">
            <a:solidFill>
              <a:schemeClr val="tx1"/>
            </a:solidFill>
            <a:round/>
            <a:headEnd/>
            <a:tailEnd/>
          </a:ln>
        </p:spPr>
        <p:txBody>
          <a:bodyPr wrap="none" anchor="ctr"/>
          <a:lstStyle/>
          <a:p>
            <a:endParaRPr lang="es-AR"/>
          </a:p>
        </p:txBody>
      </p:sp>
      <p:sp>
        <p:nvSpPr>
          <p:cNvPr id="23569" name="Line 17"/>
          <p:cNvSpPr>
            <a:spLocks noChangeShapeType="1"/>
          </p:cNvSpPr>
          <p:nvPr/>
        </p:nvSpPr>
        <p:spPr bwMode="auto">
          <a:xfrm>
            <a:off x="3886200" y="3089275"/>
            <a:ext cx="0" cy="304800"/>
          </a:xfrm>
          <a:prstGeom prst="line">
            <a:avLst/>
          </a:prstGeom>
          <a:noFill/>
          <a:ln w="9525">
            <a:solidFill>
              <a:schemeClr val="tx1"/>
            </a:solidFill>
            <a:round/>
            <a:headEnd/>
            <a:tailEnd/>
          </a:ln>
        </p:spPr>
        <p:txBody>
          <a:bodyPr wrap="none" anchor="ctr"/>
          <a:lstStyle/>
          <a:p>
            <a:endParaRPr lang="es-AR"/>
          </a:p>
        </p:txBody>
      </p:sp>
      <p:sp>
        <p:nvSpPr>
          <p:cNvPr id="23570" name="Line 18"/>
          <p:cNvSpPr>
            <a:spLocks noChangeShapeType="1"/>
          </p:cNvSpPr>
          <p:nvPr/>
        </p:nvSpPr>
        <p:spPr bwMode="auto">
          <a:xfrm>
            <a:off x="3733800" y="3317875"/>
            <a:ext cx="0" cy="76200"/>
          </a:xfrm>
          <a:prstGeom prst="line">
            <a:avLst/>
          </a:prstGeom>
          <a:noFill/>
          <a:ln w="9525">
            <a:solidFill>
              <a:schemeClr val="tx1"/>
            </a:solidFill>
            <a:round/>
            <a:headEnd/>
            <a:tailEnd/>
          </a:ln>
        </p:spPr>
        <p:txBody>
          <a:bodyPr wrap="none" anchor="ctr"/>
          <a:lstStyle/>
          <a:p>
            <a:endParaRPr lang="es-AR"/>
          </a:p>
        </p:txBody>
      </p:sp>
      <p:sp>
        <p:nvSpPr>
          <p:cNvPr id="23571" name="Line 19"/>
          <p:cNvSpPr>
            <a:spLocks noChangeShapeType="1"/>
          </p:cNvSpPr>
          <p:nvPr/>
        </p:nvSpPr>
        <p:spPr bwMode="auto">
          <a:xfrm>
            <a:off x="3581400" y="3317875"/>
            <a:ext cx="0" cy="76200"/>
          </a:xfrm>
          <a:prstGeom prst="line">
            <a:avLst/>
          </a:prstGeom>
          <a:noFill/>
          <a:ln w="9525">
            <a:solidFill>
              <a:schemeClr val="tx1"/>
            </a:solidFill>
            <a:round/>
            <a:headEnd/>
            <a:tailEnd/>
          </a:ln>
        </p:spPr>
        <p:txBody>
          <a:bodyPr wrap="none" anchor="ctr"/>
          <a:lstStyle/>
          <a:p>
            <a:endParaRPr lang="es-AR"/>
          </a:p>
        </p:txBody>
      </p:sp>
      <p:sp>
        <p:nvSpPr>
          <p:cNvPr id="23572" name="Line 20"/>
          <p:cNvSpPr>
            <a:spLocks noChangeShapeType="1"/>
          </p:cNvSpPr>
          <p:nvPr/>
        </p:nvSpPr>
        <p:spPr bwMode="auto">
          <a:xfrm>
            <a:off x="3429000" y="3317875"/>
            <a:ext cx="0" cy="76200"/>
          </a:xfrm>
          <a:prstGeom prst="line">
            <a:avLst/>
          </a:prstGeom>
          <a:noFill/>
          <a:ln w="9525">
            <a:solidFill>
              <a:schemeClr val="tx1"/>
            </a:solidFill>
            <a:round/>
            <a:headEnd/>
            <a:tailEnd/>
          </a:ln>
        </p:spPr>
        <p:txBody>
          <a:bodyPr wrap="none" anchor="ctr"/>
          <a:lstStyle/>
          <a:p>
            <a:endParaRPr lang="es-AR"/>
          </a:p>
        </p:txBody>
      </p:sp>
      <p:sp>
        <p:nvSpPr>
          <p:cNvPr id="23573" name="Line 21"/>
          <p:cNvSpPr>
            <a:spLocks noChangeShapeType="1"/>
          </p:cNvSpPr>
          <p:nvPr/>
        </p:nvSpPr>
        <p:spPr bwMode="auto">
          <a:xfrm>
            <a:off x="3276600" y="3089275"/>
            <a:ext cx="0" cy="304800"/>
          </a:xfrm>
          <a:prstGeom prst="line">
            <a:avLst/>
          </a:prstGeom>
          <a:noFill/>
          <a:ln w="9525">
            <a:solidFill>
              <a:schemeClr val="tx1"/>
            </a:solidFill>
            <a:round/>
            <a:headEnd/>
            <a:tailEnd/>
          </a:ln>
        </p:spPr>
        <p:txBody>
          <a:bodyPr wrap="none" anchor="ctr"/>
          <a:lstStyle/>
          <a:p>
            <a:endParaRPr lang="es-AR"/>
          </a:p>
        </p:txBody>
      </p:sp>
      <p:sp>
        <p:nvSpPr>
          <p:cNvPr id="23574" name="Text Box 22"/>
          <p:cNvSpPr txBox="1">
            <a:spLocks noChangeArrowheads="1"/>
          </p:cNvSpPr>
          <p:nvPr/>
        </p:nvSpPr>
        <p:spPr bwMode="auto">
          <a:xfrm>
            <a:off x="4873625" y="2860675"/>
            <a:ext cx="268288" cy="274638"/>
          </a:xfrm>
          <a:prstGeom prst="rect">
            <a:avLst/>
          </a:prstGeom>
          <a:noFill/>
          <a:ln w="9525">
            <a:noFill/>
            <a:miter lim="800000"/>
            <a:headEnd/>
            <a:tailEnd/>
          </a:ln>
        </p:spPr>
        <p:txBody>
          <a:bodyPr wrap="none" anchor="ctr">
            <a:spAutoFit/>
          </a:bodyPr>
          <a:lstStyle/>
          <a:p>
            <a:pPr fontAlgn="base">
              <a:lnSpc>
                <a:spcPct val="100000"/>
              </a:lnSpc>
              <a:spcBef>
                <a:spcPct val="0"/>
              </a:spcBef>
              <a:buClrTx/>
              <a:buSzTx/>
              <a:buFontTx/>
              <a:buNone/>
            </a:pPr>
            <a:r>
              <a:rPr lang="en-US" sz="1200" b="1"/>
              <a:t>0</a:t>
            </a:r>
          </a:p>
        </p:txBody>
      </p:sp>
      <p:sp>
        <p:nvSpPr>
          <p:cNvPr id="23575" name="Text Box 23"/>
          <p:cNvSpPr txBox="1">
            <a:spLocks noChangeArrowheads="1"/>
          </p:cNvSpPr>
          <p:nvPr/>
        </p:nvSpPr>
        <p:spPr bwMode="auto">
          <a:xfrm>
            <a:off x="3806825" y="2860675"/>
            <a:ext cx="268288" cy="274638"/>
          </a:xfrm>
          <a:prstGeom prst="rect">
            <a:avLst/>
          </a:prstGeom>
          <a:noFill/>
          <a:ln w="9525">
            <a:noFill/>
            <a:miter lim="800000"/>
            <a:headEnd/>
            <a:tailEnd/>
          </a:ln>
        </p:spPr>
        <p:txBody>
          <a:bodyPr wrap="none" anchor="ctr">
            <a:spAutoFit/>
          </a:bodyPr>
          <a:lstStyle/>
          <a:p>
            <a:pPr fontAlgn="base">
              <a:lnSpc>
                <a:spcPct val="100000"/>
              </a:lnSpc>
              <a:spcBef>
                <a:spcPct val="0"/>
              </a:spcBef>
              <a:buClrTx/>
              <a:buSzTx/>
              <a:buFontTx/>
              <a:buNone/>
            </a:pPr>
            <a:r>
              <a:rPr lang="en-US" sz="1200" b="1"/>
              <a:t>7</a:t>
            </a:r>
          </a:p>
        </p:txBody>
      </p:sp>
      <p:sp>
        <p:nvSpPr>
          <p:cNvPr id="23576" name="Text Box 24"/>
          <p:cNvSpPr txBox="1">
            <a:spLocks noChangeArrowheads="1"/>
          </p:cNvSpPr>
          <p:nvPr/>
        </p:nvSpPr>
        <p:spPr bwMode="auto">
          <a:xfrm>
            <a:off x="3154363" y="2860675"/>
            <a:ext cx="352425" cy="274638"/>
          </a:xfrm>
          <a:prstGeom prst="rect">
            <a:avLst/>
          </a:prstGeom>
          <a:noFill/>
          <a:ln w="9525">
            <a:noFill/>
            <a:miter lim="800000"/>
            <a:headEnd/>
            <a:tailEnd/>
          </a:ln>
        </p:spPr>
        <p:txBody>
          <a:bodyPr wrap="none" anchor="ctr">
            <a:spAutoFit/>
          </a:bodyPr>
          <a:lstStyle/>
          <a:p>
            <a:pPr fontAlgn="base">
              <a:lnSpc>
                <a:spcPct val="100000"/>
              </a:lnSpc>
              <a:spcBef>
                <a:spcPct val="0"/>
              </a:spcBef>
              <a:buClrTx/>
              <a:buSzTx/>
              <a:buFontTx/>
              <a:buNone/>
            </a:pPr>
            <a:r>
              <a:rPr lang="en-US" sz="1200" b="1"/>
              <a:t>11</a:t>
            </a:r>
          </a:p>
        </p:txBody>
      </p:sp>
      <p:sp>
        <p:nvSpPr>
          <p:cNvPr id="23577" name="Text Box 25"/>
          <p:cNvSpPr txBox="1">
            <a:spLocks noChangeArrowheads="1"/>
          </p:cNvSpPr>
          <p:nvPr/>
        </p:nvSpPr>
        <p:spPr bwMode="auto">
          <a:xfrm>
            <a:off x="3654425" y="2860675"/>
            <a:ext cx="268288" cy="274638"/>
          </a:xfrm>
          <a:prstGeom prst="rect">
            <a:avLst/>
          </a:prstGeom>
          <a:noFill/>
          <a:ln w="9525">
            <a:noFill/>
            <a:miter lim="800000"/>
            <a:headEnd/>
            <a:tailEnd/>
          </a:ln>
        </p:spPr>
        <p:txBody>
          <a:bodyPr wrap="none" anchor="ctr">
            <a:spAutoFit/>
          </a:bodyPr>
          <a:lstStyle/>
          <a:p>
            <a:pPr fontAlgn="base">
              <a:lnSpc>
                <a:spcPct val="100000"/>
              </a:lnSpc>
              <a:spcBef>
                <a:spcPct val="0"/>
              </a:spcBef>
              <a:buClrTx/>
              <a:buSzTx/>
              <a:buFontTx/>
              <a:buNone/>
            </a:pPr>
            <a:r>
              <a:rPr lang="en-US" sz="1200" b="1"/>
              <a:t>8</a:t>
            </a:r>
          </a:p>
        </p:txBody>
      </p:sp>
      <p:sp>
        <p:nvSpPr>
          <p:cNvPr id="23578" name="Text Box 26"/>
          <p:cNvSpPr txBox="1">
            <a:spLocks noChangeArrowheads="1"/>
          </p:cNvSpPr>
          <p:nvPr/>
        </p:nvSpPr>
        <p:spPr bwMode="auto">
          <a:xfrm>
            <a:off x="4086225" y="3089275"/>
            <a:ext cx="842963" cy="274638"/>
          </a:xfrm>
          <a:prstGeom prst="rect">
            <a:avLst/>
          </a:prstGeom>
          <a:noFill/>
          <a:ln w="9525">
            <a:noFill/>
            <a:miter lim="800000"/>
            <a:headEnd/>
            <a:tailEnd/>
          </a:ln>
        </p:spPr>
        <p:txBody>
          <a:bodyPr wrap="none" anchor="ctr">
            <a:spAutoFit/>
          </a:bodyPr>
          <a:lstStyle/>
          <a:p>
            <a:pPr fontAlgn="base">
              <a:lnSpc>
                <a:spcPct val="100000"/>
              </a:lnSpc>
              <a:spcBef>
                <a:spcPct val="0"/>
              </a:spcBef>
              <a:buClrTx/>
              <a:buSzTx/>
              <a:buFontTx/>
              <a:buNone/>
            </a:pPr>
            <a:r>
              <a:rPr lang="en-US" sz="1200" b="1"/>
              <a:t>immed_8</a:t>
            </a:r>
          </a:p>
        </p:txBody>
      </p:sp>
      <p:sp>
        <p:nvSpPr>
          <p:cNvPr id="23579" name="Rectangle 27"/>
          <p:cNvSpPr>
            <a:spLocks noChangeArrowheads="1"/>
          </p:cNvSpPr>
          <p:nvPr/>
        </p:nvSpPr>
        <p:spPr bwMode="ltGray">
          <a:xfrm>
            <a:off x="4038600" y="3622675"/>
            <a:ext cx="914400" cy="609600"/>
          </a:xfrm>
          <a:prstGeom prst="rect">
            <a:avLst/>
          </a:prstGeom>
          <a:solidFill>
            <a:schemeClr val="tx2"/>
          </a:solidFill>
          <a:ln w="12700">
            <a:solidFill>
              <a:schemeClr val="tx1"/>
            </a:solidFill>
            <a:miter lim="800000"/>
            <a:headEnd/>
            <a:tailEnd/>
          </a:ln>
        </p:spPr>
        <p:txBody>
          <a:bodyPr wrap="none" anchor="ctr"/>
          <a:lstStyle/>
          <a:p>
            <a:endParaRPr lang="es-AR"/>
          </a:p>
        </p:txBody>
      </p:sp>
      <p:sp>
        <p:nvSpPr>
          <p:cNvPr id="23580" name="Line 28"/>
          <p:cNvSpPr>
            <a:spLocks noChangeShapeType="1"/>
          </p:cNvSpPr>
          <p:nvPr/>
        </p:nvSpPr>
        <p:spPr bwMode="auto">
          <a:xfrm flipV="1">
            <a:off x="3581400" y="3927475"/>
            <a:ext cx="457200" cy="0"/>
          </a:xfrm>
          <a:prstGeom prst="line">
            <a:avLst/>
          </a:prstGeom>
          <a:noFill/>
          <a:ln w="25400">
            <a:solidFill>
              <a:schemeClr val="tx1"/>
            </a:solidFill>
            <a:round/>
            <a:headEnd type="none" w="sm" len="sm"/>
            <a:tailEnd type="stealth" w="med" len="lg"/>
          </a:ln>
        </p:spPr>
        <p:txBody>
          <a:bodyPr wrap="none" anchor="ctr"/>
          <a:lstStyle/>
          <a:p>
            <a:endParaRPr lang="es-AR"/>
          </a:p>
        </p:txBody>
      </p:sp>
      <p:sp>
        <p:nvSpPr>
          <p:cNvPr id="23581" name="Line 29"/>
          <p:cNvSpPr>
            <a:spLocks noChangeShapeType="1"/>
          </p:cNvSpPr>
          <p:nvPr/>
        </p:nvSpPr>
        <p:spPr bwMode="auto">
          <a:xfrm>
            <a:off x="3581400" y="3394075"/>
            <a:ext cx="0" cy="533400"/>
          </a:xfrm>
          <a:prstGeom prst="line">
            <a:avLst/>
          </a:prstGeom>
          <a:noFill/>
          <a:ln w="25400">
            <a:solidFill>
              <a:schemeClr val="tx1"/>
            </a:solidFill>
            <a:round/>
            <a:headEnd type="none" w="sm" len="sm"/>
            <a:tailEnd type="none" w="med" len="lg"/>
          </a:ln>
        </p:spPr>
        <p:txBody>
          <a:bodyPr wrap="none" anchor="ctr"/>
          <a:lstStyle/>
          <a:p>
            <a:endParaRPr lang="es-AR"/>
          </a:p>
        </p:txBody>
      </p:sp>
      <p:sp>
        <p:nvSpPr>
          <p:cNvPr id="23582" name="Line 30"/>
          <p:cNvSpPr>
            <a:spLocks noChangeShapeType="1"/>
          </p:cNvSpPr>
          <p:nvPr/>
        </p:nvSpPr>
        <p:spPr bwMode="auto">
          <a:xfrm flipH="1">
            <a:off x="4495800" y="3394075"/>
            <a:ext cx="0" cy="228600"/>
          </a:xfrm>
          <a:prstGeom prst="line">
            <a:avLst/>
          </a:prstGeom>
          <a:noFill/>
          <a:ln w="25400">
            <a:solidFill>
              <a:schemeClr val="tx1"/>
            </a:solidFill>
            <a:round/>
            <a:headEnd type="none" w="sm" len="sm"/>
            <a:tailEnd type="stealth" w="med" len="lg"/>
          </a:ln>
        </p:spPr>
        <p:txBody>
          <a:bodyPr wrap="none" anchor="ctr"/>
          <a:lstStyle/>
          <a:p>
            <a:endParaRPr lang="es-AR"/>
          </a:p>
        </p:txBody>
      </p:sp>
      <p:sp>
        <p:nvSpPr>
          <p:cNvPr id="23583" name="Text Box 31"/>
          <p:cNvSpPr txBox="1">
            <a:spLocks noChangeArrowheads="1"/>
          </p:cNvSpPr>
          <p:nvPr/>
        </p:nvSpPr>
        <p:spPr bwMode="auto">
          <a:xfrm>
            <a:off x="4038600" y="3622675"/>
            <a:ext cx="914400" cy="581025"/>
          </a:xfrm>
          <a:prstGeom prst="rect">
            <a:avLst/>
          </a:prstGeom>
          <a:noFill/>
          <a:ln w="9525">
            <a:noFill/>
            <a:miter lim="800000"/>
            <a:headEnd/>
            <a:tailEnd/>
          </a:ln>
        </p:spPr>
        <p:txBody>
          <a:bodyPr anchor="ctr">
            <a:spAutoFit/>
          </a:bodyPr>
          <a:lstStyle/>
          <a:p>
            <a:pPr fontAlgn="base">
              <a:lnSpc>
                <a:spcPct val="100000"/>
              </a:lnSpc>
              <a:spcBef>
                <a:spcPct val="0"/>
              </a:spcBef>
              <a:buClrTx/>
              <a:buSzTx/>
              <a:buFontTx/>
              <a:buNone/>
            </a:pPr>
            <a:r>
              <a:rPr lang="en-US" sz="1600" b="1">
                <a:solidFill>
                  <a:schemeClr val="bg1"/>
                </a:solidFill>
              </a:rPr>
              <a:t>Shifter</a:t>
            </a:r>
            <a:br>
              <a:rPr lang="en-US" sz="1600" b="1">
                <a:solidFill>
                  <a:schemeClr val="bg1"/>
                </a:solidFill>
              </a:rPr>
            </a:br>
            <a:r>
              <a:rPr lang="en-US" sz="1600" b="1">
                <a:solidFill>
                  <a:schemeClr val="bg1"/>
                </a:solidFill>
              </a:rPr>
              <a:t>ROR</a:t>
            </a:r>
          </a:p>
        </p:txBody>
      </p:sp>
      <p:sp>
        <p:nvSpPr>
          <p:cNvPr id="23584" name="Text Box 32"/>
          <p:cNvSpPr txBox="1">
            <a:spLocks noChangeArrowheads="1"/>
          </p:cNvSpPr>
          <p:nvPr/>
        </p:nvSpPr>
        <p:spPr bwMode="auto">
          <a:xfrm>
            <a:off x="3425825" y="3089275"/>
            <a:ext cx="387350" cy="274638"/>
          </a:xfrm>
          <a:prstGeom prst="rect">
            <a:avLst/>
          </a:prstGeom>
          <a:noFill/>
          <a:ln w="9525">
            <a:noFill/>
            <a:miter lim="800000"/>
            <a:headEnd/>
            <a:tailEnd/>
          </a:ln>
        </p:spPr>
        <p:txBody>
          <a:bodyPr wrap="none" anchor="ctr">
            <a:spAutoFit/>
          </a:bodyPr>
          <a:lstStyle/>
          <a:p>
            <a:pPr fontAlgn="base">
              <a:lnSpc>
                <a:spcPct val="100000"/>
              </a:lnSpc>
              <a:spcBef>
                <a:spcPct val="0"/>
              </a:spcBef>
              <a:buClrTx/>
              <a:buSzTx/>
              <a:buFontTx/>
              <a:buNone/>
            </a:pPr>
            <a:r>
              <a:rPr lang="en-US" sz="1200" b="1"/>
              <a:t>rot</a:t>
            </a:r>
          </a:p>
        </p:txBody>
      </p:sp>
      <p:sp>
        <p:nvSpPr>
          <p:cNvPr id="23585" name="Line 33"/>
          <p:cNvSpPr>
            <a:spLocks noChangeShapeType="1"/>
          </p:cNvSpPr>
          <p:nvPr/>
        </p:nvSpPr>
        <p:spPr bwMode="auto">
          <a:xfrm flipH="1">
            <a:off x="4495800" y="4232275"/>
            <a:ext cx="0" cy="381000"/>
          </a:xfrm>
          <a:prstGeom prst="line">
            <a:avLst/>
          </a:prstGeom>
          <a:noFill/>
          <a:ln w="25400">
            <a:solidFill>
              <a:schemeClr val="tx1"/>
            </a:solidFill>
            <a:round/>
            <a:headEnd type="none" w="sm" len="sm"/>
            <a:tailEnd type="stealth" w="med" len="lg"/>
          </a:ln>
        </p:spPr>
        <p:txBody>
          <a:bodyPr wrap="none" anchor="ctr"/>
          <a:lstStyle/>
          <a:p>
            <a:endParaRPr lang="es-AR"/>
          </a:p>
        </p:txBody>
      </p:sp>
      <p:sp>
        <p:nvSpPr>
          <p:cNvPr id="23586" name="Text Box 34"/>
          <p:cNvSpPr txBox="1">
            <a:spLocks noChangeArrowheads="1"/>
          </p:cNvSpPr>
          <p:nvPr/>
        </p:nvSpPr>
        <p:spPr bwMode="auto">
          <a:xfrm>
            <a:off x="3289300" y="3546475"/>
            <a:ext cx="352425" cy="274638"/>
          </a:xfrm>
          <a:prstGeom prst="rect">
            <a:avLst/>
          </a:prstGeom>
          <a:noFill/>
          <a:ln w="9525">
            <a:noFill/>
            <a:miter lim="800000"/>
            <a:headEnd/>
            <a:tailEnd/>
          </a:ln>
        </p:spPr>
        <p:txBody>
          <a:bodyPr wrap="none" anchor="ctr">
            <a:spAutoFit/>
          </a:bodyPr>
          <a:lstStyle/>
          <a:p>
            <a:pPr fontAlgn="base">
              <a:lnSpc>
                <a:spcPct val="100000"/>
              </a:lnSpc>
              <a:spcBef>
                <a:spcPct val="0"/>
              </a:spcBef>
              <a:buClrTx/>
              <a:buSzTx/>
              <a:buFontTx/>
              <a:buNone/>
            </a:pPr>
            <a:r>
              <a:rPr lang="en-US" sz="1200" b="1"/>
              <a:t>x2</a:t>
            </a:r>
          </a:p>
        </p:txBody>
      </p:sp>
      <p:sp>
        <p:nvSpPr>
          <p:cNvPr id="23587" name="Text Box 35"/>
          <p:cNvSpPr txBox="1">
            <a:spLocks noChangeArrowheads="1"/>
          </p:cNvSpPr>
          <p:nvPr/>
        </p:nvSpPr>
        <p:spPr bwMode="auto">
          <a:xfrm>
            <a:off x="5791200" y="3165475"/>
            <a:ext cx="2587625" cy="958850"/>
          </a:xfrm>
          <a:prstGeom prst="rect">
            <a:avLst/>
          </a:prstGeom>
          <a:noFill/>
          <a:ln w="9525">
            <a:noFill/>
            <a:miter lim="800000"/>
            <a:headEnd/>
            <a:tailEnd/>
          </a:ln>
        </p:spPr>
        <p:txBody>
          <a:bodyPr anchor="ctr">
            <a:spAutoFit/>
          </a:bodyPr>
          <a:lstStyle/>
          <a:p>
            <a:pPr fontAlgn="base">
              <a:lnSpc>
                <a:spcPct val="100000"/>
              </a:lnSpc>
              <a:buClrTx/>
              <a:buSzTx/>
              <a:buFontTx/>
              <a:buNone/>
            </a:pPr>
            <a:r>
              <a:rPr lang="en-US" b="1">
                <a:solidFill>
                  <a:schemeClr val="hlink"/>
                </a:solidFill>
              </a:rPr>
              <a:t>Quick Quiz:</a:t>
            </a:r>
            <a:r>
              <a:rPr lang="en-US" sz="1900" b="1">
                <a:solidFill>
                  <a:schemeClr val="hlink"/>
                </a:solidFill>
                <a:latin typeface="Times New Roman" pitchFamily="18" charset="0"/>
              </a:rPr>
              <a:t> </a:t>
            </a:r>
            <a:r>
              <a:rPr lang="en-US" sz="1900" b="1">
                <a:solidFill>
                  <a:schemeClr val="bg2"/>
                </a:solidFill>
                <a:latin typeface="Courier New" pitchFamily="49" charset="0"/>
              </a:rPr>
              <a:t>0xe3a004ff</a:t>
            </a:r>
            <a:br>
              <a:rPr lang="en-US" sz="1900" b="1">
                <a:solidFill>
                  <a:schemeClr val="bg2"/>
                </a:solidFill>
                <a:latin typeface="Courier New" pitchFamily="49" charset="0"/>
              </a:rPr>
            </a:br>
            <a:r>
              <a:rPr lang="en-US" sz="1900" b="1">
                <a:solidFill>
                  <a:schemeClr val="bg2"/>
                </a:solidFill>
                <a:latin typeface="Courier New" pitchFamily="49" charset="0"/>
              </a:rPr>
              <a:t>MOV r0, #???</a:t>
            </a:r>
          </a:p>
        </p:txBody>
      </p:sp>
      <p:sp>
        <p:nvSpPr>
          <p:cNvPr id="23588" name="Rectangle 36"/>
          <p:cNvSpPr>
            <a:spLocks noGrp="1" noChangeArrowheads="1"/>
          </p:cNvSpPr>
          <p:nvPr>
            <p:ph type="title"/>
          </p:nvPr>
        </p:nvSpPr>
        <p:spPr/>
        <p:txBody>
          <a:bodyPr/>
          <a:lstStyle/>
          <a:p>
            <a:r>
              <a:rPr lang="en-US" smtClean="0"/>
              <a:t>Immediate constants (1)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Data Sizes and Instruction Sets</a:t>
            </a:r>
          </a:p>
        </p:txBody>
      </p:sp>
      <p:sp>
        <p:nvSpPr>
          <p:cNvPr id="6147" name="Rectangle 3"/>
          <p:cNvSpPr>
            <a:spLocks noGrp="1" noChangeArrowheads="1"/>
          </p:cNvSpPr>
          <p:nvPr>
            <p:ph type="body" idx="1"/>
          </p:nvPr>
        </p:nvSpPr>
        <p:spPr/>
        <p:txBody>
          <a:bodyPr/>
          <a:lstStyle/>
          <a:p>
            <a:r>
              <a:rPr lang="en-US" smtClean="0"/>
              <a:t>The ARM is a 32-bit architecture.</a:t>
            </a:r>
          </a:p>
          <a:p>
            <a:endParaRPr lang="en-US" smtClean="0"/>
          </a:p>
          <a:p>
            <a:r>
              <a:rPr lang="en-US" smtClean="0"/>
              <a:t>When used in relation to the ARM:</a:t>
            </a:r>
          </a:p>
          <a:p>
            <a:pPr lvl="1"/>
            <a:r>
              <a:rPr lang="en-US" b="1" smtClean="0">
                <a:solidFill>
                  <a:schemeClr val="bg2"/>
                </a:solidFill>
              </a:rPr>
              <a:t>Byte</a:t>
            </a:r>
            <a:r>
              <a:rPr lang="en-US" smtClean="0"/>
              <a:t> means 8 bits</a:t>
            </a:r>
          </a:p>
          <a:p>
            <a:pPr lvl="1"/>
            <a:r>
              <a:rPr lang="en-US" b="1" smtClean="0">
                <a:solidFill>
                  <a:schemeClr val="bg2"/>
                </a:solidFill>
              </a:rPr>
              <a:t>Halfword</a:t>
            </a:r>
            <a:r>
              <a:rPr lang="en-US" smtClean="0"/>
              <a:t> means 16 bits (two bytes)</a:t>
            </a:r>
          </a:p>
          <a:p>
            <a:pPr lvl="1"/>
            <a:r>
              <a:rPr lang="en-US" b="1" smtClean="0">
                <a:solidFill>
                  <a:schemeClr val="bg2"/>
                </a:solidFill>
              </a:rPr>
              <a:t>Word</a:t>
            </a:r>
            <a:r>
              <a:rPr lang="en-US" smtClean="0"/>
              <a:t> means 32 bits (four bytes)</a:t>
            </a:r>
          </a:p>
          <a:p>
            <a:pPr lvl="1"/>
            <a:endParaRPr lang="en-US" smtClean="0"/>
          </a:p>
          <a:p>
            <a:r>
              <a:rPr lang="en-US" smtClean="0"/>
              <a:t>Most ARM’s implement two instruction sets</a:t>
            </a:r>
          </a:p>
          <a:p>
            <a:pPr lvl="1"/>
            <a:r>
              <a:rPr lang="en-US" smtClean="0"/>
              <a:t>32-bit ARM Instruction Set</a:t>
            </a:r>
          </a:p>
          <a:p>
            <a:pPr lvl="1"/>
            <a:r>
              <a:rPr lang="en-US" smtClean="0"/>
              <a:t>16-bit Thumb Instruction Set</a:t>
            </a:r>
          </a:p>
          <a:p>
            <a:endParaRPr lang="en-US" smtClean="0"/>
          </a:p>
          <a:p>
            <a:r>
              <a:rPr lang="en-US" smtClean="0"/>
              <a:t>Jazelle cores can also execute Java bytecode</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Grp="1" noChangeArrowheads="1"/>
          </p:cNvSpPr>
          <p:nvPr>
            <p:ph type="body" idx="1"/>
          </p:nvPr>
        </p:nvSpPr>
        <p:spPr/>
        <p:txBody>
          <a:bodyPr/>
          <a:lstStyle/>
          <a:p>
            <a:pPr>
              <a:lnSpc>
                <a:spcPct val="90000"/>
              </a:lnSpc>
            </a:pPr>
            <a:r>
              <a:rPr lang="en-US" smtClean="0"/>
              <a:t>Examples:</a:t>
            </a:r>
          </a:p>
          <a:p>
            <a:pPr>
              <a:lnSpc>
                <a:spcPct val="90000"/>
              </a:lnSpc>
            </a:pPr>
            <a:endParaRPr lang="en-US" smtClean="0"/>
          </a:p>
          <a:p>
            <a:pPr>
              <a:lnSpc>
                <a:spcPct val="90000"/>
              </a:lnSpc>
            </a:pPr>
            <a:endParaRPr lang="en-US" smtClean="0"/>
          </a:p>
          <a:p>
            <a:pPr>
              <a:lnSpc>
                <a:spcPct val="90000"/>
              </a:lnSpc>
            </a:pPr>
            <a:endParaRPr lang="en-US" smtClean="0"/>
          </a:p>
          <a:p>
            <a:pPr>
              <a:lnSpc>
                <a:spcPct val="90000"/>
              </a:lnSpc>
            </a:pPr>
            <a:endParaRPr lang="en-US" smtClean="0"/>
          </a:p>
          <a:p>
            <a:pPr>
              <a:lnSpc>
                <a:spcPct val="90000"/>
              </a:lnSpc>
            </a:pPr>
            <a:endParaRPr lang="en-US" smtClean="0"/>
          </a:p>
          <a:p>
            <a:pPr>
              <a:lnSpc>
                <a:spcPct val="90000"/>
              </a:lnSpc>
            </a:pPr>
            <a:r>
              <a:rPr lang="en-US" smtClean="0"/>
              <a:t>The assembler converts immediate values to the rotate form:</a:t>
            </a:r>
          </a:p>
          <a:p>
            <a:pPr marL="819150" lvl="1">
              <a:lnSpc>
                <a:spcPct val="90000"/>
              </a:lnSpc>
            </a:pPr>
            <a:r>
              <a:rPr lang="en-US" sz="1800" b="1" smtClean="0">
                <a:solidFill>
                  <a:schemeClr val="bg2"/>
                </a:solidFill>
                <a:latin typeface="Courier New" pitchFamily="49" charset="0"/>
              </a:rPr>
              <a:t> MOV r0,#4096		; uses 0x40 ror 26</a:t>
            </a:r>
          </a:p>
          <a:p>
            <a:pPr marL="819150" lvl="1">
              <a:lnSpc>
                <a:spcPct val="90000"/>
              </a:lnSpc>
            </a:pPr>
            <a:r>
              <a:rPr lang="en-US" sz="1800" b="1" smtClean="0">
                <a:solidFill>
                  <a:schemeClr val="bg2"/>
                </a:solidFill>
                <a:latin typeface="Courier New" pitchFamily="49" charset="0"/>
              </a:rPr>
              <a:t> ADD r1,r2,#0xFF0000	; uses 0xFF ror 16</a:t>
            </a:r>
            <a:endParaRPr lang="en-US" smtClean="0"/>
          </a:p>
          <a:p>
            <a:pPr>
              <a:lnSpc>
                <a:spcPct val="90000"/>
              </a:lnSpc>
            </a:pPr>
            <a:r>
              <a:rPr lang="en-US" smtClean="0"/>
              <a:t>The bitwise complements can also be formed using MVN:</a:t>
            </a:r>
          </a:p>
          <a:p>
            <a:pPr marL="819150" lvl="1">
              <a:lnSpc>
                <a:spcPct val="90000"/>
              </a:lnSpc>
            </a:pPr>
            <a:r>
              <a:rPr lang="en-US" sz="1800" b="1" smtClean="0">
                <a:solidFill>
                  <a:schemeClr val="bg2"/>
                </a:solidFill>
                <a:latin typeface="Courier New" pitchFamily="49" charset="0"/>
              </a:rPr>
              <a:t> MOV r0, #0xFFFFFFFF 	; assembles to MVN r0,#0</a:t>
            </a:r>
            <a:endParaRPr lang="en-US" smtClean="0"/>
          </a:p>
          <a:p>
            <a:pPr>
              <a:lnSpc>
                <a:spcPct val="90000"/>
              </a:lnSpc>
            </a:pPr>
            <a:r>
              <a:rPr lang="en-US" smtClean="0"/>
              <a:t>Values that cannot be generated in this way will cause an error.</a:t>
            </a:r>
          </a:p>
        </p:txBody>
      </p:sp>
      <p:sp>
        <p:nvSpPr>
          <p:cNvPr id="24579" name="Rectangle 1027"/>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s-AR"/>
          </a:p>
        </p:txBody>
      </p:sp>
      <p:sp>
        <p:nvSpPr>
          <p:cNvPr id="24580" name="Rectangle 1028"/>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24581" name="Rectangle 1029"/>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s-AR"/>
          </a:p>
        </p:txBody>
      </p:sp>
      <p:sp>
        <p:nvSpPr>
          <p:cNvPr id="24582" name="Rectangle 1030"/>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24583" name="Rectangle 1031"/>
          <p:cNvSpPr>
            <a:spLocks noChangeArrowheads="1"/>
          </p:cNvSpPr>
          <p:nvPr/>
        </p:nvSpPr>
        <p:spPr bwMode="auto">
          <a:xfrm>
            <a:off x="5867400" y="1524000"/>
            <a:ext cx="254000" cy="244475"/>
          </a:xfrm>
          <a:prstGeom prst="rect">
            <a:avLst/>
          </a:prstGeom>
          <a:noFill/>
          <a:ln w="12700">
            <a:noFill/>
            <a:miter lim="800000"/>
            <a:headEnd/>
            <a:tailEnd/>
          </a:ln>
        </p:spPr>
        <p:txBody>
          <a:bodyPr wrap="none" anchor="ctr">
            <a:spAutoFit/>
          </a:bodyPr>
          <a:lstStyle/>
          <a:p>
            <a:r>
              <a:rPr lang="en-US" sz="1000"/>
              <a:t>0</a:t>
            </a:r>
          </a:p>
        </p:txBody>
      </p:sp>
      <p:sp>
        <p:nvSpPr>
          <p:cNvPr id="24584" name="Rectangle 1032"/>
          <p:cNvSpPr>
            <a:spLocks noChangeArrowheads="1"/>
          </p:cNvSpPr>
          <p:nvPr/>
        </p:nvSpPr>
        <p:spPr bwMode="auto">
          <a:xfrm>
            <a:off x="1066800" y="1524000"/>
            <a:ext cx="323850" cy="244475"/>
          </a:xfrm>
          <a:prstGeom prst="rect">
            <a:avLst/>
          </a:prstGeom>
          <a:noFill/>
          <a:ln w="12700">
            <a:noFill/>
            <a:miter lim="800000"/>
            <a:headEnd/>
            <a:tailEnd/>
          </a:ln>
        </p:spPr>
        <p:txBody>
          <a:bodyPr wrap="none" anchor="ctr">
            <a:spAutoFit/>
          </a:bodyPr>
          <a:lstStyle/>
          <a:p>
            <a:r>
              <a:rPr lang="en-US" sz="1000"/>
              <a:t>31</a:t>
            </a:r>
          </a:p>
        </p:txBody>
      </p:sp>
      <p:sp>
        <p:nvSpPr>
          <p:cNvPr id="24585" name="Rectangle 1033"/>
          <p:cNvSpPr>
            <a:spLocks noChangeArrowheads="1"/>
          </p:cNvSpPr>
          <p:nvPr/>
        </p:nvSpPr>
        <p:spPr bwMode="auto">
          <a:xfrm>
            <a:off x="304800" y="1752600"/>
            <a:ext cx="685800" cy="228600"/>
          </a:xfrm>
          <a:prstGeom prst="rect">
            <a:avLst/>
          </a:prstGeom>
          <a:solidFill>
            <a:srgbClr val="A5D0E3"/>
          </a:solidFill>
          <a:ln w="12700">
            <a:solidFill>
              <a:srgbClr val="000000"/>
            </a:solidFill>
            <a:miter lim="800000"/>
            <a:headEnd/>
            <a:tailEnd/>
          </a:ln>
        </p:spPr>
        <p:txBody>
          <a:bodyPr wrap="none" anchor="ctr"/>
          <a:lstStyle/>
          <a:p>
            <a:r>
              <a:rPr lang="en-US"/>
              <a:t>ror #0   </a:t>
            </a:r>
          </a:p>
        </p:txBody>
      </p:sp>
      <p:sp>
        <p:nvSpPr>
          <p:cNvPr id="24586" name="Rectangle 1034"/>
          <p:cNvSpPr>
            <a:spLocks noChangeArrowheads="1"/>
          </p:cNvSpPr>
          <p:nvPr/>
        </p:nvSpPr>
        <p:spPr bwMode="auto">
          <a:xfrm>
            <a:off x="1143000" y="2209800"/>
            <a:ext cx="1219200" cy="228600"/>
          </a:xfrm>
          <a:prstGeom prst="rect">
            <a:avLst/>
          </a:prstGeom>
          <a:solidFill>
            <a:schemeClr val="bg2"/>
          </a:solidFill>
          <a:ln w="9525">
            <a:noFill/>
            <a:miter lim="800000"/>
            <a:headEnd/>
            <a:tailEnd/>
          </a:ln>
        </p:spPr>
        <p:txBody>
          <a:bodyPr wrap="none" anchor="ctr"/>
          <a:lstStyle/>
          <a:p>
            <a:endParaRPr lang="es-AR"/>
          </a:p>
        </p:txBody>
      </p:sp>
      <p:sp>
        <p:nvSpPr>
          <p:cNvPr id="24587" name="Line 1035"/>
          <p:cNvSpPr>
            <a:spLocks noChangeShapeType="1"/>
          </p:cNvSpPr>
          <p:nvPr/>
        </p:nvSpPr>
        <p:spPr bwMode="auto">
          <a:xfrm flipH="1">
            <a:off x="6019800" y="2209800"/>
            <a:ext cx="0" cy="228600"/>
          </a:xfrm>
          <a:prstGeom prst="line">
            <a:avLst/>
          </a:prstGeom>
          <a:noFill/>
          <a:ln w="19050">
            <a:solidFill>
              <a:schemeClr val="tx1"/>
            </a:solidFill>
            <a:round/>
            <a:headEnd/>
            <a:tailEnd/>
          </a:ln>
        </p:spPr>
        <p:txBody>
          <a:bodyPr wrap="none" anchor="ctr"/>
          <a:lstStyle/>
          <a:p>
            <a:endParaRPr lang="es-AR"/>
          </a:p>
        </p:txBody>
      </p:sp>
      <p:sp>
        <p:nvSpPr>
          <p:cNvPr id="24588" name="Line 1036"/>
          <p:cNvSpPr>
            <a:spLocks noChangeShapeType="1"/>
          </p:cNvSpPr>
          <p:nvPr/>
        </p:nvSpPr>
        <p:spPr bwMode="auto">
          <a:xfrm>
            <a:off x="1143000" y="2209800"/>
            <a:ext cx="0" cy="228600"/>
          </a:xfrm>
          <a:prstGeom prst="line">
            <a:avLst/>
          </a:prstGeom>
          <a:noFill/>
          <a:ln w="19050">
            <a:solidFill>
              <a:schemeClr val="tx1"/>
            </a:solidFill>
            <a:round/>
            <a:headEnd/>
            <a:tailEnd/>
          </a:ln>
        </p:spPr>
        <p:txBody>
          <a:bodyPr wrap="none" anchor="ctr"/>
          <a:lstStyle/>
          <a:p>
            <a:endParaRPr lang="es-AR"/>
          </a:p>
        </p:txBody>
      </p:sp>
      <p:sp>
        <p:nvSpPr>
          <p:cNvPr id="24589" name="Rectangle 1037"/>
          <p:cNvSpPr>
            <a:spLocks noChangeArrowheads="1"/>
          </p:cNvSpPr>
          <p:nvPr/>
        </p:nvSpPr>
        <p:spPr bwMode="auto">
          <a:xfrm>
            <a:off x="6172200" y="2209800"/>
            <a:ext cx="2819400" cy="228600"/>
          </a:xfrm>
          <a:prstGeom prst="rect">
            <a:avLst/>
          </a:prstGeom>
          <a:solidFill>
            <a:srgbClr val="A5D0E3"/>
          </a:solidFill>
          <a:ln w="12700">
            <a:solidFill>
              <a:srgbClr val="000000"/>
            </a:solidFill>
            <a:miter lim="800000"/>
            <a:headEnd/>
            <a:tailEnd/>
          </a:ln>
        </p:spPr>
        <p:txBody>
          <a:bodyPr wrap="none" anchor="ctr"/>
          <a:lstStyle/>
          <a:p>
            <a:r>
              <a:rPr lang="en-US" sz="1200"/>
              <a:t>range 0-0xff000000 step 0x01000000   </a:t>
            </a:r>
          </a:p>
        </p:txBody>
      </p:sp>
      <p:sp>
        <p:nvSpPr>
          <p:cNvPr id="24590" name="Rectangle 1038"/>
          <p:cNvSpPr>
            <a:spLocks noChangeArrowheads="1"/>
          </p:cNvSpPr>
          <p:nvPr/>
        </p:nvSpPr>
        <p:spPr bwMode="auto">
          <a:xfrm>
            <a:off x="304800" y="2209800"/>
            <a:ext cx="685800" cy="228600"/>
          </a:xfrm>
          <a:prstGeom prst="rect">
            <a:avLst/>
          </a:prstGeom>
          <a:solidFill>
            <a:srgbClr val="A5D0E3"/>
          </a:solidFill>
          <a:ln w="12700">
            <a:solidFill>
              <a:srgbClr val="000000"/>
            </a:solidFill>
            <a:miter lim="800000"/>
            <a:headEnd/>
            <a:tailEnd/>
          </a:ln>
        </p:spPr>
        <p:txBody>
          <a:bodyPr wrap="none" anchor="ctr"/>
          <a:lstStyle/>
          <a:p>
            <a:r>
              <a:rPr lang="en-US"/>
              <a:t>ror #8   </a:t>
            </a:r>
          </a:p>
        </p:txBody>
      </p:sp>
      <p:sp>
        <p:nvSpPr>
          <p:cNvPr id="24591" name="Line 1039"/>
          <p:cNvSpPr>
            <a:spLocks noChangeShapeType="1"/>
          </p:cNvSpPr>
          <p:nvPr/>
        </p:nvSpPr>
        <p:spPr bwMode="auto">
          <a:xfrm>
            <a:off x="1143000" y="2209800"/>
            <a:ext cx="4876800" cy="0"/>
          </a:xfrm>
          <a:prstGeom prst="line">
            <a:avLst/>
          </a:prstGeom>
          <a:noFill/>
          <a:ln w="9525">
            <a:solidFill>
              <a:schemeClr val="tx1"/>
            </a:solidFill>
            <a:round/>
            <a:headEnd/>
            <a:tailEnd/>
          </a:ln>
        </p:spPr>
        <p:txBody>
          <a:bodyPr wrap="none" anchor="ctr"/>
          <a:lstStyle/>
          <a:p>
            <a:endParaRPr lang="es-AR"/>
          </a:p>
        </p:txBody>
      </p:sp>
      <p:sp>
        <p:nvSpPr>
          <p:cNvPr id="24592" name="Line 1040"/>
          <p:cNvSpPr>
            <a:spLocks noChangeShapeType="1"/>
          </p:cNvSpPr>
          <p:nvPr/>
        </p:nvSpPr>
        <p:spPr bwMode="auto">
          <a:xfrm>
            <a:off x="1143000" y="2438400"/>
            <a:ext cx="4876800" cy="0"/>
          </a:xfrm>
          <a:prstGeom prst="line">
            <a:avLst/>
          </a:prstGeom>
          <a:noFill/>
          <a:ln w="9525">
            <a:solidFill>
              <a:schemeClr val="tx1"/>
            </a:solidFill>
            <a:round/>
            <a:headEnd/>
            <a:tailEnd/>
          </a:ln>
        </p:spPr>
        <p:txBody>
          <a:bodyPr wrap="none" anchor="ctr"/>
          <a:lstStyle/>
          <a:p>
            <a:endParaRPr lang="es-AR"/>
          </a:p>
        </p:txBody>
      </p:sp>
      <p:sp>
        <p:nvSpPr>
          <p:cNvPr id="24593" name="Line 1041"/>
          <p:cNvSpPr>
            <a:spLocks noChangeShapeType="1"/>
          </p:cNvSpPr>
          <p:nvPr/>
        </p:nvSpPr>
        <p:spPr bwMode="auto">
          <a:xfrm>
            <a:off x="1295400" y="2209800"/>
            <a:ext cx="0" cy="228600"/>
          </a:xfrm>
          <a:prstGeom prst="line">
            <a:avLst/>
          </a:prstGeom>
          <a:noFill/>
          <a:ln w="9525">
            <a:solidFill>
              <a:schemeClr val="tx1"/>
            </a:solidFill>
            <a:round/>
            <a:headEnd/>
            <a:tailEnd/>
          </a:ln>
        </p:spPr>
        <p:txBody>
          <a:bodyPr wrap="none" anchor="ctr"/>
          <a:lstStyle/>
          <a:p>
            <a:endParaRPr lang="es-AR"/>
          </a:p>
        </p:txBody>
      </p:sp>
      <p:sp>
        <p:nvSpPr>
          <p:cNvPr id="24594" name="Line 1042"/>
          <p:cNvSpPr>
            <a:spLocks noChangeShapeType="1"/>
          </p:cNvSpPr>
          <p:nvPr/>
        </p:nvSpPr>
        <p:spPr bwMode="auto">
          <a:xfrm>
            <a:off x="1447800" y="2209800"/>
            <a:ext cx="0" cy="228600"/>
          </a:xfrm>
          <a:prstGeom prst="line">
            <a:avLst/>
          </a:prstGeom>
          <a:noFill/>
          <a:ln w="9525">
            <a:solidFill>
              <a:schemeClr val="tx1"/>
            </a:solidFill>
            <a:round/>
            <a:headEnd/>
            <a:tailEnd/>
          </a:ln>
        </p:spPr>
        <p:txBody>
          <a:bodyPr wrap="none" anchor="ctr"/>
          <a:lstStyle/>
          <a:p>
            <a:endParaRPr lang="es-AR"/>
          </a:p>
        </p:txBody>
      </p:sp>
      <p:sp>
        <p:nvSpPr>
          <p:cNvPr id="24595" name="Line 1043"/>
          <p:cNvSpPr>
            <a:spLocks noChangeShapeType="1"/>
          </p:cNvSpPr>
          <p:nvPr/>
        </p:nvSpPr>
        <p:spPr bwMode="auto">
          <a:xfrm>
            <a:off x="1600200" y="2209800"/>
            <a:ext cx="0" cy="228600"/>
          </a:xfrm>
          <a:prstGeom prst="line">
            <a:avLst/>
          </a:prstGeom>
          <a:noFill/>
          <a:ln w="9525">
            <a:solidFill>
              <a:schemeClr val="tx1"/>
            </a:solidFill>
            <a:round/>
            <a:headEnd/>
            <a:tailEnd/>
          </a:ln>
        </p:spPr>
        <p:txBody>
          <a:bodyPr wrap="none" anchor="ctr"/>
          <a:lstStyle/>
          <a:p>
            <a:endParaRPr lang="es-AR"/>
          </a:p>
        </p:txBody>
      </p:sp>
      <p:sp>
        <p:nvSpPr>
          <p:cNvPr id="24596" name="Line 1044"/>
          <p:cNvSpPr>
            <a:spLocks noChangeShapeType="1"/>
          </p:cNvSpPr>
          <p:nvPr/>
        </p:nvSpPr>
        <p:spPr bwMode="auto">
          <a:xfrm>
            <a:off x="1752600" y="2209800"/>
            <a:ext cx="0" cy="228600"/>
          </a:xfrm>
          <a:prstGeom prst="line">
            <a:avLst/>
          </a:prstGeom>
          <a:noFill/>
          <a:ln w="9525">
            <a:solidFill>
              <a:schemeClr val="tx1"/>
            </a:solidFill>
            <a:round/>
            <a:headEnd/>
            <a:tailEnd/>
          </a:ln>
        </p:spPr>
        <p:txBody>
          <a:bodyPr wrap="none" anchor="ctr"/>
          <a:lstStyle/>
          <a:p>
            <a:endParaRPr lang="es-AR"/>
          </a:p>
        </p:txBody>
      </p:sp>
      <p:sp>
        <p:nvSpPr>
          <p:cNvPr id="24597" name="Line 1045"/>
          <p:cNvSpPr>
            <a:spLocks noChangeShapeType="1"/>
          </p:cNvSpPr>
          <p:nvPr/>
        </p:nvSpPr>
        <p:spPr bwMode="auto">
          <a:xfrm>
            <a:off x="1905000" y="2209800"/>
            <a:ext cx="0" cy="228600"/>
          </a:xfrm>
          <a:prstGeom prst="line">
            <a:avLst/>
          </a:prstGeom>
          <a:noFill/>
          <a:ln w="9525">
            <a:solidFill>
              <a:schemeClr val="tx1"/>
            </a:solidFill>
            <a:round/>
            <a:headEnd/>
            <a:tailEnd/>
          </a:ln>
        </p:spPr>
        <p:txBody>
          <a:bodyPr wrap="none" anchor="ctr"/>
          <a:lstStyle/>
          <a:p>
            <a:endParaRPr lang="es-AR"/>
          </a:p>
        </p:txBody>
      </p:sp>
      <p:sp>
        <p:nvSpPr>
          <p:cNvPr id="24598" name="Line 1046"/>
          <p:cNvSpPr>
            <a:spLocks noChangeShapeType="1"/>
          </p:cNvSpPr>
          <p:nvPr/>
        </p:nvSpPr>
        <p:spPr bwMode="auto">
          <a:xfrm>
            <a:off x="2057400" y="2209800"/>
            <a:ext cx="0" cy="228600"/>
          </a:xfrm>
          <a:prstGeom prst="line">
            <a:avLst/>
          </a:prstGeom>
          <a:noFill/>
          <a:ln w="9525">
            <a:solidFill>
              <a:schemeClr val="tx1"/>
            </a:solidFill>
            <a:round/>
            <a:headEnd/>
            <a:tailEnd/>
          </a:ln>
        </p:spPr>
        <p:txBody>
          <a:bodyPr wrap="none" anchor="ctr"/>
          <a:lstStyle/>
          <a:p>
            <a:endParaRPr lang="es-AR"/>
          </a:p>
        </p:txBody>
      </p:sp>
      <p:sp>
        <p:nvSpPr>
          <p:cNvPr id="24599" name="Line 1047"/>
          <p:cNvSpPr>
            <a:spLocks noChangeShapeType="1"/>
          </p:cNvSpPr>
          <p:nvPr/>
        </p:nvSpPr>
        <p:spPr bwMode="auto">
          <a:xfrm>
            <a:off x="2209800" y="2209800"/>
            <a:ext cx="0" cy="228600"/>
          </a:xfrm>
          <a:prstGeom prst="line">
            <a:avLst/>
          </a:prstGeom>
          <a:noFill/>
          <a:ln w="9525">
            <a:solidFill>
              <a:schemeClr val="tx1"/>
            </a:solidFill>
            <a:round/>
            <a:headEnd/>
            <a:tailEnd/>
          </a:ln>
        </p:spPr>
        <p:txBody>
          <a:bodyPr wrap="none" anchor="ctr"/>
          <a:lstStyle/>
          <a:p>
            <a:endParaRPr lang="es-AR"/>
          </a:p>
        </p:txBody>
      </p:sp>
      <p:sp>
        <p:nvSpPr>
          <p:cNvPr id="24600" name="Line 1048"/>
          <p:cNvSpPr>
            <a:spLocks noChangeShapeType="1"/>
          </p:cNvSpPr>
          <p:nvPr/>
        </p:nvSpPr>
        <p:spPr bwMode="auto">
          <a:xfrm>
            <a:off x="2362200" y="2209800"/>
            <a:ext cx="0" cy="228600"/>
          </a:xfrm>
          <a:prstGeom prst="line">
            <a:avLst/>
          </a:prstGeom>
          <a:noFill/>
          <a:ln w="9525">
            <a:solidFill>
              <a:schemeClr val="tx1"/>
            </a:solidFill>
            <a:round/>
            <a:headEnd/>
            <a:tailEnd/>
          </a:ln>
        </p:spPr>
        <p:txBody>
          <a:bodyPr wrap="none" anchor="ctr"/>
          <a:lstStyle/>
          <a:p>
            <a:endParaRPr lang="es-AR"/>
          </a:p>
        </p:txBody>
      </p:sp>
      <p:sp>
        <p:nvSpPr>
          <p:cNvPr id="24601" name="Line 1049"/>
          <p:cNvSpPr>
            <a:spLocks noChangeShapeType="1"/>
          </p:cNvSpPr>
          <p:nvPr/>
        </p:nvSpPr>
        <p:spPr bwMode="auto">
          <a:xfrm>
            <a:off x="2514600" y="2209800"/>
            <a:ext cx="0" cy="228600"/>
          </a:xfrm>
          <a:prstGeom prst="line">
            <a:avLst/>
          </a:prstGeom>
          <a:noFill/>
          <a:ln w="9525">
            <a:solidFill>
              <a:schemeClr val="tx1"/>
            </a:solidFill>
            <a:round/>
            <a:headEnd/>
            <a:tailEnd/>
          </a:ln>
        </p:spPr>
        <p:txBody>
          <a:bodyPr wrap="none" anchor="ctr"/>
          <a:lstStyle/>
          <a:p>
            <a:endParaRPr lang="es-AR"/>
          </a:p>
        </p:txBody>
      </p:sp>
      <p:sp>
        <p:nvSpPr>
          <p:cNvPr id="24602" name="Line 1050"/>
          <p:cNvSpPr>
            <a:spLocks noChangeShapeType="1"/>
          </p:cNvSpPr>
          <p:nvPr/>
        </p:nvSpPr>
        <p:spPr bwMode="auto">
          <a:xfrm>
            <a:off x="2667000" y="2209800"/>
            <a:ext cx="0" cy="228600"/>
          </a:xfrm>
          <a:prstGeom prst="line">
            <a:avLst/>
          </a:prstGeom>
          <a:noFill/>
          <a:ln w="9525">
            <a:solidFill>
              <a:schemeClr val="tx1"/>
            </a:solidFill>
            <a:round/>
            <a:headEnd/>
            <a:tailEnd/>
          </a:ln>
        </p:spPr>
        <p:txBody>
          <a:bodyPr wrap="none" anchor="ctr"/>
          <a:lstStyle/>
          <a:p>
            <a:endParaRPr lang="es-AR"/>
          </a:p>
        </p:txBody>
      </p:sp>
      <p:sp>
        <p:nvSpPr>
          <p:cNvPr id="24603" name="Line 1051"/>
          <p:cNvSpPr>
            <a:spLocks noChangeShapeType="1"/>
          </p:cNvSpPr>
          <p:nvPr/>
        </p:nvSpPr>
        <p:spPr bwMode="auto">
          <a:xfrm>
            <a:off x="2819400" y="2209800"/>
            <a:ext cx="0" cy="228600"/>
          </a:xfrm>
          <a:prstGeom prst="line">
            <a:avLst/>
          </a:prstGeom>
          <a:noFill/>
          <a:ln w="9525">
            <a:solidFill>
              <a:schemeClr val="tx1"/>
            </a:solidFill>
            <a:round/>
            <a:headEnd/>
            <a:tailEnd/>
          </a:ln>
        </p:spPr>
        <p:txBody>
          <a:bodyPr wrap="none" anchor="ctr"/>
          <a:lstStyle/>
          <a:p>
            <a:endParaRPr lang="es-AR"/>
          </a:p>
        </p:txBody>
      </p:sp>
      <p:sp>
        <p:nvSpPr>
          <p:cNvPr id="24604" name="Line 1052"/>
          <p:cNvSpPr>
            <a:spLocks noChangeShapeType="1"/>
          </p:cNvSpPr>
          <p:nvPr/>
        </p:nvSpPr>
        <p:spPr bwMode="auto">
          <a:xfrm>
            <a:off x="2971800" y="2209800"/>
            <a:ext cx="0" cy="228600"/>
          </a:xfrm>
          <a:prstGeom prst="line">
            <a:avLst/>
          </a:prstGeom>
          <a:noFill/>
          <a:ln w="9525">
            <a:solidFill>
              <a:schemeClr val="tx1"/>
            </a:solidFill>
            <a:round/>
            <a:headEnd/>
            <a:tailEnd/>
          </a:ln>
        </p:spPr>
        <p:txBody>
          <a:bodyPr wrap="none" anchor="ctr"/>
          <a:lstStyle/>
          <a:p>
            <a:endParaRPr lang="es-AR"/>
          </a:p>
        </p:txBody>
      </p:sp>
      <p:sp>
        <p:nvSpPr>
          <p:cNvPr id="24605" name="Line 1053"/>
          <p:cNvSpPr>
            <a:spLocks noChangeShapeType="1"/>
          </p:cNvSpPr>
          <p:nvPr/>
        </p:nvSpPr>
        <p:spPr bwMode="auto">
          <a:xfrm>
            <a:off x="3124200" y="2209800"/>
            <a:ext cx="0" cy="228600"/>
          </a:xfrm>
          <a:prstGeom prst="line">
            <a:avLst/>
          </a:prstGeom>
          <a:noFill/>
          <a:ln w="9525">
            <a:solidFill>
              <a:schemeClr val="tx1"/>
            </a:solidFill>
            <a:round/>
            <a:headEnd/>
            <a:tailEnd/>
          </a:ln>
        </p:spPr>
        <p:txBody>
          <a:bodyPr wrap="none" anchor="ctr"/>
          <a:lstStyle/>
          <a:p>
            <a:endParaRPr lang="es-AR"/>
          </a:p>
        </p:txBody>
      </p:sp>
      <p:sp>
        <p:nvSpPr>
          <p:cNvPr id="24606" name="Line 1054"/>
          <p:cNvSpPr>
            <a:spLocks noChangeShapeType="1"/>
          </p:cNvSpPr>
          <p:nvPr/>
        </p:nvSpPr>
        <p:spPr bwMode="auto">
          <a:xfrm>
            <a:off x="3276600" y="2209800"/>
            <a:ext cx="0" cy="228600"/>
          </a:xfrm>
          <a:prstGeom prst="line">
            <a:avLst/>
          </a:prstGeom>
          <a:noFill/>
          <a:ln w="9525">
            <a:solidFill>
              <a:schemeClr val="tx1"/>
            </a:solidFill>
            <a:round/>
            <a:headEnd/>
            <a:tailEnd/>
          </a:ln>
        </p:spPr>
        <p:txBody>
          <a:bodyPr wrap="none" anchor="ctr"/>
          <a:lstStyle/>
          <a:p>
            <a:endParaRPr lang="es-AR"/>
          </a:p>
        </p:txBody>
      </p:sp>
      <p:sp>
        <p:nvSpPr>
          <p:cNvPr id="24607" name="Line 1055"/>
          <p:cNvSpPr>
            <a:spLocks noChangeShapeType="1"/>
          </p:cNvSpPr>
          <p:nvPr/>
        </p:nvSpPr>
        <p:spPr bwMode="auto">
          <a:xfrm>
            <a:off x="3429000" y="2209800"/>
            <a:ext cx="0" cy="228600"/>
          </a:xfrm>
          <a:prstGeom prst="line">
            <a:avLst/>
          </a:prstGeom>
          <a:noFill/>
          <a:ln w="9525">
            <a:solidFill>
              <a:schemeClr val="tx1"/>
            </a:solidFill>
            <a:round/>
            <a:headEnd/>
            <a:tailEnd/>
          </a:ln>
        </p:spPr>
        <p:txBody>
          <a:bodyPr wrap="none" anchor="ctr"/>
          <a:lstStyle/>
          <a:p>
            <a:endParaRPr lang="es-AR"/>
          </a:p>
        </p:txBody>
      </p:sp>
      <p:sp>
        <p:nvSpPr>
          <p:cNvPr id="24608" name="Line 1056"/>
          <p:cNvSpPr>
            <a:spLocks noChangeShapeType="1"/>
          </p:cNvSpPr>
          <p:nvPr/>
        </p:nvSpPr>
        <p:spPr bwMode="auto">
          <a:xfrm>
            <a:off x="3581400" y="2209800"/>
            <a:ext cx="0" cy="228600"/>
          </a:xfrm>
          <a:prstGeom prst="line">
            <a:avLst/>
          </a:prstGeom>
          <a:noFill/>
          <a:ln w="9525">
            <a:solidFill>
              <a:schemeClr val="tx1"/>
            </a:solidFill>
            <a:round/>
            <a:headEnd/>
            <a:tailEnd/>
          </a:ln>
        </p:spPr>
        <p:txBody>
          <a:bodyPr wrap="none" anchor="ctr"/>
          <a:lstStyle/>
          <a:p>
            <a:endParaRPr lang="es-AR"/>
          </a:p>
        </p:txBody>
      </p:sp>
      <p:sp>
        <p:nvSpPr>
          <p:cNvPr id="24609" name="Line 1057"/>
          <p:cNvSpPr>
            <a:spLocks noChangeShapeType="1"/>
          </p:cNvSpPr>
          <p:nvPr/>
        </p:nvSpPr>
        <p:spPr bwMode="auto">
          <a:xfrm>
            <a:off x="3733800" y="2209800"/>
            <a:ext cx="0" cy="228600"/>
          </a:xfrm>
          <a:prstGeom prst="line">
            <a:avLst/>
          </a:prstGeom>
          <a:noFill/>
          <a:ln w="9525">
            <a:solidFill>
              <a:schemeClr val="tx1"/>
            </a:solidFill>
            <a:round/>
            <a:headEnd/>
            <a:tailEnd/>
          </a:ln>
        </p:spPr>
        <p:txBody>
          <a:bodyPr wrap="none" anchor="ctr"/>
          <a:lstStyle/>
          <a:p>
            <a:endParaRPr lang="es-AR"/>
          </a:p>
        </p:txBody>
      </p:sp>
      <p:sp>
        <p:nvSpPr>
          <p:cNvPr id="24610" name="Line 1058"/>
          <p:cNvSpPr>
            <a:spLocks noChangeShapeType="1"/>
          </p:cNvSpPr>
          <p:nvPr/>
        </p:nvSpPr>
        <p:spPr bwMode="auto">
          <a:xfrm>
            <a:off x="3886200" y="2209800"/>
            <a:ext cx="0" cy="228600"/>
          </a:xfrm>
          <a:prstGeom prst="line">
            <a:avLst/>
          </a:prstGeom>
          <a:noFill/>
          <a:ln w="9525">
            <a:solidFill>
              <a:schemeClr val="tx1"/>
            </a:solidFill>
            <a:round/>
            <a:headEnd/>
            <a:tailEnd/>
          </a:ln>
        </p:spPr>
        <p:txBody>
          <a:bodyPr wrap="none" anchor="ctr"/>
          <a:lstStyle/>
          <a:p>
            <a:endParaRPr lang="es-AR"/>
          </a:p>
        </p:txBody>
      </p:sp>
      <p:sp>
        <p:nvSpPr>
          <p:cNvPr id="24611" name="Line 1059"/>
          <p:cNvSpPr>
            <a:spLocks noChangeShapeType="1"/>
          </p:cNvSpPr>
          <p:nvPr/>
        </p:nvSpPr>
        <p:spPr bwMode="auto">
          <a:xfrm>
            <a:off x="4038600" y="2209800"/>
            <a:ext cx="0" cy="228600"/>
          </a:xfrm>
          <a:prstGeom prst="line">
            <a:avLst/>
          </a:prstGeom>
          <a:noFill/>
          <a:ln w="9525">
            <a:solidFill>
              <a:schemeClr val="tx1"/>
            </a:solidFill>
            <a:round/>
            <a:headEnd/>
            <a:tailEnd/>
          </a:ln>
        </p:spPr>
        <p:txBody>
          <a:bodyPr wrap="none" anchor="ctr"/>
          <a:lstStyle/>
          <a:p>
            <a:endParaRPr lang="es-AR"/>
          </a:p>
        </p:txBody>
      </p:sp>
      <p:sp>
        <p:nvSpPr>
          <p:cNvPr id="24612" name="Line 1060"/>
          <p:cNvSpPr>
            <a:spLocks noChangeShapeType="1"/>
          </p:cNvSpPr>
          <p:nvPr/>
        </p:nvSpPr>
        <p:spPr bwMode="auto">
          <a:xfrm>
            <a:off x="4191000" y="2209800"/>
            <a:ext cx="0" cy="228600"/>
          </a:xfrm>
          <a:prstGeom prst="line">
            <a:avLst/>
          </a:prstGeom>
          <a:noFill/>
          <a:ln w="9525">
            <a:solidFill>
              <a:schemeClr val="tx1"/>
            </a:solidFill>
            <a:round/>
            <a:headEnd/>
            <a:tailEnd/>
          </a:ln>
        </p:spPr>
        <p:txBody>
          <a:bodyPr wrap="none" anchor="ctr"/>
          <a:lstStyle/>
          <a:p>
            <a:endParaRPr lang="es-AR"/>
          </a:p>
        </p:txBody>
      </p:sp>
      <p:sp>
        <p:nvSpPr>
          <p:cNvPr id="24613" name="Line 1061"/>
          <p:cNvSpPr>
            <a:spLocks noChangeShapeType="1"/>
          </p:cNvSpPr>
          <p:nvPr/>
        </p:nvSpPr>
        <p:spPr bwMode="auto">
          <a:xfrm>
            <a:off x="4343400" y="2209800"/>
            <a:ext cx="0" cy="228600"/>
          </a:xfrm>
          <a:prstGeom prst="line">
            <a:avLst/>
          </a:prstGeom>
          <a:noFill/>
          <a:ln w="9525">
            <a:solidFill>
              <a:schemeClr val="tx1"/>
            </a:solidFill>
            <a:round/>
            <a:headEnd/>
            <a:tailEnd/>
          </a:ln>
        </p:spPr>
        <p:txBody>
          <a:bodyPr wrap="none" anchor="ctr"/>
          <a:lstStyle/>
          <a:p>
            <a:endParaRPr lang="es-AR"/>
          </a:p>
        </p:txBody>
      </p:sp>
      <p:sp>
        <p:nvSpPr>
          <p:cNvPr id="24614" name="Line 1062"/>
          <p:cNvSpPr>
            <a:spLocks noChangeShapeType="1"/>
          </p:cNvSpPr>
          <p:nvPr/>
        </p:nvSpPr>
        <p:spPr bwMode="auto">
          <a:xfrm>
            <a:off x="4495800" y="2209800"/>
            <a:ext cx="0" cy="228600"/>
          </a:xfrm>
          <a:prstGeom prst="line">
            <a:avLst/>
          </a:prstGeom>
          <a:noFill/>
          <a:ln w="9525">
            <a:solidFill>
              <a:schemeClr val="tx1"/>
            </a:solidFill>
            <a:round/>
            <a:headEnd/>
            <a:tailEnd/>
          </a:ln>
        </p:spPr>
        <p:txBody>
          <a:bodyPr wrap="none" anchor="ctr"/>
          <a:lstStyle/>
          <a:p>
            <a:endParaRPr lang="es-AR"/>
          </a:p>
        </p:txBody>
      </p:sp>
      <p:sp>
        <p:nvSpPr>
          <p:cNvPr id="24615" name="Line 1063"/>
          <p:cNvSpPr>
            <a:spLocks noChangeShapeType="1"/>
          </p:cNvSpPr>
          <p:nvPr/>
        </p:nvSpPr>
        <p:spPr bwMode="auto">
          <a:xfrm>
            <a:off x="4648200" y="2209800"/>
            <a:ext cx="0" cy="228600"/>
          </a:xfrm>
          <a:prstGeom prst="line">
            <a:avLst/>
          </a:prstGeom>
          <a:noFill/>
          <a:ln w="9525">
            <a:solidFill>
              <a:schemeClr val="tx1"/>
            </a:solidFill>
            <a:round/>
            <a:headEnd/>
            <a:tailEnd/>
          </a:ln>
        </p:spPr>
        <p:txBody>
          <a:bodyPr wrap="none" anchor="ctr"/>
          <a:lstStyle/>
          <a:p>
            <a:endParaRPr lang="es-AR"/>
          </a:p>
        </p:txBody>
      </p:sp>
      <p:sp>
        <p:nvSpPr>
          <p:cNvPr id="24616" name="Line 1064"/>
          <p:cNvSpPr>
            <a:spLocks noChangeShapeType="1"/>
          </p:cNvSpPr>
          <p:nvPr/>
        </p:nvSpPr>
        <p:spPr bwMode="auto">
          <a:xfrm>
            <a:off x="4800600" y="2209800"/>
            <a:ext cx="0" cy="228600"/>
          </a:xfrm>
          <a:prstGeom prst="line">
            <a:avLst/>
          </a:prstGeom>
          <a:noFill/>
          <a:ln w="9525">
            <a:solidFill>
              <a:schemeClr val="tx1"/>
            </a:solidFill>
            <a:round/>
            <a:headEnd/>
            <a:tailEnd/>
          </a:ln>
        </p:spPr>
        <p:txBody>
          <a:bodyPr wrap="none" anchor="ctr"/>
          <a:lstStyle/>
          <a:p>
            <a:endParaRPr lang="es-AR"/>
          </a:p>
        </p:txBody>
      </p:sp>
      <p:sp>
        <p:nvSpPr>
          <p:cNvPr id="24617" name="Line 1065"/>
          <p:cNvSpPr>
            <a:spLocks noChangeShapeType="1"/>
          </p:cNvSpPr>
          <p:nvPr/>
        </p:nvSpPr>
        <p:spPr bwMode="auto">
          <a:xfrm>
            <a:off x="4953000" y="2209800"/>
            <a:ext cx="0" cy="228600"/>
          </a:xfrm>
          <a:prstGeom prst="line">
            <a:avLst/>
          </a:prstGeom>
          <a:noFill/>
          <a:ln w="9525">
            <a:solidFill>
              <a:schemeClr val="tx1"/>
            </a:solidFill>
            <a:round/>
            <a:headEnd/>
            <a:tailEnd/>
          </a:ln>
        </p:spPr>
        <p:txBody>
          <a:bodyPr wrap="none" anchor="ctr"/>
          <a:lstStyle/>
          <a:p>
            <a:endParaRPr lang="es-AR"/>
          </a:p>
        </p:txBody>
      </p:sp>
      <p:sp>
        <p:nvSpPr>
          <p:cNvPr id="24618" name="Line 1066"/>
          <p:cNvSpPr>
            <a:spLocks noChangeShapeType="1"/>
          </p:cNvSpPr>
          <p:nvPr/>
        </p:nvSpPr>
        <p:spPr bwMode="auto">
          <a:xfrm>
            <a:off x="5105400" y="2209800"/>
            <a:ext cx="0" cy="228600"/>
          </a:xfrm>
          <a:prstGeom prst="line">
            <a:avLst/>
          </a:prstGeom>
          <a:noFill/>
          <a:ln w="9525">
            <a:solidFill>
              <a:schemeClr val="tx1"/>
            </a:solidFill>
            <a:round/>
            <a:headEnd/>
            <a:tailEnd/>
          </a:ln>
        </p:spPr>
        <p:txBody>
          <a:bodyPr wrap="none" anchor="ctr"/>
          <a:lstStyle/>
          <a:p>
            <a:endParaRPr lang="es-AR"/>
          </a:p>
        </p:txBody>
      </p:sp>
      <p:sp>
        <p:nvSpPr>
          <p:cNvPr id="24619" name="Line 1067"/>
          <p:cNvSpPr>
            <a:spLocks noChangeShapeType="1"/>
          </p:cNvSpPr>
          <p:nvPr/>
        </p:nvSpPr>
        <p:spPr bwMode="auto">
          <a:xfrm>
            <a:off x="5257800" y="2209800"/>
            <a:ext cx="0" cy="228600"/>
          </a:xfrm>
          <a:prstGeom prst="line">
            <a:avLst/>
          </a:prstGeom>
          <a:noFill/>
          <a:ln w="9525">
            <a:solidFill>
              <a:schemeClr val="tx1"/>
            </a:solidFill>
            <a:round/>
            <a:headEnd/>
            <a:tailEnd/>
          </a:ln>
        </p:spPr>
        <p:txBody>
          <a:bodyPr wrap="none" anchor="ctr"/>
          <a:lstStyle/>
          <a:p>
            <a:endParaRPr lang="es-AR"/>
          </a:p>
        </p:txBody>
      </p:sp>
      <p:sp>
        <p:nvSpPr>
          <p:cNvPr id="24620" name="Line 1068"/>
          <p:cNvSpPr>
            <a:spLocks noChangeShapeType="1"/>
          </p:cNvSpPr>
          <p:nvPr/>
        </p:nvSpPr>
        <p:spPr bwMode="auto">
          <a:xfrm>
            <a:off x="5410200" y="2209800"/>
            <a:ext cx="0" cy="228600"/>
          </a:xfrm>
          <a:prstGeom prst="line">
            <a:avLst/>
          </a:prstGeom>
          <a:noFill/>
          <a:ln w="9525">
            <a:solidFill>
              <a:schemeClr val="tx1"/>
            </a:solidFill>
            <a:round/>
            <a:headEnd/>
            <a:tailEnd/>
          </a:ln>
        </p:spPr>
        <p:txBody>
          <a:bodyPr wrap="none" anchor="ctr"/>
          <a:lstStyle/>
          <a:p>
            <a:endParaRPr lang="es-AR"/>
          </a:p>
        </p:txBody>
      </p:sp>
      <p:sp>
        <p:nvSpPr>
          <p:cNvPr id="24621" name="Line 1069"/>
          <p:cNvSpPr>
            <a:spLocks noChangeShapeType="1"/>
          </p:cNvSpPr>
          <p:nvPr/>
        </p:nvSpPr>
        <p:spPr bwMode="auto">
          <a:xfrm>
            <a:off x="5562600" y="2209800"/>
            <a:ext cx="0" cy="228600"/>
          </a:xfrm>
          <a:prstGeom prst="line">
            <a:avLst/>
          </a:prstGeom>
          <a:noFill/>
          <a:ln w="9525">
            <a:solidFill>
              <a:schemeClr val="tx1"/>
            </a:solidFill>
            <a:round/>
            <a:headEnd/>
            <a:tailEnd/>
          </a:ln>
        </p:spPr>
        <p:txBody>
          <a:bodyPr wrap="none" anchor="ctr"/>
          <a:lstStyle/>
          <a:p>
            <a:endParaRPr lang="es-AR"/>
          </a:p>
        </p:txBody>
      </p:sp>
      <p:sp>
        <p:nvSpPr>
          <p:cNvPr id="24622" name="Line 1070"/>
          <p:cNvSpPr>
            <a:spLocks noChangeShapeType="1"/>
          </p:cNvSpPr>
          <p:nvPr/>
        </p:nvSpPr>
        <p:spPr bwMode="auto">
          <a:xfrm>
            <a:off x="5715000" y="2209800"/>
            <a:ext cx="0" cy="228600"/>
          </a:xfrm>
          <a:prstGeom prst="line">
            <a:avLst/>
          </a:prstGeom>
          <a:noFill/>
          <a:ln w="9525">
            <a:solidFill>
              <a:schemeClr val="tx1"/>
            </a:solidFill>
            <a:round/>
            <a:headEnd/>
            <a:tailEnd/>
          </a:ln>
        </p:spPr>
        <p:txBody>
          <a:bodyPr wrap="none" anchor="ctr"/>
          <a:lstStyle/>
          <a:p>
            <a:endParaRPr lang="es-AR"/>
          </a:p>
        </p:txBody>
      </p:sp>
      <p:sp>
        <p:nvSpPr>
          <p:cNvPr id="24623" name="Line 1071"/>
          <p:cNvSpPr>
            <a:spLocks noChangeShapeType="1"/>
          </p:cNvSpPr>
          <p:nvPr/>
        </p:nvSpPr>
        <p:spPr bwMode="auto">
          <a:xfrm>
            <a:off x="5867400" y="2209800"/>
            <a:ext cx="0" cy="228600"/>
          </a:xfrm>
          <a:prstGeom prst="line">
            <a:avLst/>
          </a:prstGeom>
          <a:noFill/>
          <a:ln w="9525">
            <a:solidFill>
              <a:schemeClr val="tx1"/>
            </a:solidFill>
            <a:round/>
            <a:headEnd/>
            <a:tailEnd/>
          </a:ln>
        </p:spPr>
        <p:txBody>
          <a:bodyPr wrap="none" anchor="ctr"/>
          <a:lstStyle/>
          <a:p>
            <a:endParaRPr lang="es-AR"/>
          </a:p>
        </p:txBody>
      </p:sp>
      <p:sp>
        <p:nvSpPr>
          <p:cNvPr id="24624" name="Rectangle 1072"/>
          <p:cNvSpPr>
            <a:spLocks noChangeArrowheads="1"/>
          </p:cNvSpPr>
          <p:nvPr/>
        </p:nvSpPr>
        <p:spPr bwMode="auto">
          <a:xfrm>
            <a:off x="4800600" y="1752600"/>
            <a:ext cx="1219200" cy="228600"/>
          </a:xfrm>
          <a:prstGeom prst="rect">
            <a:avLst/>
          </a:prstGeom>
          <a:solidFill>
            <a:schemeClr val="bg2"/>
          </a:solidFill>
          <a:ln w="9525">
            <a:noFill/>
            <a:miter lim="800000"/>
            <a:headEnd/>
            <a:tailEnd/>
          </a:ln>
        </p:spPr>
        <p:txBody>
          <a:bodyPr wrap="none" anchor="ctr"/>
          <a:lstStyle/>
          <a:p>
            <a:endParaRPr lang="es-AR"/>
          </a:p>
        </p:txBody>
      </p:sp>
      <p:sp>
        <p:nvSpPr>
          <p:cNvPr id="24625" name="Line 1073"/>
          <p:cNvSpPr>
            <a:spLocks noChangeShapeType="1"/>
          </p:cNvSpPr>
          <p:nvPr/>
        </p:nvSpPr>
        <p:spPr bwMode="auto">
          <a:xfrm flipH="1">
            <a:off x="6019800" y="1752600"/>
            <a:ext cx="0" cy="228600"/>
          </a:xfrm>
          <a:prstGeom prst="line">
            <a:avLst/>
          </a:prstGeom>
          <a:noFill/>
          <a:ln w="19050">
            <a:solidFill>
              <a:schemeClr val="tx1"/>
            </a:solidFill>
            <a:round/>
            <a:headEnd/>
            <a:tailEnd/>
          </a:ln>
        </p:spPr>
        <p:txBody>
          <a:bodyPr wrap="none" anchor="ctr"/>
          <a:lstStyle/>
          <a:p>
            <a:endParaRPr lang="es-AR"/>
          </a:p>
        </p:txBody>
      </p:sp>
      <p:sp>
        <p:nvSpPr>
          <p:cNvPr id="24626" name="Line 1074"/>
          <p:cNvSpPr>
            <a:spLocks noChangeShapeType="1"/>
          </p:cNvSpPr>
          <p:nvPr/>
        </p:nvSpPr>
        <p:spPr bwMode="auto">
          <a:xfrm>
            <a:off x="1143000" y="1752600"/>
            <a:ext cx="0" cy="228600"/>
          </a:xfrm>
          <a:prstGeom prst="line">
            <a:avLst/>
          </a:prstGeom>
          <a:noFill/>
          <a:ln w="19050">
            <a:solidFill>
              <a:schemeClr val="tx1"/>
            </a:solidFill>
            <a:round/>
            <a:headEnd/>
            <a:tailEnd/>
          </a:ln>
        </p:spPr>
        <p:txBody>
          <a:bodyPr wrap="none" anchor="ctr"/>
          <a:lstStyle/>
          <a:p>
            <a:endParaRPr lang="es-AR"/>
          </a:p>
        </p:txBody>
      </p:sp>
      <p:sp>
        <p:nvSpPr>
          <p:cNvPr id="24627" name="Line 1075"/>
          <p:cNvSpPr>
            <a:spLocks noChangeShapeType="1"/>
          </p:cNvSpPr>
          <p:nvPr/>
        </p:nvSpPr>
        <p:spPr bwMode="auto">
          <a:xfrm>
            <a:off x="1143000" y="1752600"/>
            <a:ext cx="4876800" cy="0"/>
          </a:xfrm>
          <a:prstGeom prst="line">
            <a:avLst/>
          </a:prstGeom>
          <a:noFill/>
          <a:ln w="9525">
            <a:solidFill>
              <a:schemeClr val="tx1"/>
            </a:solidFill>
            <a:round/>
            <a:headEnd/>
            <a:tailEnd/>
          </a:ln>
        </p:spPr>
        <p:txBody>
          <a:bodyPr wrap="none" anchor="ctr"/>
          <a:lstStyle/>
          <a:p>
            <a:endParaRPr lang="es-AR"/>
          </a:p>
        </p:txBody>
      </p:sp>
      <p:sp>
        <p:nvSpPr>
          <p:cNvPr id="24628" name="Line 1076"/>
          <p:cNvSpPr>
            <a:spLocks noChangeShapeType="1"/>
          </p:cNvSpPr>
          <p:nvPr/>
        </p:nvSpPr>
        <p:spPr bwMode="auto">
          <a:xfrm>
            <a:off x="1143000" y="1981200"/>
            <a:ext cx="4876800" cy="0"/>
          </a:xfrm>
          <a:prstGeom prst="line">
            <a:avLst/>
          </a:prstGeom>
          <a:noFill/>
          <a:ln w="9525">
            <a:solidFill>
              <a:schemeClr val="tx1"/>
            </a:solidFill>
            <a:round/>
            <a:headEnd/>
            <a:tailEnd/>
          </a:ln>
        </p:spPr>
        <p:txBody>
          <a:bodyPr wrap="none" anchor="ctr"/>
          <a:lstStyle/>
          <a:p>
            <a:endParaRPr lang="es-AR"/>
          </a:p>
        </p:txBody>
      </p:sp>
      <p:sp>
        <p:nvSpPr>
          <p:cNvPr id="24629" name="Line 1077"/>
          <p:cNvSpPr>
            <a:spLocks noChangeShapeType="1"/>
          </p:cNvSpPr>
          <p:nvPr/>
        </p:nvSpPr>
        <p:spPr bwMode="auto">
          <a:xfrm>
            <a:off x="1295400" y="1752600"/>
            <a:ext cx="0" cy="228600"/>
          </a:xfrm>
          <a:prstGeom prst="line">
            <a:avLst/>
          </a:prstGeom>
          <a:noFill/>
          <a:ln w="9525">
            <a:solidFill>
              <a:schemeClr val="tx1"/>
            </a:solidFill>
            <a:round/>
            <a:headEnd/>
            <a:tailEnd/>
          </a:ln>
        </p:spPr>
        <p:txBody>
          <a:bodyPr wrap="none" anchor="ctr"/>
          <a:lstStyle/>
          <a:p>
            <a:endParaRPr lang="es-AR"/>
          </a:p>
        </p:txBody>
      </p:sp>
      <p:sp>
        <p:nvSpPr>
          <p:cNvPr id="24630" name="Line 1078"/>
          <p:cNvSpPr>
            <a:spLocks noChangeShapeType="1"/>
          </p:cNvSpPr>
          <p:nvPr/>
        </p:nvSpPr>
        <p:spPr bwMode="auto">
          <a:xfrm>
            <a:off x="1447800" y="1752600"/>
            <a:ext cx="0" cy="228600"/>
          </a:xfrm>
          <a:prstGeom prst="line">
            <a:avLst/>
          </a:prstGeom>
          <a:noFill/>
          <a:ln w="9525">
            <a:solidFill>
              <a:schemeClr val="tx1"/>
            </a:solidFill>
            <a:round/>
            <a:headEnd/>
            <a:tailEnd/>
          </a:ln>
        </p:spPr>
        <p:txBody>
          <a:bodyPr wrap="none" anchor="ctr"/>
          <a:lstStyle/>
          <a:p>
            <a:endParaRPr lang="es-AR"/>
          </a:p>
        </p:txBody>
      </p:sp>
      <p:sp>
        <p:nvSpPr>
          <p:cNvPr id="24631" name="Line 1079"/>
          <p:cNvSpPr>
            <a:spLocks noChangeShapeType="1"/>
          </p:cNvSpPr>
          <p:nvPr/>
        </p:nvSpPr>
        <p:spPr bwMode="auto">
          <a:xfrm>
            <a:off x="1600200" y="1752600"/>
            <a:ext cx="0" cy="228600"/>
          </a:xfrm>
          <a:prstGeom prst="line">
            <a:avLst/>
          </a:prstGeom>
          <a:noFill/>
          <a:ln w="9525">
            <a:solidFill>
              <a:schemeClr val="tx1"/>
            </a:solidFill>
            <a:round/>
            <a:headEnd/>
            <a:tailEnd/>
          </a:ln>
        </p:spPr>
        <p:txBody>
          <a:bodyPr wrap="none" anchor="ctr"/>
          <a:lstStyle/>
          <a:p>
            <a:endParaRPr lang="es-AR"/>
          </a:p>
        </p:txBody>
      </p:sp>
      <p:sp>
        <p:nvSpPr>
          <p:cNvPr id="24632" name="Line 1080"/>
          <p:cNvSpPr>
            <a:spLocks noChangeShapeType="1"/>
          </p:cNvSpPr>
          <p:nvPr/>
        </p:nvSpPr>
        <p:spPr bwMode="auto">
          <a:xfrm>
            <a:off x="1752600" y="1752600"/>
            <a:ext cx="0" cy="228600"/>
          </a:xfrm>
          <a:prstGeom prst="line">
            <a:avLst/>
          </a:prstGeom>
          <a:noFill/>
          <a:ln w="9525">
            <a:solidFill>
              <a:schemeClr val="tx1"/>
            </a:solidFill>
            <a:round/>
            <a:headEnd/>
            <a:tailEnd/>
          </a:ln>
        </p:spPr>
        <p:txBody>
          <a:bodyPr wrap="none" anchor="ctr"/>
          <a:lstStyle/>
          <a:p>
            <a:endParaRPr lang="es-AR"/>
          </a:p>
        </p:txBody>
      </p:sp>
      <p:sp>
        <p:nvSpPr>
          <p:cNvPr id="24633" name="Line 1081"/>
          <p:cNvSpPr>
            <a:spLocks noChangeShapeType="1"/>
          </p:cNvSpPr>
          <p:nvPr/>
        </p:nvSpPr>
        <p:spPr bwMode="auto">
          <a:xfrm>
            <a:off x="1905000" y="1752600"/>
            <a:ext cx="0" cy="228600"/>
          </a:xfrm>
          <a:prstGeom prst="line">
            <a:avLst/>
          </a:prstGeom>
          <a:noFill/>
          <a:ln w="9525">
            <a:solidFill>
              <a:schemeClr val="tx1"/>
            </a:solidFill>
            <a:round/>
            <a:headEnd/>
            <a:tailEnd/>
          </a:ln>
        </p:spPr>
        <p:txBody>
          <a:bodyPr wrap="none" anchor="ctr"/>
          <a:lstStyle/>
          <a:p>
            <a:endParaRPr lang="es-AR"/>
          </a:p>
        </p:txBody>
      </p:sp>
      <p:sp>
        <p:nvSpPr>
          <p:cNvPr id="24634" name="Line 1082"/>
          <p:cNvSpPr>
            <a:spLocks noChangeShapeType="1"/>
          </p:cNvSpPr>
          <p:nvPr/>
        </p:nvSpPr>
        <p:spPr bwMode="auto">
          <a:xfrm>
            <a:off x="2057400" y="1752600"/>
            <a:ext cx="0" cy="228600"/>
          </a:xfrm>
          <a:prstGeom prst="line">
            <a:avLst/>
          </a:prstGeom>
          <a:noFill/>
          <a:ln w="9525">
            <a:solidFill>
              <a:schemeClr val="tx1"/>
            </a:solidFill>
            <a:round/>
            <a:headEnd/>
            <a:tailEnd/>
          </a:ln>
        </p:spPr>
        <p:txBody>
          <a:bodyPr wrap="none" anchor="ctr"/>
          <a:lstStyle/>
          <a:p>
            <a:endParaRPr lang="es-AR"/>
          </a:p>
        </p:txBody>
      </p:sp>
      <p:sp>
        <p:nvSpPr>
          <p:cNvPr id="24635" name="Line 1083"/>
          <p:cNvSpPr>
            <a:spLocks noChangeShapeType="1"/>
          </p:cNvSpPr>
          <p:nvPr/>
        </p:nvSpPr>
        <p:spPr bwMode="auto">
          <a:xfrm>
            <a:off x="2209800" y="1752600"/>
            <a:ext cx="0" cy="228600"/>
          </a:xfrm>
          <a:prstGeom prst="line">
            <a:avLst/>
          </a:prstGeom>
          <a:noFill/>
          <a:ln w="9525">
            <a:solidFill>
              <a:schemeClr val="tx1"/>
            </a:solidFill>
            <a:round/>
            <a:headEnd/>
            <a:tailEnd/>
          </a:ln>
        </p:spPr>
        <p:txBody>
          <a:bodyPr wrap="none" anchor="ctr"/>
          <a:lstStyle/>
          <a:p>
            <a:endParaRPr lang="es-AR"/>
          </a:p>
        </p:txBody>
      </p:sp>
      <p:sp>
        <p:nvSpPr>
          <p:cNvPr id="24636" name="Line 1084"/>
          <p:cNvSpPr>
            <a:spLocks noChangeShapeType="1"/>
          </p:cNvSpPr>
          <p:nvPr/>
        </p:nvSpPr>
        <p:spPr bwMode="auto">
          <a:xfrm>
            <a:off x="2362200" y="1752600"/>
            <a:ext cx="0" cy="228600"/>
          </a:xfrm>
          <a:prstGeom prst="line">
            <a:avLst/>
          </a:prstGeom>
          <a:noFill/>
          <a:ln w="9525">
            <a:solidFill>
              <a:schemeClr val="tx1"/>
            </a:solidFill>
            <a:round/>
            <a:headEnd/>
            <a:tailEnd/>
          </a:ln>
        </p:spPr>
        <p:txBody>
          <a:bodyPr wrap="none" anchor="ctr"/>
          <a:lstStyle/>
          <a:p>
            <a:endParaRPr lang="es-AR"/>
          </a:p>
        </p:txBody>
      </p:sp>
      <p:sp>
        <p:nvSpPr>
          <p:cNvPr id="24637" name="Line 1085"/>
          <p:cNvSpPr>
            <a:spLocks noChangeShapeType="1"/>
          </p:cNvSpPr>
          <p:nvPr/>
        </p:nvSpPr>
        <p:spPr bwMode="auto">
          <a:xfrm>
            <a:off x="2514600" y="1752600"/>
            <a:ext cx="0" cy="228600"/>
          </a:xfrm>
          <a:prstGeom prst="line">
            <a:avLst/>
          </a:prstGeom>
          <a:noFill/>
          <a:ln w="9525">
            <a:solidFill>
              <a:schemeClr val="tx1"/>
            </a:solidFill>
            <a:round/>
            <a:headEnd/>
            <a:tailEnd/>
          </a:ln>
        </p:spPr>
        <p:txBody>
          <a:bodyPr wrap="none" anchor="ctr"/>
          <a:lstStyle/>
          <a:p>
            <a:endParaRPr lang="es-AR"/>
          </a:p>
        </p:txBody>
      </p:sp>
      <p:sp>
        <p:nvSpPr>
          <p:cNvPr id="24638" name="Line 1086"/>
          <p:cNvSpPr>
            <a:spLocks noChangeShapeType="1"/>
          </p:cNvSpPr>
          <p:nvPr/>
        </p:nvSpPr>
        <p:spPr bwMode="auto">
          <a:xfrm>
            <a:off x="2667000" y="1752600"/>
            <a:ext cx="0" cy="228600"/>
          </a:xfrm>
          <a:prstGeom prst="line">
            <a:avLst/>
          </a:prstGeom>
          <a:noFill/>
          <a:ln w="9525">
            <a:solidFill>
              <a:schemeClr val="tx1"/>
            </a:solidFill>
            <a:round/>
            <a:headEnd/>
            <a:tailEnd/>
          </a:ln>
        </p:spPr>
        <p:txBody>
          <a:bodyPr wrap="none" anchor="ctr"/>
          <a:lstStyle/>
          <a:p>
            <a:endParaRPr lang="es-AR"/>
          </a:p>
        </p:txBody>
      </p:sp>
      <p:sp>
        <p:nvSpPr>
          <p:cNvPr id="24639" name="Line 1087"/>
          <p:cNvSpPr>
            <a:spLocks noChangeShapeType="1"/>
          </p:cNvSpPr>
          <p:nvPr/>
        </p:nvSpPr>
        <p:spPr bwMode="auto">
          <a:xfrm>
            <a:off x="2819400" y="1752600"/>
            <a:ext cx="0" cy="228600"/>
          </a:xfrm>
          <a:prstGeom prst="line">
            <a:avLst/>
          </a:prstGeom>
          <a:noFill/>
          <a:ln w="9525">
            <a:solidFill>
              <a:schemeClr val="tx1"/>
            </a:solidFill>
            <a:round/>
            <a:headEnd/>
            <a:tailEnd/>
          </a:ln>
        </p:spPr>
        <p:txBody>
          <a:bodyPr wrap="none" anchor="ctr"/>
          <a:lstStyle/>
          <a:p>
            <a:endParaRPr lang="es-AR"/>
          </a:p>
        </p:txBody>
      </p:sp>
      <p:sp>
        <p:nvSpPr>
          <p:cNvPr id="24640" name="Line 1088"/>
          <p:cNvSpPr>
            <a:spLocks noChangeShapeType="1"/>
          </p:cNvSpPr>
          <p:nvPr/>
        </p:nvSpPr>
        <p:spPr bwMode="auto">
          <a:xfrm>
            <a:off x="2971800" y="1752600"/>
            <a:ext cx="0" cy="228600"/>
          </a:xfrm>
          <a:prstGeom prst="line">
            <a:avLst/>
          </a:prstGeom>
          <a:noFill/>
          <a:ln w="9525">
            <a:solidFill>
              <a:schemeClr val="tx1"/>
            </a:solidFill>
            <a:round/>
            <a:headEnd/>
            <a:tailEnd/>
          </a:ln>
        </p:spPr>
        <p:txBody>
          <a:bodyPr wrap="none" anchor="ctr"/>
          <a:lstStyle/>
          <a:p>
            <a:endParaRPr lang="es-AR"/>
          </a:p>
        </p:txBody>
      </p:sp>
      <p:sp>
        <p:nvSpPr>
          <p:cNvPr id="24641" name="Line 1089"/>
          <p:cNvSpPr>
            <a:spLocks noChangeShapeType="1"/>
          </p:cNvSpPr>
          <p:nvPr/>
        </p:nvSpPr>
        <p:spPr bwMode="auto">
          <a:xfrm>
            <a:off x="3124200" y="1752600"/>
            <a:ext cx="0" cy="228600"/>
          </a:xfrm>
          <a:prstGeom prst="line">
            <a:avLst/>
          </a:prstGeom>
          <a:noFill/>
          <a:ln w="9525">
            <a:solidFill>
              <a:schemeClr val="tx1"/>
            </a:solidFill>
            <a:round/>
            <a:headEnd/>
            <a:tailEnd/>
          </a:ln>
        </p:spPr>
        <p:txBody>
          <a:bodyPr wrap="none" anchor="ctr"/>
          <a:lstStyle/>
          <a:p>
            <a:endParaRPr lang="es-AR"/>
          </a:p>
        </p:txBody>
      </p:sp>
      <p:sp>
        <p:nvSpPr>
          <p:cNvPr id="24642" name="Line 1090"/>
          <p:cNvSpPr>
            <a:spLocks noChangeShapeType="1"/>
          </p:cNvSpPr>
          <p:nvPr/>
        </p:nvSpPr>
        <p:spPr bwMode="auto">
          <a:xfrm>
            <a:off x="3276600" y="1752600"/>
            <a:ext cx="0" cy="228600"/>
          </a:xfrm>
          <a:prstGeom prst="line">
            <a:avLst/>
          </a:prstGeom>
          <a:noFill/>
          <a:ln w="9525">
            <a:solidFill>
              <a:schemeClr val="tx1"/>
            </a:solidFill>
            <a:round/>
            <a:headEnd/>
            <a:tailEnd/>
          </a:ln>
        </p:spPr>
        <p:txBody>
          <a:bodyPr wrap="none" anchor="ctr"/>
          <a:lstStyle/>
          <a:p>
            <a:endParaRPr lang="es-AR"/>
          </a:p>
        </p:txBody>
      </p:sp>
      <p:sp>
        <p:nvSpPr>
          <p:cNvPr id="24643" name="Line 1091"/>
          <p:cNvSpPr>
            <a:spLocks noChangeShapeType="1"/>
          </p:cNvSpPr>
          <p:nvPr/>
        </p:nvSpPr>
        <p:spPr bwMode="auto">
          <a:xfrm>
            <a:off x="3429000" y="1752600"/>
            <a:ext cx="0" cy="228600"/>
          </a:xfrm>
          <a:prstGeom prst="line">
            <a:avLst/>
          </a:prstGeom>
          <a:noFill/>
          <a:ln w="9525">
            <a:solidFill>
              <a:schemeClr val="tx1"/>
            </a:solidFill>
            <a:round/>
            <a:headEnd/>
            <a:tailEnd/>
          </a:ln>
        </p:spPr>
        <p:txBody>
          <a:bodyPr wrap="none" anchor="ctr"/>
          <a:lstStyle/>
          <a:p>
            <a:endParaRPr lang="es-AR"/>
          </a:p>
        </p:txBody>
      </p:sp>
      <p:sp>
        <p:nvSpPr>
          <p:cNvPr id="24644" name="Line 1092"/>
          <p:cNvSpPr>
            <a:spLocks noChangeShapeType="1"/>
          </p:cNvSpPr>
          <p:nvPr/>
        </p:nvSpPr>
        <p:spPr bwMode="auto">
          <a:xfrm>
            <a:off x="3581400" y="1752600"/>
            <a:ext cx="0" cy="228600"/>
          </a:xfrm>
          <a:prstGeom prst="line">
            <a:avLst/>
          </a:prstGeom>
          <a:noFill/>
          <a:ln w="9525">
            <a:solidFill>
              <a:schemeClr val="tx1"/>
            </a:solidFill>
            <a:round/>
            <a:headEnd/>
            <a:tailEnd/>
          </a:ln>
        </p:spPr>
        <p:txBody>
          <a:bodyPr wrap="none" anchor="ctr"/>
          <a:lstStyle/>
          <a:p>
            <a:endParaRPr lang="es-AR"/>
          </a:p>
        </p:txBody>
      </p:sp>
      <p:sp>
        <p:nvSpPr>
          <p:cNvPr id="24645" name="Line 1093"/>
          <p:cNvSpPr>
            <a:spLocks noChangeShapeType="1"/>
          </p:cNvSpPr>
          <p:nvPr/>
        </p:nvSpPr>
        <p:spPr bwMode="auto">
          <a:xfrm>
            <a:off x="3733800" y="1752600"/>
            <a:ext cx="0" cy="228600"/>
          </a:xfrm>
          <a:prstGeom prst="line">
            <a:avLst/>
          </a:prstGeom>
          <a:noFill/>
          <a:ln w="9525">
            <a:solidFill>
              <a:schemeClr val="tx1"/>
            </a:solidFill>
            <a:round/>
            <a:headEnd/>
            <a:tailEnd/>
          </a:ln>
        </p:spPr>
        <p:txBody>
          <a:bodyPr wrap="none" anchor="ctr"/>
          <a:lstStyle/>
          <a:p>
            <a:endParaRPr lang="es-AR"/>
          </a:p>
        </p:txBody>
      </p:sp>
      <p:sp>
        <p:nvSpPr>
          <p:cNvPr id="24646" name="Line 1094"/>
          <p:cNvSpPr>
            <a:spLocks noChangeShapeType="1"/>
          </p:cNvSpPr>
          <p:nvPr/>
        </p:nvSpPr>
        <p:spPr bwMode="auto">
          <a:xfrm>
            <a:off x="3886200" y="1752600"/>
            <a:ext cx="0" cy="228600"/>
          </a:xfrm>
          <a:prstGeom prst="line">
            <a:avLst/>
          </a:prstGeom>
          <a:noFill/>
          <a:ln w="9525">
            <a:solidFill>
              <a:schemeClr val="tx1"/>
            </a:solidFill>
            <a:round/>
            <a:headEnd/>
            <a:tailEnd/>
          </a:ln>
        </p:spPr>
        <p:txBody>
          <a:bodyPr wrap="none" anchor="ctr"/>
          <a:lstStyle/>
          <a:p>
            <a:endParaRPr lang="es-AR"/>
          </a:p>
        </p:txBody>
      </p:sp>
      <p:sp>
        <p:nvSpPr>
          <p:cNvPr id="24647" name="Line 1095"/>
          <p:cNvSpPr>
            <a:spLocks noChangeShapeType="1"/>
          </p:cNvSpPr>
          <p:nvPr/>
        </p:nvSpPr>
        <p:spPr bwMode="auto">
          <a:xfrm>
            <a:off x="4038600" y="1752600"/>
            <a:ext cx="0" cy="228600"/>
          </a:xfrm>
          <a:prstGeom prst="line">
            <a:avLst/>
          </a:prstGeom>
          <a:noFill/>
          <a:ln w="9525">
            <a:solidFill>
              <a:schemeClr val="tx1"/>
            </a:solidFill>
            <a:round/>
            <a:headEnd/>
            <a:tailEnd/>
          </a:ln>
        </p:spPr>
        <p:txBody>
          <a:bodyPr wrap="none" anchor="ctr"/>
          <a:lstStyle/>
          <a:p>
            <a:endParaRPr lang="es-AR"/>
          </a:p>
        </p:txBody>
      </p:sp>
      <p:sp>
        <p:nvSpPr>
          <p:cNvPr id="24648" name="Line 1096"/>
          <p:cNvSpPr>
            <a:spLocks noChangeShapeType="1"/>
          </p:cNvSpPr>
          <p:nvPr/>
        </p:nvSpPr>
        <p:spPr bwMode="auto">
          <a:xfrm>
            <a:off x="4191000" y="1752600"/>
            <a:ext cx="0" cy="228600"/>
          </a:xfrm>
          <a:prstGeom prst="line">
            <a:avLst/>
          </a:prstGeom>
          <a:noFill/>
          <a:ln w="9525">
            <a:solidFill>
              <a:schemeClr val="tx1"/>
            </a:solidFill>
            <a:round/>
            <a:headEnd/>
            <a:tailEnd/>
          </a:ln>
        </p:spPr>
        <p:txBody>
          <a:bodyPr wrap="none" anchor="ctr"/>
          <a:lstStyle/>
          <a:p>
            <a:endParaRPr lang="es-AR"/>
          </a:p>
        </p:txBody>
      </p:sp>
      <p:sp>
        <p:nvSpPr>
          <p:cNvPr id="24649" name="Line 1097"/>
          <p:cNvSpPr>
            <a:spLocks noChangeShapeType="1"/>
          </p:cNvSpPr>
          <p:nvPr/>
        </p:nvSpPr>
        <p:spPr bwMode="auto">
          <a:xfrm>
            <a:off x="4343400" y="1752600"/>
            <a:ext cx="0" cy="228600"/>
          </a:xfrm>
          <a:prstGeom prst="line">
            <a:avLst/>
          </a:prstGeom>
          <a:noFill/>
          <a:ln w="9525">
            <a:solidFill>
              <a:schemeClr val="tx1"/>
            </a:solidFill>
            <a:round/>
            <a:headEnd/>
            <a:tailEnd/>
          </a:ln>
        </p:spPr>
        <p:txBody>
          <a:bodyPr wrap="none" anchor="ctr"/>
          <a:lstStyle/>
          <a:p>
            <a:endParaRPr lang="es-AR"/>
          </a:p>
        </p:txBody>
      </p:sp>
      <p:sp>
        <p:nvSpPr>
          <p:cNvPr id="24650" name="Line 1098"/>
          <p:cNvSpPr>
            <a:spLocks noChangeShapeType="1"/>
          </p:cNvSpPr>
          <p:nvPr/>
        </p:nvSpPr>
        <p:spPr bwMode="auto">
          <a:xfrm>
            <a:off x="4495800" y="1752600"/>
            <a:ext cx="0" cy="228600"/>
          </a:xfrm>
          <a:prstGeom prst="line">
            <a:avLst/>
          </a:prstGeom>
          <a:noFill/>
          <a:ln w="9525">
            <a:solidFill>
              <a:schemeClr val="tx1"/>
            </a:solidFill>
            <a:round/>
            <a:headEnd/>
            <a:tailEnd/>
          </a:ln>
        </p:spPr>
        <p:txBody>
          <a:bodyPr wrap="none" anchor="ctr"/>
          <a:lstStyle/>
          <a:p>
            <a:endParaRPr lang="es-AR"/>
          </a:p>
        </p:txBody>
      </p:sp>
      <p:sp>
        <p:nvSpPr>
          <p:cNvPr id="24651" name="Line 1099"/>
          <p:cNvSpPr>
            <a:spLocks noChangeShapeType="1"/>
          </p:cNvSpPr>
          <p:nvPr/>
        </p:nvSpPr>
        <p:spPr bwMode="auto">
          <a:xfrm>
            <a:off x="4648200" y="1752600"/>
            <a:ext cx="0" cy="228600"/>
          </a:xfrm>
          <a:prstGeom prst="line">
            <a:avLst/>
          </a:prstGeom>
          <a:noFill/>
          <a:ln w="9525">
            <a:solidFill>
              <a:schemeClr val="tx1"/>
            </a:solidFill>
            <a:round/>
            <a:headEnd/>
            <a:tailEnd/>
          </a:ln>
        </p:spPr>
        <p:txBody>
          <a:bodyPr wrap="none" anchor="ctr"/>
          <a:lstStyle/>
          <a:p>
            <a:endParaRPr lang="es-AR"/>
          </a:p>
        </p:txBody>
      </p:sp>
      <p:sp>
        <p:nvSpPr>
          <p:cNvPr id="24652" name="Line 1100"/>
          <p:cNvSpPr>
            <a:spLocks noChangeShapeType="1"/>
          </p:cNvSpPr>
          <p:nvPr/>
        </p:nvSpPr>
        <p:spPr bwMode="auto">
          <a:xfrm>
            <a:off x="4800600" y="1752600"/>
            <a:ext cx="0" cy="228600"/>
          </a:xfrm>
          <a:prstGeom prst="line">
            <a:avLst/>
          </a:prstGeom>
          <a:noFill/>
          <a:ln w="9525">
            <a:solidFill>
              <a:schemeClr val="tx1"/>
            </a:solidFill>
            <a:round/>
            <a:headEnd/>
            <a:tailEnd/>
          </a:ln>
        </p:spPr>
        <p:txBody>
          <a:bodyPr wrap="none" anchor="ctr"/>
          <a:lstStyle/>
          <a:p>
            <a:endParaRPr lang="es-AR"/>
          </a:p>
        </p:txBody>
      </p:sp>
      <p:sp>
        <p:nvSpPr>
          <p:cNvPr id="24653" name="Line 1101"/>
          <p:cNvSpPr>
            <a:spLocks noChangeShapeType="1"/>
          </p:cNvSpPr>
          <p:nvPr/>
        </p:nvSpPr>
        <p:spPr bwMode="auto">
          <a:xfrm>
            <a:off x="4953000" y="1752600"/>
            <a:ext cx="0" cy="228600"/>
          </a:xfrm>
          <a:prstGeom prst="line">
            <a:avLst/>
          </a:prstGeom>
          <a:noFill/>
          <a:ln w="9525">
            <a:solidFill>
              <a:schemeClr val="tx1"/>
            </a:solidFill>
            <a:round/>
            <a:headEnd/>
            <a:tailEnd/>
          </a:ln>
        </p:spPr>
        <p:txBody>
          <a:bodyPr wrap="none" anchor="ctr"/>
          <a:lstStyle/>
          <a:p>
            <a:endParaRPr lang="es-AR"/>
          </a:p>
        </p:txBody>
      </p:sp>
      <p:sp>
        <p:nvSpPr>
          <p:cNvPr id="24654" name="Line 1102"/>
          <p:cNvSpPr>
            <a:spLocks noChangeShapeType="1"/>
          </p:cNvSpPr>
          <p:nvPr/>
        </p:nvSpPr>
        <p:spPr bwMode="auto">
          <a:xfrm>
            <a:off x="5105400" y="1752600"/>
            <a:ext cx="0" cy="228600"/>
          </a:xfrm>
          <a:prstGeom prst="line">
            <a:avLst/>
          </a:prstGeom>
          <a:noFill/>
          <a:ln w="9525">
            <a:solidFill>
              <a:schemeClr val="tx1"/>
            </a:solidFill>
            <a:round/>
            <a:headEnd/>
            <a:tailEnd/>
          </a:ln>
        </p:spPr>
        <p:txBody>
          <a:bodyPr wrap="none" anchor="ctr"/>
          <a:lstStyle/>
          <a:p>
            <a:endParaRPr lang="es-AR"/>
          </a:p>
        </p:txBody>
      </p:sp>
      <p:sp>
        <p:nvSpPr>
          <p:cNvPr id="24655" name="Line 1103"/>
          <p:cNvSpPr>
            <a:spLocks noChangeShapeType="1"/>
          </p:cNvSpPr>
          <p:nvPr/>
        </p:nvSpPr>
        <p:spPr bwMode="auto">
          <a:xfrm>
            <a:off x="5257800" y="1752600"/>
            <a:ext cx="0" cy="228600"/>
          </a:xfrm>
          <a:prstGeom prst="line">
            <a:avLst/>
          </a:prstGeom>
          <a:noFill/>
          <a:ln w="9525">
            <a:solidFill>
              <a:schemeClr val="tx1"/>
            </a:solidFill>
            <a:round/>
            <a:headEnd/>
            <a:tailEnd/>
          </a:ln>
        </p:spPr>
        <p:txBody>
          <a:bodyPr wrap="none" anchor="ctr"/>
          <a:lstStyle/>
          <a:p>
            <a:endParaRPr lang="es-AR"/>
          </a:p>
        </p:txBody>
      </p:sp>
      <p:sp>
        <p:nvSpPr>
          <p:cNvPr id="24656" name="Line 1104"/>
          <p:cNvSpPr>
            <a:spLocks noChangeShapeType="1"/>
          </p:cNvSpPr>
          <p:nvPr/>
        </p:nvSpPr>
        <p:spPr bwMode="auto">
          <a:xfrm>
            <a:off x="5410200" y="1752600"/>
            <a:ext cx="0" cy="228600"/>
          </a:xfrm>
          <a:prstGeom prst="line">
            <a:avLst/>
          </a:prstGeom>
          <a:noFill/>
          <a:ln w="9525">
            <a:solidFill>
              <a:schemeClr val="tx1"/>
            </a:solidFill>
            <a:round/>
            <a:headEnd/>
            <a:tailEnd/>
          </a:ln>
        </p:spPr>
        <p:txBody>
          <a:bodyPr wrap="none" anchor="ctr"/>
          <a:lstStyle/>
          <a:p>
            <a:endParaRPr lang="es-AR"/>
          </a:p>
        </p:txBody>
      </p:sp>
      <p:sp>
        <p:nvSpPr>
          <p:cNvPr id="24657" name="Line 1105"/>
          <p:cNvSpPr>
            <a:spLocks noChangeShapeType="1"/>
          </p:cNvSpPr>
          <p:nvPr/>
        </p:nvSpPr>
        <p:spPr bwMode="auto">
          <a:xfrm>
            <a:off x="5562600" y="1752600"/>
            <a:ext cx="0" cy="228600"/>
          </a:xfrm>
          <a:prstGeom prst="line">
            <a:avLst/>
          </a:prstGeom>
          <a:noFill/>
          <a:ln w="9525">
            <a:solidFill>
              <a:schemeClr val="tx1"/>
            </a:solidFill>
            <a:round/>
            <a:headEnd/>
            <a:tailEnd/>
          </a:ln>
        </p:spPr>
        <p:txBody>
          <a:bodyPr wrap="none" anchor="ctr"/>
          <a:lstStyle/>
          <a:p>
            <a:endParaRPr lang="es-AR"/>
          </a:p>
        </p:txBody>
      </p:sp>
      <p:sp>
        <p:nvSpPr>
          <p:cNvPr id="24658" name="Line 1106"/>
          <p:cNvSpPr>
            <a:spLocks noChangeShapeType="1"/>
          </p:cNvSpPr>
          <p:nvPr/>
        </p:nvSpPr>
        <p:spPr bwMode="auto">
          <a:xfrm>
            <a:off x="5715000" y="1752600"/>
            <a:ext cx="0" cy="228600"/>
          </a:xfrm>
          <a:prstGeom prst="line">
            <a:avLst/>
          </a:prstGeom>
          <a:noFill/>
          <a:ln w="9525">
            <a:solidFill>
              <a:schemeClr val="tx1"/>
            </a:solidFill>
            <a:round/>
            <a:headEnd/>
            <a:tailEnd/>
          </a:ln>
        </p:spPr>
        <p:txBody>
          <a:bodyPr wrap="none" anchor="ctr"/>
          <a:lstStyle/>
          <a:p>
            <a:endParaRPr lang="es-AR"/>
          </a:p>
        </p:txBody>
      </p:sp>
      <p:sp>
        <p:nvSpPr>
          <p:cNvPr id="24659" name="Line 1107"/>
          <p:cNvSpPr>
            <a:spLocks noChangeShapeType="1"/>
          </p:cNvSpPr>
          <p:nvPr/>
        </p:nvSpPr>
        <p:spPr bwMode="auto">
          <a:xfrm>
            <a:off x="5867400" y="1752600"/>
            <a:ext cx="0" cy="228600"/>
          </a:xfrm>
          <a:prstGeom prst="line">
            <a:avLst/>
          </a:prstGeom>
          <a:noFill/>
          <a:ln w="9525">
            <a:solidFill>
              <a:schemeClr val="tx1"/>
            </a:solidFill>
            <a:round/>
            <a:headEnd/>
            <a:tailEnd/>
          </a:ln>
        </p:spPr>
        <p:txBody>
          <a:bodyPr wrap="none" anchor="ctr"/>
          <a:lstStyle/>
          <a:p>
            <a:endParaRPr lang="es-AR"/>
          </a:p>
        </p:txBody>
      </p:sp>
      <p:sp>
        <p:nvSpPr>
          <p:cNvPr id="24660" name="Rectangle 1108"/>
          <p:cNvSpPr>
            <a:spLocks noChangeArrowheads="1"/>
          </p:cNvSpPr>
          <p:nvPr/>
        </p:nvSpPr>
        <p:spPr bwMode="auto">
          <a:xfrm>
            <a:off x="6172200" y="1752600"/>
            <a:ext cx="2819400" cy="228600"/>
          </a:xfrm>
          <a:prstGeom prst="rect">
            <a:avLst/>
          </a:prstGeom>
          <a:solidFill>
            <a:srgbClr val="A5D0E3"/>
          </a:solidFill>
          <a:ln w="12700">
            <a:solidFill>
              <a:srgbClr val="000000"/>
            </a:solidFill>
            <a:miter lim="800000"/>
            <a:headEnd/>
            <a:tailEnd/>
          </a:ln>
        </p:spPr>
        <p:txBody>
          <a:bodyPr wrap="none" anchor="ctr"/>
          <a:lstStyle/>
          <a:p>
            <a:r>
              <a:rPr lang="en-US" sz="1200"/>
              <a:t>range 0-0x000000ff step 0x00000001 </a:t>
            </a:r>
          </a:p>
        </p:txBody>
      </p:sp>
      <p:sp>
        <p:nvSpPr>
          <p:cNvPr id="24661" name="Rectangle 1109"/>
          <p:cNvSpPr>
            <a:spLocks noChangeArrowheads="1"/>
          </p:cNvSpPr>
          <p:nvPr/>
        </p:nvSpPr>
        <p:spPr bwMode="auto">
          <a:xfrm>
            <a:off x="4495800" y="2667000"/>
            <a:ext cx="1219200" cy="228600"/>
          </a:xfrm>
          <a:prstGeom prst="rect">
            <a:avLst/>
          </a:prstGeom>
          <a:solidFill>
            <a:schemeClr val="bg2"/>
          </a:solidFill>
          <a:ln w="9525">
            <a:noFill/>
            <a:miter lim="800000"/>
            <a:headEnd/>
            <a:tailEnd/>
          </a:ln>
        </p:spPr>
        <p:txBody>
          <a:bodyPr wrap="none" anchor="ctr"/>
          <a:lstStyle/>
          <a:p>
            <a:endParaRPr lang="es-AR"/>
          </a:p>
        </p:txBody>
      </p:sp>
      <p:sp>
        <p:nvSpPr>
          <p:cNvPr id="24662" name="Line 1110"/>
          <p:cNvSpPr>
            <a:spLocks noChangeShapeType="1"/>
          </p:cNvSpPr>
          <p:nvPr/>
        </p:nvSpPr>
        <p:spPr bwMode="auto">
          <a:xfrm flipH="1">
            <a:off x="6019800" y="2667000"/>
            <a:ext cx="0" cy="228600"/>
          </a:xfrm>
          <a:prstGeom prst="line">
            <a:avLst/>
          </a:prstGeom>
          <a:noFill/>
          <a:ln w="19050">
            <a:solidFill>
              <a:schemeClr val="tx1"/>
            </a:solidFill>
            <a:round/>
            <a:headEnd/>
            <a:tailEnd/>
          </a:ln>
        </p:spPr>
        <p:txBody>
          <a:bodyPr wrap="none" anchor="ctr"/>
          <a:lstStyle/>
          <a:p>
            <a:endParaRPr lang="es-AR"/>
          </a:p>
        </p:txBody>
      </p:sp>
      <p:sp>
        <p:nvSpPr>
          <p:cNvPr id="24663" name="Line 1111"/>
          <p:cNvSpPr>
            <a:spLocks noChangeShapeType="1"/>
          </p:cNvSpPr>
          <p:nvPr/>
        </p:nvSpPr>
        <p:spPr bwMode="auto">
          <a:xfrm>
            <a:off x="1143000" y="2667000"/>
            <a:ext cx="0" cy="228600"/>
          </a:xfrm>
          <a:prstGeom prst="line">
            <a:avLst/>
          </a:prstGeom>
          <a:noFill/>
          <a:ln w="19050">
            <a:solidFill>
              <a:schemeClr val="tx1"/>
            </a:solidFill>
            <a:round/>
            <a:headEnd/>
            <a:tailEnd/>
          </a:ln>
        </p:spPr>
        <p:txBody>
          <a:bodyPr wrap="none" anchor="ctr"/>
          <a:lstStyle/>
          <a:p>
            <a:endParaRPr lang="es-AR"/>
          </a:p>
        </p:txBody>
      </p:sp>
      <p:sp>
        <p:nvSpPr>
          <p:cNvPr id="24664" name="Rectangle 1112"/>
          <p:cNvSpPr>
            <a:spLocks noChangeArrowheads="1"/>
          </p:cNvSpPr>
          <p:nvPr/>
        </p:nvSpPr>
        <p:spPr bwMode="auto">
          <a:xfrm>
            <a:off x="6172200" y="2667000"/>
            <a:ext cx="2819400" cy="228600"/>
          </a:xfrm>
          <a:prstGeom prst="rect">
            <a:avLst/>
          </a:prstGeom>
          <a:solidFill>
            <a:srgbClr val="A5D0E3"/>
          </a:solidFill>
          <a:ln w="12700">
            <a:solidFill>
              <a:srgbClr val="000000"/>
            </a:solidFill>
            <a:miter lim="800000"/>
            <a:headEnd/>
            <a:tailEnd/>
          </a:ln>
        </p:spPr>
        <p:txBody>
          <a:bodyPr wrap="none" anchor="ctr"/>
          <a:lstStyle/>
          <a:p>
            <a:r>
              <a:rPr lang="en-US" sz="1200"/>
              <a:t>range 0-0x000003fc step 0x00000004  </a:t>
            </a:r>
          </a:p>
        </p:txBody>
      </p:sp>
      <p:sp>
        <p:nvSpPr>
          <p:cNvPr id="24665" name="Rectangle 1113"/>
          <p:cNvSpPr>
            <a:spLocks noChangeArrowheads="1"/>
          </p:cNvSpPr>
          <p:nvPr/>
        </p:nvSpPr>
        <p:spPr bwMode="auto">
          <a:xfrm>
            <a:off x="304800" y="2667000"/>
            <a:ext cx="685800" cy="228600"/>
          </a:xfrm>
          <a:prstGeom prst="rect">
            <a:avLst/>
          </a:prstGeom>
          <a:solidFill>
            <a:srgbClr val="A5D0E3"/>
          </a:solidFill>
          <a:ln w="12700">
            <a:solidFill>
              <a:srgbClr val="000000"/>
            </a:solidFill>
            <a:miter lim="800000"/>
            <a:headEnd/>
            <a:tailEnd/>
          </a:ln>
        </p:spPr>
        <p:txBody>
          <a:bodyPr wrap="none" anchor="ctr"/>
          <a:lstStyle/>
          <a:p>
            <a:r>
              <a:rPr lang="en-US"/>
              <a:t>ror #30   </a:t>
            </a:r>
          </a:p>
        </p:txBody>
      </p:sp>
      <p:sp>
        <p:nvSpPr>
          <p:cNvPr id="24666" name="Line 1114"/>
          <p:cNvSpPr>
            <a:spLocks noChangeShapeType="1"/>
          </p:cNvSpPr>
          <p:nvPr/>
        </p:nvSpPr>
        <p:spPr bwMode="auto">
          <a:xfrm>
            <a:off x="1143000" y="2667000"/>
            <a:ext cx="4876800" cy="0"/>
          </a:xfrm>
          <a:prstGeom prst="line">
            <a:avLst/>
          </a:prstGeom>
          <a:noFill/>
          <a:ln w="9525">
            <a:solidFill>
              <a:schemeClr val="tx1"/>
            </a:solidFill>
            <a:round/>
            <a:headEnd/>
            <a:tailEnd/>
          </a:ln>
        </p:spPr>
        <p:txBody>
          <a:bodyPr wrap="none" anchor="ctr"/>
          <a:lstStyle/>
          <a:p>
            <a:endParaRPr lang="es-AR"/>
          </a:p>
        </p:txBody>
      </p:sp>
      <p:sp>
        <p:nvSpPr>
          <p:cNvPr id="24667" name="Line 1115"/>
          <p:cNvSpPr>
            <a:spLocks noChangeShapeType="1"/>
          </p:cNvSpPr>
          <p:nvPr/>
        </p:nvSpPr>
        <p:spPr bwMode="auto">
          <a:xfrm>
            <a:off x="1143000" y="2895600"/>
            <a:ext cx="4876800" cy="0"/>
          </a:xfrm>
          <a:prstGeom prst="line">
            <a:avLst/>
          </a:prstGeom>
          <a:noFill/>
          <a:ln w="9525">
            <a:solidFill>
              <a:schemeClr val="tx1"/>
            </a:solidFill>
            <a:round/>
            <a:headEnd/>
            <a:tailEnd/>
          </a:ln>
        </p:spPr>
        <p:txBody>
          <a:bodyPr wrap="none" anchor="ctr"/>
          <a:lstStyle/>
          <a:p>
            <a:endParaRPr lang="es-AR"/>
          </a:p>
        </p:txBody>
      </p:sp>
      <p:sp>
        <p:nvSpPr>
          <p:cNvPr id="24668" name="Line 1116"/>
          <p:cNvSpPr>
            <a:spLocks noChangeShapeType="1"/>
          </p:cNvSpPr>
          <p:nvPr/>
        </p:nvSpPr>
        <p:spPr bwMode="auto">
          <a:xfrm>
            <a:off x="1295400" y="2667000"/>
            <a:ext cx="0" cy="228600"/>
          </a:xfrm>
          <a:prstGeom prst="line">
            <a:avLst/>
          </a:prstGeom>
          <a:noFill/>
          <a:ln w="9525">
            <a:solidFill>
              <a:schemeClr val="tx1"/>
            </a:solidFill>
            <a:round/>
            <a:headEnd/>
            <a:tailEnd/>
          </a:ln>
        </p:spPr>
        <p:txBody>
          <a:bodyPr wrap="none" anchor="ctr"/>
          <a:lstStyle/>
          <a:p>
            <a:endParaRPr lang="es-AR"/>
          </a:p>
        </p:txBody>
      </p:sp>
      <p:sp>
        <p:nvSpPr>
          <p:cNvPr id="24669" name="Line 1117"/>
          <p:cNvSpPr>
            <a:spLocks noChangeShapeType="1"/>
          </p:cNvSpPr>
          <p:nvPr/>
        </p:nvSpPr>
        <p:spPr bwMode="auto">
          <a:xfrm>
            <a:off x="1447800" y="2667000"/>
            <a:ext cx="0" cy="228600"/>
          </a:xfrm>
          <a:prstGeom prst="line">
            <a:avLst/>
          </a:prstGeom>
          <a:noFill/>
          <a:ln w="9525">
            <a:solidFill>
              <a:schemeClr val="tx1"/>
            </a:solidFill>
            <a:round/>
            <a:headEnd/>
            <a:tailEnd/>
          </a:ln>
        </p:spPr>
        <p:txBody>
          <a:bodyPr wrap="none" anchor="ctr"/>
          <a:lstStyle/>
          <a:p>
            <a:endParaRPr lang="es-AR"/>
          </a:p>
        </p:txBody>
      </p:sp>
      <p:sp>
        <p:nvSpPr>
          <p:cNvPr id="24670" name="Line 1118"/>
          <p:cNvSpPr>
            <a:spLocks noChangeShapeType="1"/>
          </p:cNvSpPr>
          <p:nvPr/>
        </p:nvSpPr>
        <p:spPr bwMode="auto">
          <a:xfrm>
            <a:off x="1600200" y="2667000"/>
            <a:ext cx="0" cy="228600"/>
          </a:xfrm>
          <a:prstGeom prst="line">
            <a:avLst/>
          </a:prstGeom>
          <a:noFill/>
          <a:ln w="9525">
            <a:solidFill>
              <a:schemeClr val="tx1"/>
            </a:solidFill>
            <a:round/>
            <a:headEnd/>
            <a:tailEnd/>
          </a:ln>
        </p:spPr>
        <p:txBody>
          <a:bodyPr wrap="none" anchor="ctr"/>
          <a:lstStyle/>
          <a:p>
            <a:endParaRPr lang="es-AR"/>
          </a:p>
        </p:txBody>
      </p:sp>
      <p:sp>
        <p:nvSpPr>
          <p:cNvPr id="24671" name="Line 1119"/>
          <p:cNvSpPr>
            <a:spLocks noChangeShapeType="1"/>
          </p:cNvSpPr>
          <p:nvPr/>
        </p:nvSpPr>
        <p:spPr bwMode="auto">
          <a:xfrm>
            <a:off x="1752600" y="2667000"/>
            <a:ext cx="0" cy="228600"/>
          </a:xfrm>
          <a:prstGeom prst="line">
            <a:avLst/>
          </a:prstGeom>
          <a:noFill/>
          <a:ln w="9525">
            <a:solidFill>
              <a:schemeClr val="tx1"/>
            </a:solidFill>
            <a:round/>
            <a:headEnd/>
            <a:tailEnd/>
          </a:ln>
        </p:spPr>
        <p:txBody>
          <a:bodyPr wrap="none" anchor="ctr"/>
          <a:lstStyle/>
          <a:p>
            <a:endParaRPr lang="es-AR"/>
          </a:p>
        </p:txBody>
      </p:sp>
      <p:sp>
        <p:nvSpPr>
          <p:cNvPr id="24672" name="Line 1120"/>
          <p:cNvSpPr>
            <a:spLocks noChangeShapeType="1"/>
          </p:cNvSpPr>
          <p:nvPr/>
        </p:nvSpPr>
        <p:spPr bwMode="auto">
          <a:xfrm>
            <a:off x="1905000" y="2667000"/>
            <a:ext cx="0" cy="228600"/>
          </a:xfrm>
          <a:prstGeom prst="line">
            <a:avLst/>
          </a:prstGeom>
          <a:noFill/>
          <a:ln w="9525">
            <a:solidFill>
              <a:schemeClr val="tx1"/>
            </a:solidFill>
            <a:round/>
            <a:headEnd/>
            <a:tailEnd/>
          </a:ln>
        </p:spPr>
        <p:txBody>
          <a:bodyPr wrap="none" anchor="ctr"/>
          <a:lstStyle/>
          <a:p>
            <a:endParaRPr lang="es-AR"/>
          </a:p>
        </p:txBody>
      </p:sp>
      <p:sp>
        <p:nvSpPr>
          <p:cNvPr id="24673" name="Line 1121"/>
          <p:cNvSpPr>
            <a:spLocks noChangeShapeType="1"/>
          </p:cNvSpPr>
          <p:nvPr/>
        </p:nvSpPr>
        <p:spPr bwMode="auto">
          <a:xfrm>
            <a:off x="2057400" y="2667000"/>
            <a:ext cx="0" cy="228600"/>
          </a:xfrm>
          <a:prstGeom prst="line">
            <a:avLst/>
          </a:prstGeom>
          <a:noFill/>
          <a:ln w="9525">
            <a:solidFill>
              <a:schemeClr val="tx1"/>
            </a:solidFill>
            <a:round/>
            <a:headEnd/>
            <a:tailEnd/>
          </a:ln>
        </p:spPr>
        <p:txBody>
          <a:bodyPr wrap="none" anchor="ctr"/>
          <a:lstStyle/>
          <a:p>
            <a:endParaRPr lang="es-AR"/>
          </a:p>
        </p:txBody>
      </p:sp>
      <p:sp>
        <p:nvSpPr>
          <p:cNvPr id="24674" name="Line 1122"/>
          <p:cNvSpPr>
            <a:spLocks noChangeShapeType="1"/>
          </p:cNvSpPr>
          <p:nvPr/>
        </p:nvSpPr>
        <p:spPr bwMode="auto">
          <a:xfrm>
            <a:off x="2209800" y="2667000"/>
            <a:ext cx="0" cy="228600"/>
          </a:xfrm>
          <a:prstGeom prst="line">
            <a:avLst/>
          </a:prstGeom>
          <a:noFill/>
          <a:ln w="9525">
            <a:solidFill>
              <a:schemeClr val="tx1"/>
            </a:solidFill>
            <a:round/>
            <a:headEnd/>
            <a:tailEnd/>
          </a:ln>
        </p:spPr>
        <p:txBody>
          <a:bodyPr wrap="none" anchor="ctr"/>
          <a:lstStyle/>
          <a:p>
            <a:endParaRPr lang="es-AR"/>
          </a:p>
        </p:txBody>
      </p:sp>
      <p:sp>
        <p:nvSpPr>
          <p:cNvPr id="24675" name="Line 1123"/>
          <p:cNvSpPr>
            <a:spLocks noChangeShapeType="1"/>
          </p:cNvSpPr>
          <p:nvPr/>
        </p:nvSpPr>
        <p:spPr bwMode="auto">
          <a:xfrm>
            <a:off x="2362200" y="2667000"/>
            <a:ext cx="0" cy="228600"/>
          </a:xfrm>
          <a:prstGeom prst="line">
            <a:avLst/>
          </a:prstGeom>
          <a:noFill/>
          <a:ln w="9525">
            <a:solidFill>
              <a:schemeClr val="tx1"/>
            </a:solidFill>
            <a:round/>
            <a:headEnd/>
            <a:tailEnd/>
          </a:ln>
        </p:spPr>
        <p:txBody>
          <a:bodyPr wrap="none" anchor="ctr"/>
          <a:lstStyle/>
          <a:p>
            <a:endParaRPr lang="es-AR"/>
          </a:p>
        </p:txBody>
      </p:sp>
      <p:sp>
        <p:nvSpPr>
          <p:cNvPr id="24676" name="Line 1124"/>
          <p:cNvSpPr>
            <a:spLocks noChangeShapeType="1"/>
          </p:cNvSpPr>
          <p:nvPr/>
        </p:nvSpPr>
        <p:spPr bwMode="auto">
          <a:xfrm>
            <a:off x="2514600" y="2667000"/>
            <a:ext cx="0" cy="228600"/>
          </a:xfrm>
          <a:prstGeom prst="line">
            <a:avLst/>
          </a:prstGeom>
          <a:noFill/>
          <a:ln w="9525">
            <a:solidFill>
              <a:schemeClr val="tx1"/>
            </a:solidFill>
            <a:round/>
            <a:headEnd/>
            <a:tailEnd/>
          </a:ln>
        </p:spPr>
        <p:txBody>
          <a:bodyPr wrap="none" anchor="ctr"/>
          <a:lstStyle/>
          <a:p>
            <a:endParaRPr lang="es-AR"/>
          </a:p>
        </p:txBody>
      </p:sp>
      <p:sp>
        <p:nvSpPr>
          <p:cNvPr id="24677" name="Line 1125"/>
          <p:cNvSpPr>
            <a:spLocks noChangeShapeType="1"/>
          </p:cNvSpPr>
          <p:nvPr/>
        </p:nvSpPr>
        <p:spPr bwMode="auto">
          <a:xfrm>
            <a:off x="2667000" y="2667000"/>
            <a:ext cx="0" cy="228600"/>
          </a:xfrm>
          <a:prstGeom prst="line">
            <a:avLst/>
          </a:prstGeom>
          <a:noFill/>
          <a:ln w="9525">
            <a:solidFill>
              <a:schemeClr val="tx1"/>
            </a:solidFill>
            <a:round/>
            <a:headEnd/>
            <a:tailEnd/>
          </a:ln>
        </p:spPr>
        <p:txBody>
          <a:bodyPr wrap="none" anchor="ctr"/>
          <a:lstStyle/>
          <a:p>
            <a:endParaRPr lang="es-AR"/>
          </a:p>
        </p:txBody>
      </p:sp>
      <p:sp>
        <p:nvSpPr>
          <p:cNvPr id="24678" name="Line 1126"/>
          <p:cNvSpPr>
            <a:spLocks noChangeShapeType="1"/>
          </p:cNvSpPr>
          <p:nvPr/>
        </p:nvSpPr>
        <p:spPr bwMode="auto">
          <a:xfrm>
            <a:off x="2819400" y="2667000"/>
            <a:ext cx="0" cy="228600"/>
          </a:xfrm>
          <a:prstGeom prst="line">
            <a:avLst/>
          </a:prstGeom>
          <a:noFill/>
          <a:ln w="9525">
            <a:solidFill>
              <a:schemeClr val="tx1"/>
            </a:solidFill>
            <a:round/>
            <a:headEnd/>
            <a:tailEnd/>
          </a:ln>
        </p:spPr>
        <p:txBody>
          <a:bodyPr wrap="none" anchor="ctr"/>
          <a:lstStyle/>
          <a:p>
            <a:endParaRPr lang="es-AR"/>
          </a:p>
        </p:txBody>
      </p:sp>
      <p:sp>
        <p:nvSpPr>
          <p:cNvPr id="24679" name="Line 1127"/>
          <p:cNvSpPr>
            <a:spLocks noChangeShapeType="1"/>
          </p:cNvSpPr>
          <p:nvPr/>
        </p:nvSpPr>
        <p:spPr bwMode="auto">
          <a:xfrm>
            <a:off x="2971800" y="2667000"/>
            <a:ext cx="0" cy="228600"/>
          </a:xfrm>
          <a:prstGeom prst="line">
            <a:avLst/>
          </a:prstGeom>
          <a:noFill/>
          <a:ln w="9525">
            <a:solidFill>
              <a:schemeClr val="tx1"/>
            </a:solidFill>
            <a:round/>
            <a:headEnd/>
            <a:tailEnd/>
          </a:ln>
        </p:spPr>
        <p:txBody>
          <a:bodyPr wrap="none" anchor="ctr"/>
          <a:lstStyle/>
          <a:p>
            <a:endParaRPr lang="es-AR"/>
          </a:p>
        </p:txBody>
      </p:sp>
      <p:sp>
        <p:nvSpPr>
          <p:cNvPr id="24680" name="Line 1128"/>
          <p:cNvSpPr>
            <a:spLocks noChangeShapeType="1"/>
          </p:cNvSpPr>
          <p:nvPr/>
        </p:nvSpPr>
        <p:spPr bwMode="auto">
          <a:xfrm>
            <a:off x="3124200" y="2667000"/>
            <a:ext cx="0" cy="228600"/>
          </a:xfrm>
          <a:prstGeom prst="line">
            <a:avLst/>
          </a:prstGeom>
          <a:noFill/>
          <a:ln w="9525">
            <a:solidFill>
              <a:schemeClr val="tx1"/>
            </a:solidFill>
            <a:round/>
            <a:headEnd/>
            <a:tailEnd/>
          </a:ln>
        </p:spPr>
        <p:txBody>
          <a:bodyPr wrap="none" anchor="ctr"/>
          <a:lstStyle/>
          <a:p>
            <a:endParaRPr lang="es-AR"/>
          </a:p>
        </p:txBody>
      </p:sp>
      <p:sp>
        <p:nvSpPr>
          <p:cNvPr id="24681" name="Line 1129"/>
          <p:cNvSpPr>
            <a:spLocks noChangeShapeType="1"/>
          </p:cNvSpPr>
          <p:nvPr/>
        </p:nvSpPr>
        <p:spPr bwMode="auto">
          <a:xfrm>
            <a:off x="3276600" y="2667000"/>
            <a:ext cx="0" cy="228600"/>
          </a:xfrm>
          <a:prstGeom prst="line">
            <a:avLst/>
          </a:prstGeom>
          <a:noFill/>
          <a:ln w="9525">
            <a:solidFill>
              <a:schemeClr val="tx1"/>
            </a:solidFill>
            <a:round/>
            <a:headEnd/>
            <a:tailEnd/>
          </a:ln>
        </p:spPr>
        <p:txBody>
          <a:bodyPr wrap="none" anchor="ctr"/>
          <a:lstStyle/>
          <a:p>
            <a:endParaRPr lang="es-AR"/>
          </a:p>
        </p:txBody>
      </p:sp>
      <p:sp>
        <p:nvSpPr>
          <p:cNvPr id="24682" name="Line 1130"/>
          <p:cNvSpPr>
            <a:spLocks noChangeShapeType="1"/>
          </p:cNvSpPr>
          <p:nvPr/>
        </p:nvSpPr>
        <p:spPr bwMode="auto">
          <a:xfrm>
            <a:off x="3429000" y="2667000"/>
            <a:ext cx="0" cy="228600"/>
          </a:xfrm>
          <a:prstGeom prst="line">
            <a:avLst/>
          </a:prstGeom>
          <a:noFill/>
          <a:ln w="9525">
            <a:solidFill>
              <a:schemeClr val="tx1"/>
            </a:solidFill>
            <a:round/>
            <a:headEnd/>
            <a:tailEnd/>
          </a:ln>
        </p:spPr>
        <p:txBody>
          <a:bodyPr wrap="none" anchor="ctr"/>
          <a:lstStyle/>
          <a:p>
            <a:endParaRPr lang="es-AR"/>
          </a:p>
        </p:txBody>
      </p:sp>
      <p:sp>
        <p:nvSpPr>
          <p:cNvPr id="24683" name="Line 1131"/>
          <p:cNvSpPr>
            <a:spLocks noChangeShapeType="1"/>
          </p:cNvSpPr>
          <p:nvPr/>
        </p:nvSpPr>
        <p:spPr bwMode="auto">
          <a:xfrm>
            <a:off x="3581400" y="2667000"/>
            <a:ext cx="0" cy="228600"/>
          </a:xfrm>
          <a:prstGeom prst="line">
            <a:avLst/>
          </a:prstGeom>
          <a:noFill/>
          <a:ln w="9525">
            <a:solidFill>
              <a:schemeClr val="tx1"/>
            </a:solidFill>
            <a:round/>
            <a:headEnd/>
            <a:tailEnd/>
          </a:ln>
        </p:spPr>
        <p:txBody>
          <a:bodyPr wrap="none" anchor="ctr"/>
          <a:lstStyle/>
          <a:p>
            <a:endParaRPr lang="es-AR"/>
          </a:p>
        </p:txBody>
      </p:sp>
      <p:sp>
        <p:nvSpPr>
          <p:cNvPr id="24684" name="Line 1132"/>
          <p:cNvSpPr>
            <a:spLocks noChangeShapeType="1"/>
          </p:cNvSpPr>
          <p:nvPr/>
        </p:nvSpPr>
        <p:spPr bwMode="auto">
          <a:xfrm>
            <a:off x="3733800" y="2667000"/>
            <a:ext cx="0" cy="228600"/>
          </a:xfrm>
          <a:prstGeom prst="line">
            <a:avLst/>
          </a:prstGeom>
          <a:noFill/>
          <a:ln w="9525">
            <a:solidFill>
              <a:schemeClr val="tx1"/>
            </a:solidFill>
            <a:round/>
            <a:headEnd/>
            <a:tailEnd/>
          </a:ln>
        </p:spPr>
        <p:txBody>
          <a:bodyPr wrap="none" anchor="ctr"/>
          <a:lstStyle/>
          <a:p>
            <a:endParaRPr lang="es-AR"/>
          </a:p>
        </p:txBody>
      </p:sp>
      <p:sp>
        <p:nvSpPr>
          <p:cNvPr id="24685" name="Line 1133"/>
          <p:cNvSpPr>
            <a:spLocks noChangeShapeType="1"/>
          </p:cNvSpPr>
          <p:nvPr/>
        </p:nvSpPr>
        <p:spPr bwMode="auto">
          <a:xfrm>
            <a:off x="3886200" y="2667000"/>
            <a:ext cx="0" cy="228600"/>
          </a:xfrm>
          <a:prstGeom prst="line">
            <a:avLst/>
          </a:prstGeom>
          <a:noFill/>
          <a:ln w="9525">
            <a:solidFill>
              <a:schemeClr val="tx1"/>
            </a:solidFill>
            <a:round/>
            <a:headEnd/>
            <a:tailEnd/>
          </a:ln>
        </p:spPr>
        <p:txBody>
          <a:bodyPr wrap="none" anchor="ctr"/>
          <a:lstStyle/>
          <a:p>
            <a:endParaRPr lang="es-AR"/>
          </a:p>
        </p:txBody>
      </p:sp>
      <p:sp>
        <p:nvSpPr>
          <p:cNvPr id="24686" name="Line 1134"/>
          <p:cNvSpPr>
            <a:spLocks noChangeShapeType="1"/>
          </p:cNvSpPr>
          <p:nvPr/>
        </p:nvSpPr>
        <p:spPr bwMode="auto">
          <a:xfrm>
            <a:off x="4038600" y="2667000"/>
            <a:ext cx="0" cy="228600"/>
          </a:xfrm>
          <a:prstGeom prst="line">
            <a:avLst/>
          </a:prstGeom>
          <a:noFill/>
          <a:ln w="9525">
            <a:solidFill>
              <a:schemeClr val="tx1"/>
            </a:solidFill>
            <a:round/>
            <a:headEnd/>
            <a:tailEnd/>
          </a:ln>
        </p:spPr>
        <p:txBody>
          <a:bodyPr wrap="none" anchor="ctr"/>
          <a:lstStyle/>
          <a:p>
            <a:endParaRPr lang="es-AR"/>
          </a:p>
        </p:txBody>
      </p:sp>
      <p:sp>
        <p:nvSpPr>
          <p:cNvPr id="24687" name="Line 1135"/>
          <p:cNvSpPr>
            <a:spLocks noChangeShapeType="1"/>
          </p:cNvSpPr>
          <p:nvPr/>
        </p:nvSpPr>
        <p:spPr bwMode="auto">
          <a:xfrm>
            <a:off x="4191000" y="2667000"/>
            <a:ext cx="0" cy="228600"/>
          </a:xfrm>
          <a:prstGeom prst="line">
            <a:avLst/>
          </a:prstGeom>
          <a:noFill/>
          <a:ln w="9525">
            <a:solidFill>
              <a:schemeClr val="tx1"/>
            </a:solidFill>
            <a:round/>
            <a:headEnd/>
            <a:tailEnd/>
          </a:ln>
        </p:spPr>
        <p:txBody>
          <a:bodyPr wrap="none" anchor="ctr"/>
          <a:lstStyle/>
          <a:p>
            <a:endParaRPr lang="es-AR"/>
          </a:p>
        </p:txBody>
      </p:sp>
      <p:sp>
        <p:nvSpPr>
          <p:cNvPr id="24688" name="Line 1136"/>
          <p:cNvSpPr>
            <a:spLocks noChangeShapeType="1"/>
          </p:cNvSpPr>
          <p:nvPr/>
        </p:nvSpPr>
        <p:spPr bwMode="auto">
          <a:xfrm>
            <a:off x="4343400" y="2667000"/>
            <a:ext cx="0" cy="228600"/>
          </a:xfrm>
          <a:prstGeom prst="line">
            <a:avLst/>
          </a:prstGeom>
          <a:noFill/>
          <a:ln w="9525">
            <a:solidFill>
              <a:schemeClr val="tx1"/>
            </a:solidFill>
            <a:round/>
            <a:headEnd/>
            <a:tailEnd/>
          </a:ln>
        </p:spPr>
        <p:txBody>
          <a:bodyPr wrap="none" anchor="ctr"/>
          <a:lstStyle/>
          <a:p>
            <a:endParaRPr lang="es-AR"/>
          </a:p>
        </p:txBody>
      </p:sp>
      <p:sp>
        <p:nvSpPr>
          <p:cNvPr id="24689" name="Line 1137"/>
          <p:cNvSpPr>
            <a:spLocks noChangeShapeType="1"/>
          </p:cNvSpPr>
          <p:nvPr/>
        </p:nvSpPr>
        <p:spPr bwMode="auto">
          <a:xfrm>
            <a:off x="4495800" y="2667000"/>
            <a:ext cx="0" cy="228600"/>
          </a:xfrm>
          <a:prstGeom prst="line">
            <a:avLst/>
          </a:prstGeom>
          <a:noFill/>
          <a:ln w="9525">
            <a:solidFill>
              <a:schemeClr val="tx1"/>
            </a:solidFill>
            <a:round/>
            <a:headEnd/>
            <a:tailEnd/>
          </a:ln>
        </p:spPr>
        <p:txBody>
          <a:bodyPr wrap="none" anchor="ctr"/>
          <a:lstStyle/>
          <a:p>
            <a:endParaRPr lang="es-AR"/>
          </a:p>
        </p:txBody>
      </p:sp>
      <p:sp>
        <p:nvSpPr>
          <p:cNvPr id="24690" name="Line 1138"/>
          <p:cNvSpPr>
            <a:spLocks noChangeShapeType="1"/>
          </p:cNvSpPr>
          <p:nvPr/>
        </p:nvSpPr>
        <p:spPr bwMode="auto">
          <a:xfrm>
            <a:off x="4648200" y="2667000"/>
            <a:ext cx="0" cy="228600"/>
          </a:xfrm>
          <a:prstGeom prst="line">
            <a:avLst/>
          </a:prstGeom>
          <a:noFill/>
          <a:ln w="9525">
            <a:solidFill>
              <a:schemeClr val="tx1"/>
            </a:solidFill>
            <a:round/>
            <a:headEnd/>
            <a:tailEnd/>
          </a:ln>
        </p:spPr>
        <p:txBody>
          <a:bodyPr wrap="none" anchor="ctr"/>
          <a:lstStyle/>
          <a:p>
            <a:endParaRPr lang="es-AR"/>
          </a:p>
        </p:txBody>
      </p:sp>
      <p:sp>
        <p:nvSpPr>
          <p:cNvPr id="24691" name="Line 1139"/>
          <p:cNvSpPr>
            <a:spLocks noChangeShapeType="1"/>
          </p:cNvSpPr>
          <p:nvPr/>
        </p:nvSpPr>
        <p:spPr bwMode="auto">
          <a:xfrm>
            <a:off x="4800600" y="2667000"/>
            <a:ext cx="0" cy="228600"/>
          </a:xfrm>
          <a:prstGeom prst="line">
            <a:avLst/>
          </a:prstGeom>
          <a:noFill/>
          <a:ln w="9525">
            <a:solidFill>
              <a:schemeClr val="tx1"/>
            </a:solidFill>
            <a:round/>
            <a:headEnd/>
            <a:tailEnd/>
          </a:ln>
        </p:spPr>
        <p:txBody>
          <a:bodyPr wrap="none" anchor="ctr"/>
          <a:lstStyle/>
          <a:p>
            <a:endParaRPr lang="es-AR"/>
          </a:p>
        </p:txBody>
      </p:sp>
      <p:sp>
        <p:nvSpPr>
          <p:cNvPr id="24692" name="Line 1140"/>
          <p:cNvSpPr>
            <a:spLocks noChangeShapeType="1"/>
          </p:cNvSpPr>
          <p:nvPr/>
        </p:nvSpPr>
        <p:spPr bwMode="auto">
          <a:xfrm>
            <a:off x="4953000" y="2667000"/>
            <a:ext cx="0" cy="228600"/>
          </a:xfrm>
          <a:prstGeom prst="line">
            <a:avLst/>
          </a:prstGeom>
          <a:noFill/>
          <a:ln w="9525">
            <a:solidFill>
              <a:schemeClr val="tx1"/>
            </a:solidFill>
            <a:round/>
            <a:headEnd/>
            <a:tailEnd/>
          </a:ln>
        </p:spPr>
        <p:txBody>
          <a:bodyPr wrap="none" anchor="ctr"/>
          <a:lstStyle/>
          <a:p>
            <a:endParaRPr lang="es-AR"/>
          </a:p>
        </p:txBody>
      </p:sp>
      <p:sp>
        <p:nvSpPr>
          <p:cNvPr id="24693" name="Line 1141"/>
          <p:cNvSpPr>
            <a:spLocks noChangeShapeType="1"/>
          </p:cNvSpPr>
          <p:nvPr/>
        </p:nvSpPr>
        <p:spPr bwMode="auto">
          <a:xfrm>
            <a:off x="5105400" y="2667000"/>
            <a:ext cx="0" cy="228600"/>
          </a:xfrm>
          <a:prstGeom prst="line">
            <a:avLst/>
          </a:prstGeom>
          <a:noFill/>
          <a:ln w="9525">
            <a:solidFill>
              <a:schemeClr val="tx1"/>
            </a:solidFill>
            <a:round/>
            <a:headEnd/>
            <a:tailEnd/>
          </a:ln>
        </p:spPr>
        <p:txBody>
          <a:bodyPr wrap="none" anchor="ctr"/>
          <a:lstStyle/>
          <a:p>
            <a:endParaRPr lang="es-AR"/>
          </a:p>
        </p:txBody>
      </p:sp>
      <p:sp>
        <p:nvSpPr>
          <p:cNvPr id="24694" name="Line 1142"/>
          <p:cNvSpPr>
            <a:spLocks noChangeShapeType="1"/>
          </p:cNvSpPr>
          <p:nvPr/>
        </p:nvSpPr>
        <p:spPr bwMode="auto">
          <a:xfrm>
            <a:off x="5257800" y="2667000"/>
            <a:ext cx="0" cy="228600"/>
          </a:xfrm>
          <a:prstGeom prst="line">
            <a:avLst/>
          </a:prstGeom>
          <a:noFill/>
          <a:ln w="9525">
            <a:solidFill>
              <a:schemeClr val="tx1"/>
            </a:solidFill>
            <a:round/>
            <a:headEnd/>
            <a:tailEnd/>
          </a:ln>
        </p:spPr>
        <p:txBody>
          <a:bodyPr wrap="none" anchor="ctr"/>
          <a:lstStyle/>
          <a:p>
            <a:endParaRPr lang="es-AR"/>
          </a:p>
        </p:txBody>
      </p:sp>
      <p:sp>
        <p:nvSpPr>
          <p:cNvPr id="24695" name="Line 1143"/>
          <p:cNvSpPr>
            <a:spLocks noChangeShapeType="1"/>
          </p:cNvSpPr>
          <p:nvPr/>
        </p:nvSpPr>
        <p:spPr bwMode="auto">
          <a:xfrm>
            <a:off x="5410200" y="2667000"/>
            <a:ext cx="0" cy="228600"/>
          </a:xfrm>
          <a:prstGeom prst="line">
            <a:avLst/>
          </a:prstGeom>
          <a:noFill/>
          <a:ln w="9525">
            <a:solidFill>
              <a:schemeClr val="tx1"/>
            </a:solidFill>
            <a:round/>
            <a:headEnd/>
            <a:tailEnd/>
          </a:ln>
        </p:spPr>
        <p:txBody>
          <a:bodyPr wrap="none" anchor="ctr"/>
          <a:lstStyle/>
          <a:p>
            <a:endParaRPr lang="es-AR"/>
          </a:p>
        </p:txBody>
      </p:sp>
      <p:sp>
        <p:nvSpPr>
          <p:cNvPr id="24696" name="Line 1144"/>
          <p:cNvSpPr>
            <a:spLocks noChangeShapeType="1"/>
          </p:cNvSpPr>
          <p:nvPr/>
        </p:nvSpPr>
        <p:spPr bwMode="auto">
          <a:xfrm>
            <a:off x="5562600" y="2667000"/>
            <a:ext cx="0" cy="228600"/>
          </a:xfrm>
          <a:prstGeom prst="line">
            <a:avLst/>
          </a:prstGeom>
          <a:noFill/>
          <a:ln w="9525">
            <a:solidFill>
              <a:schemeClr val="tx1"/>
            </a:solidFill>
            <a:round/>
            <a:headEnd/>
            <a:tailEnd/>
          </a:ln>
        </p:spPr>
        <p:txBody>
          <a:bodyPr wrap="none" anchor="ctr"/>
          <a:lstStyle/>
          <a:p>
            <a:endParaRPr lang="es-AR"/>
          </a:p>
        </p:txBody>
      </p:sp>
      <p:sp>
        <p:nvSpPr>
          <p:cNvPr id="24697" name="Line 1145"/>
          <p:cNvSpPr>
            <a:spLocks noChangeShapeType="1"/>
          </p:cNvSpPr>
          <p:nvPr/>
        </p:nvSpPr>
        <p:spPr bwMode="auto">
          <a:xfrm>
            <a:off x="5715000" y="2667000"/>
            <a:ext cx="0" cy="228600"/>
          </a:xfrm>
          <a:prstGeom prst="line">
            <a:avLst/>
          </a:prstGeom>
          <a:noFill/>
          <a:ln w="9525">
            <a:solidFill>
              <a:schemeClr val="tx1"/>
            </a:solidFill>
            <a:round/>
            <a:headEnd/>
            <a:tailEnd/>
          </a:ln>
        </p:spPr>
        <p:txBody>
          <a:bodyPr wrap="none" anchor="ctr"/>
          <a:lstStyle/>
          <a:p>
            <a:endParaRPr lang="es-AR"/>
          </a:p>
        </p:txBody>
      </p:sp>
      <p:sp>
        <p:nvSpPr>
          <p:cNvPr id="24698" name="Line 1146"/>
          <p:cNvSpPr>
            <a:spLocks noChangeShapeType="1"/>
          </p:cNvSpPr>
          <p:nvPr/>
        </p:nvSpPr>
        <p:spPr bwMode="auto">
          <a:xfrm>
            <a:off x="5867400" y="2667000"/>
            <a:ext cx="0" cy="228600"/>
          </a:xfrm>
          <a:prstGeom prst="line">
            <a:avLst/>
          </a:prstGeom>
          <a:noFill/>
          <a:ln w="9525">
            <a:solidFill>
              <a:schemeClr val="tx1"/>
            </a:solidFill>
            <a:round/>
            <a:headEnd/>
            <a:tailEnd/>
          </a:ln>
        </p:spPr>
        <p:txBody>
          <a:bodyPr wrap="none" anchor="ctr"/>
          <a:lstStyle/>
          <a:p>
            <a:endParaRPr lang="es-AR"/>
          </a:p>
        </p:txBody>
      </p:sp>
      <p:sp>
        <p:nvSpPr>
          <p:cNvPr id="24699" name="Rectangle 1147"/>
          <p:cNvSpPr>
            <a:spLocks noChangeArrowheads="1"/>
          </p:cNvSpPr>
          <p:nvPr/>
        </p:nvSpPr>
        <p:spPr bwMode="auto">
          <a:xfrm>
            <a:off x="1066800" y="1752600"/>
            <a:ext cx="304800" cy="244475"/>
          </a:xfrm>
          <a:prstGeom prst="rect">
            <a:avLst/>
          </a:prstGeom>
          <a:noFill/>
          <a:ln w="12700">
            <a:noFill/>
            <a:miter lim="800000"/>
            <a:headEnd/>
            <a:tailEnd/>
          </a:ln>
        </p:spPr>
        <p:txBody>
          <a:bodyPr anchor="ctr">
            <a:spAutoFit/>
          </a:bodyPr>
          <a:lstStyle/>
          <a:p>
            <a:r>
              <a:rPr lang="en-US" sz="1000"/>
              <a:t>0</a:t>
            </a:r>
          </a:p>
        </p:txBody>
      </p:sp>
      <p:sp>
        <p:nvSpPr>
          <p:cNvPr id="24700" name="Rectangle 1148"/>
          <p:cNvSpPr>
            <a:spLocks noChangeArrowheads="1"/>
          </p:cNvSpPr>
          <p:nvPr/>
        </p:nvSpPr>
        <p:spPr bwMode="auto">
          <a:xfrm>
            <a:off x="1219200" y="1752600"/>
            <a:ext cx="304800" cy="244475"/>
          </a:xfrm>
          <a:prstGeom prst="rect">
            <a:avLst/>
          </a:prstGeom>
          <a:noFill/>
          <a:ln w="12700">
            <a:noFill/>
            <a:miter lim="800000"/>
            <a:headEnd/>
            <a:tailEnd/>
          </a:ln>
        </p:spPr>
        <p:txBody>
          <a:bodyPr anchor="ctr">
            <a:spAutoFit/>
          </a:bodyPr>
          <a:lstStyle/>
          <a:p>
            <a:r>
              <a:rPr lang="en-US" sz="1000"/>
              <a:t>0</a:t>
            </a:r>
          </a:p>
        </p:txBody>
      </p:sp>
      <p:sp>
        <p:nvSpPr>
          <p:cNvPr id="24701" name="Rectangle 1149"/>
          <p:cNvSpPr>
            <a:spLocks noChangeArrowheads="1"/>
          </p:cNvSpPr>
          <p:nvPr/>
        </p:nvSpPr>
        <p:spPr bwMode="auto">
          <a:xfrm>
            <a:off x="1371600" y="1752600"/>
            <a:ext cx="304800" cy="244475"/>
          </a:xfrm>
          <a:prstGeom prst="rect">
            <a:avLst/>
          </a:prstGeom>
          <a:noFill/>
          <a:ln w="12700">
            <a:noFill/>
            <a:miter lim="800000"/>
            <a:headEnd/>
            <a:tailEnd/>
          </a:ln>
        </p:spPr>
        <p:txBody>
          <a:bodyPr anchor="ctr">
            <a:spAutoFit/>
          </a:bodyPr>
          <a:lstStyle/>
          <a:p>
            <a:r>
              <a:rPr lang="en-US" sz="1000"/>
              <a:t>0</a:t>
            </a:r>
          </a:p>
        </p:txBody>
      </p:sp>
      <p:sp>
        <p:nvSpPr>
          <p:cNvPr id="24702" name="Rectangle 1150"/>
          <p:cNvSpPr>
            <a:spLocks noChangeArrowheads="1"/>
          </p:cNvSpPr>
          <p:nvPr/>
        </p:nvSpPr>
        <p:spPr bwMode="auto">
          <a:xfrm>
            <a:off x="1524000" y="1752600"/>
            <a:ext cx="304800" cy="244475"/>
          </a:xfrm>
          <a:prstGeom prst="rect">
            <a:avLst/>
          </a:prstGeom>
          <a:noFill/>
          <a:ln w="12700">
            <a:noFill/>
            <a:miter lim="800000"/>
            <a:headEnd/>
            <a:tailEnd/>
          </a:ln>
        </p:spPr>
        <p:txBody>
          <a:bodyPr anchor="ctr">
            <a:spAutoFit/>
          </a:bodyPr>
          <a:lstStyle/>
          <a:p>
            <a:r>
              <a:rPr lang="en-US" sz="1000"/>
              <a:t>0</a:t>
            </a:r>
          </a:p>
        </p:txBody>
      </p:sp>
      <p:sp>
        <p:nvSpPr>
          <p:cNvPr id="24703" name="Rectangle 1151"/>
          <p:cNvSpPr>
            <a:spLocks noChangeArrowheads="1"/>
          </p:cNvSpPr>
          <p:nvPr/>
        </p:nvSpPr>
        <p:spPr bwMode="auto">
          <a:xfrm>
            <a:off x="1676400" y="1752600"/>
            <a:ext cx="304800" cy="244475"/>
          </a:xfrm>
          <a:prstGeom prst="rect">
            <a:avLst/>
          </a:prstGeom>
          <a:noFill/>
          <a:ln w="12700">
            <a:noFill/>
            <a:miter lim="800000"/>
            <a:headEnd/>
            <a:tailEnd/>
          </a:ln>
        </p:spPr>
        <p:txBody>
          <a:bodyPr anchor="ctr">
            <a:spAutoFit/>
          </a:bodyPr>
          <a:lstStyle/>
          <a:p>
            <a:r>
              <a:rPr lang="en-US" sz="1000"/>
              <a:t>0</a:t>
            </a:r>
          </a:p>
        </p:txBody>
      </p:sp>
      <p:sp>
        <p:nvSpPr>
          <p:cNvPr id="24704" name="Rectangle 1152"/>
          <p:cNvSpPr>
            <a:spLocks noChangeArrowheads="1"/>
          </p:cNvSpPr>
          <p:nvPr/>
        </p:nvSpPr>
        <p:spPr bwMode="auto">
          <a:xfrm>
            <a:off x="1828800" y="1752600"/>
            <a:ext cx="304800" cy="244475"/>
          </a:xfrm>
          <a:prstGeom prst="rect">
            <a:avLst/>
          </a:prstGeom>
          <a:noFill/>
          <a:ln w="12700">
            <a:noFill/>
            <a:miter lim="800000"/>
            <a:headEnd/>
            <a:tailEnd/>
          </a:ln>
        </p:spPr>
        <p:txBody>
          <a:bodyPr anchor="ctr">
            <a:spAutoFit/>
          </a:bodyPr>
          <a:lstStyle/>
          <a:p>
            <a:r>
              <a:rPr lang="en-US" sz="1000"/>
              <a:t>0</a:t>
            </a:r>
          </a:p>
        </p:txBody>
      </p:sp>
      <p:sp>
        <p:nvSpPr>
          <p:cNvPr id="24705" name="Rectangle 1153"/>
          <p:cNvSpPr>
            <a:spLocks noChangeArrowheads="1"/>
          </p:cNvSpPr>
          <p:nvPr/>
        </p:nvSpPr>
        <p:spPr bwMode="auto">
          <a:xfrm>
            <a:off x="1981200" y="1752600"/>
            <a:ext cx="304800" cy="244475"/>
          </a:xfrm>
          <a:prstGeom prst="rect">
            <a:avLst/>
          </a:prstGeom>
          <a:noFill/>
          <a:ln w="12700">
            <a:noFill/>
            <a:miter lim="800000"/>
            <a:headEnd/>
            <a:tailEnd/>
          </a:ln>
        </p:spPr>
        <p:txBody>
          <a:bodyPr anchor="ctr">
            <a:spAutoFit/>
          </a:bodyPr>
          <a:lstStyle/>
          <a:p>
            <a:r>
              <a:rPr lang="en-US" sz="1000"/>
              <a:t>0</a:t>
            </a:r>
          </a:p>
        </p:txBody>
      </p:sp>
      <p:sp>
        <p:nvSpPr>
          <p:cNvPr id="24706" name="Rectangle 1154"/>
          <p:cNvSpPr>
            <a:spLocks noChangeArrowheads="1"/>
          </p:cNvSpPr>
          <p:nvPr/>
        </p:nvSpPr>
        <p:spPr bwMode="auto">
          <a:xfrm>
            <a:off x="2133600" y="1752600"/>
            <a:ext cx="304800" cy="244475"/>
          </a:xfrm>
          <a:prstGeom prst="rect">
            <a:avLst/>
          </a:prstGeom>
          <a:noFill/>
          <a:ln w="12700">
            <a:noFill/>
            <a:miter lim="800000"/>
            <a:headEnd/>
            <a:tailEnd/>
          </a:ln>
        </p:spPr>
        <p:txBody>
          <a:bodyPr anchor="ctr">
            <a:spAutoFit/>
          </a:bodyPr>
          <a:lstStyle/>
          <a:p>
            <a:r>
              <a:rPr lang="en-US" sz="1000"/>
              <a:t>0</a:t>
            </a:r>
          </a:p>
        </p:txBody>
      </p:sp>
      <p:sp>
        <p:nvSpPr>
          <p:cNvPr id="24707" name="Rectangle 1155"/>
          <p:cNvSpPr>
            <a:spLocks noChangeArrowheads="1"/>
          </p:cNvSpPr>
          <p:nvPr/>
        </p:nvSpPr>
        <p:spPr bwMode="auto">
          <a:xfrm>
            <a:off x="2286000" y="1752600"/>
            <a:ext cx="304800" cy="244475"/>
          </a:xfrm>
          <a:prstGeom prst="rect">
            <a:avLst/>
          </a:prstGeom>
          <a:noFill/>
          <a:ln w="12700">
            <a:noFill/>
            <a:miter lim="800000"/>
            <a:headEnd/>
            <a:tailEnd/>
          </a:ln>
        </p:spPr>
        <p:txBody>
          <a:bodyPr anchor="ctr">
            <a:spAutoFit/>
          </a:bodyPr>
          <a:lstStyle/>
          <a:p>
            <a:r>
              <a:rPr lang="en-US" sz="1000"/>
              <a:t>0</a:t>
            </a:r>
          </a:p>
        </p:txBody>
      </p:sp>
      <p:sp>
        <p:nvSpPr>
          <p:cNvPr id="24708" name="Rectangle 1156"/>
          <p:cNvSpPr>
            <a:spLocks noChangeArrowheads="1"/>
          </p:cNvSpPr>
          <p:nvPr/>
        </p:nvSpPr>
        <p:spPr bwMode="auto">
          <a:xfrm>
            <a:off x="2438400" y="1752600"/>
            <a:ext cx="304800" cy="244475"/>
          </a:xfrm>
          <a:prstGeom prst="rect">
            <a:avLst/>
          </a:prstGeom>
          <a:noFill/>
          <a:ln w="12700">
            <a:noFill/>
            <a:miter lim="800000"/>
            <a:headEnd/>
            <a:tailEnd/>
          </a:ln>
        </p:spPr>
        <p:txBody>
          <a:bodyPr anchor="ctr">
            <a:spAutoFit/>
          </a:bodyPr>
          <a:lstStyle/>
          <a:p>
            <a:r>
              <a:rPr lang="en-US" sz="1000"/>
              <a:t>0</a:t>
            </a:r>
          </a:p>
        </p:txBody>
      </p:sp>
      <p:sp>
        <p:nvSpPr>
          <p:cNvPr id="24709" name="Rectangle 1157"/>
          <p:cNvSpPr>
            <a:spLocks noChangeArrowheads="1"/>
          </p:cNvSpPr>
          <p:nvPr/>
        </p:nvSpPr>
        <p:spPr bwMode="auto">
          <a:xfrm>
            <a:off x="2590800" y="1752600"/>
            <a:ext cx="304800" cy="244475"/>
          </a:xfrm>
          <a:prstGeom prst="rect">
            <a:avLst/>
          </a:prstGeom>
          <a:noFill/>
          <a:ln w="12700">
            <a:noFill/>
            <a:miter lim="800000"/>
            <a:headEnd/>
            <a:tailEnd/>
          </a:ln>
        </p:spPr>
        <p:txBody>
          <a:bodyPr anchor="ctr">
            <a:spAutoFit/>
          </a:bodyPr>
          <a:lstStyle/>
          <a:p>
            <a:r>
              <a:rPr lang="en-US" sz="1000"/>
              <a:t>0</a:t>
            </a:r>
          </a:p>
        </p:txBody>
      </p:sp>
      <p:sp>
        <p:nvSpPr>
          <p:cNvPr id="24710" name="Rectangle 1158"/>
          <p:cNvSpPr>
            <a:spLocks noChangeArrowheads="1"/>
          </p:cNvSpPr>
          <p:nvPr/>
        </p:nvSpPr>
        <p:spPr bwMode="auto">
          <a:xfrm>
            <a:off x="2743200" y="1752600"/>
            <a:ext cx="304800" cy="244475"/>
          </a:xfrm>
          <a:prstGeom prst="rect">
            <a:avLst/>
          </a:prstGeom>
          <a:noFill/>
          <a:ln w="12700">
            <a:noFill/>
            <a:miter lim="800000"/>
            <a:headEnd/>
            <a:tailEnd/>
          </a:ln>
        </p:spPr>
        <p:txBody>
          <a:bodyPr anchor="ctr">
            <a:spAutoFit/>
          </a:bodyPr>
          <a:lstStyle/>
          <a:p>
            <a:r>
              <a:rPr lang="en-US" sz="1000"/>
              <a:t>0</a:t>
            </a:r>
          </a:p>
        </p:txBody>
      </p:sp>
      <p:sp>
        <p:nvSpPr>
          <p:cNvPr id="24711" name="Rectangle 1159"/>
          <p:cNvSpPr>
            <a:spLocks noChangeArrowheads="1"/>
          </p:cNvSpPr>
          <p:nvPr/>
        </p:nvSpPr>
        <p:spPr bwMode="auto">
          <a:xfrm>
            <a:off x="2895600" y="1752600"/>
            <a:ext cx="304800" cy="244475"/>
          </a:xfrm>
          <a:prstGeom prst="rect">
            <a:avLst/>
          </a:prstGeom>
          <a:noFill/>
          <a:ln w="12700">
            <a:noFill/>
            <a:miter lim="800000"/>
            <a:headEnd/>
            <a:tailEnd/>
          </a:ln>
        </p:spPr>
        <p:txBody>
          <a:bodyPr anchor="ctr">
            <a:spAutoFit/>
          </a:bodyPr>
          <a:lstStyle/>
          <a:p>
            <a:r>
              <a:rPr lang="en-US" sz="1000"/>
              <a:t>0</a:t>
            </a:r>
          </a:p>
        </p:txBody>
      </p:sp>
      <p:sp>
        <p:nvSpPr>
          <p:cNvPr id="24712" name="Rectangle 1160"/>
          <p:cNvSpPr>
            <a:spLocks noChangeArrowheads="1"/>
          </p:cNvSpPr>
          <p:nvPr/>
        </p:nvSpPr>
        <p:spPr bwMode="auto">
          <a:xfrm>
            <a:off x="3048000" y="1752600"/>
            <a:ext cx="304800" cy="244475"/>
          </a:xfrm>
          <a:prstGeom prst="rect">
            <a:avLst/>
          </a:prstGeom>
          <a:noFill/>
          <a:ln w="12700">
            <a:noFill/>
            <a:miter lim="800000"/>
            <a:headEnd/>
            <a:tailEnd/>
          </a:ln>
        </p:spPr>
        <p:txBody>
          <a:bodyPr anchor="ctr">
            <a:spAutoFit/>
          </a:bodyPr>
          <a:lstStyle/>
          <a:p>
            <a:r>
              <a:rPr lang="en-US" sz="1000"/>
              <a:t>0</a:t>
            </a:r>
          </a:p>
        </p:txBody>
      </p:sp>
      <p:sp>
        <p:nvSpPr>
          <p:cNvPr id="24713" name="Rectangle 1161"/>
          <p:cNvSpPr>
            <a:spLocks noChangeArrowheads="1"/>
          </p:cNvSpPr>
          <p:nvPr/>
        </p:nvSpPr>
        <p:spPr bwMode="auto">
          <a:xfrm>
            <a:off x="3200400" y="1752600"/>
            <a:ext cx="304800" cy="244475"/>
          </a:xfrm>
          <a:prstGeom prst="rect">
            <a:avLst/>
          </a:prstGeom>
          <a:noFill/>
          <a:ln w="12700">
            <a:noFill/>
            <a:miter lim="800000"/>
            <a:headEnd/>
            <a:tailEnd/>
          </a:ln>
        </p:spPr>
        <p:txBody>
          <a:bodyPr anchor="ctr">
            <a:spAutoFit/>
          </a:bodyPr>
          <a:lstStyle/>
          <a:p>
            <a:r>
              <a:rPr lang="en-US" sz="1000"/>
              <a:t>0</a:t>
            </a:r>
          </a:p>
        </p:txBody>
      </p:sp>
      <p:sp>
        <p:nvSpPr>
          <p:cNvPr id="24714" name="Rectangle 1162"/>
          <p:cNvSpPr>
            <a:spLocks noChangeArrowheads="1"/>
          </p:cNvSpPr>
          <p:nvPr/>
        </p:nvSpPr>
        <p:spPr bwMode="auto">
          <a:xfrm>
            <a:off x="3352800" y="1752600"/>
            <a:ext cx="304800" cy="244475"/>
          </a:xfrm>
          <a:prstGeom prst="rect">
            <a:avLst/>
          </a:prstGeom>
          <a:noFill/>
          <a:ln w="12700">
            <a:noFill/>
            <a:miter lim="800000"/>
            <a:headEnd/>
            <a:tailEnd/>
          </a:ln>
        </p:spPr>
        <p:txBody>
          <a:bodyPr anchor="ctr">
            <a:spAutoFit/>
          </a:bodyPr>
          <a:lstStyle/>
          <a:p>
            <a:r>
              <a:rPr lang="en-US" sz="1000"/>
              <a:t>0</a:t>
            </a:r>
          </a:p>
        </p:txBody>
      </p:sp>
      <p:sp>
        <p:nvSpPr>
          <p:cNvPr id="24715" name="Rectangle 1163"/>
          <p:cNvSpPr>
            <a:spLocks noChangeArrowheads="1"/>
          </p:cNvSpPr>
          <p:nvPr/>
        </p:nvSpPr>
        <p:spPr bwMode="auto">
          <a:xfrm>
            <a:off x="3505200" y="1752600"/>
            <a:ext cx="304800" cy="244475"/>
          </a:xfrm>
          <a:prstGeom prst="rect">
            <a:avLst/>
          </a:prstGeom>
          <a:noFill/>
          <a:ln w="12700">
            <a:noFill/>
            <a:miter lim="800000"/>
            <a:headEnd/>
            <a:tailEnd/>
          </a:ln>
        </p:spPr>
        <p:txBody>
          <a:bodyPr anchor="ctr">
            <a:spAutoFit/>
          </a:bodyPr>
          <a:lstStyle/>
          <a:p>
            <a:r>
              <a:rPr lang="en-US" sz="1000"/>
              <a:t>0</a:t>
            </a:r>
          </a:p>
        </p:txBody>
      </p:sp>
      <p:sp>
        <p:nvSpPr>
          <p:cNvPr id="24716" name="Rectangle 1164"/>
          <p:cNvSpPr>
            <a:spLocks noChangeArrowheads="1"/>
          </p:cNvSpPr>
          <p:nvPr/>
        </p:nvSpPr>
        <p:spPr bwMode="auto">
          <a:xfrm>
            <a:off x="3657600" y="1752600"/>
            <a:ext cx="304800" cy="244475"/>
          </a:xfrm>
          <a:prstGeom prst="rect">
            <a:avLst/>
          </a:prstGeom>
          <a:noFill/>
          <a:ln w="12700">
            <a:noFill/>
            <a:miter lim="800000"/>
            <a:headEnd/>
            <a:tailEnd/>
          </a:ln>
        </p:spPr>
        <p:txBody>
          <a:bodyPr anchor="ctr">
            <a:spAutoFit/>
          </a:bodyPr>
          <a:lstStyle/>
          <a:p>
            <a:r>
              <a:rPr lang="en-US" sz="1000"/>
              <a:t>0</a:t>
            </a:r>
          </a:p>
        </p:txBody>
      </p:sp>
      <p:sp>
        <p:nvSpPr>
          <p:cNvPr id="24717" name="Rectangle 1165"/>
          <p:cNvSpPr>
            <a:spLocks noChangeArrowheads="1"/>
          </p:cNvSpPr>
          <p:nvPr/>
        </p:nvSpPr>
        <p:spPr bwMode="auto">
          <a:xfrm>
            <a:off x="3810000" y="1752600"/>
            <a:ext cx="304800" cy="244475"/>
          </a:xfrm>
          <a:prstGeom prst="rect">
            <a:avLst/>
          </a:prstGeom>
          <a:noFill/>
          <a:ln w="12700">
            <a:noFill/>
            <a:miter lim="800000"/>
            <a:headEnd/>
            <a:tailEnd/>
          </a:ln>
        </p:spPr>
        <p:txBody>
          <a:bodyPr anchor="ctr">
            <a:spAutoFit/>
          </a:bodyPr>
          <a:lstStyle/>
          <a:p>
            <a:r>
              <a:rPr lang="en-US" sz="1000"/>
              <a:t>0</a:t>
            </a:r>
          </a:p>
        </p:txBody>
      </p:sp>
      <p:sp>
        <p:nvSpPr>
          <p:cNvPr id="24718" name="Rectangle 1166"/>
          <p:cNvSpPr>
            <a:spLocks noChangeArrowheads="1"/>
          </p:cNvSpPr>
          <p:nvPr/>
        </p:nvSpPr>
        <p:spPr bwMode="auto">
          <a:xfrm>
            <a:off x="3962400" y="1752600"/>
            <a:ext cx="304800" cy="244475"/>
          </a:xfrm>
          <a:prstGeom prst="rect">
            <a:avLst/>
          </a:prstGeom>
          <a:noFill/>
          <a:ln w="12700">
            <a:noFill/>
            <a:miter lim="800000"/>
            <a:headEnd/>
            <a:tailEnd/>
          </a:ln>
        </p:spPr>
        <p:txBody>
          <a:bodyPr anchor="ctr">
            <a:spAutoFit/>
          </a:bodyPr>
          <a:lstStyle/>
          <a:p>
            <a:r>
              <a:rPr lang="en-US" sz="1000"/>
              <a:t>0</a:t>
            </a:r>
          </a:p>
        </p:txBody>
      </p:sp>
      <p:sp>
        <p:nvSpPr>
          <p:cNvPr id="24719" name="Rectangle 1167"/>
          <p:cNvSpPr>
            <a:spLocks noChangeArrowheads="1"/>
          </p:cNvSpPr>
          <p:nvPr/>
        </p:nvSpPr>
        <p:spPr bwMode="auto">
          <a:xfrm>
            <a:off x="4114800" y="1752600"/>
            <a:ext cx="304800" cy="244475"/>
          </a:xfrm>
          <a:prstGeom prst="rect">
            <a:avLst/>
          </a:prstGeom>
          <a:noFill/>
          <a:ln w="12700">
            <a:noFill/>
            <a:miter lim="800000"/>
            <a:headEnd/>
            <a:tailEnd/>
          </a:ln>
        </p:spPr>
        <p:txBody>
          <a:bodyPr anchor="ctr">
            <a:spAutoFit/>
          </a:bodyPr>
          <a:lstStyle/>
          <a:p>
            <a:r>
              <a:rPr lang="en-US" sz="1000"/>
              <a:t>0</a:t>
            </a:r>
          </a:p>
        </p:txBody>
      </p:sp>
      <p:sp>
        <p:nvSpPr>
          <p:cNvPr id="24720" name="Rectangle 1168"/>
          <p:cNvSpPr>
            <a:spLocks noChangeArrowheads="1"/>
          </p:cNvSpPr>
          <p:nvPr/>
        </p:nvSpPr>
        <p:spPr bwMode="auto">
          <a:xfrm>
            <a:off x="4267200" y="1752600"/>
            <a:ext cx="304800" cy="244475"/>
          </a:xfrm>
          <a:prstGeom prst="rect">
            <a:avLst/>
          </a:prstGeom>
          <a:noFill/>
          <a:ln w="12700">
            <a:noFill/>
            <a:miter lim="800000"/>
            <a:headEnd/>
            <a:tailEnd/>
          </a:ln>
        </p:spPr>
        <p:txBody>
          <a:bodyPr anchor="ctr">
            <a:spAutoFit/>
          </a:bodyPr>
          <a:lstStyle/>
          <a:p>
            <a:r>
              <a:rPr lang="en-US" sz="1000"/>
              <a:t>0</a:t>
            </a:r>
          </a:p>
        </p:txBody>
      </p:sp>
      <p:sp>
        <p:nvSpPr>
          <p:cNvPr id="24721" name="Rectangle 1169"/>
          <p:cNvSpPr>
            <a:spLocks noChangeArrowheads="1"/>
          </p:cNvSpPr>
          <p:nvPr/>
        </p:nvSpPr>
        <p:spPr bwMode="auto">
          <a:xfrm>
            <a:off x="4419600" y="1752600"/>
            <a:ext cx="304800" cy="244475"/>
          </a:xfrm>
          <a:prstGeom prst="rect">
            <a:avLst/>
          </a:prstGeom>
          <a:noFill/>
          <a:ln w="12700">
            <a:noFill/>
            <a:miter lim="800000"/>
            <a:headEnd/>
            <a:tailEnd/>
          </a:ln>
        </p:spPr>
        <p:txBody>
          <a:bodyPr anchor="ctr">
            <a:spAutoFit/>
          </a:bodyPr>
          <a:lstStyle/>
          <a:p>
            <a:r>
              <a:rPr lang="en-US" sz="1000"/>
              <a:t>0</a:t>
            </a:r>
          </a:p>
        </p:txBody>
      </p:sp>
      <p:sp>
        <p:nvSpPr>
          <p:cNvPr id="24722" name="Rectangle 1170"/>
          <p:cNvSpPr>
            <a:spLocks noChangeArrowheads="1"/>
          </p:cNvSpPr>
          <p:nvPr/>
        </p:nvSpPr>
        <p:spPr bwMode="auto">
          <a:xfrm>
            <a:off x="4572000" y="1752600"/>
            <a:ext cx="304800" cy="244475"/>
          </a:xfrm>
          <a:prstGeom prst="rect">
            <a:avLst/>
          </a:prstGeom>
          <a:noFill/>
          <a:ln w="12700">
            <a:noFill/>
            <a:miter lim="800000"/>
            <a:headEnd/>
            <a:tailEnd/>
          </a:ln>
        </p:spPr>
        <p:txBody>
          <a:bodyPr anchor="ctr">
            <a:spAutoFit/>
          </a:bodyPr>
          <a:lstStyle/>
          <a:p>
            <a:r>
              <a:rPr lang="en-US" sz="1000"/>
              <a:t>0</a:t>
            </a:r>
          </a:p>
        </p:txBody>
      </p:sp>
      <p:sp>
        <p:nvSpPr>
          <p:cNvPr id="24723" name="Rectangle 1171"/>
          <p:cNvSpPr>
            <a:spLocks noChangeArrowheads="1"/>
          </p:cNvSpPr>
          <p:nvPr/>
        </p:nvSpPr>
        <p:spPr bwMode="auto">
          <a:xfrm>
            <a:off x="2286000" y="2209800"/>
            <a:ext cx="304800" cy="244475"/>
          </a:xfrm>
          <a:prstGeom prst="rect">
            <a:avLst/>
          </a:prstGeom>
          <a:noFill/>
          <a:ln w="12700">
            <a:noFill/>
            <a:miter lim="800000"/>
            <a:headEnd/>
            <a:tailEnd/>
          </a:ln>
        </p:spPr>
        <p:txBody>
          <a:bodyPr anchor="ctr">
            <a:spAutoFit/>
          </a:bodyPr>
          <a:lstStyle/>
          <a:p>
            <a:r>
              <a:rPr lang="en-US" sz="1000"/>
              <a:t>0</a:t>
            </a:r>
          </a:p>
        </p:txBody>
      </p:sp>
      <p:sp>
        <p:nvSpPr>
          <p:cNvPr id="24724" name="Rectangle 1172"/>
          <p:cNvSpPr>
            <a:spLocks noChangeArrowheads="1"/>
          </p:cNvSpPr>
          <p:nvPr/>
        </p:nvSpPr>
        <p:spPr bwMode="auto">
          <a:xfrm>
            <a:off x="2438400" y="2209800"/>
            <a:ext cx="304800" cy="244475"/>
          </a:xfrm>
          <a:prstGeom prst="rect">
            <a:avLst/>
          </a:prstGeom>
          <a:noFill/>
          <a:ln w="12700">
            <a:noFill/>
            <a:miter lim="800000"/>
            <a:headEnd/>
            <a:tailEnd/>
          </a:ln>
        </p:spPr>
        <p:txBody>
          <a:bodyPr anchor="ctr">
            <a:spAutoFit/>
          </a:bodyPr>
          <a:lstStyle/>
          <a:p>
            <a:r>
              <a:rPr lang="en-US" sz="1000"/>
              <a:t>0</a:t>
            </a:r>
          </a:p>
        </p:txBody>
      </p:sp>
      <p:sp>
        <p:nvSpPr>
          <p:cNvPr id="24725" name="Rectangle 1173"/>
          <p:cNvSpPr>
            <a:spLocks noChangeArrowheads="1"/>
          </p:cNvSpPr>
          <p:nvPr/>
        </p:nvSpPr>
        <p:spPr bwMode="auto">
          <a:xfrm>
            <a:off x="2590800" y="2209800"/>
            <a:ext cx="304800" cy="244475"/>
          </a:xfrm>
          <a:prstGeom prst="rect">
            <a:avLst/>
          </a:prstGeom>
          <a:noFill/>
          <a:ln w="12700">
            <a:noFill/>
            <a:miter lim="800000"/>
            <a:headEnd/>
            <a:tailEnd/>
          </a:ln>
        </p:spPr>
        <p:txBody>
          <a:bodyPr anchor="ctr">
            <a:spAutoFit/>
          </a:bodyPr>
          <a:lstStyle/>
          <a:p>
            <a:r>
              <a:rPr lang="en-US" sz="1000"/>
              <a:t>0</a:t>
            </a:r>
          </a:p>
        </p:txBody>
      </p:sp>
      <p:sp>
        <p:nvSpPr>
          <p:cNvPr id="24726" name="Rectangle 1174"/>
          <p:cNvSpPr>
            <a:spLocks noChangeArrowheads="1"/>
          </p:cNvSpPr>
          <p:nvPr/>
        </p:nvSpPr>
        <p:spPr bwMode="auto">
          <a:xfrm>
            <a:off x="2743200" y="2209800"/>
            <a:ext cx="304800" cy="244475"/>
          </a:xfrm>
          <a:prstGeom prst="rect">
            <a:avLst/>
          </a:prstGeom>
          <a:noFill/>
          <a:ln w="12700">
            <a:noFill/>
            <a:miter lim="800000"/>
            <a:headEnd/>
            <a:tailEnd/>
          </a:ln>
        </p:spPr>
        <p:txBody>
          <a:bodyPr anchor="ctr">
            <a:spAutoFit/>
          </a:bodyPr>
          <a:lstStyle/>
          <a:p>
            <a:r>
              <a:rPr lang="en-US" sz="1000"/>
              <a:t>0</a:t>
            </a:r>
          </a:p>
        </p:txBody>
      </p:sp>
      <p:sp>
        <p:nvSpPr>
          <p:cNvPr id="24727" name="Rectangle 1175"/>
          <p:cNvSpPr>
            <a:spLocks noChangeArrowheads="1"/>
          </p:cNvSpPr>
          <p:nvPr/>
        </p:nvSpPr>
        <p:spPr bwMode="auto">
          <a:xfrm>
            <a:off x="2895600" y="2209800"/>
            <a:ext cx="304800" cy="244475"/>
          </a:xfrm>
          <a:prstGeom prst="rect">
            <a:avLst/>
          </a:prstGeom>
          <a:noFill/>
          <a:ln w="12700">
            <a:noFill/>
            <a:miter lim="800000"/>
            <a:headEnd/>
            <a:tailEnd/>
          </a:ln>
        </p:spPr>
        <p:txBody>
          <a:bodyPr anchor="ctr">
            <a:spAutoFit/>
          </a:bodyPr>
          <a:lstStyle/>
          <a:p>
            <a:r>
              <a:rPr lang="en-US" sz="1000"/>
              <a:t>0</a:t>
            </a:r>
          </a:p>
        </p:txBody>
      </p:sp>
      <p:sp>
        <p:nvSpPr>
          <p:cNvPr id="24728" name="Rectangle 1176"/>
          <p:cNvSpPr>
            <a:spLocks noChangeArrowheads="1"/>
          </p:cNvSpPr>
          <p:nvPr/>
        </p:nvSpPr>
        <p:spPr bwMode="auto">
          <a:xfrm>
            <a:off x="3048000" y="2209800"/>
            <a:ext cx="304800" cy="244475"/>
          </a:xfrm>
          <a:prstGeom prst="rect">
            <a:avLst/>
          </a:prstGeom>
          <a:noFill/>
          <a:ln w="12700">
            <a:noFill/>
            <a:miter lim="800000"/>
            <a:headEnd/>
            <a:tailEnd/>
          </a:ln>
        </p:spPr>
        <p:txBody>
          <a:bodyPr anchor="ctr">
            <a:spAutoFit/>
          </a:bodyPr>
          <a:lstStyle/>
          <a:p>
            <a:r>
              <a:rPr lang="en-US" sz="1000"/>
              <a:t>0</a:t>
            </a:r>
          </a:p>
        </p:txBody>
      </p:sp>
      <p:sp>
        <p:nvSpPr>
          <p:cNvPr id="24729" name="Rectangle 1177"/>
          <p:cNvSpPr>
            <a:spLocks noChangeArrowheads="1"/>
          </p:cNvSpPr>
          <p:nvPr/>
        </p:nvSpPr>
        <p:spPr bwMode="auto">
          <a:xfrm>
            <a:off x="3200400" y="2209800"/>
            <a:ext cx="304800" cy="244475"/>
          </a:xfrm>
          <a:prstGeom prst="rect">
            <a:avLst/>
          </a:prstGeom>
          <a:noFill/>
          <a:ln w="12700">
            <a:noFill/>
            <a:miter lim="800000"/>
            <a:headEnd/>
            <a:tailEnd/>
          </a:ln>
        </p:spPr>
        <p:txBody>
          <a:bodyPr anchor="ctr">
            <a:spAutoFit/>
          </a:bodyPr>
          <a:lstStyle/>
          <a:p>
            <a:r>
              <a:rPr lang="en-US" sz="1000"/>
              <a:t>0</a:t>
            </a:r>
          </a:p>
        </p:txBody>
      </p:sp>
      <p:sp>
        <p:nvSpPr>
          <p:cNvPr id="24730" name="Rectangle 1178"/>
          <p:cNvSpPr>
            <a:spLocks noChangeArrowheads="1"/>
          </p:cNvSpPr>
          <p:nvPr/>
        </p:nvSpPr>
        <p:spPr bwMode="auto">
          <a:xfrm>
            <a:off x="3352800" y="2209800"/>
            <a:ext cx="304800" cy="244475"/>
          </a:xfrm>
          <a:prstGeom prst="rect">
            <a:avLst/>
          </a:prstGeom>
          <a:noFill/>
          <a:ln w="12700">
            <a:noFill/>
            <a:miter lim="800000"/>
            <a:headEnd/>
            <a:tailEnd/>
          </a:ln>
        </p:spPr>
        <p:txBody>
          <a:bodyPr anchor="ctr">
            <a:spAutoFit/>
          </a:bodyPr>
          <a:lstStyle/>
          <a:p>
            <a:r>
              <a:rPr lang="en-US" sz="1000"/>
              <a:t>0</a:t>
            </a:r>
          </a:p>
        </p:txBody>
      </p:sp>
      <p:sp>
        <p:nvSpPr>
          <p:cNvPr id="24731" name="Rectangle 1179"/>
          <p:cNvSpPr>
            <a:spLocks noChangeArrowheads="1"/>
          </p:cNvSpPr>
          <p:nvPr/>
        </p:nvSpPr>
        <p:spPr bwMode="auto">
          <a:xfrm>
            <a:off x="3505200" y="2209800"/>
            <a:ext cx="304800" cy="244475"/>
          </a:xfrm>
          <a:prstGeom prst="rect">
            <a:avLst/>
          </a:prstGeom>
          <a:noFill/>
          <a:ln w="12700">
            <a:noFill/>
            <a:miter lim="800000"/>
            <a:headEnd/>
            <a:tailEnd/>
          </a:ln>
        </p:spPr>
        <p:txBody>
          <a:bodyPr anchor="ctr">
            <a:spAutoFit/>
          </a:bodyPr>
          <a:lstStyle/>
          <a:p>
            <a:r>
              <a:rPr lang="en-US" sz="1000"/>
              <a:t>0</a:t>
            </a:r>
          </a:p>
        </p:txBody>
      </p:sp>
      <p:sp>
        <p:nvSpPr>
          <p:cNvPr id="24732" name="Rectangle 1180"/>
          <p:cNvSpPr>
            <a:spLocks noChangeArrowheads="1"/>
          </p:cNvSpPr>
          <p:nvPr/>
        </p:nvSpPr>
        <p:spPr bwMode="auto">
          <a:xfrm>
            <a:off x="3657600" y="2209800"/>
            <a:ext cx="304800" cy="244475"/>
          </a:xfrm>
          <a:prstGeom prst="rect">
            <a:avLst/>
          </a:prstGeom>
          <a:noFill/>
          <a:ln w="12700">
            <a:noFill/>
            <a:miter lim="800000"/>
            <a:headEnd/>
            <a:tailEnd/>
          </a:ln>
        </p:spPr>
        <p:txBody>
          <a:bodyPr anchor="ctr">
            <a:spAutoFit/>
          </a:bodyPr>
          <a:lstStyle/>
          <a:p>
            <a:r>
              <a:rPr lang="en-US" sz="1000"/>
              <a:t>0</a:t>
            </a:r>
          </a:p>
        </p:txBody>
      </p:sp>
      <p:sp>
        <p:nvSpPr>
          <p:cNvPr id="24733" name="Rectangle 1181"/>
          <p:cNvSpPr>
            <a:spLocks noChangeArrowheads="1"/>
          </p:cNvSpPr>
          <p:nvPr/>
        </p:nvSpPr>
        <p:spPr bwMode="auto">
          <a:xfrm>
            <a:off x="3810000" y="2209800"/>
            <a:ext cx="304800" cy="244475"/>
          </a:xfrm>
          <a:prstGeom prst="rect">
            <a:avLst/>
          </a:prstGeom>
          <a:noFill/>
          <a:ln w="12700">
            <a:noFill/>
            <a:miter lim="800000"/>
            <a:headEnd/>
            <a:tailEnd/>
          </a:ln>
        </p:spPr>
        <p:txBody>
          <a:bodyPr anchor="ctr">
            <a:spAutoFit/>
          </a:bodyPr>
          <a:lstStyle/>
          <a:p>
            <a:r>
              <a:rPr lang="en-US" sz="1000"/>
              <a:t>0</a:t>
            </a:r>
          </a:p>
        </p:txBody>
      </p:sp>
      <p:sp>
        <p:nvSpPr>
          <p:cNvPr id="24734" name="Rectangle 1182"/>
          <p:cNvSpPr>
            <a:spLocks noChangeArrowheads="1"/>
          </p:cNvSpPr>
          <p:nvPr/>
        </p:nvSpPr>
        <p:spPr bwMode="auto">
          <a:xfrm>
            <a:off x="3962400" y="2209800"/>
            <a:ext cx="304800" cy="244475"/>
          </a:xfrm>
          <a:prstGeom prst="rect">
            <a:avLst/>
          </a:prstGeom>
          <a:noFill/>
          <a:ln w="12700">
            <a:noFill/>
            <a:miter lim="800000"/>
            <a:headEnd/>
            <a:tailEnd/>
          </a:ln>
        </p:spPr>
        <p:txBody>
          <a:bodyPr anchor="ctr">
            <a:spAutoFit/>
          </a:bodyPr>
          <a:lstStyle/>
          <a:p>
            <a:r>
              <a:rPr lang="en-US" sz="1000"/>
              <a:t>0</a:t>
            </a:r>
          </a:p>
        </p:txBody>
      </p:sp>
      <p:sp>
        <p:nvSpPr>
          <p:cNvPr id="24735" name="Rectangle 1183"/>
          <p:cNvSpPr>
            <a:spLocks noChangeArrowheads="1"/>
          </p:cNvSpPr>
          <p:nvPr/>
        </p:nvSpPr>
        <p:spPr bwMode="auto">
          <a:xfrm>
            <a:off x="4114800" y="2209800"/>
            <a:ext cx="304800" cy="244475"/>
          </a:xfrm>
          <a:prstGeom prst="rect">
            <a:avLst/>
          </a:prstGeom>
          <a:noFill/>
          <a:ln w="12700">
            <a:noFill/>
            <a:miter lim="800000"/>
            <a:headEnd/>
            <a:tailEnd/>
          </a:ln>
        </p:spPr>
        <p:txBody>
          <a:bodyPr anchor="ctr">
            <a:spAutoFit/>
          </a:bodyPr>
          <a:lstStyle/>
          <a:p>
            <a:r>
              <a:rPr lang="en-US" sz="1000"/>
              <a:t>0</a:t>
            </a:r>
          </a:p>
        </p:txBody>
      </p:sp>
      <p:sp>
        <p:nvSpPr>
          <p:cNvPr id="24736" name="Rectangle 1184"/>
          <p:cNvSpPr>
            <a:spLocks noChangeArrowheads="1"/>
          </p:cNvSpPr>
          <p:nvPr/>
        </p:nvSpPr>
        <p:spPr bwMode="auto">
          <a:xfrm>
            <a:off x="4267200" y="2209800"/>
            <a:ext cx="304800" cy="244475"/>
          </a:xfrm>
          <a:prstGeom prst="rect">
            <a:avLst/>
          </a:prstGeom>
          <a:noFill/>
          <a:ln w="12700">
            <a:noFill/>
            <a:miter lim="800000"/>
            <a:headEnd/>
            <a:tailEnd/>
          </a:ln>
        </p:spPr>
        <p:txBody>
          <a:bodyPr anchor="ctr">
            <a:spAutoFit/>
          </a:bodyPr>
          <a:lstStyle/>
          <a:p>
            <a:r>
              <a:rPr lang="en-US" sz="1000"/>
              <a:t>0</a:t>
            </a:r>
          </a:p>
        </p:txBody>
      </p:sp>
      <p:sp>
        <p:nvSpPr>
          <p:cNvPr id="24737" name="Rectangle 1185"/>
          <p:cNvSpPr>
            <a:spLocks noChangeArrowheads="1"/>
          </p:cNvSpPr>
          <p:nvPr/>
        </p:nvSpPr>
        <p:spPr bwMode="auto">
          <a:xfrm>
            <a:off x="4419600" y="2209800"/>
            <a:ext cx="304800" cy="244475"/>
          </a:xfrm>
          <a:prstGeom prst="rect">
            <a:avLst/>
          </a:prstGeom>
          <a:noFill/>
          <a:ln w="12700">
            <a:noFill/>
            <a:miter lim="800000"/>
            <a:headEnd/>
            <a:tailEnd/>
          </a:ln>
        </p:spPr>
        <p:txBody>
          <a:bodyPr anchor="ctr">
            <a:spAutoFit/>
          </a:bodyPr>
          <a:lstStyle/>
          <a:p>
            <a:r>
              <a:rPr lang="en-US" sz="1000"/>
              <a:t>0</a:t>
            </a:r>
          </a:p>
        </p:txBody>
      </p:sp>
      <p:sp>
        <p:nvSpPr>
          <p:cNvPr id="24738" name="Rectangle 1186"/>
          <p:cNvSpPr>
            <a:spLocks noChangeArrowheads="1"/>
          </p:cNvSpPr>
          <p:nvPr/>
        </p:nvSpPr>
        <p:spPr bwMode="auto">
          <a:xfrm>
            <a:off x="4572000" y="2209800"/>
            <a:ext cx="304800" cy="244475"/>
          </a:xfrm>
          <a:prstGeom prst="rect">
            <a:avLst/>
          </a:prstGeom>
          <a:noFill/>
          <a:ln w="12700">
            <a:noFill/>
            <a:miter lim="800000"/>
            <a:headEnd/>
            <a:tailEnd/>
          </a:ln>
        </p:spPr>
        <p:txBody>
          <a:bodyPr anchor="ctr">
            <a:spAutoFit/>
          </a:bodyPr>
          <a:lstStyle/>
          <a:p>
            <a:r>
              <a:rPr lang="en-US" sz="1000"/>
              <a:t>0</a:t>
            </a:r>
          </a:p>
        </p:txBody>
      </p:sp>
      <p:sp>
        <p:nvSpPr>
          <p:cNvPr id="24739" name="Rectangle 1187"/>
          <p:cNvSpPr>
            <a:spLocks noChangeArrowheads="1"/>
          </p:cNvSpPr>
          <p:nvPr/>
        </p:nvSpPr>
        <p:spPr bwMode="auto">
          <a:xfrm>
            <a:off x="4724400" y="2209800"/>
            <a:ext cx="304800" cy="244475"/>
          </a:xfrm>
          <a:prstGeom prst="rect">
            <a:avLst/>
          </a:prstGeom>
          <a:noFill/>
          <a:ln w="12700">
            <a:noFill/>
            <a:miter lim="800000"/>
            <a:headEnd/>
            <a:tailEnd/>
          </a:ln>
        </p:spPr>
        <p:txBody>
          <a:bodyPr anchor="ctr">
            <a:spAutoFit/>
          </a:bodyPr>
          <a:lstStyle/>
          <a:p>
            <a:r>
              <a:rPr lang="en-US" sz="1000"/>
              <a:t>0</a:t>
            </a:r>
          </a:p>
        </p:txBody>
      </p:sp>
      <p:sp>
        <p:nvSpPr>
          <p:cNvPr id="24740" name="Rectangle 1188"/>
          <p:cNvSpPr>
            <a:spLocks noChangeArrowheads="1"/>
          </p:cNvSpPr>
          <p:nvPr/>
        </p:nvSpPr>
        <p:spPr bwMode="auto">
          <a:xfrm>
            <a:off x="4876800" y="2209800"/>
            <a:ext cx="304800" cy="244475"/>
          </a:xfrm>
          <a:prstGeom prst="rect">
            <a:avLst/>
          </a:prstGeom>
          <a:noFill/>
          <a:ln w="12700">
            <a:noFill/>
            <a:miter lim="800000"/>
            <a:headEnd/>
            <a:tailEnd/>
          </a:ln>
        </p:spPr>
        <p:txBody>
          <a:bodyPr anchor="ctr">
            <a:spAutoFit/>
          </a:bodyPr>
          <a:lstStyle/>
          <a:p>
            <a:r>
              <a:rPr lang="en-US" sz="1000"/>
              <a:t>0</a:t>
            </a:r>
          </a:p>
        </p:txBody>
      </p:sp>
      <p:sp>
        <p:nvSpPr>
          <p:cNvPr id="24741" name="Rectangle 1189"/>
          <p:cNvSpPr>
            <a:spLocks noChangeArrowheads="1"/>
          </p:cNvSpPr>
          <p:nvPr/>
        </p:nvSpPr>
        <p:spPr bwMode="auto">
          <a:xfrm>
            <a:off x="5029200" y="2209800"/>
            <a:ext cx="304800" cy="244475"/>
          </a:xfrm>
          <a:prstGeom prst="rect">
            <a:avLst/>
          </a:prstGeom>
          <a:noFill/>
          <a:ln w="12700">
            <a:noFill/>
            <a:miter lim="800000"/>
            <a:headEnd/>
            <a:tailEnd/>
          </a:ln>
        </p:spPr>
        <p:txBody>
          <a:bodyPr anchor="ctr">
            <a:spAutoFit/>
          </a:bodyPr>
          <a:lstStyle/>
          <a:p>
            <a:r>
              <a:rPr lang="en-US" sz="1000"/>
              <a:t>0</a:t>
            </a:r>
          </a:p>
        </p:txBody>
      </p:sp>
      <p:sp>
        <p:nvSpPr>
          <p:cNvPr id="24742" name="Rectangle 1190"/>
          <p:cNvSpPr>
            <a:spLocks noChangeArrowheads="1"/>
          </p:cNvSpPr>
          <p:nvPr/>
        </p:nvSpPr>
        <p:spPr bwMode="auto">
          <a:xfrm>
            <a:off x="5181600" y="2209800"/>
            <a:ext cx="304800" cy="244475"/>
          </a:xfrm>
          <a:prstGeom prst="rect">
            <a:avLst/>
          </a:prstGeom>
          <a:noFill/>
          <a:ln w="12700">
            <a:noFill/>
            <a:miter lim="800000"/>
            <a:headEnd/>
            <a:tailEnd/>
          </a:ln>
        </p:spPr>
        <p:txBody>
          <a:bodyPr anchor="ctr">
            <a:spAutoFit/>
          </a:bodyPr>
          <a:lstStyle/>
          <a:p>
            <a:r>
              <a:rPr lang="en-US" sz="1000"/>
              <a:t>0</a:t>
            </a:r>
          </a:p>
        </p:txBody>
      </p:sp>
      <p:sp>
        <p:nvSpPr>
          <p:cNvPr id="24743" name="Rectangle 1191"/>
          <p:cNvSpPr>
            <a:spLocks noChangeArrowheads="1"/>
          </p:cNvSpPr>
          <p:nvPr/>
        </p:nvSpPr>
        <p:spPr bwMode="auto">
          <a:xfrm>
            <a:off x="5334000" y="2209800"/>
            <a:ext cx="304800" cy="244475"/>
          </a:xfrm>
          <a:prstGeom prst="rect">
            <a:avLst/>
          </a:prstGeom>
          <a:noFill/>
          <a:ln w="12700">
            <a:noFill/>
            <a:miter lim="800000"/>
            <a:headEnd/>
            <a:tailEnd/>
          </a:ln>
        </p:spPr>
        <p:txBody>
          <a:bodyPr anchor="ctr">
            <a:spAutoFit/>
          </a:bodyPr>
          <a:lstStyle/>
          <a:p>
            <a:r>
              <a:rPr lang="en-US" sz="1000"/>
              <a:t>0</a:t>
            </a:r>
          </a:p>
        </p:txBody>
      </p:sp>
      <p:sp>
        <p:nvSpPr>
          <p:cNvPr id="24744" name="Rectangle 1192"/>
          <p:cNvSpPr>
            <a:spLocks noChangeArrowheads="1"/>
          </p:cNvSpPr>
          <p:nvPr/>
        </p:nvSpPr>
        <p:spPr bwMode="auto">
          <a:xfrm>
            <a:off x="5486400" y="2209800"/>
            <a:ext cx="304800" cy="244475"/>
          </a:xfrm>
          <a:prstGeom prst="rect">
            <a:avLst/>
          </a:prstGeom>
          <a:noFill/>
          <a:ln w="12700">
            <a:noFill/>
            <a:miter lim="800000"/>
            <a:headEnd/>
            <a:tailEnd/>
          </a:ln>
        </p:spPr>
        <p:txBody>
          <a:bodyPr anchor="ctr">
            <a:spAutoFit/>
          </a:bodyPr>
          <a:lstStyle/>
          <a:p>
            <a:r>
              <a:rPr lang="en-US" sz="1000"/>
              <a:t>0</a:t>
            </a:r>
          </a:p>
        </p:txBody>
      </p:sp>
      <p:sp>
        <p:nvSpPr>
          <p:cNvPr id="24745" name="Rectangle 1193"/>
          <p:cNvSpPr>
            <a:spLocks noChangeArrowheads="1"/>
          </p:cNvSpPr>
          <p:nvPr/>
        </p:nvSpPr>
        <p:spPr bwMode="auto">
          <a:xfrm>
            <a:off x="5638800" y="2209800"/>
            <a:ext cx="304800" cy="244475"/>
          </a:xfrm>
          <a:prstGeom prst="rect">
            <a:avLst/>
          </a:prstGeom>
          <a:noFill/>
          <a:ln w="12700">
            <a:noFill/>
            <a:miter lim="800000"/>
            <a:headEnd/>
            <a:tailEnd/>
          </a:ln>
        </p:spPr>
        <p:txBody>
          <a:bodyPr anchor="ctr">
            <a:spAutoFit/>
          </a:bodyPr>
          <a:lstStyle/>
          <a:p>
            <a:r>
              <a:rPr lang="en-US" sz="1000"/>
              <a:t>0</a:t>
            </a:r>
          </a:p>
        </p:txBody>
      </p:sp>
      <p:sp>
        <p:nvSpPr>
          <p:cNvPr id="24746" name="Rectangle 1194"/>
          <p:cNvSpPr>
            <a:spLocks noChangeArrowheads="1"/>
          </p:cNvSpPr>
          <p:nvPr/>
        </p:nvSpPr>
        <p:spPr bwMode="auto">
          <a:xfrm>
            <a:off x="5791200" y="2209800"/>
            <a:ext cx="304800" cy="244475"/>
          </a:xfrm>
          <a:prstGeom prst="rect">
            <a:avLst/>
          </a:prstGeom>
          <a:noFill/>
          <a:ln w="12700">
            <a:noFill/>
            <a:miter lim="800000"/>
            <a:headEnd/>
            <a:tailEnd/>
          </a:ln>
        </p:spPr>
        <p:txBody>
          <a:bodyPr anchor="ctr">
            <a:spAutoFit/>
          </a:bodyPr>
          <a:lstStyle/>
          <a:p>
            <a:r>
              <a:rPr lang="en-US" sz="1000"/>
              <a:t>0</a:t>
            </a:r>
          </a:p>
        </p:txBody>
      </p:sp>
      <p:sp>
        <p:nvSpPr>
          <p:cNvPr id="24747" name="Rectangle 1195"/>
          <p:cNvSpPr>
            <a:spLocks noChangeArrowheads="1"/>
          </p:cNvSpPr>
          <p:nvPr/>
        </p:nvSpPr>
        <p:spPr bwMode="auto">
          <a:xfrm>
            <a:off x="1066800" y="2667000"/>
            <a:ext cx="304800" cy="244475"/>
          </a:xfrm>
          <a:prstGeom prst="rect">
            <a:avLst/>
          </a:prstGeom>
          <a:noFill/>
          <a:ln w="12700">
            <a:noFill/>
            <a:miter lim="800000"/>
            <a:headEnd/>
            <a:tailEnd/>
          </a:ln>
        </p:spPr>
        <p:txBody>
          <a:bodyPr anchor="ctr">
            <a:spAutoFit/>
          </a:bodyPr>
          <a:lstStyle/>
          <a:p>
            <a:r>
              <a:rPr lang="en-US" sz="1000"/>
              <a:t>0</a:t>
            </a:r>
          </a:p>
        </p:txBody>
      </p:sp>
      <p:sp>
        <p:nvSpPr>
          <p:cNvPr id="24748" name="Rectangle 1196"/>
          <p:cNvSpPr>
            <a:spLocks noChangeArrowheads="1"/>
          </p:cNvSpPr>
          <p:nvPr/>
        </p:nvSpPr>
        <p:spPr bwMode="auto">
          <a:xfrm>
            <a:off x="1219200" y="2667000"/>
            <a:ext cx="304800" cy="244475"/>
          </a:xfrm>
          <a:prstGeom prst="rect">
            <a:avLst/>
          </a:prstGeom>
          <a:noFill/>
          <a:ln w="12700">
            <a:noFill/>
            <a:miter lim="800000"/>
            <a:headEnd/>
            <a:tailEnd/>
          </a:ln>
        </p:spPr>
        <p:txBody>
          <a:bodyPr anchor="ctr">
            <a:spAutoFit/>
          </a:bodyPr>
          <a:lstStyle/>
          <a:p>
            <a:r>
              <a:rPr lang="en-US" sz="1000"/>
              <a:t>0</a:t>
            </a:r>
          </a:p>
        </p:txBody>
      </p:sp>
      <p:sp>
        <p:nvSpPr>
          <p:cNvPr id="24749" name="Rectangle 1197"/>
          <p:cNvSpPr>
            <a:spLocks noChangeArrowheads="1"/>
          </p:cNvSpPr>
          <p:nvPr/>
        </p:nvSpPr>
        <p:spPr bwMode="auto">
          <a:xfrm>
            <a:off x="1371600" y="2667000"/>
            <a:ext cx="304800" cy="244475"/>
          </a:xfrm>
          <a:prstGeom prst="rect">
            <a:avLst/>
          </a:prstGeom>
          <a:noFill/>
          <a:ln w="12700">
            <a:noFill/>
            <a:miter lim="800000"/>
            <a:headEnd/>
            <a:tailEnd/>
          </a:ln>
        </p:spPr>
        <p:txBody>
          <a:bodyPr anchor="ctr">
            <a:spAutoFit/>
          </a:bodyPr>
          <a:lstStyle/>
          <a:p>
            <a:r>
              <a:rPr lang="en-US" sz="1000"/>
              <a:t>0</a:t>
            </a:r>
          </a:p>
        </p:txBody>
      </p:sp>
      <p:sp>
        <p:nvSpPr>
          <p:cNvPr id="24750" name="Rectangle 1198"/>
          <p:cNvSpPr>
            <a:spLocks noChangeArrowheads="1"/>
          </p:cNvSpPr>
          <p:nvPr/>
        </p:nvSpPr>
        <p:spPr bwMode="auto">
          <a:xfrm>
            <a:off x="1524000" y="2667000"/>
            <a:ext cx="304800" cy="244475"/>
          </a:xfrm>
          <a:prstGeom prst="rect">
            <a:avLst/>
          </a:prstGeom>
          <a:noFill/>
          <a:ln w="12700">
            <a:noFill/>
            <a:miter lim="800000"/>
            <a:headEnd/>
            <a:tailEnd/>
          </a:ln>
        </p:spPr>
        <p:txBody>
          <a:bodyPr anchor="ctr">
            <a:spAutoFit/>
          </a:bodyPr>
          <a:lstStyle/>
          <a:p>
            <a:r>
              <a:rPr lang="en-US" sz="1000"/>
              <a:t>0</a:t>
            </a:r>
          </a:p>
        </p:txBody>
      </p:sp>
      <p:sp>
        <p:nvSpPr>
          <p:cNvPr id="24751" name="Rectangle 1199"/>
          <p:cNvSpPr>
            <a:spLocks noChangeArrowheads="1"/>
          </p:cNvSpPr>
          <p:nvPr/>
        </p:nvSpPr>
        <p:spPr bwMode="auto">
          <a:xfrm>
            <a:off x="1676400" y="2667000"/>
            <a:ext cx="304800" cy="244475"/>
          </a:xfrm>
          <a:prstGeom prst="rect">
            <a:avLst/>
          </a:prstGeom>
          <a:noFill/>
          <a:ln w="12700">
            <a:noFill/>
            <a:miter lim="800000"/>
            <a:headEnd/>
            <a:tailEnd/>
          </a:ln>
        </p:spPr>
        <p:txBody>
          <a:bodyPr anchor="ctr">
            <a:spAutoFit/>
          </a:bodyPr>
          <a:lstStyle/>
          <a:p>
            <a:r>
              <a:rPr lang="en-US" sz="1000"/>
              <a:t>0</a:t>
            </a:r>
          </a:p>
        </p:txBody>
      </p:sp>
      <p:sp>
        <p:nvSpPr>
          <p:cNvPr id="24752" name="Rectangle 1200"/>
          <p:cNvSpPr>
            <a:spLocks noChangeArrowheads="1"/>
          </p:cNvSpPr>
          <p:nvPr/>
        </p:nvSpPr>
        <p:spPr bwMode="auto">
          <a:xfrm>
            <a:off x="1828800" y="2667000"/>
            <a:ext cx="304800" cy="244475"/>
          </a:xfrm>
          <a:prstGeom prst="rect">
            <a:avLst/>
          </a:prstGeom>
          <a:noFill/>
          <a:ln w="12700">
            <a:noFill/>
            <a:miter lim="800000"/>
            <a:headEnd/>
            <a:tailEnd/>
          </a:ln>
        </p:spPr>
        <p:txBody>
          <a:bodyPr anchor="ctr">
            <a:spAutoFit/>
          </a:bodyPr>
          <a:lstStyle/>
          <a:p>
            <a:r>
              <a:rPr lang="en-US" sz="1000"/>
              <a:t>0</a:t>
            </a:r>
          </a:p>
        </p:txBody>
      </p:sp>
      <p:sp>
        <p:nvSpPr>
          <p:cNvPr id="24753" name="Rectangle 1201"/>
          <p:cNvSpPr>
            <a:spLocks noChangeArrowheads="1"/>
          </p:cNvSpPr>
          <p:nvPr/>
        </p:nvSpPr>
        <p:spPr bwMode="auto">
          <a:xfrm>
            <a:off x="1981200" y="2667000"/>
            <a:ext cx="304800" cy="244475"/>
          </a:xfrm>
          <a:prstGeom prst="rect">
            <a:avLst/>
          </a:prstGeom>
          <a:noFill/>
          <a:ln w="12700">
            <a:noFill/>
            <a:miter lim="800000"/>
            <a:headEnd/>
            <a:tailEnd/>
          </a:ln>
        </p:spPr>
        <p:txBody>
          <a:bodyPr anchor="ctr">
            <a:spAutoFit/>
          </a:bodyPr>
          <a:lstStyle/>
          <a:p>
            <a:r>
              <a:rPr lang="en-US" sz="1000"/>
              <a:t>0</a:t>
            </a:r>
          </a:p>
        </p:txBody>
      </p:sp>
      <p:sp>
        <p:nvSpPr>
          <p:cNvPr id="24754" name="Rectangle 1202"/>
          <p:cNvSpPr>
            <a:spLocks noChangeArrowheads="1"/>
          </p:cNvSpPr>
          <p:nvPr/>
        </p:nvSpPr>
        <p:spPr bwMode="auto">
          <a:xfrm>
            <a:off x="2133600" y="2667000"/>
            <a:ext cx="304800" cy="244475"/>
          </a:xfrm>
          <a:prstGeom prst="rect">
            <a:avLst/>
          </a:prstGeom>
          <a:noFill/>
          <a:ln w="12700">
            <a:noFill/>
            <a:miter lim="800000"/>
            <a:headEnd/>
            <a:tailEnd/>
          </a:ln>
        </p:spPr>
        <p:txBody>
          <a:bodyPr anchor="ctr">
            <a:spAutoFit/>
          </a:bodyPr>
          <a:lstStyle/>
          <a:p>
            <a:r>
              <a:rPr lang="en-US" sz="1000"/>
              <a:t>0</a:t>
            </a:r>
          </a:p>
        </p:txBody>
      </p:sp>
      <p:sp>
        <p:nvSpPr>
          <p:cNvPr id="24755" name="Rectangle 1203"/>
          <p:cNvSpPr>
            <a:spLocks noChangeArrowheads="1"/>
          </p:cNvSpPr>
          <p:nvPr/>
        </p:nvSpPr>
        <p:spPr bwMode="auto">
          <a:xfrm>
            <a:off x="2286000" y="2667000"/>
            <a:ext cx="304800" cy="244475"/>
          </a:xfrm>
          <a:prstGeom prst="rect">
            <a:avLst/>
          </a:prstGeom>
          <a:noFill/>
          <a:ln w="12700">
            <a:noFill/>
            <a:miter lim="800000"/>
            <a:headEnd/>
            <a:tailEnd/>
          </a:ln>
        </p:spPr>
        <p:txBody>
          <a:bodyPr anchor="ctr">
            <a:spAutoFit/>
          </a:bodyPr>
          <a:lstStyle/>
          <a:p>
            <a:r>
              <a:rPr lang="en-US" sz="1000"/>
              <a:t>0</a:t>
            </a:r>
          </a:p>
        </p:txBody>
      </p:sp>
      <p:sp>
        <p:nvSpPr>
          <p:cNvPr id="24756" name="Rectangle 1204"/>
          <p:cNvSpPr>
            <a:spLocks noChangeArrowheads="1"/>
          </p:cNvSpPr>
          <p:nvPr/>
        </p:nvSpPr>
        <p:spPr bwMode="auto">
          <a:xfrm>
            <a:off x="2438400" y="2667000"/>
            <a:ext cx="304800" cy="244475"/>
          </a:xfrm>
          <a:prstGeom prst="rect">
            <a:avLst/>
          </a:prstGeom>
          <a:noFill/>
          <a:ln w="12700">
            <a:noFill/>
            <a:miter lim="800000"/>
            <a:headEnd/>
            <a:tailEnd/>
          </a:ln>
        </p:spPr>
        <p:txBody>
          <a:bodyPr anchor="ctr">
            <a:spAutoFit/>
          </a:bodyPr>
          <a:lstStyle/>
          <a:p>
            <a:r>
              <a:rPr lang="en-US" sz="1000"/>
              <a:t>0</a:t>
            </a:r>
          </a:p>
        </p:txBody>
      </p:sp>
      <p:sp>
        <p:nvSpPr>
          <p:cNvPr id="24757" name="Rectangle 1205"/>
          <p:cNvSpPr>
            <a:spLocks noChangeArrowheads="1"/>
          </p:cNvSpPr>
          <p:nvPr/>
        </p:nvSpPr>
        <p:spPr bwMode="auto">
          <a:xfrm>
            <a:off x="2590800" y="2667000"/>
            <a:ext cx="304800" cy="244475"/>
          </a:xfrm>
          <a:prstGeom prst="rect">
            <a:avLst/>
          </a:prstGeom>
          <a:noFill/>
          <a:ln w="12700">
            <a:noFill/>
            <a:miter lim="800000"/>
            <a:headEnd/>
            <a:tailEnd/>
          </a:ln>
        </p:spPr>
        <p:txBody>
          <a:bodyPr anchor="ctr">
            <a:spAutoFit/>
          </a:bodyPr>
          <a:lstStyle/>
          <a:p>
            <a:r>
              <a:rPr lang="en-US" sz="1000"/>
              <a:t>0</a:t>
            </a:r>
          </a:p>
        </p:txBody>
      </p:sp>
      <p:sp>
        <p:nvSpPr>
          <p:cNvPr id="24758" name="Rectangle 1206"/>
          <p:cNvSpPr>
            <a:spLocks noChangeArrowheads="1"/>
          </p:cNvSpPr>
          <p:nvPr/>
        </p:nvSpPr>
        <p:spPr bwMode="auto">
          <a:xfrm>
            <a:off x="2743200" y="2667000"/>
            <a:ext cx="304800" cy="244475"/>
          </a:xfrm>
          <a:prstGeom prst="rect">
            <a:avLst/>
          </a:prstGeom>
          <a:noFill/>
          <a:ln w="12700">
            <a:noFill/>
            <a:miter lim="800000"/>
            <a:headEnd/>
            <a:tailEnd/>
          </a:ln>
        </p:spPr>
        <p:txBody>
          <a:bodyPr anchor="ctr">
            <a:spAutoFit/>
          </a:bodyPr>
          <a:lstStyle/>
          <a:p>
            <a:r>
              <a:rPr lang="en-US" sz="1000"/>
              <a:t>0</a:t>
            </a:r>
          </a:p>
        </p:txBody>
      </p:sp>
      <p:sp>
        <p:nvSpPr>
          <p:cNvPr id="24759" name="Rectangle 1207"/>
          <p:cNvSpPr>
            <a:spLocks noChangeArrowheads="1"/>
          </p:cNvSpPr>
          <p:nvPr/>
        </p:nvSpPr>
        <p:spPr bwMode="auto">
          <a:xfrm>
            <a:off x="2895600" y="2667000"/>
            <a:ext cx="304800" cy="244475"/>
          </a:xfrm>
          <a:prstGeom prst="rect">
            <a:avLst/>
          </a:prstGeom>
          <a:noFill/>
          <a:ln w="12700">
            <a:noFill/>
            <a:miter lim="800000"/>
            <a:headEnd/>
            <a:tailEnd/>
          </a:ln>
        </p:spPr>
        <p:txBody>
          <a:bodyPr anchor="ctr">
            <a:spAutoFit/>
          </a:bodyPr>
          <a:lstStyle/>
          <a:p>
            <a:r>
              <a:rPr lang="en-US" sz="1000"/>
              <a:t>0</a:t>
            </a:r>
          </a:p>
        </p:txBody>
      </p:sp>
      <p:sp>
        <p:nvSpPr>
          <p:cNvPr id="24760" name="Rectangle 1208"/>
          <p:cNvSpPr>
            <a:spLocks noChangeArrowheads="1"/>
          </p:cNvSpPr>
          <p:nvPr/>
        </p:nvSpPr>
        <p:spPr bwMode="auto">
          <a:xfrm>
            <a:off x="3048000" y="2667000"/>
            <a:ext cx="304800" cy="244475"/>
          </a:xfrm>
          <a:prstGeom prst="rect">
            <a:avLst/>
          </a:prstGeom>
          <a:noFill/>
          <a:ln w="12700">
            <a:noFill/>
            <a:miter lim="800000"/>
            <a:headEnd/>
            <a:tailEnd/>
          </a:ln>
        </p:spPr>
        <p:txBody>
          <a:bodyPr anchor="ctr">
            <a:spAutoFit/>
          </a:bodyPr>
          <a:lstStyle/>
          <a:p>
            <a:r>
              <a:rPr lang="en-US" sz="1000"/>
              <a:t>0</a:t>
            </a:r>
          </a:p>
        </p:txBody>
      </p:sp>
      <p:sp>
        <p:nvSpPr>
          <p:cNvPr id="24761" name="Rectangle 1209"/>
          <p:cNvSpPr>
            <a:spLocks noChangeArrowheads="1"/>
          </p:cNvSpPr>
          <p:nvPr/>
        </p:nvSpPr>
        <p:spPr bwMode="auto">
          <a:xfrm>
            <a:off x="3200400" y="2667000"/>
            <a:ext cx="304800" cy="244475"/>
          </a:xfrm>
          <a:prstGeom prst="rect">
            <a:avLst/>
          </a:prstGeom>
          <a:noFill/>
          <a:ln w="12700">
            <a:noFill/>
            <a:miter lim="800000"/>
            <a:headEnd/>
            <a:tailEnd/>
          </a:ln>
        </p:spPr>
        <p:txBody>
          <a:bodyPr anchor="ctr">
            <a:spAutoFit/>
          </a:bodyPr>
          <a:lstStyle/>
          <a:p>
            <a:r>
              <a:rPr lang="en-US" sz="1000"/>
              <a:t>0</a:t>
            </a:r>
          </a:p>
        </p:txBody>
      </p:sp>
      <p:sp>
        <p:nvSpPr>
          <p:cNvPr id="24762" name="Rectangle 1210"/>
          <p:cNvSpPr>
            <a:spLocks noChangeArrowheads="1"/>
          </p:cNvSpPr>
          <p:nvPr/>
        </p:nvSpPr>
        <p:spPr bwMode="auto">
          <a:xfrm>
            <a:off x="3352800" y="2667000"/>
            <a:ext cx="304800" cy="244475"/>
          </a:xfrm>
          <a:prstGeom prst="rect">
            <a:avLst/>
          </a:prstGeom>
          <a:noFill/>
          <a:ln w="12700">
            <a:noFill/>
            <a:miter lim="800000"/>
            <a:headEnd/>
            <a:tailEnd/>
          </a:ln>
        </p:spPr>
        <p:txBody>
          <a:bodyPr anchor="ctr">
            <a:spAutoFit/>
          </a:bodyPr>
          <a:lstStyle/>
          <a:p>
            <a:r>
              <a:rPr lang="en-US" sz="1000"/>
              <a:t>0</a:t>
            </a:r>
          </a:p>
        </p:txBody>
      </p:sp>
      <p:sp>
        <p:nvSpPr>
          <p:cNvPr id="24763" name="Rectangle 1211"/>
          <p:cNvSpPr>
            <a:spLocks noChangeArrowheads="1"/>
          </p:cNvSpPr>
          <p:nvPr/>
        </p:nvSpPr>
        <p:spPr bwMode="auto">
          <a:xfrm>
            <a:off x="3505200" y="2667000"/>
            <a:ext cx="304800" cy="244475"/>
          </a:xfrm>
          <a:prstGeom prst="rect">
            <a:avLst/>
          </a:prstGeom>
          <a:noFill/>
          <a:ln w="12700">
            <a:noFill/>
            <a:miter lim="800000"/>
            <a:headEnd/>
            <a:tailEnd/>
          </a:ln>
        </p:spPr>
        <p:txBody>
          <a:bodyPr anchor="ctr">
            <a:spAutoFit/>
          </a:bodyPr>
          <a:lstStyle/>
          <a:p>
            <a:r>
              <a:rPr lang="en-US" sz="1000"/>
              <a:t>0</a:t>
            </a:r>
          </a:p>
        </p:txBody>
      </p:sp>
      <p:sp>
        <p:nvSpPr>
          <p:cNvPr id="24764" name="Rectangle 1212"/>
          <p:cNvSpPr>
            <a:spLocks noChangeArrowheads="1"/>
          </p:cNvSpPr>
          <p:nvPr/>
        </p:nvSpPr>
        <p:spPr bwMode="auto">
          <a:xfrm>
            <a:off x="3657600" y="2667000"/>
            <a:ext cx="304800" cy="244475"/>
          </a:xfrm>
          <a:prstGeom prst="rect">
            <a:avLst/>
          </a:prstGeom>
          <a:noFill/>
          <a:ln w="12700">
            <a:noFill/>
            <a:miter lim="800000"/>
            <a:headEnd/>
            <a:tailEnd/>
          </a:ln>
        </p:spPr>
        <p:txBody>
          <a:bodyPr anchor="ctr">
            <a:spAutoFit/>
          </a:bodyPr>
          <a:lstStyle/>
          <a:p>
            <a:r>
              <a:rPr lang="en-US" sz="1000"/>
              <a:t>0</a:t>
            </a:r>
          </a:p>
        </p:txBody>
      </p:sp>
      <p:sp>
        <p:nvSpPr>
          <p:cNvPr id="24765" name="Rectangle 1213"/>
          <p:cNvSpPr>
            <a:spLocks noChangeArrowheads="1"/>
          </p:cNvSpPr>
          <p:nvPr/>
        </p:nvSpPr>
        <p:spPr bwMode="auto">
          <a:xfrm>
            <a:off x="3810000" y="2667000"/>
            <a:ext cx="304800" cy="244475"/>
          </a:xfrm>
          <a:prstGeom prst="rect">
            <a:avLst/>
          </a:prstGeom>
          <a:noFill/>
          <a:ln w="12700">
            <a:noFill/>
            <a:miter lim="800000"/>
            <a:headEnd/>
            <a:tailEnd/>
          </a:ln>
        </p:spPr>
        <p:txBody>
          <a:bodyPr anchor="ctr">
            <a:spAutoFit/>
          </a:bodyPr>
          <a:lstStyle/>
          <a:p>
            <a:r>
              <a:rPr lang="en-US" sz="1000"/>
              <a:t>0</a:t>
            </a:r>
          </a:p>
        </p:txBody>
      </p:sp>
      <p:sp>
        <p:nvSpPr>
          <p:cNvPr id="24766" name="Rectangle 1214"/>
          <p:cNvSpPr>
            <a:spLocks noChangeArrowheads="1"/>
          </p:cNvSpPr>
          <p:nvPr/>
        </p:nvSpPr>
        <p:spPr bwMode="auto">
          <a:xfrm>
            <a:off x="3962400" y="2667000"/>
            <a:ext cx="304800" cy="244475"/>
          </a:xfrm>
          <a:prstGeom prst="rect">
            <a:avLst/>
          </a:prstGeom>
          <a:noFill/>
          <a:ln w="12700">
            <a:noFill/>
            <a:miter lim="800000"/>
            <a:headEnd/>
            <a:tailEnd/>
          </a:ln>
        </p:spPr>
        <p:txBody>
          <a:bodyPr anchor="ctr">
            <a:spAutoFit/>
          </a:bodyPr>
          <a:lstStyle/>
          <a:p>
            <a:r>
              <a:rPr lang="en-US" sz="1000"/>
              <a:t>0</a:t>
            </a:r>
          </a:p>
        </p:txBody>
      </p:sp>
      <p:sp>
        <p:nvSpPr>
          <p:cNvPr id="24767" name="Rectangle 1215"/>
          <p:cNvSpPr>
            <a:spLocks noChangeArrowheads="1"/>
          </p:cNvSpPr>
          <p:nvPr/>
        </p:nvSpPr>
        <p:spPr bwMode="auto">
          <a:xfrm>
            <a:off x="4114800" y="2667000"/>
            <a:ext cx="304800" cy="244475"/>
          </a:xfrm>
          <a:prstGeom prst="rect">
            <a:avLst/>
          </a:prstGeom>
          <a:noFill/>
          <a:ln w="12700">
            <a:noFill/>
            <a:miter lim="800000"/>
            <a:headEnd/>
            <a:tailEnd/>
          </a:ln>
        </p:spPr>
        <p:txBody>
          <a:bodyPr anchor="ctr">
            <a:spAutoFit/>
          </a:bodyPr>
          <a:lstStyle/>
          <a:p>
            <a:r>
              <a:rPr lang="en-US" sz="1000"/>
              <a:t>0</a:t>
            </a:r>
          </a:p>
        </p:txBody>
      </p:sp>
      <p:sp>
        <p:nvSpPr>
          <p:cNvPr id="24768" name="Rectangle 1216"/>
          <p:cNvSpPr>
            <a:spLocks noChangeArrowheads="1"/>
          </p:cNvSpPr>
          <p:nvPr/>
        </p:nvSpPr>
        <p:spPr bwMode="auto">
          <a:xfrm>
            <a:off x="4267200" y="2667000"/>
            <a:ext cx="304800" cy="244475"/>
          </a:xfrm>
          <a:prstGeom prst="rect">
            <a:avLst/>
          </a:prstGeom>
          <a:noFill/>
          <a:ln w="12700">
            <a:noFill/>
            <a:miter lim="800000"/>
            <a:headEnd/>
            <a:tailEnd/>
          </a:ln>
        </p:spPr>
        <p:txBody>
          <a:bodyPr anchor="ctr">
            <a:spAutoFit/>
          </a:bodyPr>
          <a:lstStyle/>
          <a:p>
            <a:r>
              <a:rPr lang="en-US" sz="1000"/>
              <a:t>0</a:t>
            </a:r>
          </a:p>
        </p:txBody>
      </p:sp>
      <p:sp>
        <p:nvSpPr>
          <p:cNvPr id="24769" name="Rectangle 1217"/>
          <p:cNvSpPr>
            <a:spLocks noChangeArrowheads="1"/>
          </p:cNvSpPr>
          <p:nvPr/>
        </p:nvSpPr>
        <p:spPr bwMode="auto">
          <a:xfrm>
            <a:off x="5638800" y="2667000"/>
            <a:ext cx="304800" cy="244475"/>
          </a:xfrm>
          <a:prstGeom prst="rect">
            <a:avLst/>
          </a:prstGeom>
          <a:noFill/>
          <a:ln w="12700">
            <a:noFill/>
            <a:miter lim="800000"/>
            <a:headEnd/>
            <a:tailEnd/>
          </a:ln>
        </p:spPr>
        <p:txBody>
          <a:bodyPr anchor="ctr">
            <a:spAutoFit/>
          </a:bodyPr>
          <a:lstStyle/>
          <a:p>
            <a:r>
              <a:rPr lang="en-US" sz="1000"/>
              <a:t>0</a:t>
            </a:r>
          </a:p>
        </p:txBody>
      </p:sp>
      <p:sp>
        <p:nvSpPr>
          <p:cNvPr id="24770" name="Rectangle 1218"/>
          <p:cNvSpPr>
            <a:spLocks noChangeArrowheads="1"/>
          </p:cNvSpPr>
          <p:nvPr/>
        </p:nvSpPr>
        <p:spPr bwMode="auto">
          <a:xfrm>
            <a:off x="5791200" y="2667000"/>
            <a:ext cx="304800" cy="244475"/>
          </a:xfrm>
          <a:prstGeom prst="rect">
            <a:avLst/>
          </a:prstGeom>
          <a:noFill/>
          <a:ln w="12700">
            <a:noFill/>
            <a:miter lim="800000"/>
            <a:headEnd/>
            <a:tailEnd/>
          </a:ln>
        </p:spPr>
        <p:txBody>
          <a:bodyPr anchor="ctr">
            <a:spAutoFit/>
          </a:bodyPr>
          <a:lstStyle/>
          <a:p>
            <a:r>
              <a:rPr lang="en-US" sz="1000"/>
              <a:t>0</a:t>
            </a:r>
          </a:p>
        </p:txBody>
      </p:sp>
      <p:sp>
        <p:nvSpPr>
          <p:cNvPr id="24771" name="Rectangle 1219"/>
          <p:cNvSpPr>
            <a:spLocks noGrp="1" noChangeArrowheads="1"/>
          </p:cNvSpPr>
          <p:nvPr>
            <p:ph type="title"/>
          </p:nvPr>
        </p:nvSpPr>
        <p:spPr/>
        <p:txBody>
          <a:bodyPr/>
          <a:lstStyle/>
          <a:p>
            <a:r>
              <a:rPr lang="en-US" smtClean="0"/>
              <a:t>Immediate constants (2)</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1027"/>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s-AR"/>
          </a:p>
        </p:txBody>
      </p:sp>
      <p:sp>
        <p:nvSpPr>
          <p:cNvPr id="24580" name="Rectangle 1028"/>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24581" name="Rectangle 1029"/>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s-AR"/>
          </a:p>
        </p:txBody>
      </p:sp>
      <p:sp>
        <p:nvSpPr>
          <p:cNvPr id="24582" name="Rectangle 1030"/>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24771" name="Rectangle 1219"/>
          <p:cNvSpPr>
            <a:spLocks noGrp="1" noChangeArrowheads="1"/>
          </p:cNvSpPr>
          <p:nvPr>
            <p:ph type="title"/>
          </p:nvPr>
        </p:nvSpPr>
        <p:spPr/>
        <p:txBody>
          <a:bodyPr/>
          <a:lstStyle/>
          <a:p>
            <a:r>
              <a:rPr lang="en-US" dirty="0" smtClean="0"/>
              <a:t>Generating constants</a:t>
            </a:r>
          </a:p>
        </p:txBody>
      </p:sp>
      <p:sp>
        <p:nvSpPr>
          <p:cNvPr id="197" name="Rectangle 5"/>
          <p:cNvSpPr>
            <a:spLocks noChangeArrowheads="1"/>
          </p:cNvSpPr>
          <p:nvPr>
            <p:custDataLst>
              <p:tags r:id="rId1"/>
            </p:custDataLst>
          </p:nvPr>
        </p:nvSpPr>
        <p:spPr bwMode="auto">
          <a:xfrm>
            <a:off x="424260" y="1219200"/>
            <a:ext cx="8305800" cy="1005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spcBef>
                <a:spcPct val="20000"/>
              </a:spcBef>
            </a:pPr>
            <a:r>
              <a:rPr lang="en-US" sz="3200" dirty="0" smtClean="0">
                <a:latin typeface="+mj-lt"/>
                <a:cs typeface="Arial" charset="0"/>
              </a:rPr>
              <a:t>Generate larger constants using move (</a:t>
            </a:r>
            <a:r>
              <a:rPr lang="en-US" sz="3200" dirty="0" smtClean="0">
                <a:latin typeface="Courier New" panose="02070309020205020404" pitchFamily="49" charset="0"/>
                <a:cs typeface="Courier New" panose="02070309020205020404" pitchFamily="49" charset="0"/>
              </a:rPr>
              <a:t>MOV</a:t>
            </a:r>
            <a:r>
              <a:rPr lang="en-US" sz="3200" dirty="0" smtClean="0">
                <a:latin typeface="+mj-lt"/>
                <a:cs typeface="Arial" charset="0"/>
              </a:rPr>
              <a:t>) and or (</a:t>
            </a:r>
            <a:r>
              <a:rPr lang="en-US" sz="3200" dirty="0" smtClean="0">
                <a:latin typeface="Courier New" panose="02070309020205020404" pitchFamily="49" charset="0"/>
                <a:cs typeface="Courier New" panose="02070309020205020404" pitchFamily="49" charset="0"/>
              </a:rPr>
              <a:t>ORR</a:t>
            </a:r>
            <a:r>
              <a:rPr lang="en-US" sz="3200" dirty="0" smtClean="0">
                <a:latin typeface="+mj-lt"/>
                <a:cs typeface="Arial" charset="0"/>
              </a:rPr>
              <a:t>):</a:t>
            </a:r>
            <a:endParaRPr lang="en-US" sz="3200" dirty="0">
              <a:latin typeface="+mj-lt"/>
              <a:cs typeface="Arial" charset="0"/>
            </a:endParaRPr>
          </a:p>
          <a:p>
            <a:pPr marL="457200" indent="-457200">
              <a:lnSpc>
                <a:spcPct val="90000"/>
              </a:lnSpc>
              <a:spcBef>
                <a:spcPct val="20000"/>
              </a:spcBef>
            </a:pPr>
            <a:r>
              <a:rPr lang="en-US" sz="3200" dirty="0">
                <a:latin typeface="Courier New" pitchFamily="49" charset="0"/>
                <a:cs typeface="Arial" charset="0"/>
              </a:rPr>
              <a:t>	</a:t>
            </a:r>
            <a:endParaRPr lang="en-US" sz="3200" dirty="0">
              <a:latin typeface="Times New Roman" pitchFamily="18" charset="0"/>
              <a:cs typeface="Arial" charset="0"/>
            </a:endParaRPr>
          </a:p>
        </p:txBody>
      </p:sp>
      <p:sp>
        <p:nvSpPr>
          <p:cNvPr id="198" name="Rectangle 7"/>
          <p:cNvSpPr>
            <a:spLocks noChangeArrowheads="1"/>
          </p:cNvSpPr>
          <p:nvPr>
            <p:custDataLst>
              <p:tags r:id="rId2"/>
            </p:custDataLst>
          </p:nvPr>
        </p:nvSpPr>
        <p:spPr bwMode="auto">
          <a:xfrm>
            <a:off x="4605550" y="2362199"/>
            <a:ext cx="4536645" cy="2851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pPr>
            <a:r>
              <a:rPr lang="en-US" sz="3200" b="1" dirty="0" smtClean="0">
                <a:solidFill>
                  <a:srgbClr val="0070C0"/>
                </a:solidFill>
                <a:latin typeface="+mj-lt"/>
                <a:cs typeface="Arial" charset="0"/>
              </a:rPr>
              <a:t>ARM Assembly </a:t>
            </a:r>
            <a:r>
              <a:rPr lang="en-US" sz="3200" b="1" dirty="0">
                <a:solidFill>
                  <a:srgbClr val="0070C0"/>
                </a:solidFill>
                <a:latin typeface="+mj-lt"/>
                <a:cs typeface="Arial" charset="0"/>
              </a:rPr>
              <a:t>C</a:t>
            </a:r>
            <a:r>
              <a:rPr lang="en-US" sz="3200" b="1" dirty="0" smtClean="0">
                <a:solidFill>
                  <a:srgbClr val="0070C0"/>
                </a:solidFill>
                <a:latin typeface="+mj-lt"/>
                <a:cs typeface="Arial" charset="0"/>
              </a:rPr>
              <a:t>ode</a:t>
            </a:r>
            <a:endParaRPr lang="en-US" sz="3200" b="1" dirty="0">
              <a:solidFill>
                <a:srgbClr val="0070C0"/>
              </a:solidFill>
              <a:latin typeface="+mj-lt"/>
              <a:cs typeface="Arial" charset="0"/>
            </a:endParaRPr>
          </a:p>
          <a:p>
            <a:pPr marL="342900" indent="-342900">
              <a:lnSpc>
                <a:spcPct val="90000"/>
              </a:lnSpc>
              <a:spcBef>
                <a:spcPct val="20000"/>
              </a:spcBef>
            </a:pPr>
            <a:r>
              <a:rPr lang="en-US" sz="2400" dirty="0">
                <a:latin typeface="Courier New" pitchFamily="49" charset="0"/>
                <a:cs typeface="Arial" charset="0"/>
              </a:rPr>
              <a:t># </a:t>
            </a:r>
            <a:r>
              <a:rPr lang="en-US" sz="2400" dirty="0" smtClean="0">
                <a:latin typeface="Courier New" pitchFamily="49" charset="0"/>
                <a:cs typeface="Arial" charset="0"/>
              </a:rPr>
              <a:t>R0 </a:t>
            </a:r>
            <a:r>
              <a:rPr lang="en-US" sz="2400" dirty="0">
                <a:latin typeface="Courier New" pitchFamily="49" charset="0"/>
                <a:cs typeface="Arial" charset="0"/>
              </a:rPr>
              <a:t>= </a:t>
            </a:r>
            <a:r>
              <a:rPr lang="en-US" sz="2400" dirty="0" smtClean="0">
                <a:latin typeface="Courier New" pitchFamily="49" charset="0"/>
                <a:cs typeface="Arial" charset="0"/>
              </a:rPr>
              <a:t>a</a:t>
            </a:r>
          </a:p>
          <a:p>
            <a:pPr marL="342900" indent="-342900" algn="l">
              <a:lnSpc>
                <a:spcPct val="90000"/>
              </a:lnSpc>
              <a:spcBef>
                <a:spcPct val="20000"/>
              </a:spcBef>
            </a:pPr>
            <a:r>
              <a:rPr lang="en-US" sz="2400" dirty="0" smtClean="0">
                <a:latin typeface="Courier New" pitchFamily="49" charset="0"/>
                <a:cs typeface="Arial" charset="0"/>
              </a:rPr>
              <a:t>  MOV R0, #0x7E000000</a:t>
            </a:r>
          </a:p>
          <a:p>
            <a:pPr marL="342900" indent="-342900" algn="l">
              <a:lnSpc>
                <a:spcPct val="90000"/>
              </a:lnSpc>
              <a:spcBef>
                <a:spcPct val="20000"/>
              </a:spcBef>
            </a:pPr>
            <a:r>
              <a:rPr lang="en-US" sz="2400" dirty="0" smtClean="0">
                <a:latin typeface="Courier New" pitchFamily="49" charset="0"/>
                <a:cs typeface="Arial" charset="0"/>
              </a:rPr>
              <a:t>  ORR R0, R0, #0xDC0000</a:t>
            </a:r>
          </a:p>
          <a:p>
            <a:pPr marL="342900" indent="-342900" algn="l">
              <a:lnSpc>
                <a:spcPct val="90000"/>
              </a:lnSpc>
              <a:spcBef>
                <a:spcPct val="20000"/>
              </a:spcBef>
            </a:pPr>
            <a:r>
              <a:rPr lang="en-US" sz="2400" dirty="0" smtClean="0">
                <a:latin typeface="Courier New" pitchFamily="49" charset="0"/>
                <a:cs typeface="Arial" charset="0"/>
              </a:rPr>
              <a:t>  ORR R0, R0, #0x8700</a:t>
            </a:r>
            <a:endParaRPr lang="en-US" sz="2400" dirty="0">
              <a:latin typeface="Courier New" pitchFamily="49" charset="0"/>
              <a:cs typeface="Arial" charset="0"/>
            </a:endParaRPr>
          </a:p>
          <a:p>
            <a:pPr marL="342900" indent="-342900" algn="l">
              <a:lnSpc>
                <a:spcPct val="90000"/>
              </a:lnSpc>
              <a:spcBef>
                <a:spcPct val="20000"/>
              </a:spcBef>
            </a:pPr>
            <a:r>
              <a:rPr lang="en-US" sz="2400" dirty="0" smtClean="0">
                <a:latin typeface="Courier New" pitchFamily="49" charset="0"/>
                <a:cs typeface="Arial" charset="0"/>
              </a:rPr>
              <a:t>  ORR R0</a:t>
            </a:r>
            <a:r>
              <a:rPr lang="en-US" sz="2400" dirty="0">
                <a:latin typeface="Courier New" pitchFamily="49" charset="0"/>
                <a:cs typeface="Arial" charset="0"/>
              </a:rPr>
              <a:t>, </a:t>
            </a:r>
            <a:r>
              <a:rPr lang="en-US" sz="2400" dirty="0" smtClean="0">
                <a:latin typeface="Courier New" pitchFamily="49" charset="0"/>
                <a:cs typeface="Arial" charset="0"/>
              </a:rPr>
              <a:t>R0</a:t>
            </a:r>
            <a:r>
              <a:rPr lang="en-US" sz="2400" dirty="0">
                <a:latin typeface="Courier New" pitchFamily="49" charset="0"/>
                <a:cs typeface="Arial" charset="0"/>
              </a:rPr>
              <a:t>, </a:t>
            </a:r>
            <a:r>
              <a:rPr lang="en-US" sz="2400" dirty="0" smtClean="0">
                <a:latin typeface="Courier New" pitchFamily="49" charset="0"/>
                <a:cs typeface="Arial" charset="0"/>
              </a:rPr>
              <a:t>#0x65</a:t>
            </a:r>
            <a:endParaRPr lang="en-US" sz="2400" dirty="0">
              <a:latin typeface="Courier New" pitchFamily="49" charset="0"/>
              <a:cs typeface="Arial" charset="0"/>
            </a:endParaRPr>
          </a:p>
        </p:txBody>
      </p:sp>
      <p:sp>
        <p:nvSpPr>
          <p:cNvPr id="199" name="Rectangle 6"/>
          <p:cNvSpPr>
            <a:spLocks noChangeArrowheads="1"/>
          </p:cNvSpPr>
          <p:nvPr>
            <p:custDataLst>
              <p:tags r:id="rId3"/>
            </p:custDataLst>
          </p:nvPr>
        </p:nvSpPr>
        <p:spPr bwMode="auto">
          <a:xfrm>
            <a:off x="693095" y="2362200"/>
            <a:ext cx="36576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pPr>
            <a:r>
              <a:rPr lang="en-US" sz="3200" b="1" dirty="0" smtClean="0">
                <a:solidFill>
                  <a:srgbClr val="0070C0"/>
                </a:solidFill>
                <a:latin typeface="+mj-lt"/>
                <a:cs typeface="Arial" charset="0"/>
              </a:rPr>
              <a:t>C Code</a:t>
            </a:r>
            <a:endParaRPr lang="en-US" sz="3200" b="1" dirty="0">
              <a:solidFill>
                <a:srgbClr val="0070C0"/>
              </a:solidFill>
              <a:latin typeface="+mj-lt"/>
              <a:cs typeface="Arial" charset="0"/>
            </a:endParaRPr>
          </a:p>
          <a:p>
            <a:pPr marL="342900" indent="-342900">
              <a:lnSpc>
                <a:spcPct val="90000"/>
              </a:lnSpc>
              <a:spcBef>
                <a:spcPct val="20000"/>
              </a:spcBef>
            </a:pPr>
            <a:endParaRPr lang="en-US" sz="2400" dirty="0">
              <a:latin typeface="Courier New" pitchFamily="49" charset="0"/>
              <a:cs typeface="Arial" charset="0"/>
            </a:endParaRPr>
          </a:p>
          <a:p>
            <a:pPr marL="342900" indent="-342900">
              <a:lnSpc>
                <a:spcPct val="90000"/>
              </a:lnSpc>
              <a:spcBef>
                <a:spcPct val="20000"/>
              </a:spcBef>
            </a:pPr>
            <a:r>
              <a:rPr lang="en-US" sz="2400" dirty="0" err="1">
                <a:latin typeface="Courier New" pitchFamily="49" charset="0"/>
                <a:cs typeface="Arial" charset="0"/>
              </a:rPr>
              <a:t>int</a:t>
            </a:r>
            <a:r>
              <a:rPr lang="en-US" sz="2400" dirty="0">
                <a:latin typeface="Courier New" pitchFamily="49" charset="0"/>
                <a:cs typeface="Arial" charset="0"/>
              </a:rPr>
              <a:t> a = </a:t>
            </a:r>
            <a:r>
              <a:rPr lang="en-US" sz="2400" dirty="0" smtClean="0">
                <a:latin typeface="Courier New" pitchFamily="49" charset="0"/>
                <a:cs typeface="Arial" charset="0"/>
              </a:rPr>
              <a:t>0x7EDC8765</a:t>
            </a:r>
            <a:r>
              <a:rPr lang="en-US" sz="1800" dirty="0">
                <a:latin typeface="Courier New" pitchFamily="49" charset="0"/>
                <a:cs typeface="Arial" charset="0"/>
              </a:rPr>
              <a:t>;</a:t>
            </a:r>
          </a:p>
        </p:txBody>
      </p:sp>
    </p:spTree>
    <p:extLst>
      <p:ext uri="{BB962C8B-B14F-4D97-AF65-F5344CB8AC3E}">
        <p14:creationId xmlns:p14="http://schemas.microsoft.com/office/powerpoint/2010/main" val="394253726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2"/>
          <p:cNvSpPr>
            <a:spLocks noChangeShapeType="1"/>
          </p:cNvSpPr>
          <p:nvPr/>
        </p:nvSpPr>
        <p:spPr bwMode="auto">
          <a:xfrm flipH="1" flipV="1">
            <a:off x="5981700" y="4705350"/>
            <a:ext cx="201613" cy="420688"/>
          </a:xfrm>
          <a:prstGeom prst="line">
            <a:avLst/>
          </a:prstGeom>
          <a:noFill/>
          <a:ln w="38100">
            <a:solidFill>
              <a:schemeClr val="tx2"/>
            </a:solidFill>
            <a:round/>
            <a:headEnd/>
            <a:tailEnd type="triangle" w="sm" len="med"/>
          </a:ln>
        </p:spPr>
        <p:txBody>
          <a:bodyPr wrap="none" anchor="ctr"/>
          <a:lstStyle/>
          <a:p>
            <a:endParaRPr lang="es-AR"/>
          </a:p>
        </p:txBody>
      </p:sp>
      <p:sp>
        <p:nvSpPr>
          <p:cNvPr id="25603" name="Oval 3"/>
          <p:cNvSpPr>
            <a:spLocks noChangeArrowheads="1"/>
          </p:cNvSpPr>
          <p:nvPr/>
        </p:nvSpPr>
        <p:spPr bwMode="auto">
          <a:xfrm>
            <a:off x="5715000" y="5108575"/>
            <a:ext cx="1652588" cy="457200"/>
          </a:xfrm>
          <a:prstGeom prst="ellipse">
            <a:avLst/>
          </a:prstGeom>
          <a:solidFill>
            <a:schemeClr val="bg1"/>
          </a:solidFill>
          <a:ln w="12700">
            <a:solidFill>
              <a:schemeClr val="tx2"/>
            </a:solidFill>
            <a:round/>
            <a:headEnd/>
            <a:tailEnd/>
          </a:ln>
        </p:spPr>
        <p:txBody>
          <a:bodyPr wrap="none" anchor="ctr"/>
          <a:lstStyle/>
          <a:p>
            <a:endParaRPr lang="es-AR"/>
          </a:p>
        </p:txBody>
      </p:sp>
      <p:sp>
        <p:nvSpPr>
          <p:cNvPr id="25604" name="Rectangle 4"/>
          <p:cNvSpPr>
            <a:spLocks noGrp="1" noChangeArrowheads="1"/>
          </p:cNvSpPr>
          <p:nvPr>
            <p:ph type="body" idx="1"/>
          </p:nvPr>
        </p:nvSpPr>
        <p:spPr>
          <a:xfrm>
            <a:off x="331788" y="733425"/>
            <a:ext cx="8812212" cy="5146675"/>
          </a:xfrm>
          <a:noFill/>
        </p:spPr>
        <p:txBody>
          <a:bodyPr lIns="92075" tIns="46038" rIns="92075" bIns="46038" anchor="ctr" anchorCtr="1"/>
          <a:lstStyle/>
          <a:p>
            <a:pPr marL="342900" indent="-342900" defTabSz="938213">
              <a:lnSpc>
                <a:spcPct val="90000"/>
              </a:lnSpc>
            </a:pPr>
            <a:r>
              <a:rPr lang="en-US" sz="2000" smtClean="0"/>
              <a:t>To allow larger constants to be loaded, the assembler offers a pseudo-instruction:</a:t>
            </a:r>
          </a:p>
          <a:p>
            <a:pPr marL="704850" lvl="1" indent="-247650" defTabSz="938213">
              <a:lnSpc>
                <a:spcPct val="90000"/>
              </a:lnSpc>
            </a:pPr>
            <a:r>
              <a:rPr lang="en-US" b="1" smtClean="0">
                <a:solidFill>
                  <a:schemeClr val="bg2"/>
                </a:solidFill>
                <a:latin typeface="Courier New" pitchFamily="49" charset="0"/>
              </a:rPr>
              <a:t>LDR rd, =const</a:t>
            </a:r>
            <a:endParaRPr lang="en-US" smtClean="0">
              <a:solidFill>
                <a:schemeClr val="bg2"/>
              </a:solidFill>
              <a:latin typeface="Courier New" pitchFamily="49" charset="0"/>
            </a:endParaRPr>
          </a:p>
          <a:p>
            <a:pPr marL="342900" indent="-342900" defTabSz="938213">
              <a:lnSpc>
                <a:spcPct val="90000"/>
              </a:lnSpc>
            </a:pPr>
            <a:r>
              <a:rPr lang="en-US" sz="2000" smtClean="0"/>
              <a:t>This will either:</a:t>
            </a:r>
          </a:p>
          <a:p>
            <a:pPr marL="704850" lvl="1" indent="-247650" defTabSz="938213">
              <a:lnSpc>
                <a:spcPct val="90000"/>
              </a:lnSpc>
            </a:pPr>
            <a:r>
              <a:rPr lang="en-US" smtClean="0"/>
              <a:t>Produce a  </a:t>
            </a:r>
            <a:r>
              <a:rPr lang="en-US" b="1" smtClean="0">
                <a:latin typeface="Courier New" pitchFamily="49" charset="0"/>
              </a:rPr>
              <a:t>MOV</a:t>
            </a:r>
            <a:r>
              <a:rPr lang="en-US" smtClean="0"/>
              <a:t> or  </a:t>
            </a:r>
            <a:r>
              <a:rPr lang="en-US" b="1" smtClean="0">
                <a:latin typeface="Courier New" pitchFamily="49" charset="0"/>
              </a:rPr>
              <a:t>MVN</a:t>
            </a:r>
            <a:r>
              <a:rPr lang="en-US" smtClean="0"/>
              <a:t> instruction to generate the value (if possible).</a:t>
            </a:r>
          </a:p>
          <a:p>
            <a:pPr marL="342900" indent="-342900" defTabSz="938213">
              <a:lnSpc>
                <a:spcPct val="90000"/>
              </a:lnSpc>
              <a:buFont typeface="Wingdings" pitchFamily="2" charset="2"/>
              <a:buNone/>
            </a:pPr>
            <a:r>
              <a:rPr lang="en-US" sz="2000" smtClean="0"/>
              <a:t>	or</a:t>
            </a:r>
          </a:p>
          <a:p>
            <a:pPr marL="704850" lvl="1" indent="-247650" defTabSz="938213">
              <a:lnSpc>
                <a:spcPct val="90000"/>
              </a:lnSpc>
            </a:pPr>
            <a:r>
              <a:rPr lang="en-US" smtClean="0"/>
              <a:t>Generate a </a:t>
            </a:r>
            <a:r>
              <a:rPr lang="en-US" b="1" smtClean="0">
                <a:latin typeface="Courier New" pitchFamily="49" charset="0"/>
              </a:rPr>
              <a:t>LDR</a:t>
            </a:r>
            <a:r>
              <a:rPr lang="en-US" smtClean="0"/>
              <a:t> instruction with a PC-relative address to read the constant from a </a:t>
            </a:r>
            <a:r>
              <a:rPr lang="en-US" i="1" smtClean="0"/>
              <a:t>literal pool</a:t>
            </a:r>
            <a:r>
              <a:rPr lang="en-US" smtClean="0"/>
              <a:t> (Constant data area embedded in the code).</a:t>
            </a:r>
          </a:p>
          <a:p>
            <a:pPr marL="342900" indent="-342900" defTabSz="938213">
              <a:lnSpc>
                <a:spcPct val="90000"/>
              </a:lnSpc>
            </a:pPr>
            <a:r>
              <a:rPr lang="en-US" sz="2000" smtClean="0"/>
              <a:t>For example</a:t>
            </a:r>
          </a:p>
          <a:p>
            <a:pPr marL="704850" lvl="1" indent="-247650" defTabSz="938213">
              <a:lnSpc>
                <a:spcPct val="90000"/>
              </a:lnSpc>
            </a:pPr>
            <a:r>
              <a:rPr lang="en-US" b="1" smtClean="0">
                <a:solidFill>
                  <a:schemeClr val="bg2"/>
                </a:solidFill>
                <a:latin typeface="Courier New" pitchFamily="49" charset="0"/>
              </a:rPr>
              <a:t>LDR r0,=0xFF</a:t>
            </a:r>
            <a:r>
              <a:rPr lang="en-US" b="1" smtClean="0">
                <a:solidFill>
                  <a:schemeClr val="hlink"/>
                </a:solidFill>
                <a:latin typeface="Courier New" pitchFamily="49" charset="0"/>
              </a:rPr>
              <a:t>		</a:t>
            </a:r>
            <a:r>
              <a:rPr lang="en-US" smtClean="0"/>
              <a:t>=&gt;</a:t>
            </a:r>
            <a:r>
              <a:rPr lang="en-US" b="1" smtClean="0">
                <a:latin typeface="Courier New" pitchFamily="49" charset="0"/>
              </a:rPr>
              <a:t>	</a:t>
            </a:r>
            <a:r>
              <a:rPr lang="en-US" b="1" smtClean="0">
                <a:solidFill>
                  <a:schemeClr val="bg2"/>
                </a:solidFill>
                <a:latin typeface="Courier New" pitchFamily="49" charset="0"/>
              </a:rPr>
              <a:t>MOV r0,#0xFF</a:t>
            </a:r>
          </a:p>
          <a:p>
            <a:pPr marL="704850" lvl="1" indent="-247650" defTabSz="938213">
              <a:lnSpc>
                <a:spcPct val="90000"/>
              </a:lnSpc>
            </a:pPr>
            <a:r>
              <a:rPr lang="en-US" b="1" smtClean="0">
                <a:solidFill>
                  <a:schemeClr val="bg2"/>
                </a:solidFill>
                <a:latin typeface="Courier New" pitchFamily="49" charset="0"/>
              </a:rPr>
              <a:t>LDR r0,=0x55555555</a:t>
            </a:r>
            <a:r>
              <a:rPr lang="en-US" smtClean="0">
                <a:latin typeface="Courier New" pitchFamily="49" charset="0"/>
              </a:rPr>
              <a:t>	</a:t>
            </a:r>
            <a:r>
              <a:rPr lang="en-US" smtClean="0"/>
              <a:t>=&gt;</a:t>
            </a:r>
            <a:r>
              <a:rPr lang="en-US" smtClean="0">
                <a:latin typeface="Courier New" pitchFamily="49" charset="0"/>
              </a:rPr>
              <a:t>	</a:t>
            </a:r>
            <a:r>
              <a:rPr lang="en-US" b="1" smtClean="0">
                <a:solidFill>
                  <a:schemeClr val="bg2"/>
                </a:solidFill>
                <a:latin typeface="Courier New" pitchFamily="49" charset="0"/>
              </a:rPr>
              <a:t>LDR r0,[PC,#Imm12]</a:t>
            </a:r>
            <a:br>
              <a:rPr lang="en-US" b="1" smtClean="0">
                <a:solidFill>
                  <a:schemeClr val="bg2"/>
                </a:solidFill>
                <a:latin typeface="Courier New" pitchFamily="49" charset="0"/>
              </a:rPr>
            </a:br>
            <a:r>
              <a:rPr lang="en-US" b="1" smtClean="0">
                <a:solidFill>
                  <a:schemeClr val="bg2"/>
                </a:solidFill>
                <a:latin typeface="Courier New" pitchFamily="49" charset="0"/>
              </a:rPr>
              <a:t>					</a:t>
            </a:r>
            <a:r>
              <a:rPr lang="en-US" b="1" smtClean="0">
                <a:solidFill>
                  <a:schemeClr val="bg2"/>
                </a:solidFill>
              </a:rPr>
              <a:t>…</a:t>
            </a:r>
            <a:br>
              <a:rPr lang="en-US" b="1" smtClean="0">
                <a:solidFill>
                  <a:schemeClr val="bg2"/>
                </a:solidFill>
              </a:rPr>
            </a:br>
            <a:r>
              <a:rPr lang="en-US" b="1" smtClean="0">
                <a:solidFill>
                  <a:schemeClr val="bg2"/>
                </a:solidFill>
              </a:rPr>
              <a:t>					…</a:t>
            </a:r>
            <a:r>
              <a:rPr lang="en-US" b="1" smtClean="0">
                <a:solidFill>
                  <a:schemeClr val="bg2"/>
                </a:solidFill>
                <a:latin typeface="Courier New" pitchFamily="49" charset="0"/>
              </a:rPr>
              <a:t/>
            </a:r>
            <a:br>
              <a:rPr lang="en-US" b="1" smtClean="0">
                <a:solidFill>
                  <a:schemeClr val="bg2"/>
                </a:solidFill>
                <a:latin typeface="Courier New" pitchFamily="49" charset="0"/>
              </a:rPr>
            </a:br>
            <a:r>
              <a:rPr lang="en-US" b="1" smtClean="0">
                <a:solidFill>
                  <a:schemeClr val="bg2"/>
                </a:solidFill>
                <a:latin typeface="Courier New" pitchFamily="49" charset="0"/>
              </a:rPr>
              <a:t>					DCD 0x55555555</a:t>
            </a:r>
          </a:p>
          <a:p>
            <a:pPr marL="342900" indent="-342900" defTabSz="938213">
              <a:lnSpc>
                <a:spcPct val="90000"/>
              </a:lnSpc>
            </a:pPr>
            <a:r>
              <a:rPr lang="en-US" sz="2000" smtClean="0"/>
              <a:t>This is the recommended way of loading constants into a register</a:t>
            </a:r>
            <a:endParaRPr lang="en-US" sz="2000" b="1" smtClean="0">
              <a:solidFill>
                <a:schemeClr val="hlink"/>
              </a:solidFill>
              <a:latin typeface="Courier New" pitchFamily="49" charset="0"/>
            </a:endParaRPr>
          </a:p>
        </p:txBody>
      </p:sp>
      <p:sp>
        <p:nvSpPr>
          <p:cNvPr id="25605" name="Rectangle 5"/>
          <p:cNvSpPr>
            <a:spLocks noChangeArrowheads="1"/>
          </p:cNvSpPr>
          <p:nvPr/>
        </p:nvSpPr>
        <p:spPr bwMode="auto">
          <a:xfrm>
            <a:off x="690563" y="6243638"/>
            <a:ext cx="1905000" cy="455612"/>
          </a:xfrm>
          <a:prstGeom prst="rect">
            <a:avLst/>
          </a:prstGeom>
          <a:noFill/>
          <a:ln w="9525">
            <a:noFill/>
            <a:miter lim="800000"/>
            <a:headEnd/>
            <a:tailEnd/>
          </a:ln>
        </p:spPr>
        <p:txBody>
          <a:bodyPr wrap="none" anchor="ctr"/>
          <a:lstStyle/>
          <a:p>
            <a:endParaRPr lang="es-AR"/>
          </a:p>
        </p:txBody>
      </p:sp>
      <p:sp>
        <p:nvSpPr>
          <p:cNvPr id="25606" name="Rectangle 6"/>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25607" name="Rectangle 7"/>
          <p:cNvSpPr>
            <a:spLocks noGrp="1" noChangeArrowheads="1"/>
          </p:cNvSpPr>
          <p:nvPr>
            <p:ph type="title"/>
          </p:nvPr>
        </p:nvSpPr>
        <p:spPr>
          <a:noFill/>
        </p:spPr>
        <p:txBody>
          <a:bodyPr lIns="92075" tIns="46038" rIns="92075" bIns="46038"/>
          <a:lstStyle/>
          <a:p>
            <a:pPr defTabSz="938213"/>
            <a:r>
              <a:rPr lang="en-US" smtClean="0"/>
              <a:t>Loading 32 bit constants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90563" y="6243638"/>
            <a:ext cx="1905000" cy="455612"/>
          </a:xfrm>
          <a:prstGeom prst="rect">
            <a:avLst/>
          </a:prstGeom>
          <a:noFill/>
          <a:ln w="9525">
            <a:noFill/>
            <a:miter lim="800000"/>
            <a:headEnd/>
            <a:tailEnd/>
          </a:ln>
        </p:spPr>
        <p:txBody>
          <a:bodyPr wrap="none" anchor="ctr"/>
          <a:lstStyle/>
          <a:p>
            <a:endParaRPr lang="es-AR"/>
          </a:p>
        </p:txBody>
      </p:sp>
      <p:sp>
        <p:nvSpPr>
          <p:cNvPr id="26627" name="Rectangle 3"/>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26628" name="Rectangle 4"/>
          <p:cNvSpPr>
            <a:spLocks noChangeArrowheads="1"/>
          </p:cNvSpPr>
          <p:nvPr/>
        </p:nvSpPr>
        <p:spPr bwMode="auto">
          <a:xfrm>
            <a:off x="690563" y="6243638"/>
            <a:ext cx="1905000" cy="455612"/>
          </a:xfrm>
          <a:prstGeom prst="rect">
            <a:avLst/>
          </a:prstGeom>
          <a:noFill/>
          <a:ln w="9525">
            <a:noFill/>
            <a:miter lim="800000"/>
            <a:headEnd/>
            <a:tailEnd/>
          </a:ln>
        </p:spPr>
        <p:txBody>
          <a:bodyPr wrap="none" anchor="ctr"/>
          <a:lstStyle/>
          <a:p>
            <a:endParaRPr lang="es-AR"/>
          </a:p>
        </p:txBody>
      </p:sp>
      <p:sp>
        <p:nvSpPr>
          <p:cNvPr id="26629" name="Rectangle 5"/>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26630" name="Rectangle 6"/>
          <p:cNvSpPr>
            <a:spLocks noGrp="1" noChangeArrowheads="1"/>
          </p:cNvSpPr>
          <p:nvPr>
            <p:ph type="title"/>
          </p:nvPr>
        </p:nvSpPr>
        <p:spPr/>
        <p:txBody>
          <a:bodyPr/>
          <a:lstStyle/>
          <a:p>
            <a:r>
              <a:rPr lang="en-US" smtClean="0"/>
              <a:t>Single register data transfer</a:t>
            </a:r>
          </a:p>
        </p:txBody>
      </p:sp>
      <p:sp>
        <p:nvSpPr>
          <p:cNvPr id="26631" name="Rectangle 7"/>
          <p:cNvSpPr>
            <a:spLocks noGrp="1" noChangeArrowheads="1"/>
          </p:cNvSpPr>
          <p:nvPr>
            <p:ph type="body" idx="1"/>
          </p:nvPr>
        </p:nvSpPr>
        <p:spPr/>
        <p:txBody>
          <a:bodyPr/>
          <a:lstStyle/>
          <a:p>
            <a:pPr lvl="1">
              <a:buFont typeface="Wingdings" pitchFamily="2" charset="2"/>
              <a:buNone/>
            </a:pPr>
            <a:r>
              <a:rPr lang="en-US" sz="2300" b="1" smtClean="0">
                <a:solidFill>
                  <a:schemeClr val="bg2"/>
                </a:solidFill>
                <a:latin typeface="Courier New" pitchFamily="49" charset="0"/>
              </a:rPr>
              <a:t> LDR	STR	</a:t>
            </a:r>
            <a:r>
              <a:rPr lang="en-US" sz="2300" smtClean="0"/>
              <a:t>Word</a:t>
            </a:r>
            <a:endParaRPr lang="en-US" sz="2300" b="1" smtClean="0">
              <a:solidFill>
                <a:schemeClr val="bg2"/>
              </a:solidFill>
              <a:latin typeface="Courier New" pitchFamily="49" charset="0"/>
            </a:endParaRPr>
          </a:p>
          <a:p>
            <a:pPr lvl="1">
              <a:buFont typeface="Wingdings" pitchFamily="2" charset="2"/>
              <a:buNone/>
            </a:pPr>
            <a:r>
              <a:rPr lang="en-US" sz="2300" b="1" smtClean="0">
                <a:solidFill>
                  <a:schemeClr val="bg2"/>
                </a:solidFill>
                <a:latin typeface="Courier New" pitchFamily="49" charset="0"/>
              </a:rPr>
              <a:t> LDRB	STRB	</a:t>
            </a:r>
            <a:r>
              <a:rPr lang="en-US" sz="2300" smtClean="0"/>
              <a:t>Byte</a:t>
            </a:r>
            <a:endParaRPr lang="en-US" sz="2300" b="1" smtClean="0">
              <a:solidFill>
                <a:schemeClr val="bg2"/>
              </a:solidFill>
              <a:latin typeface="Courier New" pitchFamily="49" charset="0"/>
            </a:endParaRPr>
          </a:p>
          <a:p>
            <a:pPr lvl="1">
              <a:buFont typeface="Wingdings" pitchFamily="2" charset="2"/>
              <a:buNone/>
            </a:pPr>
            <a:r>
              <a:rPr lang="en-US" sz="2300" b="1" smtClean="0">
                <a:solidFill>
                  <a:schemeClr val="bg2"/>
                </a:solidFill>
                <a:latin typeface="Courier New" pitchFamily="49" charset="0"/>
              </a:rPr>
              <a:t> LDRH	STRH	</a:t>
            </a:r>
            <a:r>
              <a:rPr lang="en-US" sz="2300" smtClean="0"/>
              <a:t>Halfword</a:t>
            </a:r>
            <a:endParaRPr lang="en-US" sz="2300" smtClean="0">
              <a:solidFill>
                <a:schemeClr val="bg2"/>
              </a:solidFill>
              <a:latin typeface="Courier New" pitchFamily="49" charset="0"/>
            </a:endParaRPr>
          </a:p>
          <a:p>
            <a:pPr lvl="1">
              <a:buFont typeface="Wingdings" pitchFamily="2" charset="2"/>
              <a:buNone/>
            </a:pPr>
            <a:r>
              <a:rPr lang="en-US" sz="2300" b="1" smtClean="0">
                <a:solidFill>
                  <a:schemeClr val="bg2"/>
                </a:solidFill>
                <a:latin typeface="Courier New" pitchFamily="49" charset="0"/>
              </a:rPr>
              <a:t> LDRSB		</a:t>
            </a:r>
            <a:r>
              <a:rPr lang="en-US" sz="2300" smtClean="0"/>
              <a:t>Signed byte load</a:t>
            </a:r>
          </a:p>
          <a:p>
            <a:pPr lvl="1">
              <a:buFont typeface="Wingdings" pitchFamily="2" charset="2"/>
              <a:buNone/>
            </a:pPr>
            <a:r>
              <a:rPr lang="en-US" sz="2300" b="1" smtClean="0">
                <a:solidFill>
                  <a:schemeClr val="bg2"/>
                </a:solidFill>
                <a:latin typeface="Courier New" pitchFamily="49" charset="0"/>
              </a:rPr>
              <a:t> LDRSH		</a:t>
            </a:r>
            <a:r>
              <a:rPr lang="en-US" sz="2300" smtClean="0"/>
              <a:t>Signed halfword load</a:t>
            </a:r>
          </a:p>
          <a:p>
            <a:pPr lvl="1"/>
            <a:endParaRPr lang="en-US" smtClean="0"/>
          </a:p>
          <a:p>
            <a:r>
              <a:rPr lang="en-US" smtClean="0"/>
              <a:t>Memory system must support all access sizes</a:t>
            </a:r>
          </a:p>
          <a:p>
            <a:endParaRPr lang="en-US" smtClean="0"/>
          </a:p>
          <a:p>
            <a:r>
              <a:rPr lang="en-US" smtClean="0"/>
              <a:t>Syntax:</a:t>
            </a:r>
          </a:p>
          <a:p>
            <a:pPr lvl="1"/>
            <a:r>
              <a:rPr lang="en-US" smtClean="0"/>
              <a:t> </a:t>
            </a:r>
            <a:r>
              <a:rPr lang="en-US" b="1" smtClean="0">
                <a:solidFill>
                  <a:schemeClr val="bg2"/>
                </a:solidFill>
                <a:latin typeface="Courier New" pitchFamily="49" charset="0"/>
              </a:rPr>
              <a:t>LDR</a:t>
            </a:r>
            <a:r>
              <a:rPr lang="en-US" smtClean="0"/>
              <a:t>{&lt;cond&gt;}{&lt;size&gt;} Rd, &lt;address&gt;</a:t>
            </a:r>
          </a:p>
          <a:p>
            <a:pPr lvl="1"/>
            <a:r>
              <a:rPr lang="en-US" b="1" smtClean="0">
                <a:solidFill>
                  <a:schemeClr val="bg2"/>
                </a:solidFill>
                <a:latin typeface="Courier New" pitchFamily="49" charset="0"/>
              </a:rPr>
              <a:t>STR</a:t>
            </a:r>
            <a:r>
              <a:rPr lang="en-US" smtClean="0"/>
              <a:t>{&lt;cond&gt;}{&lt;size&gt;} Rd, &lt;address&gt;</a:t>
            </a:r>
          </a:p>
          <a:p>
            <a:pPr lvl="1"/>
            <a:endParaRPr lang="en-US" smtClean="0"/>
          </a:p>
          <a:p>
            <a:pPr lvl="1">
              <a:buFont typeface="Wingdings" pitchFamily="2" charset="2"/>
              <a:buNone/>
            </a:pPr>
            <a:r>
              <a:rPr lang="en-US" smtClean="0"/>
              <a:t>e.g. </a:t>
            </a:r>
            <a:r>
              <a:rPr lang="en-US" b="1" smtClean="0">
                <a:solidFill>
                  <a:schemeClr val="bg2"/>
                </a:solidFill>
                <a:latin typeface="Courier New" pitchFamily="49" charset="0"/>
              </a:rPr>
              <a:t>LDREQB</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s-AR"/>
          </a:p>
        </p:txBody>
      </p:sp>
      <p:sp>
        <p:nvSpPr>
          <p:cNvPr id="27651" name="Rectangle 3"/>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27652" name="Rectangle 4"/>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s-AR"/>
          </a:p>
        </p:txBody>
      </p:sp>
      <p:sp>
        <p:nvSpPr>
          <p:cNvPr id="27653" name="Rectangle 5"/>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27654" name="Rectangle 6"/>
          <p:cNvSpPr>
            <a:spLocks noGrp="1" noChangeArrowheads="1"/>
          </p:cNvSpPr>
          <p:nvPr>
            <p:ph type="title"/>
          </p:nvPr>
        </p:nvSpPr>
        <p:spPr>
          <a:noFill/>
        </p:spPr>
        <p:txBody>
          <a:bodyPr lIns="92075" tIns="46038" rIns="92075" bIns="46038"/>
          <a:lstStyle/>
          <a:p>
            <a:pPr defTabSz="938213"/>
            <a:r>
              <a:rPr lang="en-US" smtClean="0"/>
              <a:t> Address accessed</a:t>
            </a:r>
          </a:p>
        </p:txBody>
      </p:sp>
      <p:sp>
        <p:nvSpPr>
          <p:cNvPr id="27655" name="Rectangle 7"/>
          <p:cNvSpPr>
            <a:spLocks noGrp="1" noChangeArrowheads="1"/>
          </p:cNvSpPr>
          <p:nvPr>
            <p:ph type="body" idx="1"/>
          </p:nvPr>
        </p:nvSpPr>
        <p:spPr>
          <a:xfrm>
            <a:off x="0" y="1295400"/>
            <a:ext cx="9144000" cy="4964113"/>
          </a:xfrm>
          <a:noFill/>
        </p:spPr>
        <p:txBody>
          <a:bodyPr lIns="92075" tIns="46038" rIns="92075" bIns="46038" anchor="ctr" anchorCtr="1"/>
          <a:lstStyle/>
          <a:p>
            <a:pPr defTabSz="938213"/>
            <a:r>
              <a:rPr lang="en-US" sz="1600" smtClean="0"/>
              <a:t>Address accessed by LDR/STR is specified by a base register with an offset</a:t>
            </a:r>
          </a:p>
          <a:p>
            <a:pPr defTabSz="938213"/>
            <a:r>
              <a:rPr lang="en-US" sz="1600" smtClean="0"/>
              <a:t>For word and unsigned byte accesses, offset can be:</a:t>
            </a:r>
          </a:p>
          <a:p>
            <a:pPr marL="704850" lvl="1" indent="-303213" defTabSz="938213"/>
            <a:r>
              <a:rPr lang="en-US" sz="1600" smtClean="0"/>
              <a:t>An unsigned 12-bit immediate value (i.e. 0 - 4095 bytes)</a:t>
            </a:r>
            <a:br>
              <a:rPr lang="en-US" sz="1600" smtClean="0"/>
            </a:br>
            <a:r>
              <a:rPr lang="en-US" sz="1600" b="1" smtClean="0">
                <a:solidFill>
                  <a:schemeClr val="hlink"/>
                </a:solidFill>
                <a:latin typeface="Courier New" pitchFamily="49" charset="0"/>
              </a:rPr>
              <a:t>	</a:t>
            </a:r>
            <a:r>
              <a:rPr lang="en-US" sz="1600" b="1" smtClean="0">
                <a:solidFill>
                  <a:schemeClr val="tx2"/>
                </a:solidFill>
                <a:latin typeface="Courier New" pitchFamily="49" charset="0"/>
              </a:rPr>
              <a:t>LDR r0, [r1, #8]</a:t>
            </a:r>
            <a:endParaRPr lang="en-US" sz="1600" smtClean="0">
              <a:solidFill>
                <a:schemeClr val="tx2"/>
              </a:solidFill>
            </a:endParaRPr>
          </a:p>
          <a:p>
            <a:pPr marL="704850" lvl="1" indent="-303213" defTabSz="938213"/>
            <a:r>
              <a:rPr lang="en-US" sz="1600" smtClean="0"/>
              <a:t>A register, optionally shifted by an immediate value</a:t>
            </a:r>
            <a:br>
              <a:rPr lang="en-US" sz="1600" smtClean="0"/>
            </a:br>
            <a:r>
              <a:rPr lang="en-US" sz="1600" b="1" smtClean="0">
                <a:solidFill>
                  <a:schemeClr val="hlink"/>
                </a:solidFill>
                <a:latin typeface="Courier New" pitchFamily="49" charset="0"/>
              </a:rPr>
              <a:t>	</a:t>
            </a:r>
            <a:r>
              <a:rPr lang="en-US" sz="1600" b="1" smtClean="0">
                <a:solidFill>
                  <a:schemeClr val="tx2"/>
                </a:solidFill>
                <a:latin typeface="Courier New" pitchFamily="49" charset="0"/>
              </a:rPr>
              <a:t>LDR r0, [r1, r2]</a:t>
            </a:r>
            <a:br>
              <a:rPr lang="en-US" sz="1600" b="1" smtClean="0">
                <a:solidFill>
                  <a:schemeClr val="tx2"/>
                </a:solidFill>
                <a:latin typeface="Courier New" pitchFamily="49" charset="0"/>
              </a:rPr>
            </a:br>
            <a:r>
              <a:rPr lang="en-US" sz="1600" b="1" smtClean="0">
                <a:solidFill>
                  <a:schemeClr val="tx2"/>
                </a:solidFill>
                <a:latin typeface="Courier New" pitchFamily="49" charset="0"/>
              </a:rPr>
              <a:t>	LDR r0, [r1, r2, LSL#2]</a:t>
            </a:r>
          </a:p>
          <a:p>
            <a:pPr defTabSz="938213"/>
            <a:r>
              <a:rPr lang="en-US" sz="1600" smtClean="0"/>
              <a:t>This can be either added or subtracted from the base register:</a:t>
            </a:r>
            <a:br>
              <a:rPr lang="en-US" sz="1600" smtClean="0"/>
            </a:br>
            <a:r>
              <a:rPr lang="en-US" sz="1600" smtClean="0">
                <a:solidFill>
                  <a:schemeClr val="bg2"/>
                </a:solidFill>
                <a:latin typeface="Courier New" pitchFamily="49" charset="0"/>
              </a:rPr>
              <a:t>	</a:t>
            </a:r>
            <a:r>
              <a:rPr lang="en-US" sz="1600" smtClean="0">
                <a:solidFill>
                  <a:schemeClr val="tx2"/>
                </a:solidFill>
                <a:latin typeface="Courier New" pitchFamily="49" charset="0"/>
              </a:rPr>
              <a:t>LDR r0, [r1, #-8]</a:t>
            </a:r>
            <a:br>
              <a:rPr lang="en-US" sz="1600" smtClean="0">
                <a:solidFill>
                  <a:schemeClr val="tx2"/>
                </a:solidFill>
                <a:latin typeface="Courier New" pitchFamily="49" charset="0"/>
              </a:rPr>
            </a:br>
            <a:r>
              <a:rPr lang="en-US" sz="1600" smtClean="0">
                <a:solidFill>
                  <a:schemeClr val="tx2"/>
                </a:solidFill>
                <a:latin typeface="Courier New" pitchFamily="49" charset="0"/>
              </a:rPr>
              <a:t>	LDR r0, [r1, -r2, LSL#2]</a:t>
            </a:r>
          </a:p>
          <a:p>
            <a:pPr defTabSz="938213"/>
            <a:r>
              <a:rPr lang="en-US" sz="1600" smtClean="0"/>
              <a:t>For halfword and signed halfword / byte, offset can be:</a:t>
            </a:r>
          </a:p>
          <a:p>
            <a:pPr marL="704850" lvl="1" indent="-303213" defTabSz="938213"/>
            <a:r>
              <a:rPr lang="en-US" sz="1600" smtClean="0"/>
              <a:t>An unsigned 8 bit immediate value (i.e. 0 - 255 bytes)</a:t>
            </a:r>
          </a:p>
          <a:p>
            <a:pPr marL="704850" lvl="1" indent="-303213" defTabSz="938213"/>
            <a:r>
              <a:rPr lang="en-US" sz="1600" smtClean="0"/>
              <a:t>A register (unshifted)</a:t>
            </a:r>
          </a:p>
          <a:p>
            <a:pPr defTabSz="938213"/>
            <a:r>
              <a:rPr lang="en-US" sz="1600" smtClean="0"/>
              <a:t>Choice of </a:t>
            </a:r>
            <a:r>
              <a:rPr lang="en-US" sz="1600" i="1" smtClean="0"/>
              <a:t>pre-indexed</a:t>
            </a:r>
            <a:r>
              <a:rPr lang="en-US" sz="1600" smtClean="0"/>
              <a:t> or </a:t>
            </a:r>
            <a:r>
              <a:rPr lang="en-US" sz="1600" i="1" smtClean="0"/>
              <a:t>post-indexed</a:t>
            </a:r>
            <a:r>
              <a:rPr lang="en-US" sz="1600" smtClean="0"/>
              <a:t> addressing</a:t>
            </a:r>
          </a:p>
          <a:p>
            <a:pPr defTabSz="938213"/>
            <a:r>
              <a:rPr lang="en-GB" sz="1600" smtClean="0"/>
              <a:t>Choice of whether to update the base pointer (pre-indexed only)</a:t>
            </a:r>
          </a:p>
          <a:p>
            <a:pPr marL="704850" lvl="1" indent="-303213" defTabSz="938213">
              <a:buFont typeface="Wingdings" pitchFamily="2" charset="2"/>
              <a:buNone/>
            </a:pPr>
            <a:r>
              <a:rPr lang="en-US" sz="1600" b="1" smtClean="0">
                <a:solidFill>
                  <a:schemeClr val="bg2"/>
                </a:solidFill>
                <a:latin typeface="Courier New" pitchFamily="49" charset="0"/>
              </a:rPr>
              <a:t>		</a:t>
            </a:r>
            <a:r>
              <a:rPr lang="en-US" sz="1600" b="1" smtClean="0">
                <a:solidFill>
                  <a:schemeClr val="tx2"/>
                </a:solidFill>
                <a:latin typeface="Courier New" pitchFamily="49" charset="0"/>
              </a:rPr>
              <a:t>LDR r0, [r1, #-8]!</a:t>
            </a:r>
            <a:r>
              <a:rPr lang="en-US" sz="1600" smtClean="0">
                <a:solidFill>
                  <a:schemeClr val="tx2"/>
                </a:solidFill>
                <a:latin typeface="Courier New" pitchFamily="49" charset="0"/>
              </a:rPr>
              <a:t/>
            </a:r>
            <a:br>
              <a:rPr lang="en-US" sz="1600" smtClean="0">
                <a:solidFill>
                  <a:schemeClr val="tx2"/>
                </a:solidFill>
                <a:latin typeface="Courier New" pitchFamily="49" charset="0"/>
              </a:rPr>
            </a:br>
            <a:endParaRPr lang="en-US" sz="1600" smtClean="0">
              <a:solidFill>
                <a:schemeClr val="tx2"/>
              </a:solidFill>
              <a:latin typeface="Courier New" pitchFamily="49"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ChangeArrowheads="1"/>
          </p:cNvSpPr>
          <p:nvPr/>
        </p:nvSpPr>
        <p:spPr bwMode="gray">
          <a:xfrm>
            <a:off x="5032375" y="1854200"/>
            <a:ext cx="884238" cy="312738"/>
          </a:xfrm>
          <a:prstGeom prst="rect">
            <a:avLst/>
          </a:prstGeom>
          <a:solidFill>
            <a:schemeClr val="bg2"/>
          </a:solidFill>
          <a:ln w="9525">
            <a:noFill/>
            <a:miter lim="800000"/>
            <a:headEnd/>
            <a:tailEnd/>
          </a:ln>
        </p:spPr>
        <p:txBody>
          <a:bodyPr lIns="92075" tIns="46038" rIns="92075" bIns="46038">
            <a:spAutoFit/>
          </a:bodyPr>
          <a:lstStyle/>
          <a:p>
            <a:pPr>
              <a:lnSpc>
                <a:spcPct val="90000"/>
              </a:lnSpc>
            </a:pPr>
            <a:r>
              <a:rPr lang="en-US" sz="1600">
                <a:solidFill>
                  <a:schemeClr val="bg1"/>
                </a:solidFill>
              </a:rPr>
              <a:t>0x5</a:t>
            </a:r>
          </a:p>
        </p:txBody>
      </p:sp>
      <p:sp>
        <p:nvSpPr>
          <p:cNvPr id="28675" name="Rectangle 1027"/>
          <p:cNvSpPr>
            <a:spLocks noChangeArrowheads="1"/>
          </p:cNvSpPr>
          <p:nvPr/>
        </p:nvSpPr>
        <p:spPr bwMode="gray">
          <a:xfrm>
            <a:off x="5029200" y="5407025"/>
            <a:ext cx="885825" cy="312738"/>
          </a:xfrm>
          <a:prstGeom prst="rect">
            <a:avLst/>
          </a:prstGeom>
          <a:solidFill>
            <a:schemeClr val="bg2"/>
          </a:solidFill>
          <a:ln w="9525">
            <a:noFill/>
            <a:miter lim="800000"/>
            <a:headEnd/>
            <a:tailEnd/>
          </a:ln>
        </p:spPr>
        <p:txBody>
          <a:bodyPr lIns="92075" tIns="46038" rIns="92075" bIns="46038">
            <a:spAutoFit/>
          </a:bodyPr>
          <a:lstStyle/>
          <a:p>
            <a:pPr>
              <a:lnSpc>
                <a:spcPct val="90000"/>
              </a:lnSpc>
            </a:pPr>
            <a:r>
              <a:rPr lang="en-US" sz="1600">
                <a:solidFill>
                  <a:schemeClr val="bg1"/>
                </a:solidFill>
              </a:rPr>
              <a:t>0x5</a:t>
            </a:r>
          </a:p>
        </p:txBody>
      </p:sp>
      <p:sp>
        <p:nvSpPr>
          <p:cNvPr id="28676" name="Rectangle 1028"/>
          <p:cNvSpPr>
            <a:spLocks noChangeArrowheads="1"/>
          </p:cNvSpPr>
          <p:nvPr/>
        </p:nvSpPr>
        <p:spPr bwMode="gray">
          <a:xfrm>
            <a:off x="1411288" y="2628900"/>
            <a:ext cx="868362" cy="292100"/>
          </a:xfrm>
          <a:prstGeom prst="rect">
            <a:avLst/>
          </a:prstGeom>
          <a:solidFill>
            <a:schemeClr val="tx2"/>
          </a:solidFill>
          <a:ln w="25400">
            <a:solidFill>
              <a:schemeClr val="tx1"/>
            </a:solidFill>
            <a:miter lim="800000"/>
            <a:headEnd/>
            <a:tailEnd/>
          </a:ln>
        </p:spPr>
        <p:txBody>
          <a:bodyPr wrap="none" anchor="ctr"/>
          <a:lstStyle/>
          <a:p>
            <a:endParaRPr lang="es-AR"/>
          </a:p>
        </p:txBody>
      </p:sp>
      <p:sp>
        <p:nvSpPr>
          <p:cNvPr id="28677" name="Rectangle 1029"/>
          <p:cNvSpPr>
            <a:spLocks noChangeArrowheads="1"/>
          </p:cNvSpPr>
          <p:nvPr/>
        </p:nvSpPr>
        <p:spPr bwMode="gray">
          <a:xfrm>
            <a:off x="1331913" y="2297113"/>
            <a:ext cx="1065212" cy="312737"/>
          </a:xfrm>
          <a:prstGeom prst="rect">
            <a:avLst/>
          </a:prstGeom>
          <a:noFill/>
          <a:ln w="9525">
            <a:noFill/>
            <a:miter lim="800000"/>
            <a:headEnd/>
            <a:tailEnd/>
          </a:ln>
        </p:spPr>
        <p:txBody>
          <a:bodyPr lIns="92075" tIns="46038" rIns="92075" bIns="46038">
            <a:spAutoFit/>
          </a:bodyPr>
          <a:lstStyle/>
          <a:p>
            <a:pPr>
              <a:lnSpc>
                <a:spcPct val="90000"/>
              </a:lnSpc>
            </a:pPr>
            <a:r>
              <a:rPr lang="en-US" sz="1600"/>
              <a:t>r1</a:t>
            </a:r>
          </a:p>
        </p:txBody>
      </p:sp>
      <p:sp>
        <p:nvSpPr>
          <p:cNvPr id="28678" name="Rectangle 1030"/>
          <p:cNvSpPr>
            <a:spLocks noChangeArrowheads="1"/>
          </p:cNvSpPr>
          <p:nvPr/>
        </p:nvSpPr>
        <p:spPr bwMode="gray">
          <a:xfrm>
            <a:off x="1408113" y="2635250"/>
            <a:ext cx="884237" cy="312738"/>
          </a:xfrm>
          <a:prstGeom prst="rect">
            <a:avLst/>
          </a:prstGeom>
          <a:noFill/>
          <a:ln w="9525">
            <a:noFill/>
            <a:miter lim="800000"/>
            <a:headEnd/>
            <a:tailEnd/>
          </a:ln>
        </p:spPr>
        <p:txBody>
          <a:bodyPr lIns="92075" tIns="46038" rIns="92075" bIns="46038">
            <a:spAutoFit/>
          </a:bodyPr>
          <a:lstStyle/>
          <a:p>
            <a:pPr>
              <a:lnSpc>
                <a:spcPct val="90000"/>
              </a:lnSpc>
            </a:pPr>
            <a:r>
              <a:rPr lang="en-US" sz="1600">
                <a:solidFill>
                  <a:schemeClr val="bg1"/>
                </a:solidFill>
              </a:rPr>
              <a:t>0x200</a:t>
            </a:r>
          </a:p>
        </p:txBody>
      </p:sp>
      <p:sp>
        <p:nvSpPr>
          <p:cNvPr id="28679" name="Rectangle 1031"/>
          <p:cNvSpPr>
            <a:spLocks noChangeArrowheads="1"/>
          </p:cNvSpPr>
          <p:nvPr/>
        </p:nvSpPr>
        <p:spPr bwMode="gray">
          <a:xfrm>
            <a:off x="314325" y="2500313"/>
            <a:ext cx="1065213" cy="533400"/>
          </a:xfrm>
          <a:prstGeom prst="rect">
            <a:avLst/>
          </a:prstGeom>
          <a:noFill/>
          <a:ln w="9525">
            <a:noFill/>
            <a:miter lim="800000"/>
            <a:headEnd/>
            <a:tailEnd/>
          </a:ln>
        </p:spPr>
        <p:txBody>
          <a:bodyPr lIns="92075" tIns="46038" rIns="92075" bIns="46038">
            <a:spAutoFit/>
          </a:bodyPr>
          <a:lstStyle/>
          <a:p>
            <a:pPr>
              <a:lnSpc>
                <a:spcPct val="90000"/>
              </a:lnSpc>
            </a:pPr>
            <a:r>
              <a:rPr lang="en-US" sz="1600"/>
              <a:t>Base</a:t>
            </a:r>
            <a:br>
              <a:rPr lang="en-US" sz="1600"/>
            </a:br>
            <a:r>
              <a:rPr lang="en-US" sz="1600"/>
              <a:t>Register</a:t>
            </a:r>
          </a:p>
        </p:txBody>
      </p:sp>
      <p:sp>
        <p:nvSpPr>
          <p:cNvPr id="28680" name="Line 1032"/>
          <p:cNvSpPr>
            <a:spLocks noChangeShapeType="1"/>
          </p:cNvSpPr>
          <p:nvPr/>
        </p:nvSpPr>
        <p:spPr bwMode="gray">
          <a:xfrm>
            <a:off x="2492375" y="2838450"/>
            <a:ext cx="1739900" cy="0"/>
          </a:xfrm>
          <a:prstGeom prst="line">
            <a:avLst/>
          </a:prstGeom>
          <a:noFill/>
          <a:ln w="12700">
            <a:solidFill>
              <a:schemeClr val="tx1"/>
            </a:solidFill>
            <a:round/>
            <a:headEnd type="none" w="sm" len="sm"/>
            <a:tailEnd type="stealth" w="med" len="lg"/>
          </a:ln>
        </p:spPr>
        <p:txBody>
          <a:bodyPr wrap="none" anchor="ctr"/>
          <a:lstStyle/>
          <a:p>
            <a:endParaRPr lang="es-AR"/>
          </a:p>
        </p:txBody>
      </p:sp>
      <p:sp>
        <p:nvSpPr>
          <p:cNvPr id="28681" name="Line 1033"/>
          <p:cNvSpPr>
            <a:spLocks noChangeShapeType="1"/>
          </p:cNvSpPr>
          <p:nvPr/>
        </p:nvSpPr>
        <p:spPr bwMode="gray">
          <a:xfrm>
            <a:off x="5468938" y="1295400"/>
            <a:ext cx="0" cy="539750"/>
          </a:xfrm>
          <a:prstGeom prst="line">
            <a:avLst/>
          </a:prstGeom>
          <a:noFill/>
          <a:ln w="25400">
            <a:solidFill>
              <a:schemeClr val="tx1"/>
            </a:solidFill>
            <a:prstDash val="sysDot"/>
            <a:round/>
            <a:headEnd type="none" w="sm" len="sm"/>
            <a:tailEnd type="none" w="sm" len="sm"/>
          </a:ln>
        </p:spPr>
        <p:txBody>
          <a:bodyPr wrap="none" anchor="ctr"/>
          <a:lstStyle/>
          <a:p>
            <a:endParaRPr lang="es-AR"/>
          </a:p>
        </p:txBody>
      </p:sp>
      <p:sp>
        <p:nvSpPr>
          <p:cNvPr id="28682" name="Rectangle 1034"/>
          <p:cNvSpPr>
            <a:spLocks noChangeArrowheads="1"/>
          </p:cNvSpPr>
          <p:nvPr/>
        </p:nvSpPr>
        <p:spPr bwMode="gray">
          <a:xfrm>
            <a:off x="5029200" y="2135188"/>
            <a:ext cx="881063" cy="271462"/>
          </a:xfrm>
          <a:prstGeom prst="rect">
            <a:avLst/>
          </a:prstGeom>
          <a:solidFill>
            <a:srgbClr val="C0C0C0"/>
          </a:solidFill>
          <a:ln w="12700">
            <a:solidFill>
              <a:schemeClr val="tx1"/>
            </a:solidFill>
            <a:miter lim="800000"/>
            <a:headEnd/>
            <a:tailEnd/>
          </a:ln>
        </p:spPr>
        <p:txBody>
          <a:bodyPr wrap="none" anchor="ctr"/>
          <a:lstStyle/>
          <a:p>
            <a:endParaRPr lang="es-AR"/>
          </a:p>
        </p:txBody>
      </p:sp>
      <p:sp>
        <p:nvSpPr>
          <p:cNvPr id="28683" name="Rectangle 1035"/>
          <p:cNvSpPr>
            <a:spLocks noChangeArrowheads="1"/>
          </p:cNvSpPr>
          <p:nvPr/>
        </p:nvSpPr>
        <p:spPr bwMode="gray">
          <a:xfrm>
            <a:off x="5029200" y="1860550"/>
            <a:ext cx="881063" cy="276225"/>
          </a:xfrm>
          <a:prstGeom prst="rect">
            <a:avLst/>
          </a:prstGeom>
          <a:noFill/>
          <a:ln w="12700">
            <a:solidFill>
              <a:schemeClr val="tx1"/>
            </a:solidFill>
            <a:miter lim="800000"/>
            <a:headEnd/>
            <a:tailEnd/>
          </a:ln>
        </p:spPr>
        <p:txBody>
          <a:bodyPr wrap="none" anchor="ctr"/>
          <a:lstStyle/>
          <a:p>
            <a:endParaRPr lang="es-AR"/>
          </a:p>
        </p:txBody>
      </p:sp>
      <p:sp>
        <p:nvSpPr>
          <p:cNvPr id="28684" name="Rectangle 1036"/>
          <p:cNvSpPr>
            <a:spLocks noChangeArrowheads="1"/>
          </p:cNvSpPr>
          <p:nvPr/>
        </p:nvSpPr>
        <p:spPr bwMode="gray">
          <a:xfrm>
            <a:off x="5029200" y="2678113"/>
            <a:ext cx="881063" cy="273050"/>
          </a:xfrm>
          <a:prstGeom prst="rect">
            <a:avLst/>
          </a:prstGeom>
          <a:solidFill>
            <a:srgbClr val="C0C0C0"/>
          </a:solidFill>
          <a:ln w="12700">
            <a:solidFill>
              <a:schemeClr val="tx1"/>
            </a:solidFill>
            <a:miter lim="800000"/>
            <a:headEnd/>
            <a:tailEnd/>
          </a:ln>
        </p:spPr>
        <p:txBody>
          <a:bodyPr wrap="none" anchor="ctr"/>
          <a:lstStyle/>
          <a:p>
            <a:endParaRPr lang="es-AR"/>
          </a:p>
        </p:txBody>
      </p:sp>
      <p:sp>
        <p:nvSpPr>
          <p:cNvPr id="28685" name="Rectangle 1037"/>
          <p:cNvSpPr>
            <a:spLocks noChangeArrowheads="1"/>
          </p:cNvSpPr>
          <p:nvPr/>
        </p:nvSpPr>
        <p:spPr bwMode="gray">
          <a:xfrm>
            <a:off x="5029200" y="2405063"/>
            <a:ext cx="881063" cy="276225"/>
          </a:xfrm>
          <a:prstGeom prst="rect">
            <a:avLst/>
          </a:prstGeom>
          <a:solidFill>
            <a:srgbClr val="C0C0C0"/>
          </a:solidFill>
          <a:ln w="12700">
            <a:solidFill>
              <a:schemeClr val="tx1"/>
            </a:solidFill>
            <a:miter lim="800000"/>
            <a:headEnd/>
            <a:tailEnd/>
          </a:ln>
        </p:spPr>
        <p:txBody>
          <a:bodyPr wrap="none" anchor="ctr"/>
          <a:lstStyle/>
          <a:p>
            <a:endParaRPr lang="es-AR"/>
          </a:p>
        </p:txBody>
      </p:sp>
      <p:sp>
        <p:nvSpPr>
          <p:cNvPr id="28686" name="Line 1038"/>
          <p:cNvSpPr>
            <a:spLocks noChangeShapeType="1"/>
          </p:cNvSpPr>
          <p:nvPr/>
        </p:nvSpPr>
        <p:spPr bwMode="gray">
          <a:xfrm>
            <a:off x="5468938" y="2982913"/>
            <a:ext cx="0" cy="541337"/>
          </a:xfrm>
          <a:prstGeom prst="line">
            <a:avLst/>
          </a:prstGeom>
          <a:noFill/>
          <a:ln w="25400">
            <a:solidFill>
              <a:schemeClr val="tx1"/>
            </a:solidFill>
            <a:prstDash val="sysDot"/>
            <a:round/>
            <a:headEnd type="none" w="sm" len="sm"/>
            <a:tailEnd type="none" w="sm" len="sm"/>
          </a:ln>
        </p:spPr>
        <p:txBody>
          <a:bodyPr wrap="none" anchor="ctr"/>
          <a:lstStyle/>
          <a:p>
            <a:endParaRPr lang="es-AR"/>
          </a:p>
        </p:txBody>
      </p:sp>
      <p:sp>
        <p:nvSpPr>
          <p:cNvPr id="28687" name="Rectangle 1039"/>
          <p:cNvSpPr>
            <a:spLocks noChangeArrowheads="1"/>
          </p:cNvSpPr>
          <p:nvPr/>
        </p:nvSpPr>
        <p:spPr bwMode="gray">
          <a:xfrm>
            <a:off x="4127500" y="2722563"/>
            <a:ext cx="885825" cy="284162"/>
          </a:xfrm>
          <a:prstGeom prst="rect">
            <a:avLst/>
          </a:prstGeom>
          <a:noFill/>
          <a:ln w="9525">
            <a:noFill/>
            <a:miter lim="800000"/>
            <a:headEnd/>
            <a:tailEnd/>
          </a:ln>
        </p:spPr>
        <p:txBody>
          <a:bodyPr lIns="92075" tIns="46038" rIns="92075" bIns="46038">
            <a:spAutoFit/>
          </a:bodyPr>
          <a:lstStyle/>
          <a:p>
            <a:pPr>
              <a:lnSpc>
                <a:spcPct val="90000"/>
              </a:lnSpc>
            </a:pPr>
            <a:r>
              <a:rPr lang="en-US"/>
              <a:t>0x200</a:t>
            </a:r>
          </a:p>
        </p:txBody>
      </p:sp>
      <p:sp>
        <p:nvSpPr>
          <p:cNvPr id="28688" name="Rectangle 1040"/>
          <p:cNvSpPr>
            <a:spLocks noChangeArrowheads="1"/>
          </p:cNvSpPr>
          <p:nvPr/>
        </p:nvSpPr>
        <p:spPr bwMode="gray">
          <a:xfrm>
            <a:off x="6846888" y="1801813"/>
            <a:ext cx="868362" cy="290512"/>
          </a:xfrm>
          <a:prstGeom prst="rect">
            <a:avLst/>
          </a:prstGeom>
          <a:solidFill>
            <a:schemeClr val="tx2"/>
          </a:solidFill>
          <a:ln w="25400">
            <a:solidFill>
              <a:schemeClr val="tx1"/>
            </a:solidFill>
            <a:miter lim="800000"/>
            <a:headEnd/>
            <a:tailEnd/>
          </a:ln>
        </p:spPr>
        <p:txBody>
          <a:bodyPr wrap="none" anchor="ctr"/>
          <a:lstStyle/>
          <a:p>
            <a:endParaRPr lang="es-AR"/>
          </a:p>
        </p:txBody>
      </p:sp>
      <p:sp>
        <p:nvSpPr>
          <p:cNvPr id="28689" name="Rectangle 1041"/>
          <p:cNvSpPr>
            <a:spLocks noChangeArrowheads="1"/>
          </p:cNvSpPr>
          <p:nvPr/>
        </p:nvSpPr>
        <p:spPr bwMode="gray">
          <a:xfrm>
            <a:off x="6767513" y="1470025"/>
            <a:ext cx="1065212" cy="312738"/>
          </a:xfrm>
          <a:prstGeom prst="rect">
            <a:avLst/>
          </a:prstGeom>
          <a:noFill/>
          <a:ln w="9525">
            <a:noFill/>
            <a:miter lim="800000"/>
            <a:headEnd/>
            <a:tailEnd/>
          </a:ln>
        </p:spPr>
        <p:txBody>
          <a:bodyPr lIns="92075" tIns="46038" rIns="92075" bIns="46038">
            <a:spAutoFit/>
          </a:bodyPr>
          <a:lstStyle/>
          <a:p>
            <a:pPr>
              <a:lnSpc>
                <a:spcPct val="90000"/>
              </a:lnSpc>
            </a:pPr>
            <a:r>
              <a:rPr lang="en-US" sz="1600"/>
              <a:t>r0</a:t>
            </a:r>
          </a:p>
        </p:txBody>
      </p:sp>
      <p:sp>
        <p:nvSpPr>
          <p:cNvPr id="28690" name="Rectangle 1042"/>
          <p:cNvSpPr>
            <a:spLocks noChangeArrowheads="1"/>
          </p:cNvSpPr>
          <p:nvPr/>
        </p:nvSpPr>
        <p:spPr bwMode="gray">
          <a:xfrm>
            <a:off x="6843713" y="1808163"/>
            <a:ext cx="884237" cy="312737"/>
          </a:xfrm>
          <a:prstGeom prst="rect">
            <a:avLst/>
          </a:prstGeom>
          <a:noFill/>
          <a:ln w="9525">
            <a:noFill/>
            <a:miter lim="800000"/>
            <a:headEnd/>
            <a:tailEnd/>
          </a:ln>
        </p:spPr>
        <p:txBody>
          <a:bodyPr lIns="92075" tIns="46038" rIns="92075" bIns="46038">
            <a:spAutoFit/>
          </a:bodyPr>
          <a:lstStyle/>
          <a:p>
            <a:pPr>
              <a:lnSpc>
                <a:spcPct val="90000"/>
              </a:lnSpc>
            </a:pPr>
            <a:r>
              <a:rPr lang="en-US" sz="1600">
                <a:solidFill>
                  <a:schemeClr val="bg1"/>
                </a:solidFill>
              </a:rPr>
              <a:t>0x5</a:t>
            </a:r>
          </a:p>
        </p:txBody>
      </p:sp>
      <p:sp>
        <p:nvSpPr>
          <p:cNvPr id="28691" name="Rectangle 1043"/>
          <p:cNvSpPr>
            <a:spLocks noChangeArrowheads="1"/>
          </p:cNvSpPr>
          <p:nvPr/>
        </p:nvSpPr>
        <p:spPr bwMode="gray">
          <a:xfrm>
            <a:off x="7764463" y="1585913"/>
            <a:ext cx="1065212" cy="754062"/>
          </a:xfrm>
          <a:prstGeom prst="rect">
            <a:avLst/>
          </a:prstGeom>
          <a:noFill/>
          <a:ln w="9525">
            <a:noFill/>
            <a:miter lim="800000"/>
            <a:headEnd/>
            <a:tailEnd/>
          </a:ln>
        </p:spPr>
        <p:txBody>
          <a:bodyPr lIns="92075" tIns="46038" rIns="92075" bIns="46038">
            <a:spAutoFit/>
          </a:bodyPr>
          <a:lstStyle/>
          <a:p>
            <a:pPr>
              <a:lnSpc>
                <a:spcPct val="90000"/>
              </a:lnSpc>
            </a:pPr>
            <a:r>
              <a:rPr lang="en-US" sz="1600"/>
              <a:t>Source</a:t>
            </a:r>
            <a:br>
              <a:rPr lang="en-US" sz="1600"/>
            </a:br>
            <a:r>
              <a:rPr lang="en-US" sz="1600"/>
              <a:t>Register</a:t>
            </a:r>
            <a:br>
              <a:rPr lang="en-US" sz="1600"/>
            </a:br>
            <a:r>
              <a:rPr lang="en-US" sz="1600"/>
              <a:t>for STR</a:t>
            </a:r>
          </a:p>
        </p:txBody>
      </p:sp>
      <p:sp>
        <p:nvSpPr>
          <p:cNvPr id="28692" name="Line 1044"/>
          <p:cNvSpPr>
            <a:spLocks noChangeShapeType="1"/>
          </p:cNvSpPr>
          <p:nvPr/>
        </p:nvSpPr>
        <p:spPr bwMode="gray">
          <a:xfrm>
            <a:off x="6019800" y="1981200"/>
            <a:ext cx="685800" cy="0"/>
          </a:xfrm>
          <a:prstGeom prst="line">
            <a:avLst/>
          </a:prstGeom>
          <a:noFill/>
          <a:ln w="25400">
            <a:solidFill>
              <a:schemeClr val="tx1"/>
            </a:solidFill>
            <a:round/>
            <a:headEnd type="stealth" w="med" len="lg"/>
            <a:tailEnd type="none" w="sm" len="sm"/>
          </a:ln>
        </p:spPr>
        <p:txBody>
          <a:bodyPr wrap="none" anchor="ctr"/>
          <a:lstStyle/>
          <a:p>
            <a:endParaRPr lang="es-AR"/>
          </a:p>
        </p:txBody>
      </p:sp>
      <p:sp>
        <p:nvSpPr>
          <p:cNvPr id="28693" name="Rectangle 1045"/>
          <p:cNvSpPr>
            <a:spLocks noChangeArrowheads="1"/>
          </p:cNvSpPr>
          <p:nvPr/>
        </p:nvSpPr>
        <p:spPr bwMode="gray">
          <a:xfrm>
            <a:off x="2619375" y="1847850"/>
            <a:ext cx="868363" cy="293688"/>
          </a:xfrm>
          <a:prstGeom prst="rect">
            <a:avLst/>
          </a:prstGeom>
          <a:solidFill>
            <a:schemeClr val="tx2"/>
          </a:solidFill>
          <a:ln w="25400">
            <a:solidFill>
              <a:schemeClr val="tx1"/>
            </a:solidFill>
            <a:miter lim="800000"/>
            <a:headEnd/>
            <a:tailEnd/>
          </a:ln>
        </p:spPr>
        <p:txBody>
          <a:bodyPr wrap="none" anchor="ctr"/>
          <a:lstStyle/>
          <a:p>
            <a:endParaRPr lang="es-AR"/>
          </a:p>
        </p:txBody>
      </p:sp>
      <p:sp>
        <p:nvSpPr>
          <p:cNvPr id="28694" name="Rectangle 1046"/>
          <p:cNvSpPr>
            <a:spLocks noChangeArrowheads="1"/>
          </p:cNvSpPr>
          <p:nvPr/>
        </p:nvSpPr>
        <p:spPr bwMode="gray">
          <a:xfrm>
            <a:off x="2520950" y="1517650"/>
            <a:ext cx="1065213" cy="312738"/>
          </a:xfrm>
          <a:prstGeom prst="rect">
            <a:avLst/>
          </a:prstGeom>
          <a:noFill/>
          <a:ln w="9525">
            <a:noFill/>
            <a:miter lim="800000"/>
            <a:headEnd/>
            <a:tailEnd/>
          </a:ln>
        </p:spPr>
        <p:txBody>
          <a:bodyPr lIns="92075" tIns="46038" rIns="92075" bIns="46038">
            <a:spAutoFit/>
          </a:bodyPr>
          <a:lstStyle/>
          <a:p>
            <a:pPr>
              <a:lnSpc>
                <a:spcPct val="90000"/>
              </a:lnSpc>
            </a:pPr>
            <a:r>
              <a:rPr lang="en-US" sz="1600"/>
              <a:t>Offset</a:t>
            </a:r>
          </a:p>
        </p:txBody>
      </p:sp>
      <p:sp>
        <p:nvSpPr>
          <p:cNvPr id="28695" name="Rectangle 1047"/>
          <p:cNvSpPr>
            <a:spLocks noChangeArrowheads="1"/>
          </p:cNvSpPr>
          <p:nvPr/>
        </p:nvSpPr>
        <p:spPr bwMode="gray">
          <a:xfrm>
            <a:off x="2635250" y="1854200"/>
            <a:ext cx="884238" cy="312738"/>
          </a:xfrm>
          <a:prstGeom prst="rect">
            <a:avLst/>
          </a:prstGeom>
          <a:noFill/>
          <a:ln w="9525">
            <a:noFill/>
            <a:miter lim="800000"/>
            <a:headEnd/>
            <a:tailEnd/>
          </a:ln>
        </p:spPr>
        <p:txBody>
          <a:bodyPr lIns="92075" tIns="46038" rIns="92075" bIns="46038">
            <a:spAutoFit/>
          </a:bodyPr>
          <a:lstStyle/>
          <a:p>
            <a:pPr>
              <a:lnSpc>
                <a:spcPct val="90000"/>
              </a:lnSpc>
            </a:pPr>
            <a:r>
              <a:rPr lang="en-US" sz="1600">
                <a:solidFill>
                  <a:schemeClr val="bg1"/>
                </a:solidFill>
              </a:rPr>
              <a:t>12</a:t>
            </a:r>
          </a:p>
        </p:txBody>
      </p:sp>
      <p:sp>
        <p:nvSpPr>
          <p:cNvPr id="28696" name="Rectangle 1048"/>
          <p:cNvSpPr>
            <a:spLocks noChangeArrowheads="1"/>
          </p:cNvSpPr>
          <p:nvPr/>
        </p:nvSpPr>
        <p:spPr bwMode="gray">
          <a:xfrm>
            <a:off x="4117975" y="1874838"/>
            <a:ext cx="885825" cy="284162"/>
          </a:xfrm>
          <a:prstGeom prst="rect">
            <a:avLst/>
          </a:prstGeom>
          <a:noFill/>
          <a:ln w="9525">
            <a:noFill/>
            <a:miter lim="800000"/>
            <a:headEnd/>
            <a:tailEnd/>
          </a:ln>
        </p:spPr>
        <p:txBody>
          <a:bodyPr lIns="92075" tIns="46038" rIns="92075" bIns="46038">
            <a:spAutoFit/>
          </a:bodyPr>
          <a:lstStyle/>
          <a:p>
            <a:pPr>
              <a:lnSpc>
                <a:spcPct val="90000"/>
              </a:lnSpc>
            </a:pPr>
            <a:r>
              <a:rPr lang="en-US"/>
              <a:t>0x20c</a:t>
            </a:r>
          </a:p>
        </p:txBody>
      </p:sp>
      <p:sp>
        <p:nvSpPr>
          <p:cNvPr id="28697" name="Line 1049"/>
          <p:cNvSpPr>
            <a:spLocks noChangeShapeType="1"/>
          </p:cNvSpPr>
          <p:nvPr/>
        </p:nvSpPr>
        <p:spPr bwMode="gray">
          <a:xfrm flipV="1">
            <a:off x="3071813" y="2268538"/>
            <a:ext cx="0" cy="579437"/>
          </a:xfrm>
          <a:prstGeom prst="line">
            <a:avLst/>
          </a:prstGeom>
          <a:noFill/>
          <a:ln w="12700">
            <a:solidFill>
              <a:schemeClr val="tx1"/>
            </a:solidFill>
            <a:round/>
            <a:headEnd type="none" w="sm" len="sm"/>
            <a:tailEnd type="stealth" w="med" len="lg"/>
          </a:ln>
        </p:spPr>
        <p:txBody>
          <a:bodyPr wrap="none" anchor="ctr"/>
          <a:lstStyle/>
          <a:p>
            <a:endParaRPr lang="es-AR"/>
          </a:p>
        </p:txBody>
      </p:sp>
      <p:sp>
        <p:nvSpPr>
          <p:cNvPr id="28698" name="Line 1050"/>
          <p:cNvSpPr>
            <a:spLocks noChangeShapeType="1"/>
          </p:cNvSpPr>
          <p:nvPr/>
        </p:nvSpPr>
        <p:spPr bwMode="gray">
          <a:xfrm>
            <a:off x="3614738" y="2019300"/>
            <a:ext cx="674687" cy="0"/>
          </a:xfrm>
          <a:prstGeom prst="line">
            <a:avLst/>
          </a:prstGeom>
          <a:noFill/>
          <a:ln w="12700">
            <a:solidFill>
              <a:schemeClr val="tx1"/>
            </a:solidFill>
            <a:round/>
            <a:headEnd type="none" w="sm" len="sm"/>
            <a:tailEnd type="stealth" w="med" len="lg"/>
          </a:ln>
        </p:spPr>
        <p:txBody>
          <a:bodyPr wrap="none" anchor="ctr"/>
          <a:lstStyle/>
          <a:p>
            <a:endParaRPr lang="es-AR"/>
          </a:p>
        </p:txBody>
      </p:sp>
      <p:sp>
        <p:nvSpPr>
          <p:cNvPr id="28699" name="Rectangle 1051"/>
          <p:cNvSpPr>
            <a:spLocks noChangeArrowheads="1"/>
          </p:cNvSpPr>
          <p:nvPr/>
        </p:nvSpPr>
        <p:spPr bwMode="gray">
          <a:xfrm>
            <a:off x="1449388" y="5540375"/>
            <a:ext cx="876300" cy="301625"/>
          </a:xfrm>
          <a:prstGeom prst="rect">
            <a:avLst/>
          </a:prstGeom>
          <a:solidFill>
            <a:schemeClr val="tx2"/>
          </a:solidFill>
          <a:ln w="25400">
            <a:solidFill>
              <a:schemeClr val="tx1"/>
            </a:solidFill>
            <a:miter lim="800000"/>
            <a:headEnd/>
            <a:tailEnd/>
          </a:ln>
        </p:spPr>
        <p:txBody>
          <a:bodyPr wrap="none" anchor="ctr"/>
          <a:lstStyle/>
          <a:p>
            <a:endParaRPr lang="es-AR"/>
          </a:p>
        </p:txBody>
      </p:sp>
      <p:sp>
        <p:nvSpPr>
          <p:cNvPr id="28700" name="Rectangle 1052"/>
          <p:cNvSpPr>
            <a:spLocks noChangeArrowheads="1"/>
          </p:cNvSpPr>
          <p:nvPr/>
        </p:nvSpPr>
        <p:spPr bwMode="gray">
          <a:xfrm>
            <a:off x="1374775" y="5202238"/>
            <a:ext cx="1065213" cy="312737"/>
          </a:xfrm>
          <a:prstGeom prst="rect">
            <a:avLst/>
          </a:prstGeom>
          <a:noFill/>
          <a:ln w="9525">
            <a:noFill/>
            <a:miter lim="800000"/>
            <a:headEnd/>
            <a:tailEnd/>
          </a:ln>
        </p:spPr>
        <p:txBody>
          <a:bodyPr lIns="92075" tIns="46038" rIns="92075" bIns="46038">
            <a:spAutoFit/>
          </a:bodyPr>
          <a:lstStyle/>
          <a:p>
            <a:pPr>
              <a:lnSpc>
                <a:spcPct val="90000"/>
              </a:lnSpc>
            </a:pPr>
            <a:r>
              <a:rPr lang="en-US" sz="1600"/>
              <a:t>r1</a:t>
            </a:r>
          </a:p>
        </p:txBody>
      </p:sp>
      <p:sp>
        <p:nvSpPr>
          <p:cNvPr id="28701" name="Rectangle 1053"/>
          <p:cNvSpPr>
            <a:spLocks noChangeArrowheads="1"/>
          </p:cNvSpPr>
          <p:nvPr/>
        </p:nvSpPr>
        <p:spPr bwMode="gray">
          <a:xfrm>
            <a:off x="1450975" y="5548313"/>
            <a:ext cx="884238" cy="312737"/>
          </a:xfrm>
          <a:prstGeom prst="rect">
            <a:avLst/>
          </a:prstGeom>
          <a:noFill/>
          <a:ln w="9525">
            <a:noFill/>
            <a:miter lim="800000"/>
            <a:headEnd/>
            <a:tailEnd/>
          </a:ln>
        </p:spPr>
        <p:txBody>
          <a:bodyPr lIns="92075" tIns="46038" rIns="92075" bIns="46038">
            <a:spAutoFit/>
          </a:bodyPr>
          <a:lstStyle/>
          <a:p>
            <a:pPr>
              <a:lnSpc>
                <a:spcPct val="90000"/>
              </a:lnSpc>
            </a:pPr>
            <a:r>
              <a:rPr lang="en-US" sz="1600">
                <a:solidFill>
                  <a:schemeClr val="bg1"/>
                </a:solidFill>
              </a:rPr>
              <a:t>0x200</a:t>
            </a:r>
          </a:p>
        </p:txBody>
      </p:sp>
      <p:sp>
        <p:nvSpPr>
          <p:cNvPr id="28702" name="Rectangle 1054"/>
          <p:cNvSpPr>
            <a:spLocks noChangeArrowheads="1"/>
          </p:cNvSpPr>
          <p:nvPr/>
        </p:nvSpPr>
        <p:spPr bwMode="gray">
          <a:xfrm>
            <a:off x="457200" y="5180013"/>
            <a:ext cx="1065213" cy="754062"/>
          </a:xfrm>
          <a:prstGeom prst="rect">
            <a:avLst/>
          </a:prstGeom>
          <a:noFill/>
          <a:ln w="9525">
            <a:noFill/>
            <a:miter lim="800000"/>
            <a:headEnd/>
            <a:tailEnd/>
          </a:ln>
        </p:spPr>
        <p:txBody>
          <a:bodyPr lIns="92075" tIns="46038" rIns="92075" bIns="46038">
            <a:spAutoFit/>
          </a:bodyPr>
          <a:lstStyle/>
          <a:p>
            <a:pPr>
              <a:lnSpc>
                <a:spcPct val="90000"/>
              </a:lnSpc>
            </a:pPr>
            <a:r>
              <a:rPr lang="en-US" sz="1600"/>
              <a:t>Original</a:t>
            </a:r>
            <a:br>
              <a:rPr lang="en-US" sz="1600"/>
            </a:br>
            <a:r>
              <a:rPr lang="en-US" sz="1600"/>
              <a:t>Base</a:t>
            </a:r>
            <a:br>
              <a:rPr lang="en-US" sz="1600"/>
            </a:br>
            <a:r>
              <a:rPr lang="en-US" sz="1600"/>
              <a:t>Register</a:t>
            </a:r>
          </a:p>
        </p:txBody>
      </p:sp>
      <p:sp>
        <p:nvSpPr>
          <p:cNvPr id="28703" name="Line 1055"/>
          <p:cNvSpPr>
            <a:spLocks noChangeShapeType="1"/>
          </p:cNvSpPr>
          <p:nvPr/>
        </p:nvSpPr>
        <p:spPr bwMode="gray">
          <a:xfrm>
            <a:off x="2422525" y="5637213"/>
            <a:ext cx="1828800" cy="1587"/>
          </a:xfrm>
          <a:prstGeom prst="line">
            <a:avLst/>
          </a:prstGeom>
          <a:noFill/>
          <a:ln w="12700">
            <a:solidFill>
              <a:schemeClr val="tx1"/>
            </a:solidFill>
            <a:round/>
            <a:headEnd type="none" w="sm" len="sm"/>
            <a:tailEnd type="stealth" w="med" len="lg"/>
          </a:ln>
        </p:spPr>
        <p:txBody>
          <a:bodyPr wrap="none" anchor="ctr"/>
          <a:lstStyle/>
          <a:p>
            <a:endParaRPr lang="es-AR"/>
          </a:p>
        </p:txBody>
      </p:sp>
      <p:sp>
        <p:nvSpPr>
          <p:cNvPr id="28704" name="Rectangle 1056"/>
          <p:cNvSpPr>
            <a:spLocks noChangeArrowheads="1"/>
          </p:cNvSpPr>
          <p:nvPr/>
        </p:nvSpPr>
        <p:spPr bwMode="gray">
          <a:xfrm>
            <a:off x="5029200" y="4886325"/>
            <a:ext cx="889000" cy="279400"/>
          </a:xfrm>
          <a:prstGeom prst="rect">
            <a:avLst/>
          </a:prstGeom>
          <a:solidFill>
            <a:srgbClr val="C0C0C0"/>
          </a:solidFill>
          <a:ln w="12700">
            <a:solidFill>
              <a:schemeClr val="tx1"/>
            </a:solidFill>
            <a:miter lim="800000"/>
            <a:headEnd/>
            <a:tailEnd/>
          </a:ln>
        </p:spPr>
        <p:txBody>
          <a:bodyPr wrap="none" anchor="ctr"/>
          <a:lstStyle/>
          <a:p>
            <a:endParaRPr lang="es-AR"/>
          </a:p>
        </p:txBody>
      </p:sp>
      <p:sp>
        <p:nvSpPr>
          <p:cNvPr id="28705" name="Rectangle 1057"/>
          <p:cNvSpPr>
            <a:spLocks noChangeArrowheads="1"/>
          </p:cNvSpPr>
          <p:nvPr/>
        </p:nvSpPr>
        <p:spPr bwMode="gray">
          <a:xfrm>
            <a:off x="5029200" y="4602163"/>
            <a:ext cx="889000" cy="284162"/>
          </a:xfrm>
          <a:prstGeom prst="rect">
            <a:avLst/>
          </a:prstGeom>
          <a:solidFill>
            <a:srgbClr val="C0C0C0"/>
          </a:solidFill>
          <a:ln w="12700">
            <a:solidFill>
              <a:schemeClr val="tx1"/>
            </a:solidFill>
            <a:miter lim="800000"/>
            <a:headEnd/>
            <a:tailEnd/>
          </a:ln>
        </p:spPr>
        <p:txBody>
          <a:bodyPr wrap="none" anchor="ctr"/>
          <a:lstStyle/>
          <a:p>
            <a:endParaRPr lang="es-AR"/>
          </a:p>
        </p:txBody>
      </p:sp>
      <p:sp>
        <p:nvSpPr>
          <p:cNvPr id="28706" name="Rectangle 1058"/>
          <p:cNvSpPr>
            <a:spLocks noChangeArrowheads="1"/>
          </p:cNvSpPr>
          <p:nvPr/>
        </p:nvSpPr>
        <p:spPr bwMode="gray">
          <a:xfrm>
            <a:off x="5029200" y="5432425"/>
            <a:ext cx="889000" cy="282575"/>
          </a:xfrm>
          <a:prstGeom prst="rect">
            <a:avLst/>
          </a:prstGeom>
          <a:noFill/>
          <a:ln w="12700">
            <a:solidFill>
              <a:schemeClr val="tx1"/>
            </a:solidFill>
            <a:miter lim="800000"/>
            <a:headEnd/>
            <a:tailEnd/>
          </a:ln>
        </p:spPr>
        <p:txBody>
          <a:bodyPr wrap="none" anchor="ctr"/>
          <a:lstStyle/>
          <a:p>
            <a:endParaRPr lang="es-AR"/>
          </a:p>
        </p:txBody>
      </p:sp>
      <p:sp>
        <p:nvSpPr>
          <p:cNvPr id="28707" name="Rectangle 1059"/>
          <p:cNvSpPr>
            <a:spLocks noChangeArrowheads="1"/>
          </p:cNvSpPr>
          <p:nvPr/>
        </p:nvSpPr>
        <p:spPr bwMode="gray">
          <a:xfrm>
            <a:off x="5029200" y="5160963"/>
            <a:ext cx="889000" cy="284162"/>
          </a:xfrm>
          <a:prstGeom prst="rect">
            <a:avLst/>
          </a:prstGeom>
          <a:solidFill>
            <a:srgbClr val="C0C0C0"/>
          </a:solidFill>
          <a:ln w="12700">
            <a:solidFill>
              <a:schemeClr val="tx1"/>
            </a:solidFill>
            <a:miter lim="800000"/>
            <a:headEnd/>
            <a:tailEnd/>
          </a:ln>
        </p:spPr>
        <p:txBody>
          <a:bodyPr wrap="none" anchor="ctr"/>
          <a:lstStyle/>
          <a:p>
            <a:endParaRPr lang="es-AR"/>
          </a:p>
        </p:txBody>
      </p:sp>
      <p:sp>
        <p:nvSpPr>
          <p:cNvPr id="28708" name="Rectangle 1060"/>
          <p:cNvSpPr>
            <a:spLocks noChangeArrowheads="1"/>
          </p:cNvSpPr>
          <p:nvPr/>
        </p:nvSpPr>
        <p:spPr bwMode="gray">
          <a:xfrm>
            <a:off x="4127500" y="5473700"/>
            <a:ext cx="893763" cy="284163"/>
          </a:xfrm>
          <a:prstGeom prst="rect">
            <a:avLst/>
          </a:prstGeom>
          <a:noFill/>
          <a:ln w="9525">
            <a:noFill/>
            <a:miter lim="800000"/>
            <a:headEnd/>
            <a:tailEnd/>
          </a:ln>
        </p:spPr>
        <p:txBody>
          <a:bodyPr lIns="92075" tIns="46038" rIns="92075" bIns="46038">
            <a:spAutoFit/>
          </a:bodyPr>
          <a:lstStyle/>
          <a:p>
            <a:pPr>
              <a:lnSpc>
                <a:spcPct val="90000"/>
              </a:lnSpc>
            </a:pPr>
            <a:r>
              <a:rPr lang="en-US"/>
              <a:t>0x200</a:t>
            </a:r>
          </a:p>
        </p:txBody>
      </p:sp>
      <p:sp>
        <p:nvSpPr>
          <p:cNvPr id="28709" name="Rectangle 1061"/>
          <p:cNvSpPr>
            <a:spLocks noChangeArrowheads="1"/>
          </p:cNvSpPr>
          <p:nvPr/>
        </p:nvSpPr>
        <p:spPr bwMode="gray">
          <a:xfrm>
            <a:off x="6770688" y="5124450"/>
            <a:ext cx="877887" cy="301625"/>
          </a:xfrm>
          <a:prstGeom prst="rect">
            <a:avLst/>
          </a:prstGeom>
          <a:solidFill>
            <a:schemeClr val="tx2"/>
          </a:solidFill>
          <a:ln w="25400">
            <a:solidFill>
              <a:schemeClr val="tx1"/>
            </a:solidFill>
            <a:miter lim="800000"/>
            <a:headEnd/>
            <a:tailEnd/>
          </a:ln>
        </p:spPr>
        <p:txBody>
          <a:bodyPr wrap="none" anchor="ctr"/>
          <a:lstStyle/>
          <a:p>
            <a:endParaRPr lang="es-AR"/>
          </a:p>
        </p:txBody>
      </p:sp>
      <p:sp>
        <p:nvSpPr>
          <p:cNvPr id="28710" name="Rectangle 1062"/>
          <p:cNvSpPr>
            <a:spLocks noChangeArrowheads="1"/>
          </p:cNvSpPr>
          <p:nvPr/>
        </p:nvSpPr>
        <p:spPr bwMode="gray">
          <a:xfrm>
            <a:off x="6696075" y="4784725"/>
            <a:ext cx="1065213" cy="312738"/>
          </a:xfrm>
          <a:prstGeom prst="rect">
            <a:avLst/>
          </a:prstGeom>
          <a:noFill/>
          <a:ln w="9525">
            <a:noFill/>
            <a:miter lim="800000"/>
            <a:headEnd/>
            <a:tailEnd/>
          </a:ln>
        </p:spPr>
        <p:txBody>
          <a:bodyPr lIns="92075" tIns="46038" rIns="92075" bIns="46038">
            <a:spAutoFit/>
          </a:bodyPr>
          <a:lstStyle/>
          <a:p>
            <a:pPr>
              <a:lnSpc>
                <a:spcPct val="90000"/>
              </a:lnSpc>
            </a:pPr>
            <a:r>
              <a:rPr lang="en-US" sz="1600"/>
              <a:t>r0</a:t>
            </a:r>
          </a:p>
        </p:txBody>
      </p:sp>
      <p:sp>
        <p:nvSpPr>
          <p:cNvPr id="28711" name="Rectangle 1063"/>
          <p:cNvSpPr>
            <a:spLocks noChangeArrowheads="1"/>
          </p:cNvSpPr>
          <p:nvPr/>
        </p:nvSpPr>
        <p:spPr bwMode="gray">
          <a:xfrm>
            <a:off x="6772275" y="5132388"/>
            <a:ext cx="884238" cy="312737"/>
          </a:xfrm>
          <a:prstGeom prst="rect">
            <a:avLst/>
          </a:prstGeom>
          <a:noFill/>
          <a:ln w="9525">
            <a:noFill/>
            <a:miter lim="800000"/>
            <a:headEnd/>
            <a:tailEnd/>
          </a:ln>
        </p:spPr>
        <p:txBody>
          <a:bodyPr lIns="92075" tIns="46038" rIns="92075" bIns="46038">
            <a:spAutoFit/>
          </a:bodyPr>
          <a:lstStyle/>
          <a:p>
            <a:pPr>
              <a:lnSpc>
                <a:spcPct val="90000"/>
              </a:lnSpc>
            </a:pPr>
            <a:r>
              <a:rPr lang="en-US" sz="1600">
                <a:solidFill>
                  <a:schemeClr val="bg1"/>
                </a:solidFill>
              </a:rPr>
              <a:t>0x5</a:t>
            </a:r>
          </a:p>
        </p:txBody>
      </p:sp>
      <p:sp>
        <p:nvSpPr>
          <p:cNvPr id="28712" name="Rectangle 1064"/>
          <p:cNvSpPr>
            <a:spLocks noChangeArrowheads="1"/>
          </p:cNvSpPr>
          <p:nvPr/>
        </p:nvSpPr>
        <p:spPr bwMode="gray">
          <a:xfrm>
            <a:off x="7702550" y="4903788"/>
            <a:ext cx="1065213" cy="754062"/>
          </a:xfrm>
          <a:prstGeom prst="rect">
            <a:avLst/>
          </a:prstGeom>
          <a:noFill/>
          <a:ln w="9525">
            <a:noFill/>
            <a:miter lim="800000"/>
            <a:headEnd/>
            <a:tailEnd/>
          </a:ln>
        </p:spPr>
        <p:txBody>
          <a:bodyPr lIns="92075" tIns="46038" rIns="92075" bIns="46038">
            <a:spAutoFit/>
          </a:bodyPr>
          <a:lstStyle/>
          <a:p>
            <a:pPr>
              <a:lnSpc>
                <a:spcPct val="90000"/>
              </a:lnSpc>
            </a:pPr>
            <a:r>
              <a:rPr lang="en-US" sz="1600"/>
              <a:t>Source</a:t>
            </a:r>
            <a:br>
              <a:rPr lang="en-US" sz="1600"/>
            </a:br>
            <a:r>
              <a:rPr lang="en-US" sz="1600"/>
              <a:t>Register</a:t>
            </a:r>
            <a:br>
              <a:rPr lang="en-US" sz="1600"/>
            </a:br>
            <a:r>
              <a:rPr lang="en-US" sz="1600"/>
              <a:t>for STR</a:t>
            </a:r>
          </a:p>
        </p:txBody>
      </p:sp>
      <p:sp>
        <p:nvSpPr>
          <p:cNvPr id="28713" name="Line 1065"/>
          <p:cNvSpPr>
            <a:spLocks noChangeShapeType="1"/>
          </p:cNvSpPr>
          <p:nvPr/>
        </p:nvSpPr>
        <p:spPr bwMode="gray">
          <a:xfrm flipV="1">
            <a:off x="6011863" y="5257800"/>
            <a:ext cx="677862" cy="361950"/>
          </a:xfrm>
          <a:prstGeom prst="line">
            <a:avLst/>
          </a:prstGeom>
          <a:noFill/>
          <a:ln w="25400">
            <a:solidFill>
              <a:schemeClr val="tx1"/>
            </a:solidFill>
            <a:round/>
            <a:headEnd type="stealth" w="med" len="lg"/>
            <a:tailEnd type="none" w="sm" len="sm"/>
          </a:ln>
        </p:spPr>
        <p:txBody>
          <a:bodyPr wrap="none" anchor="ctr"/>
          <a:lstStyle/>
          <a:p>
            <a:endParaRPr lang="es-AR"/>
          </a:p>
        </p:txBody>
      </p:sp>
      <p:sp>
        <p:nvSpPr>
          <p:cNvPr id="28714" name="Rectangle 1066"/>
          <p:cNvSpPr>
            <a:spLocks noChangeArrowheads="1"/>
          </p:cNvSpPr>
          <p:nvPr/>
        </p:nvSpPr>
        <p:spPr bwMode="gray">
          <a:xfrm>
            <a:off x="2960688" y="4591050"/>
            <a:ext cx="879475" cy="303213"/>
          </a:xfrm>
          <a:prstGeom prst="rect">
            <a:avLst/>
          </a:prstGeom>
          <a:solidFill>
            <a:schemeClr val="tx2"/>
          </a:solidFill>
          <a:ln w="25400">
            <a:solidFill>
              <a:schemeClr val="tx1"/>
            </a:solidFill>
            <a:miter lim="800000"/>
            <a:headEnd/>
            <a:tailEnd/>
          </a:ln>
        </p:spPr>
        <p:txBody>
          <a:bodyPr wrap="none" anchor="ctr"/>
          <a:lstStyle/>
          <a:p>
            <a:endParaRPr lang="es-AR"/>
          </a:p>
        </p:txBody>
      </p:sp>
      <p:sp>
        <p:nvSpPr>
          <p:cNvPr id="28715" name="Rectangle 1067"/>
          <p:cNvSpPr>
            <a:spLocks noChangeArrowheads="1"/>
          </p:cNvSpPr>
          <p:nvPr/>
        </p:nvSpPr>
        <p:spPr bwMode="gray">
          <a:xfrm>
            <a:off x="2867025" y="4251325"/>
            <a:ext cx="1066800" cy="312738"/>
          </a:xfrm>
          <a:prstGeom prst="rect">
            <a:avLst/>
          </a:prstGeom>
          <a:noFill/>
          <a:ln w="9525">
            <a:noFill/>
            <a:miter lim="800000"/>
            <a:headEnd/>
            <a:tailEnd/>
          </a:ln>
        </p:spPr>
        <p:txBody>
          <a:bodyPr lIns="92075" tIns="46038" rIns="92075" bIns="46038">
            <a:spAutoFit/>
          </a:bodyPr>
          <a:lstStyle/>
          <a:p>
            <a:pPr>
              <a:lnSpc>
                <a:spcPct val="90000"/>
              </a:lnSpc>
            </a:pPr>
            <a:r>
              <a:rPr lang="en-US" sz="1600"/>
              <a:t>Offset</a:t>
            </a:r>
          </a:p>
        </p:txBody>
      </p:sp>
      <p:sp>
        <p:nvSpPr>
          <p:cNvPr id="28716" name="Rectangle 1068"/>
          <p:cNvSpPr>
            <a:spLocks noChangeArrowheads="1"/>
          </p:cNvSpPr>
          <p:nvPr/>
        </p:nvSpPr>
        <p:spPr bwMode="gray">
          <a:xfrm>
            <a:off x="2981325" y="4600575"/>
            <a:ext cx="885825" cy="312738"/>
          </a:xfrm>
          <a:prstGeom prst="rect">
            <a:avLst/>
          </a:prstGeom>
          <a:noFill/>
          <a:ln w="9525">
            <a:noFill/>
            <a:miter lim="800000"/>
            <a:headEnd/>
            <a:tailEnd/>
          </a:ln>
        </p:spPr>
        <p:txBody>
          <a:bodyPr lIns="92075" tIns="46038" rIns="92075" bIns="46038">
            <a:spAutoFit/>
          </a:bodyPr>
          <a:lstStyle/>
          <a:p>
            <a:pPr>
              <a:lnSpc>
                <a:spcPct val="90000"/>
              </a:lnSpc>
            </a:pPr>
            <a:r>
              <a:rPr lang="en-US" sz="1600">
                <a:solidFill>
                  <a:schemeClr val="bg1"/>
                </a:solidFill>
              </a:rPr>
              <a:t>12</a:t>
            </a:r>
          </a:p>
        </p:txBody>
      </p:sp>
      <p:sp>
        <p:nvSpPr>
          <p:cNvPr id="28717" name="Rectangle 1069"/>
          <p:cNvSpPr>
            <a:spLocks noChangeArrowheads="1"/>
          </p:cNvSpPr>
          <p:nvPr/>
        </p:nvSpPr>
        <p:spPr bwMode="gray">
          <a:xfrm>
            <a:off x="4117975" y="4637088"/>
            <a:ext cx="893763" cy="284162"/>
          </a:xfrm>
          <a:prstGeom prst="rect">
            <a:avLst/>
          </a:prstGeom>
          <a:noFill/>
          <a:ln w="9525">
            <a:noFill/>
            <a:miter lim="800000"/>
            <a:headEnd/>
            <a:tailEnd/>
          </a:ln>
        </p:spPr>
        <p:txBody>
          <a:bodyPr lIns="92075" tIns="46038" rIns="92075" bIns="46038">
            <a:spAutoFit/>
          </a:bodyPr>
          <a:lstStyle/>
          <a:p>
            <a:pPr>
              <a:lnSpc>
                <a:spcPct val="90000"/>
              </a:lnSpc>
            </a:pPr>
            <a:r>
              <a:rPr lang="en-US"/>
              <a:t>0x20c</a:t>
            </a:r>
          </a:p>
        </p:txBody>
      </p:sp>
      <p:sp>
        <p:nvSpPr>
          <p:cNvPr id="28718" name="Line 1070"/>
          <p:cNvSpPr>
            <a:spLocks noChangeShapeType="1"/>
          </p:cNvSpPr>
          <p:nvPr/>
        </p:nvSpPr>
        <p:spPr bwMode="gray">
          <a:xfrm flipV="1">
            <a:off x="3413125" y="5029200"/>
            <a:ext cx="0" cy="609600"/>
          </a:xfrm>
          <a:prstGeom prst="line">
            <a:avLst/>
          </a:prstGeom>
          <a:noFill/>
          <a:ln w="12700">
            <a:solidFill>
              <a:schemeClr val="tx1"/>
            </a:solidFill>
            <a:round/>
            <a:headEnd type="none" w="sm" len="sm"/>
            <a:tailEnd type="stealth" w="med" len="lg"/>
          </a:ln>
        </p:spPr>
        <p:txBody>
          <a:bodyPr wrap="none" anchor="ctr"/>
          <a:lstStyle/>
          <a:p>
            <a:endParaRPr lang="es-AR"/>
          </a:p>
        </p:txBody>
      </p:sp>
      <p:sp>
        <p:nvSpPr>
          <p:cNvPr id="28719" name="Rectangle 1071"/>
          <p:cNvSpPr>
            <a:spLocks noChangeArrowheads="1"/>
          </p:cNvSpPr>
          <p:nvPr/>
        </p:nvSpPr>
        <p:spPr bwMode="gray">
          <a:xfrm>
            <a:off x="1452563" y="4537075"/>
            <a:ext cx="889000" cy="315913"/>
          </a:xfrm>
          <a:prstGeom prst="rect">
            <a:avLst/>
          </a:prstGeom>
          <a:solidFill>
            <a:schemeClr val="folHlink"/>
          </a:solidFill>
          <a:ln w="12700">
            <a:solidFill>
              <a:schemeClr val="tx1"/>
            </a:solidFill>
            <a:miter lim="800000"/>
            <a:headEnd/>
            <a:tailEnd/>
          </a:ln>
        </p:spPr>
        <p:txBody>
          <a:bodyPr wrap="none" anchor="ctr"/>
          <a:lstStyle/>
          <a:p>
            <a:endParaRPr lang="es-AR"/>
          </a:p>
        </p:txBody>
      </p:sp>
      <p:sp>
        <p:nvSpPr>
          <p:cNvPr id="28720" name="Rectangle 1072"/>
          <p:cNvSpPr>
            <a:spLocks noChangeArrowheads="1"/>
          </p:cNvSpPr>
          <p:nvPr/>
        </p:nvSpPr>
        <p:spPr bwMode="gray">
          <a:xfrm>
            <a:off x="1379538" y="4216400"/>
            <a:ext cx="1074737" cy="312738"/>
          </a:xfrm>
          <a:prstGeom prst="rect">
            <a:avLst/>
          </a:prstGeom>
          <a:noFill/>
          <a:ln w="9525">
            <a:noFill/>
            <a:miter lim="800000"/>
            <a:headEnd/>
            <a:tailEnd/>
          </a:ln>
        </p:spPr>
        <p:txBody>
          <a:bodyPr lIns="92075" tIns="46038" rIns="92075" bIns="46038">
            <a:spAutoFit/>
          </a:bodyPr>
          <a:lstStyle/>
          <a:p>
            <a:pPr>
              <a:lnSpc>
                <a:spcPct val="90000"/>
              </a:lnSpc>
            </a:pPr>
            <a:r>
              <a:rPr lang="en-US" sz="1600" i="1"/>
              <a:t>r1</a:t>
            </a:r>
          </a:p>
        </p:txBody>
      </p:sp>
      <p:sp>
        <p:nvSpPr>
          <p:cNvPr id="28721" name="Rectangle 1073"/>
          <p:cNvSpPr>
            <a:spLocks noChangeArrowheads="1"/>
          </p:cNvSpPr>
          <p:nvPr/>
        </p:nvSpPr>
        <p:spPr bwMode="gray">
          <a:xfrm>
            <a:off x="1455738" y="4549775"/>
            <a:ext cx="892175" cy="312738"/>
          </a:xfrm>
          <a:prstGeom prst="rect">
            <a:avLst/>
          </a:prstGeom>
          <a:noFill/>
          <a:ln w="9525">
            <a:noFill/>
            <a:miter lim="800000"/>
            <a:headEnd/>
            <a:tailEnd/>
          </a:ln>
        </p:spPr>
        <p:txBody>
          <a:bodyPr lIns="92075" tIns="46038" rIns="92075" bIns="46038">
            <a:spAutoFit/>
          </a:bodyPr>
          <a:lstStyle/>
          <a:p>
            <a:pPr>
              <a:lnSpc>
                <a:spcPct val="90000"/>
              </a:lnSpc>
            </a:pPr>
            <a:r>
              <a:rPr lang="en-US" sz="1600" i="1">
                <a:solidFill>
                  <a:schemeClr val="bg1"/>
                </a:solidFill>
              </a:rPr>
              <a:t>0x20c</a:t>
            </a:r>
            <a:endParaRPr lang="en-US" sz="1600" i="1"/>
          </a:p>
        </p:txBody>
      </p:sp>
      <p:sp>
        <p:nvSpPr>
          <p:cNvPr id="28722" name="Rectangle 1074"/>
          <p:cNvSpPr>
            <a:spLocks noChangeArrowheads="1"/>
          </p:cNvSpPr>
          <p:nvPr/>
        </p:nvSpPr>
        <p:spPr bwMode="gray">
          <a:xfrm>
            <a:off x="342900" y="4302125"/>
            <a:ext cx="1303338" cy="754063"/>
          </a:xfrm>
          <a:prstGeom prst="rect">
            <a:avLst/>
          </a:prstGeom>
          <a:noFill/>
          <a:ln w="9525">
            <a:noFill/>
            <a:miter lim="800000"/>
            <a:headEnd/>
            <a:tailEnd/>
          </a:ln>
        </p:spPr>
        <p:txBody>
          <a:bodyPr lIns="92075" tIns="46038" rIns="92075" bIns="46038">
            <a:spAutoFit/>
          </a:bodyPr>
          <a:lstStyle/>
          <a:p>
            <a:pPr>
              <a:lnSpc>
                <a:spcPct val="90000"/>
              </a:lnSpc>
            </a:pPr>
            <a:r>
              <a:rPr lang="en-US" sz="1600" i="1"/>
              <a:t>Updated</a:t>
            </a:r>
            <a:br>
              <a:rPr lang="en-US" sz="1600" i="1"/>
            </a:br>
            <a:r>
              <a:rPr lang="en-US" sz="1600" i="1"/>
              <a:t>Base</a:t>
            </a:r>
            <a:br>
              <a:rPr lang="en-US" sz="1600" i="1"/>
            </a:br>
            <a:r>
              <a:rPr lang="en-US" sz="1600" i="1"/>
              <a:t>Register</a:t>
            </a:r>
          </a:p>
        </p:txBody>
      </p:sp>
      <p:sp>
        <p:nvSpPr>
          <p:cNvPr id="28723" name="Line 1075"/>
          <p:cNvSpPr>
            <a:spLocks noChangeShapeType="1"/>
          </p:cNvSpPr>
          <p:nvPr/>
        </p:nvSpPr>
        <p:spPr bwMode="gray">
          <a:xfrm flipH="1">
            <a:off x="2425700" y="4725988"/>
            <a:ext cx="469900" cy="0"/>
          </a:xfrm>
          <a:prstGeom prst="line">
            <a:avLst/>
          </a:prstGeom>
          <a:noFill/>
          <a:ln w="12700">
            <a:solidFill>
              <a:schemeClr val="tx1"/>
            </a:solidFill>
            <a:round/>
            <a:headEnd type="none" w="sm" len="sm"/>
            <a:tailEnd type="stealth" w="med" len="lg"/>
          </a:ln>
        </p:spPr>
        <p:txBody>
          <a:bodyPr wrap="none" anchor="ctr"/>
          <a:lstStyle/>
          <a:p>
            <a:endParaRPr lang="es-AR"/>
          </a:p>
        </p:txBody>
      </p:sp>
      <p:sp>
        <p:nvSpPr>
          <p:cNvPr id="28724" name="Line 1076"/>
          <p:cNvSpPr>
            <a:spLocks noChangeShapeType="1"/>
          </p:cNvSpPr>
          <p:nvPr/>
        </p:nvSpPr>
        <p:spPr bwMode="gray">
          <a:xfrm>
            <a:off x="5453063" y="3973513"/>
            <a:ext cx="0" cy="541337"/>
          </a:xfrm>
          <a:prstGeom prst="line">
            <a:avLst/>
          </a:prstGeom>
          <a:noFill/>
          <a:ln w="25400">
            <a:solidFill>
              <a:schemeClr val="tx1"/>
            </a:solidFill>
            <a:prstDash val="sysDot"/>
            <a:round/>
            <a:headEnd type="none" w="sm" len="sm"/>
            <a:tailEnd type="none" w="sm" len="sm"/>
          </a:ln>
        </p:spPr>
        <p:txBody>
          <a:bodyPr wrap="none" anchor="ctr"/>
          <a:lstStyle/>
          <a:p>
            <a:endParaRPr lang="es-AR"/>
          </a:p>
        </p:txBody>
      </p:sp>
      <p:sp>
        <p:nvSpPr>
          <p:cNvPr id="28725" name="Line 1077"/>
          <p:cNvSpPr>
            <a:spLocks noChangeShapeType="1"/>
          </p:cNvSpPr>
          <p:nvPr/>
        </p:nvSpPr>
        <p:spPr bwMode="gray">
          <a:xfrm>
            <a:off x="5453063" y="5726113"/>
            <a:ext cx="0" cy="541337"/>
          </a:xfrm>
          <a:prstGeom prst="line">
            <a:avLst/>
          </a:prstGeom>
          <a:noFill/>
          <a:ln w="25400">
            <a:solidFill>
              <a:schemeClr val="tx1"/>
            </a:solidFill>
            <a:prstDash val="sysDot"/>
            <a:round/>
            <a:headEnd type="none" w="sm" len="sm"/>
            <a:tailEnd type="none" w="sm" len="sm"/>
          </a:ln>
        </p:spPr>
        <p:txBody>
          <a:bodyPr wrap="none" anchor="ctr"/>
          <a:lstStyle/>
          <a:p>
            <a:endParaRPr lang="es-AR"/>
          </a:p>
        </p:txBody>
      </p:sp>
      <p:sp>
        <p:nvSpPr>
          <p:cNvPr id="28726" name="Line 1078"/>
          <p:cNvSpPr>
            <a:spLocks noChangeShapeType="1"/>
          </p:cNvSpPr>
          <p:nvPr/>
        </p:nvSpPr>
        <p:spPr bwMode="gray">
          <a:xfrm>
            <a:off x="228600" y="3733800"/>
            <a:ext cx="8534400" cy="0"/>
          </a:xfrm>
          <a:prstGeom prst="line">
            <a:avLst/>
          </a:prstGeom>
          <a:noFill/>
          <a:ln w="50800">
            <a:solidFill>
              <a:schemeClr val="tx2"/>
            </a:solidFill>
            <a:round/>
            <a:headEnd type="none" w="sm" len="sm"/>
            <a:tailEnd type="none" w="sm" len="sm"/>
          </a:ln>
        </p:spPr>
        <p:txBody>
          <a:bodyPr wrap="none" anchor="ctr"/>
          <a:lstStyle/>
          <a:p>
            <a:endParaRPr lang="es-AR"/>
          </a:p>
        </p:txBody>
      </p:sp>
      <p:sp>
        <p:nvSpPr>
          <p:cNvPr id="28727" name="Rectangle 1079"/>
          <p:cNvSpPr>
            <a:spLocks noChangeArrowheads="1"/>
          </p:cNvSpPr>
          <p:nvPr/>
        </p:nvSpPr>
        <p:spPr bwMode="gray">
          <a:xfrm>
            <a:off x="153988" y="3298825"/>
            <a:ext cx="4202112" cy="352425"/>
          </a:xfrm>
          <a:prstGeom prst="rect">
            <a:avLst/>
          </a:prstGeom>
          <a:noFill/>
          <a:ln w="9525">
            <a:noFill/>
            <a:miter lim="800000"/>
            <a:headEnd/>
            <a:tailEnd/>
          </a:ln>
        </p:spPr>
        <p:txBody>
          <a:bodyPr wrap="none" lIns="92075" tIns="46038" rIns="92075" bIns="46038">
            <a:spAutoFit/>
          </a:bodyPr>
          <a:lstStyle/>
          <a:p>
            <a:pPr>
              <a:lnSpc>
                <a:spcPct val="90000"/>
              </a:lnSpc>
              <a:spcBef>
                <a:spcPct val="30000"/>
              </a:spcBef>
            </a:pPr>
            <a:r>
              <a:rPr lang="en-US" sz="1600"/>
              <a:t>Auto-update form:</a:t>
            </a:r>
            <a:r>
              <a:rPr lang="en-US" sz="1900">
                <a:solidFill>
                  <a:schemeClr val="hlink"/>
                </a:solidFill>
                <a:latin typeface="Times New Roman" pitchFamily="18" charset="0"/>
              </a:rPr>
              <a:t> </a:t>
            </a:r>
            <a:r>
              <a:rPr lang="en-US">
                <a:solidFill>
                  <a:schemeClr val="hlink"/>
                </a:solidFill>
              </a:rPr>
              <a:t>STR r0,[r1,#12]!</a:t>
            </a:r>
            <a:endParaRPr lang="en-US" sz="1900">
              <a:solidFill>
                <a:schemeClr val="hlink"/>
              </a:solidFill>
              <a:latin typeface="Times New Roman" pitchFamily="18" charset="0"/>
            </a:endParaRPr>
          </a:p>
        </p:txBody>
      </p:sp>
      <p:sp>
        <p:nvSpPr>
          <p:cNvPr id="28728" name="Rectangle 1080"/>
          <p:cNvSpPr>
            <a:spLocks noGrp="1" noChangeArrowheads="1"/>
          </p:cNvSpPr>
          <p:nvPr>
            <p:ph type="title"/>
          </p:nvPr>
        </p:nvSpPr>
        <p:spPr/>
        <p:txBody>
          <a:bodyPr/>
          <a:lstStyle/>
          <a:p>
            <a:r>
              <a:rPr lang="en-US" smtClean="0"/>
              <a:t>Pre or Post Indexed Addressing?</a:t>
            </a:r>
          </a:p>
        </p:txBody>
      </p:sp>
      <p:sp>
        <p:nvSpPr>
          <p:cNvPr id="28729" name="Rectangle 1081"/>
          <p:cNvSpPr>
            <a:spLocks noGrp="1" noChangeArrowheads="1"/>
          </p:cNvSpPr>
          <p:nvPr>
            <p:ph type="body" idx="1"/>
          </p:nvPr>
        </p:nvSpPr>
        <p:spPr bwMode="gray">
          <a:xfrm>
            <a:off x="304800" y="1143000"/>
            <a:ext cx="5067300" cy="393700"/>
          </a:xfrm>
        </p:spPr>
        <p:txBody>
          <a:bodyPr/>
          <a:lstStyle/>
          <a:p>
            <a:pPr>
              <a:lnSpc>
                <a:spcPct val="90000"/>
              </a:lnSpc>
            </a:pPr>
            <a:r>
              <a:rPr lang="en-US" smtClean="0">
                <a:solidFill>
                  <a:schemeClr val="bg2"/>
                </a:solidFill>
              </a:rPr>
              <a:t> Pre-indexed: </a:t>
            </a:r>
            <a:r>
              <a:rPr lang="en-US" sz="2000" smtClean="0">
                <a:solidFill>
                  <a:schemeClr val="bg2"/>
                </a:solidFill>
                <a:latin typeface="Courier New" pitchFamily="49" charset="0"/>
              </a:rPr>
              <a:t>STR r0,[r1,#12]</a:t>
            </a:r>
            <a:endParaRPr lang="en-GB" smtClean="0">
              <a:solidFill>
                <a:schemeClr val="bg2"/>
              </a:solidFill>
            </a:endParaRPr>
          </a:p>
        </p:txBody>
      </p:sp>
      <p:sp>
        <p:nvSpPr>
          <p:cNvPr id="28730" name="Rectangle 1082"/>
          <p:cNvSpPr>
            <a:spLocks noChangeArrowheads="1"/>
          </p:cNvSpPr>
          <p:nvPr/>
        </p:nvSpPr>
        <p:spPr bwMode="gray">
          <a:xfrm>
            <a:off x="304800" y="3797300"/>
            <a:ext cx="4572000" cy="393700"/>
          </a:xfrm>
          <a:prstGeom prst="rect">
            <a:avLst/>
          </a:prstGeom>
          <a:noFill/>
          <a:ln w="9525">
            <a:noFill/>
            <a:miter lim="800000"/>
            <a:headEnd/>
            <a:tailEnd/>
          </a:ln>
        </p:spPr>
        <p:txBody>
          <a:bodyPr/>
          <a:lstStyle/>
          <a:p>
            <a:pPr marL="342900" indent="-342900">
              <a:buSzPct val="80000"/>
              <a:buFont typeface="Wingdings" pitchFamily="2" charset="2"/>
              <a:buChar char="n"/>
            </a:pPr>
            <a:r>
              <a:rPr lang="en-US" sz="2400">
                <a:solidFill>
                  <a:schemeClr val="bg2"/>
                </a:solidFill>
              </a:rPr>
              <a:t> Post-indexed</a:t>
            </a:r>
            <a:r>
              <a:rPr lang="en-US">
                <a:solidFill>
                  <a:schemeClr val="bg2"/>
                </a:solidFill>
              </a:rPr>
              <a:t>: </a:t>
            </a:r>
            <a:r>
              <a:rPr lang="en-US" sz="2000">
                <a:solidFill>
                  <a:schemeClr val="bg2"/>
                </a:solidFill>
              </a:rPr>
              <a:t>STR r0,[r1],#12</a:t>
            </a:r>
            <a:endParaRPr lang="en-GB" sz="2000">
              <a:solidFill>
                <a:schemeClr val="bg2"/>
              </a:solidFill>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80"/>
          <p:cNvSpPr>
            <a:spLocks noGrp="1" noChangeArrowheads="1"/>
          </p:cNvSpPr>
          <p:nvPr>
            <p:ph type="title"/>
          </p:nvPr>
        </p:nvSpPr>
        <p:spPr/>
        <p:txBody>
          <a:bodyPr/>
          <a:lstStyle/>
          <a:p>
            <a:r>
              <a:rPr lang="en-US" smtClean="0"/>
              <a:t>C language example</a:t>
            </a:r>
          </a:p>
        </p:txBody>
      </p:sp>
      <p:sp>
        <p:nvSpPr>
          <p:cNvPr id="29699" name="59 CuadroTexto"/>
          <p:cNvSpPr txBox="1">
            <a:spLocks noChangeArrowheads="1"/>
          </p:cNvSpPr>
          <p:nvPr/>
        </p:nvSpPr>
        <p:spPr bwMode="auto">
          <a:xfrm>
            <a:off x="873125" y="1163638"/>
            <a:ext cx="4633913" cy="2117725"/>
          </a:xfrm>
          <a:prstGeom prst="rect">
            <a:avLst/>
          </a:prstGeom>
          <a:noFill/>
          <a:ln w="9525">
            <a:noFill/>
            <a:miter lim="800000"/>
            <a:headEnd/>
            <a:tailEnd/>
          </a:ln>
        </p:spPr>
        <p:txBody>
          <a:bodyPr>
            <a:spAutoFit/>
          </a:bodyPr>
          <a:lstStyle/>
          <a:p>
            <a:pPr algn="l"/>
            <a:r>
              <a:rPr lang="es-AR" sz="2800"/>
              <a:t>int *ptr;</a:t>
            </a:r>
          </a:p>
          <a:p>
            <a:pPr algn="l"/>
            <a:r>
              <a:rPr lang="es-AR" sz="2800"/>
              <a:t>int x, y;</a:t>
            </a:r>
          </a:p>
          <a:p>
            <a:pPr algn="l"/>
            <a:r>
              <a:rPr lang="es-AR" sz="2800"/>
              <a:t>ptr = &amp;y;</a:t>
            </a:r>
          </a:p>
          <a:p>
            <a:pPr algn="l"/>
            <a:r>
              <a:rPr lang="es-AR" sz="2800"/>
              <a:t>x = *ptr++;</a:t>
            </a:r>
          </a:p>
        </p:txBody>
      </p:sp>
      <p:sp>
        <p:nvSpPr>
          <p:cNvPr id="29700" name="Line 1078"/>
          <p:cNvSpPr>
            <a:spLocks noChangeShapeType="1"/>
          </p:cNvSpPr>
          <p:nvPr/>
        </p:nvSpPr>
        <p:spPr bwMode="gray">
          <a:xfrm>
            <a:off x="228600" y="3733800"/>
            <a:ext cx="8534400" cy="0"/>
          </a:xfrm>
          <a:prstGeom prst="line">
            <a:avLst/>
          </a:prstGeom>
          <a:noFill/>
          <a:ln w="28575">
            <a:solidFill>
              <a:srgbClr val="FFC000"/>
            </a:solidFill>
            <a:round/>
            <a:headEnd type="none" w="sm" len="sm"/>
            <a:tailEnd type="none" w="sm" len="sm"/>
          </a:ln>
        </p:spPr>
        <p:txBody>
          <a:bodyPr wrap="none" anchor="ctr"/>
          <a:lstStyle/>
          <a:p>
            <a:endParaRPr lang="es-AR"/>
          </a:p>
        </p:txBody>
      </p:sp>
      <p:sp>
        <p:nvSpPr>
          <p:cNvPr id="29701" name="Rectangle 1082"/>
          <p:cNvSpPr>
            <a:spLocks noChangeArrowheads="1"/>
          </p:cNvSpPr>
          <p:nvPr/>
        </p:nvSpPr>
        <p:spPr bwMode="gray">
          <a:xfrm>
            <a:off x="315913" y="4295775"/>
            <a:ext cx="6022975" cy="1689100"/>
          </a:xfrm>
          <a:prstGeom prst="rect">
            <a:avLst/>
          </a:prstGeom>
          <a:noFill/>
          <a:ln w="9525">
            <a:noFill/>
            <a:miter lim="800000"/>
            <a:headEnd/>
            <a:tailEnd/>
          </a:ln>
        </p:spPr>
        <p:txBody>
          <a:bodyPr/>
          <a:lstStyle/>
          <a:p>
            <a:pPr marL="342900" indent="-342900">
              <a:buSzPct val="80000"/>
              <a:buFont typeface="Wingdings" pitchFamily="2" charset="2"/>
              <a:buChar char="n"/>
            </a:pPr>
            <a:r>
              <a:rPr lang="en-US">
                <a:solidFill>
                  <a:schemeClr val="bg2"/>
                </a:solidFill>
              </a:rPr>
              <a:t> </a:t>
            </a:r>
            <a:r>
              <a:rPr lang="en-US" sz="2800">
                <a:solidFill>
                  <a:schemeClr val="bg2"/>
                </a:solidFill>
              </a:rPr>
              <a:t>Compiles to a single instruction:</a:t>
            </a:r>
          </a:p>
          <a:p>
            <a:pPr marL="342900" indent="-342900">
              <a:buSzPct val="80000"/>
            </a:pPr>
            <a:r>
              <a:rPr lang="en-US" sz="2800">
                <a:solidFill>
                  <a:schemeClr val="bg2"/>
                </a:solidFill>
              </a:rPr>
              <a:t>  </a:t>
            </a:r>
          </a:p>
          <a:p>
            <a:pPr marL="342900" indent="-342900">
              <a:buSzPct val="80000"/>
            </a:pPr>
            <a:r>
              <a:rPr lang="en-US" sz="2800">
                <a:solidFill>
                  <a:schemeClr val="bg2"/>
                </a:solidFill>
              </a:rPr>
              <a:t>LDR r0,[r1],#4</a:t>
            </a:r>
            <a:endParaRPr lang="en-GB" sz="2800">
              <a:solidFill>
                <a:schemeClr val="bg2"/>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690563" y="6243638"/>
            <a:ext cx="1905000" cy="455612"/>
          </a:xfrm>
          <a:prstGeom prst="rect">
            <a:avLst/>
          </a:prstGeom>
          <a:noFill/>
          <a:ln w="9525">
            <a:noFill/>
            <a:miter lim="800000"/>
            <a:headEnd/>
            <a:tailEnd/>
          </a:ln>
        </p:spPr>
        <p:txBody>
          <a:bodyPr wrap="none" anchor="ctr"/>
          <a:lstStyle/>
          <a:p>
            <a:endParaRPr lang="es-AR"/>
          </a:p>
        </p:txBody>
      </p:sp>
      <p:sp>
        <p:nvSpPr>
          <p:cNvPr id="30723" name="Rectangle 3"/>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30724" name="Rectangle 4"/>
          <p:cNvSpPr>
            <a:spLocks noChangeArrowheads="1"/>
          </p:cNvSpPr>
          <p:nvPr/>
        </p:nvSpPr>
        <p:spPr bwMode="auto">
          <a:xfrm>
            <a:off x="690563" y="6243638"/>
            <a:ext cx="1905000" cy="455612"/>
          </a:xfrm>
          <a:prstGeom prst="rect">
            <a:avLst/>
          </a:prstGeom>
          <a:noFill/>
          <a:ln w="9525">
            <a:noFill/>
            <a:miter lim="800000"/>
            <a:headEnd/>
            <a:tailEnd/>
          </a:ln>
        </p:spPr>
        <p:txBody>
          <a:bodyPr wrap="none" anchor="ctr"/>
          <a:lstStyle/>
          <a:p>
            <a:endParaRPr lang="es-AR"/>
          </a:p>
        </p:txBody>
      </p:sp>
      <p:sp>
        <p:nvSpPr>
          <p:cNvPr id="30725" name="Rectangle 5"/>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30726" name="Rectangle 6"/>
          <p:cNvSpPr>
            <a:spLocks noGrp="1" noChangeArrowheads="1"/>
          </p:cNvSpPr>
          <p:nvPr>
            <p:ph type="title"/>
          </p:nvPr>
        </p:nvSpPr>
        <p:spPr/>
        <p:txBody>
          <a:bodyPr/>
          <a:lstStyle/>
          <a:p>
            <a:r>
              <a:rPr lang="en-US" smtClean="0"/>
              <a:t>Single register data transfer</a:t>
            </a:r>
          </a:p>
        </p:txBody>
      </p:sp>
      <p:pic>
        <p:nvPicPr>
          <p:cNvPr id="30727" name="Picture 2"/>
          <p:cNvPicPr>
            <a:picLocks noChangeAspect="1" noChangeArrowheads="1"/>
          </p:cNvPicPr>
          <p:nvPr/>
        </p:nvPicPr>
        <p:blipFill>
          <a:blip r:embed="rId3" cstate="print"/>
          <a:srcRect/>
          <a:stretch>
            <a:fillRect/>
          </a:stretch>
        </p:blipFill>
        <p:spPr bwMode="auto">
          <a:xfrm>
            <a:off x="0" y="1274763"/>
            <a:ext cx="9144000" cy="4629150"/>
          </a:xfrm>
          <a:prstGeom prst="rect">
            <a:avLst/>
          </a:prstGeom>
          <a:noFill/>
          <a:ln w="12700" algn="ctr">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690563" y="6243638"/>
            <a:ext cx="1905000" cy="455612"/>
          </a:xfrm>
          <a:prstGeom prst="rect">
            <a:avLst/>
          </a:prstGeom>
          <a:noFill/>
          <a:ln w="9525">
            <a:noFill/>
            <a:miter lim="800000"/>
            <a:headEnd/>
            <a:tailEnd/>
          </a:ln>
        </p:spPr>
        <p:txBody>
          <a:bodyPr wrap="none" anchor="ctr"/>
          <a:lstStyle/>
          <a:p>
            <a:endParaRPr lang="es-AR"/>
          </a:p>
        </p:txBody>
      </p:sp>
      <p:sp>
        <p:nvSpPr>
          <p:cNvPr id="31747" name="Rectangle 3"/>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31748" name="Rectangle 4"/>
          <p:cNvSpPr>
            <a:spLocks noChangeArrowheads="1"/>
          </p:cNvSpPr>
          <p:nvPr/>
        </p:nvSpPr>
        <p:spPr bwMode="auto">
          <a:xfrm>
            <a:off x="690563" y="6243638"/>
            <a:ext cx="1905000" cy="455612"/>
          </a:xfrm>
          <a:prstGeom prst="rect">
            <a:avLst/>
          </a:prstGeom>
          <a:noFill/>
          <a:ln w="9525">
            <a:noFill/>
            <a:miter lim="800000"/>
            <a:headEnd/>
            <a:tailEnd/>
          </a:ln>
        </p:spPr>
        <p:txBody>
          <a:bodyPr wrap="none" anchor="ctr"/>
          <a:lstStyle/>
          <a:p>
            <a:endParaRPr lang="es-AR"/>
          </a:p>
        </p:txBody>
      </p:sp>
      <p:sp>
        <p:nvSpPr>
          <p:cNvPr id="31749" name="Rectangle 5"/>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31750" name="Rectangle 6"/>
          <p:cNvSpPr>
            <a:spLocks noGrp="1" noChangeArrowheads="1"/>
          </p:cNvSpPr>
          <p:nvPr>
            <p:ph type="title"/>
          </p:nvPr>
        </p:nvSpPr>
        <p:spPr/>
        <p:txBody>
          <a:bodyPr/>
          <a:lstStyle/>
          <a:p>
            <a:r>
              <a:rPr lang="en-US" smtClean="0"/>
              <a:t>Single register data transfer</a:t>
            </a:r>
          </a:p>
        </p:txBody>
      </p:sp>
      <p:pic>
        <p:nvPicPr>
          <p:cNvPr id="31751" name="Picture 2"/>
          <p:cNvPicPr>
            <a:picLocks noChangeAspect="1" noChangeArrowheads="1"/>
          </p:cNvPicPr>
          <p:nvPr/>
        </p:nvPicPr>
        <p:blipFill>
          <a:blip r:embed="rId3" cstate="print"/>
          <a:srcRect/>
          <a:stretch>
            <a:fillRect/>
          </a:stretch>
        </p:blipFill>
        <p:spPr bwMode="auto">
          <a:xfrm>
            <a:off x="0" y="830263"/>
            <a:ext cx="9144000" cy="4346575"/>
          </a:xfrm>
          <a:prstGeom prst="rect">
            <a:avLst/>
          </a:prstGeom>
          <a:noFill/>
          <a:ln w="12700" algn="ctr">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690563" y="6243638"/>
            <a:ext cx="1905000" cy="455612"/>
          </a:xfrm>
          <a:prstGeom prst="rect">
            <a:avLst/>
          </a:prstGeom>
          <a:noFill/>
          <a:ln w="9525">
            <a:noFill/>
            <a:miter lim="800000"/>
            <a:headEnd/>
            <a:tailEnd/>
          </a:ln>
        </p:spPr>
        <p:txBody>
          <a:bodyPr wrap="none" anchor="ctr"/>
          <a:lstStyle/>
          <a:p>
            <a:endParaRPr lang="es-AR"/>
          </a:p>
        </p:txBody>
      </p:sp>
      <p:sp>
        <p:nvSpPr>
          <p:cNvPr id="32771" name="Rectangle 3"/>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32772" name="Rectangle 4"/>
          <p:cNvSpPr>
            <a:spLocks noChangeArrowheads="1"/>
          </p:cNvSpPr>
          <p:nvPr/>
        </p:nvSpPr>
        <p:spPr bwMode="auto">
          <a:xfrm>
            <a:off x="690563" y="6243638"/>
            <a:ext cx="1905000" cy="455612"/>
          </a:xfrm>
          <a:prstGeom prst="rect">
            <a:avLst/>
          </a:prstGeom>
          <a:noFill/>
          <a:ln w="9525">
            <a:noFill/>
            <a:miter lim="800000"/>
            <a:headEnd/>
            <a:tailEnd/>
          </a:ln>
        </p:spPr>
        <p:txBody>
          <a:bodyPr wrap="none" anchor="ctr"/>
          <a:lstStyle/>
          <a:p>
            <a:endParaRPr lang="es-AR"/>
          </a:p>
        </p:txBody>
      </p:sp>
      <p:sp>
        <p:nvSpPr>
          <p:cNvPr id="32773" name="Rectangle 5"/>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32774" name="Rectangle 6"/>
          <p:cNvSpPr>
            <a:spLocks noGrp="1" noChangeArrowheads="1"/>
          </p:cNvSpPr>
          <p:nvPr>
            <p:ph type="title"/>
          </p:nvPr>
        </p:nvSpPr>
        <p:spPr/>
        <p:txBody>
          <a:bodyPr/>
          <a:lstStyle/>
          <a:p>
            <a:r>
              <a:rPr lang="en-US" smtClean="0"/>
              <a:t>Single register data transfer: examples</a:t>
            </a:r>
          </a:p>
        </p:txBody>
      </p:sp>
      <p:pic>
        <p:nvPicPr>
          <p:cNvPr id="32775" name="Picture 2"/>
          <p:cNvPicPr>
            <a:picLocks noChangeAspect="1" noChangeArrowheads="1"/>
          </p:cNvPicPr>
          <p:nvPr/>
        </p:nvPicPr>
        <p:blipFill>
          <a:blip r:embed="rId3" cstate="print"/>
          <a:srcRect/>
          <a:stretch>
            <a:fillRect/>
          </a:stretch>
        </p:blipFill>
        <p:spPr bwMode="auto">
          <a:xfrm>
            <a:off x="0" y="2265363"/>
            <a:ext cx="9144000" cy="2330450"/>
          </a:xfrm>
          <a:prstGeom prst="rect">
            <a:avLst/>
          </a:prstGeom>
          <a:noFill/>
          <a:ln w="12700" algn="ctr">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2570163" y="55563"/>
            <a:ext cx="4273550" cy="6805612"/>
          </a:xfrm>
          <a:prstGeom prst="rect">
            <a:avLst/>
          </a:prstGeom>
          <a:noFill/>
          <a:ln w="12700" algn="ctr">
            <a:noFill/>
            <a:miter lim="800000"/>
            <a:headEnd/>
            <a:tailEnd/>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mtClean="0"/>
              <a:t>Load/Store Exercise</a:t>
            </a:r>
          </a:p>
        </p:txBody>
      </p:sp>
      <p:sp>
        <p:nvSpPr>
          <p:cNvPr id="33795" name="Rectangle 3"/>
          <p:cNvSpPr>
            <a:spLocks noGrp="1" noChangeArrowheads="1"/>
          </p:cNvSpPr>
          <p:nvPr>
            <p:ph type="body" idx="1"/>
          </p:nvPr>
        </p:nvSpPr>
        <p:spPr/>
        <p:txBody>
          <a:bodyPr/>
          <a:lstStyle/>
          <a:p>
            <a:pPr>
              <a:buFont typeface="Wingdings" pitchFamily="2" charset="2"/>
              <a:buNone/>
            </a:pPr>
            <a:r>
              <a:rPr lang="en-US" smtClean="0"/>
              <a:t>	</a:t>
            </a:r>
            <a:r>
              <a:rPr lang="en-US" sz="2800" smtClean="0"/>
              <a:t>Assume an </a:t>
            </a:r>
            <a:r>
              <a:rPr lang="en-US" sz="2800" u="sng" smtClean="0">
                <a:solidFill>
                  <a:srgbClr val="FF0000"/>
                </a:solidFill>
              </a:rPr>
              <a:t>array of 25 words</a:t>
            </a:r>
            <a:r>
              <a:rPr lang="en-US" sz="2800" smtClean="0"/>
              <a:t>.  A compiler associates y with r1.  Assume that the base address for the array is located in r2.  Translate this C statement/assignment using just three instructions:</a:t>
            </a:r>
          </a:p>
          <a:p>
            <a:pPr>
              <a:buFont typeface="Wingdings" pitchFamily="2" charset="2"/>
              <a:buNone/>
            </a:pPr>
            <a:endParaRPr lang="en-US" sz="2800" smtClean="0"/>
          </a:p>
          <a:p>
            <a:pPr>
              <a:buFont typeface="Wingdings" pitchFamily="2" charset="2"/>
              <a:buNone/>
            </a:pPr>
            <a:r>
              <a:rPr lang="en-US" smtClean="0"/>
              <a:t>	</a:t>
            </a:r>
            <a:r>
              <a:rPr lang="en-US" sz="3600" smtClean="0">
                <a:latin typeface="Courier New" pitchFamily="49" charset="0"/>
              </a:rPr>
              <a:t>array[10] = array[5] + y;</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Load/Store Exercise Solution</a:t>
            </a:r>
          </a:p>
        </p:txBody>
      </p:sp>
      <p:sp>
        <p:nvSpPr>
          <p:cNvPr id="34819" name="Rectangle 3"/>
          <p:cNvSpPr>
            <a:spLocks noGrp="1" noChangeArrowheads="1"/>
          </p:cNvSpPr>
          <p:nvPr>
            <p:ph type="body" idx="1"/>
          </p:nvPr>
        </p:nvSpPr>
        <p:spPr>
          <a:xfrm>
            <a:off x="15875" y="906463"/>
            <a:ext cx="9128125" cy="5473700"/>
          </a:xfrm>
        </p:spPr>
        <p:txBody>
          <a:bodyPr/>
          <a:lstStyle/>
          <a:p>
            <a:pPr>
              <a:buFont typeface="Wingdings" pitchFamily="2" charset="2"/>
              <a:buNone/>
            </a:pPr>
            <a:r>
              <a:rPr lang="en-US" smtClean="0"/>
              <a:t>	</a:t>
            </a:r>
          </a:p>
          <a:p>
            <a:pPr>
              <a:buFont typeface="Wingdings" pitchFamily="2" charset="2"/>
              <a:buNone/>
            </a:pPr>
            <a:r>
              <a:rPr lang="en-US" smtClean="0"/>
              <a:t>	</a:t>
            </a:r>
            <a:r>
              <a:rPr lang="en-US" sz="3600" smtClean="0">
                <a:latin typeface="Courier New" pitchFamily="49" charset="0"/>
              </a:rPr>
              <a:t>array[10] = array[5] + y;</a:t>
            </a:r>
            <a:endParaRPr lang="en-US" smtClean="0">
              <a:latin typeface="Courier New" pitchFamily="49" charset="0"/>
            </a:endParaRPr>
          </a:p>
          <a:p>
            <a:pPr>
              <a:buFont typeface="Wingdings" pitchFamily="2" charset="2"/>
              <a:buNone/>
            </a:pPr>
            <a:endParaRPr lang="en-US" smtClean="0"/>
          </a:p>
          <a:p>
            <a:pPr>
              <a:buFont typeface="Wingdings" pitchFamily="2" charset="2"/>
              <a:buNone/>
            </a:pPr>
            <a:r>
              <a:rPr lang="en-US" smtClean="0"/>
              <a:t>	</a:t>
            </a:r>
          </a:p>
          <a:p>
            <a:pPr>
              <a:buFont typeface="Wingdings" pitchFamily="2" charset="2"/>
              <a:buNone/>
            </a:pPr>
            <a:endParaRPr lang="en-US" smtClean="0"/>
          </a:p>
          <a:p>
            <a:pPr>
              <a:buFont typeface="Wingdings" pitchFamily="2" charset="2"/>
              <a:buNone/>
            </a:pPr>
            <a:endParaRPr lang="en-US" smtClean="0"/>
          </a:p>
          <a:p>
            <a:pPr>
              <a:buFont typeface="Wingdings" pitchFamily="2" charset="2"/>
              <a:buNone/>
            </a:pPr>
            <a:r>
              <a:rPr lang="en-US" smtClean="0"/>
              <a:t>	</a:t>
            </a:r>
            <a:r>
              <a:rPr lang="en-US" smtClean="0">
                <a:latin typeface="Courier New" pitchFamily="49" charset="0"/>
              </a:rPr>
              <a:t>LDR    r3, [r2, #20]	 ; r3 = array[5]</a:t>
            </a:r>
          </a:p>
          <a:p>
            <a:pPr>
              <a:buFont typeface="Wingdings" pitchFamily="2" charset="2"/>
              <a:buNone/>
            </a:pPr>
            <a:r>
              <a:rPr lang="en-US" smtClean="0">
                <a:latin typeface="Courier New" pitchFamily="49" charset="0"/>
              </a:rPr>
              <a:t>	ADD    r3, r3, r1    ; r3 = array[5] + y</a:t>
            </a:r>
          </a:p>
          <a:p>
            <a:pPr>
              <a:buFont typeface="Wingdings" pitchFamily="2" charset="2"/>
              <a:buNone/>
            </a:pPr>
            <a:r>
              <a:rPr lang="en-US" smtClean="0">
                <a:latin typeface="Courier New" pitchFamily="49" charset="0"/>
              </a:rPr>
              <a:t>	STR    r3, [r2, #40] ; array[5] + y = array[10]</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Load/Store halfword</a:t>
            </a:r>
          </a:p>
        </p:txBody>
      </p:sp>
      <p:pic>
        <p:nvPicPr>
          <p:cNvPr id="35843" name="Picture 2"/>
          <p:cNvPicPr>
            <a:picLocks noChangeAspect="1" noChangeArrowheads="1"/>
          </p:cNvPicPr>
          <p:nvPr/>
        </p:nvPicPr>
        <p:blipFill>
          <a:blip r:embed="rId3" cstate="print"/>
          <a:srcRect/>
          <a:stretch>
            <a:fillRect/>
          </a:stretch>
        </p:blipFill>
        <p:spPr bwMode="auto">
          <a:xfrm>
            <a:off x="0" y="1366838"/>
            <a:ext cx="9144000" cy="4281487"/>
          </a:xfrm>
          <a:prstGeom prst="rect">
            <a:avLst/>
          </a:prstGeom>
          <a:noFill/>
          <a:ln w="12700" algn="ctr">
            <a:noFill/>
            <a:miter lim="800000"/>
            <a:headEnd/>
            <a:tailEnd/>
          </a:ln>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Load/Store signed halfword</a:t>
            </a:r>
          </a:p>
        </p:txBody>
      </p:sp>
      <p:pic>
        <p:nvPicPr>
          <p:cNvPr id="36867" name="Picture 2"/>
          <p:cNvPicPr>
            <a:picLocks noChangeAspect="1" noChangeArrowheads="1"/>
          </p:cNvPicPr>
          <p:nvPr/>
        </p:nvPicPr>
        <p:blipFill>
          <a:blip r:embed="rId3" cstate="print"/>
          <a:srcRect/>
          <a:stretch>
            <a:fillRect/>
          </a:stretch>
        </p:blipFill>
        <p:spPr bwMode="auto">
          <a:xfrm>
            <a:off x="0" y="1408113"/>
            <a:ext cx="9144000" cy="4186237"/>
          </a:xfrm>
          <a:prstGeom prst="rect">
            <a:avLst/>
          </a:prstGeom>
          <a:noFill/>
          <a:ln w="12700" algn="ctr">
            <a:noFill/>
            <a:miter lim="800000"/>
            <a:headEnd/>
            <a:tailEnd/>
          </a:ln>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smtClean="0"/>
              <a:t>Load and Store Multiples</a:t>
            </a:r>
            <a:endParaRPr lang="en-US" smtClean="0"/>
          </a:p>
        </p:txBody>
      </p:sp>
      <p:sp>
        <p:nvSpPr>
          <p:cNvPr id="37891" name="Rectangle 3"/>
          <p:cNvSpPr>
            <a:spLocks noGrp="1" noChangeArrowheads="1"/>
          </p:cNvSpPr>
          <p:nvPr>
            <p:ph type="body" idx="1"/>
          </p:nvPr>
        </p:nvSpPr>
        <p:spPr>
          <a:xfrm>
            <a:off x="319088" y="1087438"/>
            <a:ext cx="8672512" cy="2530475"/>
          </a:xfrm>
          <a:noFill/>
        </p:spPr>
        <p:txBody>
          <a:bodyPr/>
          <a:lstStyle/>
          <a:p>
            <a:r>
              <a:rPr lang="en-US" smtClean="0"/>
              <a:t>Syntax:</a:t>
            </a:r>
          </a:p>
          <a:p>
            <a:pPr lvl="1"/>
            <a:r>
              <a:rPr lang="en-US" b="1" smtClean="0"/>
              <a:t>&lt;LDM|STM&gt;</a:t>
            </a:r>
            <a:r>
              <a:rPr lang="en-US" smtClean="0"/>
              <a:t>{&lt;cond&gt;}&lt;addressing_mode&gt; Rb{!}, &lt;register list&gt;</a:t>
            </a:r>
          </a:p>
          <a:p>
            <a:r>
              <a:rPr lang="en-US" smtClean="0"/>
              <a:t>4 addressing modes:</a:t>
            </a:r>
          </a:p>
          <a:p>
            <a:pPr lvl="1"/>
            <a:r>
              <a:rPr lang="en-US" b="1" smtClean="0"/>
              <a:t> LDMIA / STMIA</a:t>
            </a:r>
            <a:r>
              <a:rPr lang="en-US" smtClean="0"/>
              <a:t>	      increment after</a:t>
            </a:r>
          </a:p>
          <a:p>
            <a:pPr lvl="1"/>
            <a:r>
              <a:rPr lang="en-US" smtClean="0"/>
              <a:t> </a:t>
            </a:r>
            <a:r>
              <a:rPr lang="en-US" b="1" smtClean="0"/>
              <a:t>LDMIB / STMIB</a:t>
            </a:r>
            <a:r>
              <a:rPr lang="en-US" smtClean="0"/>
              <a:t>	      increment before</a:t>
            </a:r>
          </a:p>
          <a:p>
            <a:pPr lvl="1"/>
            <a:r>
              <a:rPr lang="en-US" smtClean="0"/>
              <a:t> </a:t>
            </a:r>
            <a:r>
              <a:rPr lang="en-US" b="1" smtClean="0"/>
              <a:t>LDMDA / STMDA     </a:t>
            </a:r>
            <a:r>
              <a:rPr lang="en-US" smtClean="0"/>
              <a:t>decrement after</a:t>
            </a:r>
          </a:p>
          <a:p>
            <a:pPr lvl="1"/>
            <a:r>
              <a:rPr lang="en-US" smtClean="0"/>
              <a:t> </a:t>
            </a:r>
            <a:r>
              <a:rPr lang="en-US" b="1" smtClean="0"/>
              <a:t>LDMDB / STMDB     </a:t>
            </a:r>
            <a:r>
              <a:rPr lang="en-US" smtClean="0"/>
              <a:t>decrement before</a:t>
            </a:r>
          </a:p>
        </p:txBody>
      </p:sp>
      <p:sp>
        <p:nvSpPr>
          <p:cNvPr id="37892" name="Oval 4"/>
          <p:cNvSpPr>
            <a:spLocks noChangeArrowheads="1"/>
          </p:cNvSpPr>
          <p:nvPr/>
        </p:nvSpPr>
        <p:spPr bwMode="auto">
          <a:xfrm>
            <a:off x="3276600" y="4978400"/>
            <a:ext cx="457200" cy="304800"/>
          </a:xfrm>
          <a:prstGeom prst="ellipse">
            <a:avLst/>
          </a:prstGeom>
          <a:solidFill>
            <a:schemeClr val="folHlink"/>
          </a:solidFill>
          <a:ln w="12700">
            <a:solidFill>
              <a:schemeClr val="tx1"/>
            </a:solidFill>
            <a:round/>
            <a:headEnd/>
            <a:tailEnd/>
          </a:ln>
        </p:spPr>
        <p:txBody>
          <a:bodyPr wrap="none" anchor="ctr"/>
          <a:lstStyle/>
          <a:p>
            <a:endParaRPr lang="es-AR"/>
          </a:p>
        </p:txBody>
      </p:sp>
      <p:sp>
        <p:nvSpPr>
          <p:cNvPr id="37893" name="Rectangle 5"/>
          <p:cNvSpPr>
            <a:spLocks noChangeArrowheads="1"/>
          </p:cNvSpPr>
          <p:nvPr/>
        </p:nvSpPr>
        <p:spPr bwMode="gray">
          <a:xfrm>
            <a:off x="4191000" y="4368800"/>
            <a:ext cx="533400" cy="914400"/>
          </a:xfrm>
          <a:prstGeom prst="rect">
            <a:avLst/>
          </a:prstGeom>
          <a:solidFill>
            <a:schemeClr val="tx2"/>
          </a:solidFill>
          <a:ln w="12700">
            <a:solidFill>
              <a:schemeClr val="tx1"/>
            </a:solidFill>
            <a:miter lim="800000"/>
            <a:headEnd/>
            <a:tailEnd/>
          </a:ln>
        </p:spPr>
        <p:txBody>
          <a:bodyPr wrap="none" anchor="ctr"/>
          <a:lstStyle/>
          <a:p>
            <a:endParaRPr lang="es-AR"/>
          </a:p>
        </p:txBody>
      </p:sp>
      <p:sp>
        <p:nvSpPr>
          <p:cNvPr id="37894" name="Line 6"/>
          <p:cNvSpPr>
            <a:spLocks noChangeShapeType="1"/>
          </p:cNvSpPr>
          <p:nvPr/>
        </p:nvSpPr>
        <p:spPr bwMode="gray">
          <a:xfrm>
            <a:off x="4191000" y="3911600"/>
            <a:ext cx="0" cy="2362200"/>
          </a:xfrm>
          <a:prstGeom prst="line">
            <a:avLst/>
          </a:prstGeom>
          <a:noFill/>
          <a:ln w="12700">
            <a:solidFill>
              <a:schemeClr val="tx1"/>
            </a:solidFill>
            <a:round/>
            <a:headEnd/>
            <a:tailEnd/>
          </a:ln>
        </p:spPr>
        <p:txBody>
          <a:bodyPr wrap="none" anchor="ctr"/>
          <a:lstStyle/>
          <a:p>
            <a:endParaRPr lang="es-AR"/>
          </a:p>
        </p:txBody>
      </p:sp>
      <p:sp>
        <p:nvSpPr>
          <p:cNvPr id="37895" name="Line 7"/>
          <p:cNvSpPr>
            <a:spLocks noChangeShapeType="1"/>
          </p:cNvSpPr>
          <p:nvPr/>
        </p:nvSpPr>
        <p:spPr bwMode="gray">
          <a:xfrm>
            <a:off x="4724400" y="3911600"/>
            <a:ext cx="0" cy="2362200"/>
          </a:xfrm>
          <a:prstGeom prst="line">
            <a:avLst/>
          </a:prstGeom>
          <a:noFill/>
          <a:ln w="12700">
            <a:solidFill>
              <a:schemeClr val="tx1"/>
            </a:solidFill>
            <a:round/>
            <a:headEnd/>
            <a:tailEnd/>
          </a:ln>
        </p:spPr>
        <p:txBody>
          <a:bodyPr wrap="none" anchor="ctr"/>
          <a:lstStyle/>
          <a:p>
            <a:endParaRPr lang="es-AR"/>
          </a:p>
        </p:txBody>
      </p:sp>
      <p:sp>
        <p:nvSpPr>
          <p:cNvPr id="37896" name="Line 8"/>
          <p:cNvSpPr>
            <a:spLocks noChangeShapeType="1"/>
          </p:cNvSpPr>
          <p:nvPr/>
        </p:nvSpPr>
        <p:spPr bwMode="gray">
          <a:xfrm>
            <a:off x="4191000" y="4978400"/>
            <a:ext cx="533400" cy="0"/>
          </a:xfrm>
          <a:prstGeom prst="line">
            <a:avLst/>
          </a:prstGeom>
          <a:noFill/>
          <a:ln w="12700">
            <a:solidFill>
              <a:schemeClr val="tx1"/>
            </a:solidFill>
            <a:round/>
            <a:headEnd/>
            <a:tailEnd/>
          </a:ln>
        </p:spPr>
        <p:txBody>
          <a:bodyPr wrap="none" anchor="ctr"/>
          <a:lstStyle/>
          <a:p>
            <a:endParaRPr lang="es-AR"/>
          </a:p>
        </p:txBody>
      </p:sp>
      <p:sp>
        <p:nvSpPr>
          <p:cNvPr id="37897" name="Line 9"/>
          <p:cNvSpPr>
            <a:spLocks noChangeShapeType="1"/>
          </p:cNvSpPr>
          <p:nvPr/>
        </p:nvSpPr>
        <p:spPr bwMode="gray">
          <a:xfrm>
            <a:off x="4191000" y="5283200"/>
            <a:ext cx="533400" cy="0"/>
          </a:xfrm>
          <a:prstGeom prst="line">
            <a:avLst/>
          </a:prstGeom>
          <a:noFill/>
          <a:ln w="12700">
            <a:solidFill>
              <a:schemeClr val="tx1"/>
            </a:solidFill>
            <a:round/>
            <a:headEnd/>
            <a:tailEnd/>
          </a:ln>
        </p:spPr>
        <p:txBody>
          <a:bodyPr wrap="none" anchor="ctr"/>
          <a:lstStyle/>
          <a:p>
            <a:endParaRPr lang="es-AR"/>
          </a:p>
        </p:txBody>
      </p:sp>
      <p:sp>
        <p:nvSpPr>
          <p:cNvPr id="37898" name="Line 10"/>
          <p:cNvSpPr>
            <a:spLocks noChangeShapeType="1"/>
          </p:cNvSpPr>
          <p:nvPr/>
        </p:nvSpPr>
        <p:spPr bwMode="gray">
          <a:xfrm>
            <a:off x="4191000" y="4368800"/>
            <a:ext cx="533400" cy="0"/>
          </a:xfrm>
          <a:prstGeom prst="line">
            <a:avLst/>
          </a:prstGeom>
          <a:noFill/>
          <a:ln w="12700">
            <a:solidFill>
              <a:schemeClr val="tx1"/>
            </a:solidFill>
            <a:round/>
            <a:headEnd/>
            <a:tailEnd/>
          </a:ln>
        </p:spPr>
        <p:txBody>
          <a:bodyPr wrap="none" anchor="ctr"/>
          <a:lstStyle/>
          <a:p>
            <a:endParaRPr lang="es-AR"/>
          </a:p>
        </p:txBody>
      </p:sp>
      <p:sp>
        <p:nvSpPr>
          <p:cNvPr id="37899" name="Line 11"/>
          <p:cNvSpPr>
            <a:spLocks noChangeShapeType="1"/>
          </p:cNvSpPr>
          <p:nvPr/>
        </p:nvSpPr>
        <p:spPr bwMode="gray">
          <a:xfrm>
            <a:off x="4191000" y="4673600"/>
            <a:ext cx="533400" cy="0"/>
          </a:xfrm>
          <a:prstGeom prst="line">
            <a:avLst/>
          </a:prstGeom>
          <a:noFill/>
          <a:ln w="12700">
            <a:solidFill>
              <a:schemeClr val="tx1"/>
            </a:solidFill>
            <a:round/>
            <a:headEnd/>
            <a:tailEnd/>
          </a:ln>
        </p:spPr>
        <p:txBody>
          <a:bodyPr wrap="none" anchor="ctr"/>
          <a:lstStyle/>
          <a:p>
            <a:endParaRPr lang="es-AR"/>
          </a:p>
        </p:txBody>
      </p:sp>
      <p:sp>
        <p:nvSpPr>
          <p:cNvPr id="37900" name="Line 12"/>
          <p:cNvSpPr>
            <a:spLocks noChangeShapeType="1"/>
          </p:cNvSpPr>
          <p:nvPr/>
        </p:nvSpPr>
        <p:spPr bwMode="gray">
          <a:xfrm>
            <a:off x="4191000" y="5892800"/>
            <a:ext cx="533400" cy="0"/>
          </a:xfrm>
          <a:prstGeom prst="line">
            <a:avLst/>
          </a:prstGeom>
          <a:noFill/>
          <a:ln w="12700">
            <a:solidFill>
              <a:schemeClr val="tx1"/>
            </a:solidFill>
            <a:round/>
            <a:headEnd/>
            <a:tailEnd/>
          </a:ln>
        </p:spPr>
        <p:txBody>
          <a:bodyPr wrap="none" anchor="ctr"/>
          <a:lstStyle/>
          <a:p>
            <a:endParaRPr lang="es-AR"/>
          </a:p>
        </p:txBody>
      </p:sp>
      <p:sp>
        <p:nvSpPr>
          <p:cNvPr id="37901" name="Line 13"/>
          <p:cNvSpPr>
            <a:spLocks noChangeShapeType="1"/>
          </p:cNvSpPr>
          <p:nvPr/>
        </p:nvSpPr>
        <p:spPr bwMode="gray">
          <a:xfrm>
            <a:off x="4191000" y="4064000"/>
            <a:ext cx="533400" cy="0"/>
          </a:xfrm>
          <a:prstGeom prst="line">
            <a:avLst/>
          </a:prstGeom>
          <a:noFill/>
          <a:ln w="12700">
            <a:solidFill>
              <a:schemeClr val="tx1"/>
            </a:solidFill>
            <a:round/>
            <a:headEnd/>
            <a:tailEnd/>
          </a:ln>
        </p:spPr>
        <p:txBody>
          <a:bodyPr wrap="none" anchor="ctr"/>
          <a:lstStyle/>
          <a:p>
            <a:endParaRPr lang="es-AR"/>
          </a:p>
        </p:txBody>
      </p:sp>
      <p:sp>
        <p:nvSpPr>
          <p:cNvPr id="37902" name="Text Box 14"/>
          <p:cNvSpPr txBox="1">
            <a:spLocks noChangeArrowheads="1"/>
          </p:cNvSpPr>
          <p:nvPr/>
        </p:nvSpPr>
        <p:spPr bwMode="auto">
          <a:xfrm>
            <a:off x="4191000" y="3606800"/>
            <a:ext cx="473075" cy="3810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900" b="1">
                <a:solidFill>
                  <a:schemeClr val="bg2"/>
                </a:solidFill>
                <a:latin typeface="Courier New" pitchFamily="49" charset="0"/>
              </a:rPr>
              <a:t>IA</a:t>
            </a:r>
          </a:p>
        </p:txBody>
      </p:sp>
      <p:sp>
        <p:nvSpPr>
          <p:cNvPr id="37903" name="Text Box 15"/>
          <p:cNvSpPr txBox="1">
            <a:spLocks noChangeArrowheads="1"/>
          </p:cNvSpPr>
          <p:nvPr/>
        </p:nvSpPr>
        <p:spPr bwMode="gray">
          <a:xfrm>
            <a:off x="4267200" y="4673600"/>
            <a:ext cx="352425"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bg1"/>
                </a:solidFill>
              </a:rPr>
              <a:t>r1</a:t>
            </a:r>
          </a:p>
        </p:txBody>
      </p:sp>
      <p:sp>
        <p:nvSpPr>
          <p:cNvPr id="37904" name="Line 16"/>
          <p:cNvSpPr>
            <a:spLocks noChangeShapeType="1"/>
          </p:cNvSpPr>
          <p:nvPr/>
        </p:nvSpPr>
        <p:spPr bwMode="gray">
          <a:xfrm>
            <a:off x="3733800" y="5130800"/>
            <a:ext cx="457200" cy="0"/>
          </a:xfrm>
          <a:prstGeom prst="line">
            <a:avLst/>
          </a:prstGeom>
          <a:noFill/>
          <a:ln w="12700">
            <a:solidFill>
              <a:schemeClr val="tx1"/>
            </a:solidFill>
            <a:round/>
            <a:headEnd/>
            <a:tailEnd type="stealth" w="med" len="lg"/>
          </a:ln>
        </p:spPr>
        <p:txBody>
          <a:bodyPr wrap="none" anchor="ctr"/>
          <a:lstStyle/>
          <a:p>
            <a:endParaRPr lang="es-AR"/>
          </a:p>
        </p:txBody>
      </p:sp>
      <p:sp>
        <p:nvSpPr>
          <p:cNvPr id="37905" name="Line 17"/>
          <p:cNvSpPr>
            <a:spLocks noChangeShapeType="1"/>
          </p:cNvSpPr>
          <p:nvPr/>
        </p:nvSpPr>
        <p:spPr bwMode="gray">
          <a:xfrm>
            <a:off x="4191000" y="5588000"/>
            <a:ext cx="533400" cy="0"/>
          </a:xfrm>
          <a:prstGeom prst="line">
            <a:avLst/>
          </a:prstGeom>
          <a:noFill/>
          <a:ln w="12700">
            <a:solidFill>
              <a:schemeClr val="tx1"/>
            </a:solidFill>
            <a:round/>
            <a:headEnd/>
            <a:tailEnd/>
          </a:ln>
        </p:spPr>
        <p:txBody>
          <a:bodyPr wrap="none" anchor="ctr"/>
          <a:lstStyle/>
          <a:p>
            <a:endParaRPr lang="es-AR"/>
          </a:p>
        </p:txBody>
      </p:sp>
      <p:sp>
        <p:nvSpPr>
          <p:cNvPr id="37906" name="Line 18"/>
          <p:cNvSpPr>
            <a:spLocks noChangeShapeType="1"/>
          </p:cNvSpPr>
          <p:nvPr/>
        </p:nvSpPr>
        <p:spPr bwMode="ltGray">
          <a:xfrm flipV="1">
            <a:off x="7620000" y="4521200"/>
            <a:ext cx="0" cy="762000"/>
          </a:xfrm>
          <a:prstGeom prst="line">
            <a:avLst/>
          </a:prstGeom>
          <a:noFill/>
          <a:ln w="28575">
            <a:solidFill>
              <a:schemeClr val="tx1"/>
            </a:solidFill>
            <a:round/>
            <a:headEnd/>
            <a:tailEnd type="stealth" w="med" len="lg"/>
          </a:ln>
        </p:spPr>
        <p:txBody>
          <a:bodyPr wrap="none" anchor="ctr"/>
          <a:lstStyle/>
          <a:p>
            <a:endParaRPr lang="es-AR"/>
          </a:p>
        </p:txBody>
      </p:sp>
      <p:sp>
        <p:nvSpPr>
          <p:cNvPr id="37907" name="Text Box 19"/>
          <p:cNvSpPr txBox="1">
            <a:spLocks noChangeArrowheads="1"/>
          </p:cNvSpPr>
          <p:nvPr/>
        </p:nvSpPr>
        <p:spPr bwMode="auto">
          <a:xfrm>
            <a:off x="7626350" y="4691063"/>
            <a:ext cx="1200150" cy="581025"/>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600" b="1"/>
              <a:t>Increasing</a:t>
            </a:r>
            <a:br>
              <a:rPr lang="en-US" sz="1600" b="1"/>
            </a:br>
            <a:r>
              <a:rPr lang="en-US" sz="1600" b="1"/>
              <a:t>Address</a:t>
            </a:r>
          </a:p>
        </p:txBody>
      </p:sp>
      <p:sp>
        <p:nvSpPr>
          <p:cNvPr id="37908" name="Line 20"/>
          <p:cNvSpPr>
            <a:spLocks noChangeShapeType="1"/>
          </p:cNvSpPr>
          <p:nvPr/>
        </p:nvSpPr>
        <p:spPr bwMode="gray">
          <a:xfrm>
            <a:off x="4191000" y="6197600"/>
            <a:ext cx="533400" cy="0"/>
          </a:xfrm>
          <a:prstGeom prst="line">
            <a:avLst/>
          </a:prstGeom>
          <a:noFill/>
          <a:ln w="12700">
            <a:solidFill>
              <a:schemeClr val="tx1"/>
            </a:solidFill>
            <a:round/>
            <a:headEnd/>
            <a:tailEnd/>
          </a:ln>
        </p:spPr>
        <p:txBody>
          <a:bodyPr wrap="none" anchor="ctr"/>
          <a:lstStyle/>
          <a:p>
            <a:endParaRPr lang="es-AR"/>
          </a:p>
        </p:txBody>
      </p:sp>
      <p:sp>
        <p:nvSpPr>
          <p:cNvPr id="37909" name="Text Box 21"/>
          <p:cNvSpPr txBox="1">
            <a:spLocks noChangeArrowheads="1"/>
          </p:cNvSpPr>
          <p:nvPr/>
        </p:nvSpPr>
        <p:spPr bwMode="gray">
          <a:xfrm>
            <a:off x="4267200" y="4368800"/>
            <a:ext cx="352425"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bg1"/>
                </a:solidFill>
              </a:rPr>
              <a:t>r4</a:t>
            </a:r>
          </a:p>
        </p:txBody>
      </p:sp>
      <p:sp>
        <p:nvSpPr>
          <p:cNvPr id="37910" name="Text Box 22"/>
          <p:cNvSpPr txBox="1">
            <a:spLocks noChangeArrowheads="1"/>
          </p:cNvSpPr>
          <p:nvPr/>
        </p:nvSpPr>
        <p:spPr bwMode="gray">
          <a:xfrm>
            <a:off x="4267200" y="4978400"/>
            <a:ext cx="352425"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bg1"/>
                </a:solidFill>
              </a:rPr>
              <a:t>r0</a:t>
            </a:r>
          </a:p>
        </p:txBody>
      </p:sp>
      <p:sp>
        <p:nvSpPr>
          <p:cNvPr id="37911" name="Rectangle 23"/>
          <p:cNvSpPr>
            <a:spLocks noChangeArrowheads="1"/>
          </p:cNvSpPr>
          <p:nvPr/>
        </p:nvSpPr>
        <p:spPr bwMode="gray">
          <a:xfrm>
            <a:off x="5029200" y="4064000"/>
            <a:ext cx="533400" cy="914400"/>
          </a:xfrm>
          <a:prstGeom prst="rect">
            <a:avLst/>
          </a:prstGeom>
          <a:solidFill>
            <a:schemeClr val="tx2"/>
          </a:solidFill>
          <a:ln w="12700">
            <a:solidFill>
              <a:schemeClr val="tx1"/>
            </a:solidFill>
            <a:miter lim="800000"/>
            <a:headEnd/>
            <a:tailEnd/>
          </a:ln>
        </p:spPr>
        <p:txBody>
          <a:bodyPr wrap="none" anchor="ctr"/>
          <a:lstStyle/>
          <a:p>
            <a:endParaRPr lang="es-AR"/>
          </a:p>
        </p:txBody>
      </p:sp>
      <p:sp>
        <p:nvSpPr>
          <p:cNvPr id="37912" name="Line 24"/>
          <p:cNvSpPr>
            <a:spLocks noChangeShapeType="1"/>
          </p:cNvSpPr>
          <p:nvPr/>
        </p:nvSpPr>
        <p:spPr bwMode="gray">
          <a:xfrm>
            <a:off x="5029200" y="3911600"/>
            <a:ext cx="0" cy="2362200"/>
          </a:xfrm>
          <a:prstGeom prst="line">
            <a:avLst/>
          </a:prstGeom>
          <a:noFill/>
          <a:ln w="12700">
            <a:solidFill>
              <a:schemeClr val="tx1"/>
            </a:solidFill>
            <a:round/>
            <a:headEnd/>
            <a:tailEnd/>
          </a:ln>
        </p:spPr>
        <p:txBody>
          <a:bodyPr wrap="none" anchor="ctr"/>
          <a:lstStyle/>
          <a:p>
            <a:endParaRPr lang="es-AR"/>
          </a:p>
        </p:txBody>
      </p:sp>
      <p:sp>
        <p:nvSpPr>
          <p:cNvPr id="37913" name="Line 25"/>
          <p:cNvSpPr>
            <a:spLocks noChangeShapeType="1"/>
          </p:cNvSpPr>
          <p:nvPr/>
        </p:nvSpPr>
        <p:spPr bwMode="gray">
          <a:xfrm>
            <a:off x="5562600" y="3911600"/>
            <a:ext cx="0" cy="2362200"/>
          </a:xfrm>
          <a:prstGeom prst="line">
            <a:avLst/>
          </a:prstGeom>
          <a:noFill/>
          <a:ln w="12700">
            <a:solidFill>
              <a:schemeClr val="tx1"/>
            </a:solidFill>
            <a:round/>
            <a:headEnd/>
            <a:tailEnd/>
          </a:ln>
        </p:spPr>
        <p:txBody>
          <a:bodyPr wrap="none" anchor="ctr"/>
          <a:lstStyle/>
          <a:p>
            <a:endParaRPr lang="es-AR"/>
          </a:p>
        </p:txBody>
      </p:sp>
      <p:sp>
        <p:nvSpPr>
          <p:cNvPr id="37914" name="Line 26"/>
          <p:cNvSpPr>
            <a:spLocks noChangeShapeType="1"/>
          </p:cNvSpPr>
          <p:nvPr/>
        </p:nvSpPr>
        <p:spPr bwMode="gray">
          <a:xfrm>
            <a:off x="5029200" y="4978400"/>
            <a:ext cx="533400" cy="0"/>
          </a:xfrm>
          <a:prstGeom prst="line">
            <a:avLst/>
          </a:prstGeom>
          <a:noFill/>
          <a:ln w="12700">
            <a:solidFill>
              <a:schemeClr val="tx1"/>
            </a:solidFill>
            <a:round/>
            <a:headEnd/>
            <a:tailEnd/>
          </a:ln>
        </p:spPr>
        <p:txBody>
          <a:bodyPr wrap="none" anchor="ctr"/>
          <a:lstStyle/>
          <a:p>
            <a:endParaRPr lang="es-AR"/>
          </a:p>
        </p:txBody>
      </p:sp>
      <p:sp>
        <p:nvSpPr>
          <p:cNvPr id="37915" name="Line 27"/>
          <p:cNvSpPr>
            <a:spLocks noChangeShapeType="1"/>
          </p:cNvSpPr>
          <p:nvPr/>
        </p:nvSpPr>
        <p:spPr bwMode="gray">
          <a:xfrm>
            <a:off x="5029200" y="5283200"/>
            <a:ext cx="533400" cy="0"/>
          </a:xfrm>
          <a:prstGeom prst="line">
            <a:avLst/>
          </a:prstGeom>
          <a:noFill/>
          <a:ln w="12700">
            <a:solidFill>
              <a:schemeClr val="tx1"/>
            </a:solidFill>
            <a:round/>
            <a:headEnd/>
            <a:tailEnd/>
          </a:ln>
        </p:spPr>
        <p:txBody>
          <a:bodyPr wrap="none" anchor="ctr"/>
          <a:lstStyle/>
          <a:p>
            <a:endParaRPr lang="es-AR"/>
          </a:p>
        </p:txBody>
      </p:sp>
      <p:sp>
        <p:nvSpPr>
          <p:cNvPr id="37916" name="Line 28"/>
          <p:cNvSpPr>
            <a:spLocks noChangeShapeType="1"/>
          </p:cNvSpPr>
          <p:nvPr/>
        </p:nvSpPr>
        <p:spPr bwMode="gray">
          <a:xfrm>
            <a:off x="5029200" y="4368800"/>
            <a:ext cx="533400" cy="0"/>
          </a:xfrm>
          <a:prstGeom prst="line">
            <a:avLst/>
          </a:prstGeom>
          <a:noFill/>
          <a:ln w="12700">
            <a:solidFill>
              <a:schemeClr val="tx1"/>
            </a:solidFill>
            <a:round/>
            <a:headEnd/>
            <a:tailEnd/>
          </a:ln>
        </p:spPr>
        <p:txBody>
          <a:bodyPr wrap="none" anchor="ctr"/>
          <a:lstStyle/>
          <a:p>
            <a:endParaRPr lang="es-AR"/>
          </a:p>
        </p:txBody>
      </p:sp>
      <p:sp>
        <p:nvSpPr>
          <p:cNvPr id="37917" name="Line 29"/>
          <p:cNvSpPr>
            <a:spLocks noChangeShapeType="1"/>
          </p:cNvSpPr>
          <p:nvPr/>
        </p:nvSpPr>
        <p:spPr bwMode="gray">
          <a:xfrm>
            <a:off x="5029200" y="4673600"/>
            <a:ext cx="533400" cy="0"/>
          </a:xfrm>
          <a:prstGeom prst="line">
            <a:avLst/>
          </a:prstGeom>
          <a:noFill/>
          <a:ln w="12700">
            <a:solidFill>
              <a:schemeClr val="tx1"/>
            </a:solidFill>
            <a:round/>
            <a:headEnd/>
            <a:tailEnd/>
          </a:ln>
        </p:spPr>
        <p:txBody>
          <a:bodyPr wrap="none" anchor="ctr"/>
          <a:lstStyle/>
          <a:p>
            <a:endParaRPr lang="es-AR"/>
          </a:p>
        </p:txBody>
      </p:sp>
      <p:sp>
        <p:nvSpPr>
          <p:cNvPr id="37918" name="Line 30"/>
          <p:cNvSpPr>
            <a:spLocks noChangeShapeType="1"/>
          </p:cNvSpPr>
          <p:nvPr/>
        </p:nvSpPr>
        <p:spPr bwMode="gray">
          <a:xfrm>
            <a:off x="5029200" y="5892800"/>
            <a:ext cx="533400" cy="0"/>
          </a:xfrm>
          <a:prstGeom prst="line">
            <a:avLst/>
          </a:prstGeom>
          <a:noFill/>
          <a:ln w="12700">
            <a:solidFill>
              <a:schemeClr val="tx1"/>
            </a:solidFill>
            <a:round/>
            <a:headEnd/>
            <a:tailEnd/>
          </a:ln>
        </p:spPr>
        <p:txBody>
          <a:bodyPr wrap="none" anchor="ctr"/>
          <a:lstStyle/>
          <a:p>
            <a:endParaRPr lang="es-AR"/>
          </a:p>
        </p:txBody>
      </p:sp>
      <p:sp>
        <p:nvSpPr>
          <p:cNvPr id="37919" name="Line 31"/>
          <p:cNvSpPr>
            <a:spLocks noChangeShapeType="1"/>
          </p:cNvSpPr>
          <p:nvPr/>
        </p:nvSpPr>
        <p:spPr bwMode="gray">
          <a:xfrm>
            <a:off x="5029200" y="4064000"/>
            <a:ext cx="533400" cy="0"/>
          </a:xfrm>
          <a:prstGeom prst="line">
            <a:avLst/>
          </a:prstGeom>
          <a:noFill/>
          <a:ln w="12700">
            <a:solidFill>
              <a:schemeClr val="tx1"/>
            </a:solidFill>
            <a:round/>
            <a:headEnd/>
            <a:tailEnd/>
          </a:ln>
        </p:spPr>
        <p:txBody>
          <a:bodyPr wrap="none" anchor="ctr"/>
          <a:lstStyle/>
          <a:p>
            <a:endParaRPr lang="es-AR"/>
          </a:p>
        </p:txBody>
      </p:sp>
      <p:sp>
        <p:nvSpPr>
          <p:cNvPr id="37920" name="Text Box 32"/>
          <p:cNvSpPr txBox="1">
            <a:spLocks noChangeArrowheads="1"/>
          </p:cNvSpPr>
          <p:nvPr/>
        </p:nvSpPr>
        <p:spPr bwMode="gray">
          <a:xfrm>
            <a:off x="5105400" y="4368800"/>
            <a:ext cx="352425"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bg1"/>
                </a:solidFill>
              </a:rPr>
              <a:t>r1</a:t>
            </a:r>
          </a:p>
        </p:txBody>
      </p:sp>
      <p:sp>
        <p:nvSpPr>
          <p:cNvPr id="37921" name="Line 33"/>
          <p:cNvSpPr>
            <a:spLocks noChangeShapeType="1"/>
          </p:cNvSpPr>
          <p:nvPr/>
        </p:nvSpPr>
        <p:spPr bwMode="gray">
          <a:xfrm>
            <a:off x="5029200" y="5588000"/>
            <a:ext cx="533400" cy="0"/>
          </a:xfrm>
          <a:prstGeom prst="line">
            <a:avLst/>
          </a:prstGeom>
          <a:noFill/>
          <a:ln w="12700">
            <a:solidFill>
              <a:schemeClr val="tx1"/>
            </a:solidFill>
            <a:round/>
            <a:headEnd/>
            <a:tailEnd/>
          </a:ln>
        </p:spPr>
        <p:txBody>
          <a:bodyPr wrap="none" anchor="ctr"/>
          <a:lstStyle/>
          <a:p>
            <a:endParaRPr lang="es-AR"/>
          </a:p>
        </p:txBody>
      </p:sp>
      <p:sp>
        <p:nvSpPr>
          <p:cNvPr id="37922" name="Line 34"/>
          <p:cNvSpPr>
            <a:spLocks noChangeShapeType="1"/>
          </p:cNvSpPr>
          <p:nvPr/>
        </p:nvSpPr>
        <p:spPr bwMode="gray">
          <a:xfrm>
            <a:off x="5029200" y="6197600"/>
            <a:ext cx="533400" cy="0"/>
          </a:xfrm>
          <a:prstGeom prst="line">
            <a:avLst/>
          </a:prstGeom>
          <a:noFill/>
          <a:ln w="12700">
            <a:solidFill>
              <a:schemeClr val="tx1"/>
            </a:solidFill>
            <a:round/>
            <a:headEnd/>
            <a:tailEnd/>
          </a:ln>
        </p:spPr>
        <p:txBody>
          <a:bodyPr wrap="none" anchor="ctr"/>
          <a:lstStyle/>
          <a:p>
            <a:endParaRPr lang="es-AR"/>
          </a:p>
        </p:txBody>
      </p:sp>
      <p:sp>
        <p:nvSpPr>
          <p:cNvPr id="37923" name="Text Box 35"/>
          <p:cNvSpPr txBox="1">
            <a:spLocks noChangeArrowheads="1"/>
          </p:cNvSpPr>
          <p:nvPr/>
        </p:nvSpPr>
        <p:spPr bwMode="gray">
          <a:xfrm>
            <a:off x="5105400" y="4064000"/>
            <a:ext cx="352425"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bg1"/>
                </a:solidFill>
              </a:rPr>
              <a:t>r4</a:t>
            </a:r>
          </a:p>
        </p:txBody>
      </p:sp>
      <p:sp>
        <p:nvSpPr>
          <p:cNvPr id="37924" name="Text Box 36"/>
          <p:cNvSpPr txBox="1">
            <a:spLocks noChangeArrowheads="1"/>
          </p:cNvSpPr>
          <p:nvPr/>
        </p:nvSpPr>
        <p:spPr bwMode="gray">
          <a:xfrm>
            <a:off x="5105400" y="4673600"/>
            <a:ext cx="352425"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bg1"/>
                </a:solidFill>
              </a:rPr>
              <a:t>r0</a:t>
            </a:r>
          </a:p>
        </p:txBody>
      </p:sp>
      <p:sp>
        <p:nvSpPr>
          <p:cNvPr id="37925" name="Rectangle 37"/>
          <p:cNvSpPr>
            <a:spLocks noChangeArrowheads="1"/>
          </p:cNvSpPr>
          <p:nvPr/>
        </p:nvSpPr>
        <p:spPr bwMode="gray">
          <a:xfrm>
            <a:off x="5867400" y="4978400"/>
            <a:ext cx="533400" cy="914400"/>
          </a:xfrm>
          <a:prstGeom prst="rect">
            <a:avLst/>
          </a:prstGeom>
          <a:solidFill>
            <a:schemeClr val="tx2"/>
          </a:solidFill>
          <a:ln w="12700">
            <a:solidFill>
              <a:schemeClr val="tx1"/>
            </a:solidFill>
            <a:miter lim="800000"/>
            <a:headEnd/>
            <a:tailEnd/>
          </a:ln>
        </p:spPr>
        <p:txBody>
          <a:bodyPr wrap="none" anchor="ctr"/>
          <a:lstStyle/>
          <a:p>
            <a:endParaRPr lang="es-AR"/>
          </a:p>
        </p:txBody>
      </p:sp>
      <p:sp>
        <p:nvSpPr>
          <p:cNvPr id="37926" name="Line 38"/>
          <p:cNvSpPr>
            <a:spLocks noChangeShapeType="1"/>
          </p:cNvSpPr>
          <p:nvPr/>
        </p:nvSpPr>
        <p:spPr bwMode="gray">
          <a:xfrm>
            <a:off x="5867400" y="3911600"/>
            <a:ext cx="0" cy="2362200"/>
          </a:xfrm>
          <a:prstGeom prst="line">
            <a:avLst/>
          </a:prstGeom>
          <a:noFill/>
          <a:ln w="12700">
            <a:solidFill>
              <a:schemeClr val="tx1"/>
            </a:solidFill>
            <a:round/>
            <a:headEnd/>
            <a:tailEnd/>
          </a:ln>
        </p:spPr>
        <p:txBody>
          <a:bodyPr wrap="none" anchor="ctr"/>
          <a:lstStyle/>
          <a:p>
            <a:endParaRPr lang="es-AR"/>
          </a:p>
        </p:txBody>
      </p:sp>
      <p:sp>
        <p:nvSpPr>
          <p:cNvPr id="37927" name="Line 39"/>
          <p:cNvSpPr>
            <a:spLocks noChangeShapeType="1"/>
          </p:cNvSpPr>
          <p:nvPr/>
        </p:nvSpPr>
        <p:spPr bwMode="gray">
          <a:xfrm>
            <a:off x="6400800" y="3911600"/>
            <a:ext cx="0" cy="2362200"/>
          </a:xfrm>
          <a:prstGeom prst="line">
            <a:avLst/>
          </a:prstGeom>
          <a:noFill/>
          <a:ln w="12700">
            <a:solidFill>
              <a:schemeClr val="tx1"/>
            </a:solidFill>
            <a:round/>
            <a:headEnd/>
            <a:tailEnd/>
          </a:ln>
        </p:spPr>
        <p:txBody>
          <a:bodyPr wrap="none" anchor="ctr"/>
          <a:lstStyle/>
          <a:p>
            <a:endParaRPr lang="es-AR"/>
          </a:p>
        </p:txBody>
      </p:sp>
      <p:sp>
        <p:nvSpPr>
          <p:cNvPr id="37928" name="Line 40"/>
          <p:cNvSpPr>
            <a:spLocks noChangeShapeType="1"/>
          </p:cNvSpPr>
          <p:nvPr/>
        </p:nvSpPr>
        <p:spPr bwMode="gray">
          <a:xfrm>
            <a:off x="5867400" y="4978400"/>
            <a:ext cx="533400" cy="0"/>
          </a:xfrm>
          <a:prstGeom prst="line">
            <a:avLst/>
          </a:prstGeom>
          <a:noFill/>
          <a:ln w="12700">
            <a:solidFill>
              <a:schemeClr val="tx1"/>
            </a:solidFill>
            <a:round/>
            <a:headEnd/>
            <a:tailEnd/>
          </a:ln>
        </p:spPr>
        <p:txBody>
          <a:bodyPr wrap="none" anchor="ctr"/>
          <a:lstStyle/>
          <a:p>
            <a:endParaRPr lang="es-AR"/>
          </a:p>
        </p:txBody>
      </p:sp>
      <p:sp>
        <p:nvSpPr>
          <p:cNvPr id="37929" name="Line 41"/>
          <p:cNvSpPr>
            <a:spLocks noChangeShapeType="1"/>
          </p:cNvSpPr>
          <p:nvPr/>
        </p:nvSpPr>
        <p:spPr bwMode="gray">
          <a:xfrm>
            <a:off x="5867400" y="5283200"/>
            <a:ext cx="533400" cy="0"/>
          </a:xfrm>
          <a:prstGeom prst="line">
            <a:avLst/>
          </a:prstGeom>
          <a:noFill/>
          <a:ln w="12700">
            <a:solidFill>
              <a:schemeClr val="tx1"/>
            </a:solidFill>
            <a:round/>
            <a:headEnd/>
            <a:tailEnd/>
          </a:ln>
        </p:spPr>
        <p:txBody>
          <a:bodyPr wrap="none" anchor="ctr"/>
          <a:lstStyle/>
          <a:p>
            <a:endParaRPr lang="es-AR"/>
          </a:p>
        </p:txBody>
      </p:sp>
      <p:sp>
        <p:nvSpPr>
          <p:cNvPr id="37930" name="Line 42"/>
          <p:cNvSpPr>
            <a:spLocks noChangeShapeType="1"/>
          </p:cNvSpPr>
          <p:nvPr/>
        </p:nvSpPr>
        <p:spPr bwMode="gray">
          <a:xfrm>
            <a:off x="5867400" y="4368800"/>
            <a:ext cx="533400" cy="0"/>
          </a:xfrm>
          <a:prstGeom prst="line">
            <a:avLst/>
          </a:prstGeom>
          <a:noFill/>
          <a:ln w="12700">
            <a:solidFill>
              <a:schemeClr val="tx1"/>
            </a:solidFill>
            <a:round/>
            <a:headEnd/>
            <a:tailEnd/>
          </a:ln>
        </p:spPr>
        <p:txBody>
          <a:bodyPr wrap="none" anchor="ctr"/>
          <a:lstStyle/>
          <a:p>
            <a:endParaRPr lang="es-AR"/>
          </a:p>
        </p:txBody>
      </p:sp>
      <p:sp>
        <p:nvSpPr>
          <p:cNvPr id="37931" name="Line 43"/>
          <p:cNvSpPr>
            <a:spLocks noChangeShapeType="1"/>
          </p:cNvSpPr>
          <p:nvPr/>
        </p:nvSpPr>
        <p:spPr bwMode="gray">
          <a:xfrm>
            <a:off x="5867400" y="4673600"/>
            <a:ext cx="533400" cy="0"/>
          </a:xfrm>
          <a:prstGeom prst="line">
            <a:avLst/>
          </a:prstGeom>
          <a:noFill/>
          <a:ln w="12700">
            <a:solidFill>
              <a:schemeClr val="tx1"/>
            </a:solidFill>
            <a:round/>
            <a:headEnd/>
            <a:tailEnd/>
          </a:ln>
        </p:spPr>
        <p:txBody>
          <a:bodyPr wrap="none" anchor="ctr"/>
          <a:lstStyle/>
          <a:p>
            <a:endParaRPr lang="es-AR"/>
          </a:p>
        </p:txBody>
      </p:sp>
      <p:sp>
        <p:nvSpPr>
          <p:cNvPr id="37932" name="Line 44"/>
          <p:cNvSpPr>
            <a:spLocks noChangeShapeType="1"/>
          </p:cNvSpPr>
          <p:nvPr/>
        </p:nvSpPr>
        <p:spPr bwMode="gray">
          <a:xfrm>
            <a:off x="5867400" y="5892800"/>
            <a:ext cx="533400" cy="0"/>
          </a:xfrm>
          <a:prstGeom prst="line">
            <a:avLst/>
          </a:prstGeom>
          <a:noFill/>
          <a:ln w="12700">
            <a:solidFill>
              <a:schemeClr val="tx1"/>
            </a:solidFill>
            <a:round/>
            <a:headEnd/>
            <a:tailEnd/>
          </a:ln>
        </p:spPr>
        <p:txBody>
          <a:bodyPr wrap="none" anchor="ctr"/>
          <a:lstStyle/>
          <a:p>
            <a:endParaRPr lang="es-AR"/>
          </a:p>
        </p:txBody>
      </p:sp>
      <p:sp>
        <p:nvSpPr>
          <p:cNvPr id="37933" name="Line 45"/>
          <p:cNvSpPr>
            <a:spLocks noChangeShapeType="1"/>
          </p:cNvSpPr>
          <p:nvPr/>
        </p:nvSpPr>
        <p:spPr bwMode="gray">
          <a:xfrm>
            <a:off x="5867400" y="4064000"/>
            <a:ext cx="533400" cy="0"/>
          </a:xfrm>
          <a:prstGeom prst="line">
            <a:avLst/>
          </a:prstGeom>
          <a:noFill/>
          <a:ln w="12700">
            <a:solidFill>
              <a:schemeClr val="tx1"/>
            </a:solidFill>
            <a:round/>
            <a:headEnd/>
            <a:tailEnd/>
          </a:ln>
        </p:spPr>
        <p:txBody>
          <a:bodyPr wrap="none" anchor="ctr"/>
          <a:lstStyle/>
          <a:p>
            <a:endParaRPr lang="es-AR"/>
          </a:p>
        </p:txBody>
      </p:sp>
      <p:sp>
        <p:nvSpPr>
          <p:cNvPr id="37934" name="Text Box 46"/>
          <p:cNvSpPr txBox="1">
            <a:spLocks noChangeArrowheads="1"/>
          </p:cNvSpPr>
          <p:nvPr/>
        </p:nvSpPr>
        <p:spPr bwMode="gray">
          <a:xfrm>
            <a:off x="5943600" y="5283200"/>
            <a:ext cx="352425"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bg1"/>
                </a:solidFill>
              </a:rPr>
              <a:t>r1</a:t>
            </a:r>
          </a:p>
        </p:txBody>
      </p:sp>
      <p:sp>
        <p:nvSpPr>
          <p:cNvPr id="37935" name="Line 47"/>
          <p:cNvSpPr>
            <a:spLocks noChangeShapeType="1"/>
          </p:cNvSpPr>
          <p:nvPr/>
        </p:nvSpPr>
        <p:spPr bwMode="gray">
          <a:xfrm>
            <a:off x="5867400" y="5588000"/>
            <a:ext cx="533400" cy="0"/>
          </a:xfrm>
          <a:prstGeom prst="line">
            <a:avLst/>
          </a:prstGeom>
          <a:noFill/>
          <a:ln w="12700">
            <a:solidFill>
              <a:schemeClr val="tx1"/>
            </a:solidFill>
            <a:round/>
            <a:headEnd/>
            <a:tailEnd/>
          </a:ln>
        </p:spPr>
        <p:txBody>
          <a:bodyPr wrap="none" anchor="ctr"/>
          <a:lstStyle/>
          <a:p>
            <a:endParaRPr lang="es-AR"/>
          </a:p>
        </p:txBody>
      </p:sp>
      <p:sp>
        <p:nvSpPr>
          <p:cNvPr id="37936" name="Line 48"/>
          <p:cNvSpPr>
            <a:spLocks noChangeShapeType="1"/>
          </p:cNvSpPr>
          <p:nvPr/>
        </p:nvSpPr>
        <p:spPr bwMode="gray">
          <a:xfrm>
            <a:off x="5867400" y="6197600"/>
            <a:ext cx="533400" cy="0"/>
          </a:xfrm>
          <a:prstGeom prst="line">
            <a:avLst/>
          </a:prstGeom>
          <a:noFill/>
          <a:ln w="12700">
            <a:solidFill>
              <a:schemeClr val="tx1"/>
            </a:solidFill>
            <a:round/>
            <a:headEnd/>
            <a:tailEnd/>
          </a:ln>
        </p:spPr>
        <p:txBody>
          <a:bodyPr wrap="none" anchor="ctr"/>
          <a:lstStyle/>
          <a:p>
            <a:endParaRPr lang="es-AR"/>
          </a:p>
        </p:txBody>
      </p:sp>
      <p:sp>
        <p:nvSpPr>
          <p:cNvPr id="37937" name="Text Box 49"/>
          <p:cNvSpPr txBox="1">
            <a:spLocks noChangeArrowheads="1"/>
          </p:cNvSpPr>
          <p:nvPr/>
        </p:nvSpPr>
        <p:spPr bwMode="gray">
          <a:xfrm>
            <a:off x="5943600" y="4978400"/>
            <a:ext cx="352425"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bg1"/>
                </a:solidFill>
              </a:rPr>
              <a:t>r4</a:t>
            </a:r>
          </a:p>
        </p:txBody>
      </p:sp>
      <p:sp>
        <p:nvSpPr>
          <p:cNvPr id="37938" name="Text Box 50"/>
          <p:cNvSpPr txBox="1">
            <a:spLocks noChangeArrowheads="1"/>
          </p:cNvSpPr>
          <p:nvPr/>
        </p:nvSpPr>
        <p:spPr bwMode="gray">
          <a:xfrm>
            <a:off x="5943600" y="5588000"/>
            <a:ext cx="352425"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bg1"/>
                </a:solidFill>
              </a:rPr>
              <a:t>r0</a:t>
            </a:r>
          </a:p>
        </p:txBody>
      </p:sp>
      <p:sp>
        <p:nvSpPr>
          <p:cNvPr id="37939" name="Rectangle 51"/>
          <p:cNvSpPr>
            <a:spLocks noChangeArrowheads="1"/>
          </p:cNvSpPr>
          <p:nvPr/>
        </p:nvSpPr>
        <p:spPr bwMode="gray">
          <a:xfrm>
            <a:off x="6705600" y="5283200"/>
            <a:ext cx="533400" cy="914400"/>
          </a:xfrm>
          <a:prstGeom prst="rect">
            <a:avLst/>
          </a:prstGeom>
          <a:solidFill>
            <a:schemeClr val="tx2"/>
          </a:solidFill>
          <a:ln w="9525">
            <a:noFill/>
            <a:miter lim="800000"/>
            <a:headEnd/>
            <a:tailEnd/>
          </a:ln>
        </p:spPr>
        <p:txBody>
          <a:bodyPr wrap="none" anchor="ctr"/>
          <a:lstStyle/>
          <a:p>
            <a:endParaRPr lang="es-AR"/>
          </a:p>
        </p:txBody>
      </p:sp>
      <p:sp>
        <p:nvSpPr>
          <p:cNvPr id="37940" name="Line 52"/>
          <p:cNvSpPr>
            <a:spLocks noChangeShapeType="1"/>
          </p:cNvSpPr>
          <p:nvPr/>
        </p:nvSpPr>
        <p:spPr bwMode="gray">
          <a:xfrm>
            <a:off x="6705600" y="3911600"/>
            <a:ext cx="0" cy="2362200"/>
          </a:xfrm>
          <a:prstGeom prst="line">
            <a:avLst/>
          </a:prstGeom>
          <a:noFill/>
          <a:ln w="12700">
            <a:solidFill>
              <a:schemeClr val="tx1"/>
            </a:solidFill>
            <a:round/>
            <a:headEnd/>
            <a:tailEnd/>
          </a:ln>
        </p:spPr>
        <p:txBody>
          <a:bodyPr wrap="none" anchor="ctr"/>
          <a:lstStyle/>
          <a:p>
            <a:endParaRPr lang="es-AR"/>
          </a:p>
        </p:txBody>
      </p:sp>
      <p:sp>
        <p:nvSpPr>
          <p:cNvPr id="37941" name="Line 53"/>
          <p:cNvSpPr>
            <a:spLocks noChangeShapeType="1"/>
          </p:cNvSpPr>
          <p:nvPr/>
        </p:nvSpPr>
        <p:spPr bwMode="gray">
          <a:xfrm>
            <a:off x="7239000" y="3911600"/>
            <a:ext cx="0" cy="2362200"/>
          </a:xfrm>
          <a:prstGeom prst="line">
            <a:avLst/>
          </a:prstGeom>
          <a:noFill/>
          <a:ln w="12700">
            <a:solidFill>
              <a:schemeClr val="tx1"/>
            </a:solidFill>
            <a:round/>
            <a:headEnd/>
            <a:tailEnd/>
          </a:ln>
        </p:spPr>
        <p:txBody>
          <a:bodyPr wrap="none" anchor="ctr"/>
          <a:lstStyle/>
          <a:p>
            <a:endParaRPr lang="es-AR"/>
          </a:p>
        </p:txBody>
      </p:sp>
      <p:sp>
        <p:nvSpPr>
          <p:cNvPr id="37942" name="Line 54"/>
          <p:cNvSpPr>
            <a:spLocks noChangeShapeType="1"/>
          </p:cNvSpPr>
          <p:nvPr/>
        </p:nvSpPr>
        <p:spPr bwMode="gray">
          <a:xfrm>
            <a:off x="6705600" y="4978400"/>
            <a:ext cx="533400" cy="0"/>
          </a:xfrm>
          <a:prstGeom prst="line">
            <a:avLst/>
          </a:prstGeom>
          <a:noFill/>
          <a:ln w="12700">
            <a:solidFill>
              <a:schemeClr val="tx1"/>
            </a:solidFill>
            <a:round/>
            <a:headEnd/>
            <a:tailEnd/>
          </a:ln>
        </p:spPr>
        <p:txBody>
          <a:bodyPr wrap="none" anchor="ctr"/>
          <a:lstStyle/>
          <a:p>
            <a:endParaRPr lang="es-AR"/>
          </a:p>
        </p:txBody>
      </p:sp>
      <p:sp>
        <p:nvSpPr>
          <p:cNvPr id="37943" name="Line 55"/>
          <p:cNvSpPr>
            <a:spLocks noChangeShapeType="1"/>
          </p:cNvSpPr>
          <p:nvPr/>
        </p:nvSpPr>
        <p:spPr bwMode="gray">
          <a:xfrm>
            <a:off x="6705600" y="5283200"/>
            <a:ext cx="533400" cy="0"/>
          </a:xfrm>
          <a:prstGeom prst="line">
            <a:avLst/>
          </a:prstGeom>
          <a:noFill/>
          <a:ln w="12700">
            <a:solidFill>
              <a:schemeClr val="tx1"/>
            </a:solidFill>
            <a:round/>
            <a:headEnd/>
            <a:tailEnd/>
          </a:ln>
        </p:spPr>
        <p:txBody>
          <a:bodyPr wrap="none" anchor="ctr"/>
          <a:lstStyle/>
          <a:p>
            <a:endParaRPr lang="es-AR"/>
          </a:p>
        </p:txBody>
      </p:sp>
      <p:sp>
        <p:nvSpPr>
          <p:cNvPr id="37944" name="Line 56"/>
          <p:cNvSpPr>
            <a:spLocks noChangeShapeType="1"/>
          </p:cNvSpPr>
          <p:nvPr/>
        </p:nvSpPr>
        <p:spPr bwMode="gray">
          <a:xfrm>
            <a:off x="6705600" y="4368800"/>
            <a:ext cx="533400" cy="0"/>
          </a:xfrm>
          <a:prstGeom prst="line">
            <a:avLst/>
          </a:prstGeom>
          <a:noFill/>
          <a:ln w="12700">
            <a:solidFill>
              <a:schemeClr val="tx1"/>
            </a:solidFill>
            <a:round/>
            <a:headEnd/>
            <a:tailEnd/>
          </a:ln>
        </p:spPr>
        <p:txBody>
          <a:bodyPr wrap="none" anchor="ctr"/>
          <a:lstStyle/>
          <a:p>
            <a:endParaRPr lang="es-AR"/>
          </a:p>
        </p:txBody>
      </p:sp>
      <p:sp>
        <p:nvSpPr>
          <p:cNvPr id="37945" name="Line 57"/>
          <p:cNvSpPr>
            <a:spLocks noChangeShapeType="1"/>
          </p:cNvSpPr>
          <p:nvPr/>
        </p:nvSpPr>
        <p:spPr bwMode="gray">
          <a:xfrm>
            <a:off x="6705600" y="4673600"/>
            <a:ext cx="533400" cy="0"/>
          </a:xfrm>
          <a:prstGeom prst="line">
            <a:avLst/>
          </a:prstGeom>
          <a:noFill/>
          <a:ln w="12700">
            <a:solidFill>
              <a:schemeClr val="tx1"/>
            </a:solidFill>
            <a:round/>
            <a:headEnd/>
            <a:tailEnd/>
          </a:ln>
        </p:spPr>
        <p:txBody>
          <a:bodyPr wrap="none" anchor="ctr"/>
          <a:lstStyle/>
          <a:p>
            <a:endParaRPr lang="es-AR"/>
          </a:p>
        </p:txBody>
      </p:sp>
      <p:sp>
        <p:nvSpPr>
          <p:cNvPr id="37946" name="Line 58"/>
          <p:cNvSpPr>
            <a:spLocks noChangeShapeType="1"/>
          </p:cNvSpPr>
          <p:nvPr/>
        </p:nvSpPr>
        <p:spPr bwMode="gray">
          <a:xfrm>
            <a:off x="6705600" y="5892800"/>
            <a:ext cx="533400" cy="0"/>
          </a:xfrm>
          <a:prstGeom prst="line">
            <a:avLst/>
          </a:prstGeom>
          <a:noFill/>
          <a:ln w="12700">
            <a:solidFill>
              <a:schemeClr val="tx1"/>
            </a:solidFill>
            <a:round/>
            <a:headEnd/>
            <a:tailEnd/>
          </a:ln>
        </p:spPr>
        <p:txBody>
          <a:bodyPr wrap="none" anchor="ctr"/>
          <a:lstStyle/>
          <a:p>
            <a:endParaRPr lang="es-AR"/>
          </a:p>
        </p:txBody>
      </p:sp>
      <p:sp>
        <p:nvSpPr>
          <p:cNvPr id="37947" name="Line 59"/>
          <p:cNvSpPr>
            <a:spLocks noChangeShapeType="1"/>
          </p:cNvSpPr>
          <p:nvPr/>
        </p:nvSpPr>
        <p:spPr bwMode="gray">
          <a:xfrm>
            <a:off x="6705600" y="4064000"/>
            <a:ext cx="533400" cy="0"/>
          </a:xfrm>
          <a:prstGeom prst="line">
            <a:avLst/>
          </a:prstGeom>
          <a:noFill/>
          <a:ln w="12700">
            <a:solidFill>
              <a:schemeClr val="tx1"/>
            </a:solidFill>
            <a:round/>
            <a:headEnd/>
            <a:tailEnd/>
          </a:ln>
        </p:spPr>
        <p:txBody>
          <a:bodyPr wrap="none" anchor="ctr"/>
          <a:lstStyle/>
          <a:p>
            <a:endParaRPr lang="es-AR"/>
          </a:p>
        </p:txBody>
      </p:sp>
      <p:sp>
        <p:nvSpPr>
          <p:cNvPr id="37948" name="Text Box 60"/>
          <p:cNvSpPr txBox="1">
            <a:spLocks noChangeArrowheads="1"/>
          </p:cNvSpPr>
          <p:nvPr/>
        </p:nvSpPr>
        <p:spPr bwMode="gray">
          <a:xfrm>
            <a:off x="6781800" y="5588000"/>
            <a:ext cx="352425"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bg1"/>
                </a:solidFill>
              </a:rPr>
              <a:t>r1</a:t>
            </a:r>
          </a:p>
        </p:txBody>
      </p:sp>
      <p:sp>
        <p:nvSpPr>
          <p:cNvPr id="37949" name="Line 61"/>
          <p:cNvSpPr>
            <a:spLocks noChangeShapeType="1"/>
          </p:cNvSpPr>
          <p:nvPr/>
        </p:nvSpPr>
        <p:spPr bwMode="gray">
          <a:xfrm>
            <a:off x="6705600" y="5588000"/>
            <a:ext cx="533400" cy="0"/>
          </a:xfrm>
          <a:prstGeom prst="line">
            <a:avLst/>
          </a:prstGeom>
          <a:noFill/>
          <a:ln w="12700">
            <a:solidFill>
              <a:schemeClr val="tx1"/>
            </a:solidFill>
            <a:round/>
            <a:headEnd/>
            <a:tailEnd/>
          </a:ln>
        </p:spPr>
        <p:txBody>
          <a:bodyPr wrap="none" anchor="ctr"/>
          <a:lstStyle/>
          <a:p>
            <a:endParaRPr lang="es-AR"/>
          </a:p>
        </p:txBody>
      </p:sp>
      <p:sp>
        <p:nvSpPr>
          <p:cNvPr id="37950" name="Line 62"/>
          <p:cNvSpPr>
            <a:spLocks noChangeShapeType="1"/>
          </p:cNvSpPr>
          <p:nvPr/>
        </p:nvSpPr>
        <p:spPr bwMode="gray">
          <a:xfrm>
            <a:off x="6705600" y="6197600"/>
            <a:ext cx="533400" cy="0"/>
          </a:xfrm>
          <a:prstGeom prst="line">
            <a:avLst/>
          </a:prstGeom>
          <a:noFill/>
          <a:ln w="12700">
            <a:solidFill>
              <a:schemeClr val="tx1"/>
            </a:solidFill>
            <a:round/>
            <a:headEnd/>
            <a:tailEnd/>
          </a:ln>
        </p:spPr>
        <p:txBody>
          <a:bodyPr wrap="none" anchor="ctr"/>
          <a:lstStyle/>
          <a:p>
            <a:endParaRPr lang="es-AR"/>
          </a:p>
        </p:txBody>
      </p:sp>
      <p:sp>
        <p:nvSpPr>
          <p:cNvPr id="37951" name="Text Box 63"/>
          <p:cNvSpPr txBox="1">
            <a:spLocks noChangeArrowheads="1"/>
          </p:cNvSpPr>
          <p:nvPr/>
        </p:nvSpPr>
        <p:spPr bwMode="gray">
          <a:xfrm>
            <a:off x="6781800" y="5283200"/>
            <a:ext cx="352425"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bg1"/>
                </a:solidFill>
              </a:rPr>
              <a:t>r4</a:t>
            </a:r>
          </a:p>
        </p:txBody>
      </p:sp>
      <p:sp>
        <p:nvSpPr>
          <p:cNvPr id="37952" name="Text Box 64"/>
          <p:cNvSpPr txBox="1">
            <a:spLocks noChangeArrowheads="1"/>
          </p:cNvSpPr>
          <p:nvPr/>
        </p:nvSpPr>
        <p:spPr bwMode="gray">
          <a:xfrm>
            <a:off x="6781800" y="5892800"/>
            <a:ext cx="352425"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bg1"/>
                </a:solidFill>
              </a:rPr>
              <a:t>r0</a:t>
            </a:r>
          </a:p>
        </p:txBody>
      </p:sp>
      <p:sp>
        <p:nvSpPr>
          <p:cNvPr id="37953" name="Text Box 65"/>
          <p:cNvSpPr txBox="1">
            <a:spLocks noChangeArrowheads="1"/>
          </p:cNvSpPr>
          <p:nvPr/>
        </p:nvSpPr>
        <p:spPr bwMode="auto">
          <a:xfrm>
            <a:off x="3271838" y="4978400"/>
            <a:ext cx="450850" cy="3048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400" b="1">
                <a:solidFill>
                  <a:schemeClr val="bg1"/>
                </a:solidFill>
              </a:rPr>
              <a:t>r10</a:t>
            </a:r>
          </a:p>
        </p:txBody>
      </p:sp>
      <p:sp>
        <p:nvSpPr>
          <p:cNvPr id="37954" name="Text Box 66"/>
          <p:cNvSpPr txBox="1">
            <a:spLocks noChangeArrowheads="1"/>
          </p:cNvSpPr>
          <p:nvPr/>
        </p:nvSpPr>
        <p:spPr bwMode="auto">
          <a:xfrm>
            <a:off x="5029200" y="3606800"/>
            <a:ext cx="473075" cy="3810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900" b="1">
                <a:solidFill>
                  <a:schemeClr val="bg2"/>
                </a:solidFill>
                <a:latin typeface="Courier New" pitchFamily="49" charset="0"/>
              </a:rPr>
              <a:t>IB</a:t>
            </a:r>
          </a:p>
        </p:txBody>
      </p:sp>
      <p:sp>
        <p:nvSpPr>
          <p:cNvPr id="37955" name="Text Box 67"/>
          <p:cNvSpPr txBox="1">
            <a:spLocks noChangeArrowheads="1"/>
          </p:cNvSpPr>
          <p:nvPr/>
        </p:nvSpPr>
        <p:spPr bwMode="auto">
          <a:xfrm>
            <a:off x="5867400" y="3606800"/>
            <a:ext cx="473075" cy="3810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900" b="1">
                <a:solidFill>
                  <a:schemeClr val="bg2"/>
                </a:solidFill>
                <a:latin typeface="Courier New" pitchFamily="49" charset="0"/>
              </a:rPr>
              <a:t>DA</a:t>
            </a:r>
          </a:p>
        </p:txBody>
      </p:sp>
      <p:sp>
        <p:nvSpPr>
          <p:cNvPr id="37956" name="Text Box 68"/>
          <p:cNvSpPr txBox="1">
            <a:spLocks noChangeArrowheads="1"/>
          </p:cNvSpPr>
          <p:nvPr/>
        </p:nvSpPr>
        <p:spPr bwMode="auto">
          <a:xfrm>
            <a:off x="6705600" y="3606800"/>
            <a:ext cx="473075" cy="381000"/>
          </a:xfrm>
          <a:prstGeom prst="rect">
            <a:avLst/>
          </a:prstGeom>
          <a:noFill/>
          <a:ln w="9525">
            <a:noFill/>
            <a:miter lim="800000"/>
            <a:headEnd/>
            <a:tailEnd/>
          </a:ln>
        </p:spPr>
        <p:txBody>
          <a:bodyPr wrap="none" anchor="ctr">
            <a:spAutoFit/>
          </a:bodyPr>
          <a:lstStyle/>
          <a:p>
            <a:pPr fontAlgn="base">
              <a:lnSpc>
                <a:spcPct val="100000"/>
              </a:lnSpc>
              <a:buClrTx/>
              <a:buSzTx/>
              <a:buFontTx/>
              <a:buNone/>
            </a:pPr>
            <a:r>
              <a:rPr lang="en-US" sz="1900" b="1">
                <a:solidFill>
                  <a:schemeClr val="bg2"/>
                </a:solidFill>
                <a:latin typeface="Courier New" pitchFamily="49" charset="0"/>
              </a:rPr>
              <a:t>DB</a:t>
            </a:r>
          </a:p>
        </p:txBody>
      </p:sp>
      <p:sp>
        <p:nvSpPr>
          <p:cNvPr id="37957" name="Rectangle 69"/>
          <p:cNvSpPr>
            <a:spLocks noChangeArrowheads="1"/>
          </p:cNvSpPr>
          <p:nvPr/>
        </p:nvSpPr>
        <p:spPr bwMode="auto">
          <a:xfrm>
            <a:off x="152400" y="3911600"/>
            <a:ext cx="3217863" cy="669925"/>
          </a:xfrm>
          <a:prstGeom prst="rect">
            <a:avLst/>
          </a:prstGeom>
          <a:noFill/>
          <a:ln w="9525">
            <a:noFill/>
            <a:miter lim="800000"/>
            <a:headEnd/>
            <a:tailEnd/>
          </a:ln>
        </p:spPr>
        <p:txBody>
          <a:bodyPr wrap="none" anchor="ctr">
            <a:spAutoFit/>
          </a:bodyPr>
          <a:lstStyle/>
          <a:p>
            <a:pPr fontAlgn="base">
              <a:lnSpc>
                <a:spcPct val="100000"/>
              </a:lnSpc>
              <a:spcBef>
                <a:spcPct val="0"/>
              </a:spcBef>
              <a:buClrTx/>
              <a:buSzTx/>
              <a:buFontTx/>
              <a:buNone/>
            </a:pPr>
            <a:r>
              <a:rPr lang="en-US" sz="1900" b="1">
                <a:solidFill>
                  <a:schemeClr val="tx2"/>
                </a:solidFill>
                <a:latin typeface="Courier New" pitchFamily="49" charset="0"/>
              </a:rPr>
              <a:t>LDMxx r10, {r0,r1,r4}</a:t>
            </a:r>
          </a:p>
          <a:p>
            <a:pPr fontAlgn="base">
              <a:lnSpc>
                <a:spcPct val="100000"/>
              </a:lnSpc>
              <a:spcBef>
                <a:spcPct val="0"/>
              </a:spcBef>
              <a:buClrTx/>
              <a:buSzTx/>
              <a:buFontTx/>
              <a:buNone/>
            </a:pPr>
            <a:r>
              <a:rPr lang="en-US" sz="1900" b="1">
                <a:solidFill>
                  <a:schemeClr val="tx2"/>
                </a:solidFill>
                <a:latin typeface="Courier New" pitchFamily="49" charset="0"/>
              </a:rPr>
              <a:t>STMxx r10, {r0,r1,r4}</a:t>
            </a:r>
          </a:p>
        </p:txBody>
      </p:sp>
      <p:sp>
        <p:nvSpPr>
          <p:cNvPr id="37958" name="Text Box 70"/>
          <p:cNvSpPr txBox="1">
            <a:spLocks noChangeArrowheads="1"/>
          </p:cNvSpPr>
          <p:nvPr/>
        </p:nvSpPr>
        <p:spPr bwMode="auto">
          <a:xfrm>
            <a:off x="1296988" y="4946650"/>
            <a:ext cx="2001837" cy="336550"/>
          </a:xfrm>
          <a:prstGeom prst="rect">
            <a:avLst/>
          </a:prstGeom>
          <a:noFill/>
          <a:ln w="9525">
            <a:noFill/>
            <a:miter lim="800000"/>
            <a:headEnd/>
            <a:tailEnd/>
          </a:ln>
        </p:spPr>
        <p:txBody>
          <a:bodyPr wrap="none" anchor="ctr">
            <a:spAutoFit/>
          </a:bodyPr>
          <a:lstStyle/>
          <a:p>
            <a:pPr fontAlgn="base">
              <a:lnSpc>
                <a:spcPct val="100000"/>
              </a:lnSpc>
              <a:spcBef>
                <a:spcPct val="0"/>
              </a:spcBef>
              <a:buClrTx/>
              <a:buSzTx/>
              <a:buFontTx/>
              <a:buNone/>
            </a:pPr>
            <a:r>
              <a:rPr lang="en-US" sz="1600" b="1"/>
              <a:t>Base Register (Rb)</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GB" smtClean="0"/>
              <a:t>Load and Store Multiples</a:t>
            </a:r>
            <a:endParaRPr lang="en-US" smtClean="0"/>
          </a:p>
        </p:txBody>
      </p:sp>
      <p:pic>
        <p:nvPicPr>
          <p:cNvPr id="38915" name="Picture 2"/>
          <p:cNvPicPr>
            <a:picLocks noChangeAspect="1" noChangeArrowheads="1"/>
          </p:cNvPicPr>
          <p:nvPr/>
        </p:nvPicPr>
        <p:blipFill>
          <a:blip r:embed="rId3" cstate="print"/>
          <a:srcRect/>
          <a:stretch>
            <a:fillRect/>
          </a:stretch>
        </p:blipFill>
        <p:spPr bwMode="auto">
          <a:xfrm>
            <a:off x="1454150" y="812800"/>
            <a:ext cx="5837238" cy="5535613"/>
          </a:xfrm>
          <a:prstGeom prst="rect">
            <a:avLst/>
          </a:prstGeom>
          <a:noFill/>
          <a:ln w="12700" algn="ctr">
            <a:noFill/>
            <a:miter lim="800000"/>
            <a:headEnd/>
            <a:tailEnd/>
          </a:ln>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306388" y="1206500"/>
            <a:ext cx="8532812" cy="5153025"/>
          </a:xfrm>
        </p:spPr>
        <p:txBody>
          <a:bodyPr/>
          <a:lstStyle/>
          <a:p>
            <a:r>
              <a:rPr lang="en-US" sz="1800" smtClean="0"/>
              <a:t>There are 2 classes of multiply - producing  32-bit and 64-bit results</a:t>
            </a:r>
          </a:p>
          <a:p>
            <a:r>
              <a:rPr lang="en-US" sz="1800" smtClean="0"/>
              <a:t>32-bit versions on an ARM7TDMI will execute in 2 - 5 cycles</a:t>
            </a:r>
          </a:p>
          <a:p>
            <a:pPr lvl="1"/>
            <a:endParaRPr lang="en-US" sz="1800" smtClean="0"/>
          </a:p>
          <a:p>
            <a:pPr lvl="1"/>
            <a:r>
              <a:rPr lang="en-US" sz="1800" b="1" smtClean="0">
                <a:solidFill>
                  <a:schemeClr val="tx2"/>
                </a:solidFill>
                <a:latin typeface="Courier New" pitchFamily="49" charset="0"/>
              </a:rPr>
              <a:t>MUL r0, r1, r2</a:t>
            </a:r>
            <a:r>
              <a:rPr lang="en-US" sz="1800" b="1" smtClean="0">
                <a:latin typeface="Courier New" pitchFamily="49" charset="0"/>
              </a:rPr>
              <a:t>		; r0 = r1 * r2</a:t>
            </a:r>
            <a:endParaRPr lang="en-US" sz="1800" smtClean="0"/>
          </a:p>
          <a:p>
            <a:pPr lvl="1"/>
            <a:r>
              <a:rPr lang="en-US" sz="1800" b="1" smtClean="0">
                <a:solidFill>
                  <a:schemeClr val="tx2"/>
                </a:solidFill>
                <a:latin typeface="Courier New" pitchFamily="49" charset="0"/>
              </a:rPr>
              <a:t>MLA r0, r1, r2, r3</a:t>
            </a:r>
            <a:r>
              <a:rPr lang="en-US" sz="1800" b="1" smtClean="0">
                <a:latin typeface="Courier New" pitchFamily="49" charset="0"/>
              </a:rPr>
              <a:t>		; r0 = (r1 * r2) + r3</a:t>
            </a:r>
          </a:p>
          <a:p>
            <a:endParaRPr lang="en-US" sz="1800" smtClean="0"/>
          </a:p>
          <a:p>
            <a:r>
              <a:rPr lang="en-US" sz="1800" smtClean="0"/>
              <a:t>64-bit multiply instructions offer both signed and unsigned versions</a:t>
            </a:r>
          </a:p>
          <a:p>
            <a:pPr lvl="1"/>
            <a:r>
              <a:rPr lang="en-US" sz="1800" smtClean="0"/>
              <a:t>For these instruction there are 2 destination registers</a:t>
            </a:r>
          </a:p>
          <a:p>
            <a:pPr lvl="1"/>
            <a:endParaRPr lang="en-US" sz="1800" smtClean="0"/>
          </a:p>
          <a:p>
            <a:pPr lvl="1"/>
            <a:r>
              <a:rPr lang="en-US" sz="1800" b="1" smtClean="0">
                <a:solidFill>
                  <a:schemeClr val="tx2"/>
                </a:solidFill>
                <a:latin typeface="Courier New" pitchFamily="49" charset="0"/>
              </a:rPr>
              <a:t>[U|S]MULL r4, r5, r2, r3</a:t>
            </a:r>
            <a:r>
              <a:rPr lang="en-US" sz="1800" b="1" smtClean="0">
                <a:latin typeface="Courier New" pitchFamily="49" charset="0"/>
              </a:rPr>
              <a:t>	; r5:r4 = r2 * r3</a:t>
            </a:r>
          </a:p>
          <a:p>
            <a:pPr lvl="1"/>
            <a:r>
              <a:rPr lang="en-US" sz="1800" b="1" smtClean="0">
                <a:solidFill>
                  <a:schemeClr val="tx2"/>
                </a:solidFill>
                <a:latin typeface="Courier New" pitchFamily="49" charset="0"/>
              </a:rPr>
              <a:t>[U|S]MLAL r4, r5, r2, r3</a:t>
            </a:r>
            <a:r>
              <a:rPr lang="en-US" sz="1800" b="1" smtClean="0">
                <a:latin typeface="Courier New" pitchFamily="49" charset="0"/>
              </a:rPr>
              <a:t>	; r5:r4 = (r2 * r3) + r5:r4</a:t>
            </a:r>
          </a:p>
          <a:p>
            <a:pPr lvl="1"/>
            <a:endParaRPr lang="en-US" sz="1800" b="1" smtClean="0">
              <a:latin typeface="Courier New" pitchFamily="49" charset="0"/>
            </a:endParaRPr>
          </a:p>
          <a:p>
            <a:r>
              <a:rPr lang="en-US" sz="1800" smtClean="0"/>
              <a:t>Most ARM cores do not offer integer divide instructions</a:t>
            </a:r>
          </a:p>
          <a:p>
            <a:pPr lvl="1"/>
            <a:r>
              <a:rPr lang="en-US" sz="1800" smtClean="0"/>
              <a:t>Division operations will be performed by C library routines or inline shifts</a:t>
            </a:r>
          </a:p>
          <a:p>
            <a:endParaRPr lang="en-GB" sz="1800" smtClean="0"/>
          </a:p>
        </p:txBody>
      </p:sp>
      <p:sp>
        <p:nvSpPr>
          <p:cNvPr id="39939" name="Rectangle 3"/>
          <p:cNvSpPr>
            <a:spLocks noChangeArrowheads="1"/>
          </p:cNvSpPr>
          <p:nvPr/>
        </p:nvSpPr>
        <p:spPr bwMode="auto">
          <a:xfrm>
            <a:off x="381000" y="1371600"/>
            <a:ext cx="8439150" cy="4572000"/>
          </a:xfrm>
          <a:prstGeom prst="rect">
            <a:avLst/>
          </a:prstGeom>
          <a:noFill/>
          <a:ln w="9525">
            <a:noFill/>
            <a:miter lim="800000"/>
            <a:headEnd/>
            <a:tailEnd/>
          </a:ln>
        </p:spPr>
        <p:txBody>
          <a:bodyPr lIns="92075" tIns="46038" rIns="92075" bIns="46038" anchor="ctr"/>
          <a:lstStyle/>
          <a:p>
            <a:pPr algn="l" fontAlgn="base">
              <a:lnSpc>
                <a:spcPct val="100000"/>
              </a:lnSpc>
              <a:spcBef>
                <a:spcPct val="0"/>
              </a:spcBef>
              <a:buSzTx/>
            </a:pPr>
            <a:endParaRPr lang="en-US" sz="2400"/>
          </a:p>
        </p:txBody>
      </p:sp>
      <p:sp>
        <p:nvSpPr>
          <p:cNvPr id="39940" name="Rectangle 4"/>
          <p:cNvSpPr>
            <a:spLocks noChangeArrowheads="1"/>
          </p:cNvSpPr>
          <p:nvPr/>
        </p:nvSpPr>
        <p:spPr bwMode="auto">
          <a:xfrm>
            <a:off x="352425" y="1295400"/>
            <a:ext cx="8439150" cy="4572000"/>
          </a:xfrm>
          <a:prstGeom prst="rect">
            <a:avLst/>
          </a:prstGeom>
          <a:noFill/>
          <a:ln w="9525">
            <a:noFill/>
            <a:miter lim="800000"/>
            <a:headEnd/>
            <a:tailEnd/>
          </a:ln>
        </p:spPr>
        <p:txBody>
          <a:bodyPr lIns="92075" tIns="46038" rIns="92075" bIns="46038" anchor="ctr" anchorCtr="1"/>
          <a:lstStyle/>
          <a:p>
            <a:pPr algn="l" fontAlgn="base">
              <a:lnSpc>
                <a:spcPct val="100000"/>
              </a:lnSpc>
              <a:spcBef>
                <a:spcPct val="0"/>
              </a:spcBef>
              <a:buClrTx/>
              <a:buSzTx/>
              <a:buFontTx/>
              <a:buNone/>
            </a:pPr>
            <a:endParaRPr lang="en-US" sz="2400">
              <a:latin typeface="Times New Roman" pitchFamily="18" charset="0"/>
            </a:endParaRPr>
          </a:p>
        </p:txBody>
      </p:sp>
      <p:sp>
        <p:nvSpPr>
          <p:cNvPr id="39941" name="Rectangle 5"/>
          <p:cNvSpPr>
            <a:spLocks noGrp="1" noChangeArrowheads="1"/>
          </p:cNvSpPr>
          <p:nvPr>
            <p:ph type="title"/>
          </p:nvPr>
        </p:nvSpPr>
        <p:spPr/>
        <p:txBody>
          <a:bodyPr/>
          <a:lstStyle/>
          <a:p>
            <a:r>
              <a:rPr lang="en-US" smtClean="0"/>
              <a:t>Multiply and Divide</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233363" y="906463"/>
            <a:ext cx="8910637" cy="4958309"/>
          </a:xfrm>
        </p:spPr>
        <p:txBody>
          <a:bodyPr/>
          <a:lstStyle/>
          <a:p>
            <a:r>
              <a:rPr lang="en-US" sz="2000" dirty="0" smtClean="0"/>
              <a:t>Branch :		</a:t>
            </a:r>
            <a:r>
              <a:rPr lang="en-US" sz="2000" dirty="0" smtClean="0">
                <a:solidFill>
                  <a:schemeClr val="bg2"/>
                </a:solidFill>
                <a:latin typeface="Courier New" pitchFamily="49" charset="0"/>
              </a:rPr>
              <a:t>B{&lt;</a:t>
            </a:r>
            <a:r>
              <a:rPr lang="en-US" sz="2000" dirty="0" err="1" smtClean="0">
                <a:solidFill>
                  <a:schemeClr val="bg2"/>
                </a:solidFill>
                <a:latin typeface="Courier New" pitchFamily="49" charset="0"/>
              </a:rPr>
              <a:t>cond</a:t>
            </a:r>
            <a:r>
              <a:rPr lang="en-US" sz="2000" dirty="0" smtClean="0">
                <a:solidFill>
                  <a:schemeClr val="bg2"/>
                </a:solidFill>
                <a:latin typeface="Courier New" pitchFamily="49" charset="0"/>
              </a:rPr>
              <a:t>&gt;} label</a:t>
            </a:r>
          </a:p>
          <a:p>
            <a:r>
              <a:rPr lang="en-US" sz="2000" dirty="0" smtClean="0"/>
              <a:t>Branch with Link :	</a:t>
            </a:r>
            <a:r>
              <a:rPr lang="en-US" sz="2000" dirty="0" smtClean="0">
                <a:solidFill>
                  <a:schemeClr val="bg2"/>
                </a:solidFill>
                <a:latin typeface="Courier New" pitchFamily="49" charset="0"/>
              </a:rPr>
              <a:t>BL{&lt;</a:t>
            </a:r>
            <a:r>
              <a:rPr lang="en-US" sz="2000" dirty="0" err="1" smtClean="0">
                <a:solidFill>
                  <a:schemeClr val="bg2"/>
                </a:solidFill>
                <a:latin typeface="Courier New" pitchFamily="49" charset="0"/>
              </a:rPr>
              <a:t>cond</a:t>
            </a:r>
            <a:r>
              <a:rPr lang="en-US" sz="2000" dirty="0" smtClean="0">
                <a:solidFill>
                  <a:schemeClr val="bg2"/>
                </a:solidFill>
                <a:latin typeface="Courier New" pitchFamily="49" charset="0"/>
              </a:rPr>
              <a:t>&gt;} </a:t>
            </a:r>
            <a:r>
              <a:rPr lang="en-US" sz="2000" dirty="0" err="1" smtClean="0">
                <a:solidFill>
                  <a:schemeClr val="bg2"/>
                </a:solidFill>
                <a:latin typeface="Courier New" pitchFamily="49" charset="0"/>
              </a:rPr>
              <a:t>subroutine_label</a:t>
            </a:r>
            <a:endParaRPr lang="en-US" sz="2000" dirty="0" smtClean="0">
              <a:solidFill>
                <a:schemeClr val="bg2"/>
              </a:solidFill>
              <a:latin typeface="Courier New" pitchFamily="49" charset="0"/>
            </a:endParaRP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The processor core shifts the offset field left by 2 positions, sign-extends it and adds it to the PC</a:t>
            </a:r>
          </a:p>
          <a:p>
            <a:pPr lvl="1"/>
            <a:r>
              <a:rPr lang="en-US" dirty="0" smtClean="0"/>
              <a:t>± 32 Mbyte range</a:t>
            </a:r>
          </a:p>
          <a:p>
            <a:pPr lvl="1"/>
            <a:r>
              <a:rPr lang="en-US" dirty="0" smtClean="0"/>
              <a:t>How to perform longer branches?</a:t>
            </a:r>
          </a:p>
        </p:txBody>
      </p:sp>
      <p:sp>
        <p:nvSpPr>
          <p:cNvPr id="40963" name="Rectangle 3"/>
          <p:cNvSpPr>
            <a:spLocks noChangeArrowheads="1"/>
          </p:cNvSpPr>
          <p:nvPr/>
        </p:nvSpPr>
        <p:spPr bwMode="auto">
          <a:xfrm>
            <a:off x="690563" y="6243638"/>
            <a:ext cx="1905000" cy="455612"/>
          </a:xfrm>
          <a:prstGeom prst="rect">
            <a:avLst/>
          </a:prstGeom>
          <a:noFill/>
          <a:ln w="9525">
            <a:noFill/>
            <a:miter lim="800000"/>
            <a:headEnd/>
            <a:tailEnd/>
          </a:ln>
        </p:spPr>
        <p:txBody>
          <a:bodyPr wrap="none" anchor="ctr"/>
          <a:lstStyle/>
          <a:p>
            <a:endParaRPr lang="es-AR"/>
          </a:p>
        </p:txBody>
      </p:sp>
      <p:sp>
        <p:nvSpPr>
          <p:cNvPr id="40964" name="Rectangle 4"/>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40965" name="Rectangle 5"/>
          <p:cNvSpPr>
            <a:spLocks noChangeArrowheads="1"/>
          </p:cNvSpPr>
          <p:nvPr/>
        </p:nvSpPr>
        <p:spPr bwMode="auto">
          <a:xfrm>
            <a:off x="690563" y="6243638"/>
            <a:ext cx="1905000" cy="455612"/>
          </a:xfrm>
          <a:prstGeom prst="rect">
            <a:avLst/>
          </a:prstGeom>
          <a:noFill/>
          <a:ln w="9525">
            <a:noFill/>
            <a:miter lim="800000"/>
            <a:headEnd/>
            <a:tailEnd/>
          </a:ln>
        </p:spPr>
        <p:txBody>
          <a:bodyPr wrap="none" anchor="ctr"/>
          <a:lstStyle/>
          <a:p>
            <a:endParaRPr lang="es-AR"/>
          </a:p>
        </p:txBody>
      </p:sp>
      <p:sp>
        <p:nvSpPr>
          <p:cNvPr id="40966" name="Rectangle 6"/>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40967" name="Rectangle 7"/>
          <p:cNvSpPr>
            <a:spLocks noChangeArrowheads="1"/>
          </p:cNvSpPr>
          <p:nvPr/>
        </p:nvSpPr>
        <p:spPr bwMode="auto">
          <a:xfrm>
            <a:off x="1250950" y="2803525"/>
            <a:ext cx="6624638" cy="352425"/>
          </a:xfrm>
          <a:prstGeom prst="rect">
            <a:avLst/>
          </a:prstGeom>
          <a:noFill/>
          <a:ln w="12700">
            <a:solidFill>
              <a:schemeClr val="tx1"/>
            </a:solidFill>
            <a:miter lim="800000"/>
            <a:headEnd/>
            <a:tailEnd/>
          </a:ln>
        </p:spPr>
        <p:txBody>
          <a:bodyPr wrap="none" anchor="ctr"/>
          <a:lstStyle/>
          <a:p>
            <a:endParaRPr lang="es-AR"/>
          </a:p>
        </p:txBody>
      </p:sp>
      <p:sp>
        <p:nvSpPr>
          <p:cNvPr id="40968" name="Line 8"/>
          <p:cNvSpPr>
            <a:spLocks noChangeShapeType="1"/>
          </p:cNvSpPr>
          <p:nvPr/>
        </p:nvSpPr>
        <p:spPr bwMode="auto">
          <a:xfrm>
            <a:off x="2922588" y="2809875"/>
            <a:ext cx="0" cy="352425"/>
          </a:xfrm>
          <a:prstGeom prst="line">
            <a:avLst/>
          </a:prstGeom>
          <a:noFill/>
          <a:ln w="25400">
            <a:solidFill>
              <a:schemeClr val="tx1"/>
            </a:solidFill>
            <a:round/>
            <a:headEnd type="none" w="sm" len="sm"/>
            <a:tailEnd type="none" w="sm" len="sm"/>
          </a:ln>
        </p:spPr>
        <p:txBody>
          <a:bodyPr wrap="none" anchor="ctr"/>
          <a:lstStyle/>
          <a:p>
            <a:endParaRPr lang="es-AR"/>
          </a:p>
        </p:txBody>
      </p:sp>
      <p:sp>
        <p:nvSpPr>
          <p:cNvPr id="40969" name="Line 9"/>
          <p:cNvSpPr>
            <a:spLocks noChangeShapeType="1"/>
          </p:cNvSpPr>
          <p:nvPr/>
        </p:nvSpPr>
        <p:spPr bwMode="auto">
          <a:xfrm>
            <a:off x="2700338" y="2809875"/>
            <a:ext cx="0" cy="352425"/>
          </a:xfrm>
          <a:prstGeom prst="line">
            <a:avLst/>
          </a:prstGeom>
          <a:noFill/>
          <a:ln w="25400">
            <a:solidFill>
              <a:schemeClr val="tx1"/>
            </a:solidFill>
            <a:round/>
            <a:headEnd type="none" w="sm" len="sm"/>
            <a:tailEnd type="none" w="sm" len="sm"/>
          </a:ln>
        </p:spPr>
        <p:txBody>
          <a:bodyPr wrap="none" anchor="ctr"/>
          <a:lstStyle/>
          <a:p>
            <a:endParaRPr lang="es-AR"/>
          </a:p>
        </p:txBody>
      </p:sp>
      <p:sp>
        <p:nvSpPr>
          <p:cNvPr id="40970" name="Line 10"/>
          <p:cNvSpPr>
            <a:spLocks noChangeShapeType="1"/>
          </p:cNvSpPr>
          <p:nvPr/>
        </p:nvSpPr>
        <p:spPr bwMode="auto">
          <a:xfrm>
            <a:off x="2489200" y="2797175"/>
            <a:ext cx="0" cy="103188"/>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71" name="Line 11"/>
          <p:cNvSpPr>
            <a:spLocks noChangeShapeType="1"/>
          </p:cNvSpPr>
          <p:nvPr/>
        </p:nvSpPr>
        <p:spPr bwMode="auto">
          <a:xfrm>
            <a:off x="3119438"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72" name="Line 12"/>
          <p:cNvSpPr>
            <a:spLocks noChangeShapeType="1"/>
          </p:cNvSpPr>
          <p:nvPr/>
        </p:nvSpPr>
        <p:spPr bwMode="auto">
          <a:xfrm>
            <a:off x="3332163"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73" name="Line 13"/>
          <p:cNvSpPr>
            <a:spLocks noChangeShapeType="1"/>
          </p:cNvSpPr>
          <p:nvPr/>
        </p:nvSpPr>
        <p:spPr bwMode="auto">
          <a:xfrm>
            <a:off x="3986213"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74" name="Line 14"/>
          <p:cNvSpPr>
            <a:spLocks noChangeShapeType="1"/>
          </p:cNvSpPr>
          <p:nvPr/>
        </p:nvSpPr>
        <p:spPr bwMode="auto">
          <a:xfrm>
            <a:off x="4183063"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75" name="Line 15"/>
          <p:cNvSpPr>
            <a:spLocks noChangeShapeType="1"/>
          </p:cNvSpPr>
          <p:nvPr/>
        </p:nvSpPr>
        <p:spPr bwMode="auto">
          <a:xfrm>
            <a:off x="4379913"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76" name="Line 16"/>
          <p:cNvSpPr>
            <a:spLocks noChangeShapeType="1"/>
          </p:cNvSpPr>
          <p:nvPr/>
        </p:nvSpPr>
        <p:spPr bwMode="auto">
          <a:xfrm>
            <a:off x="4824413"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77" name="Line 17"/>
          <p:cNvSpPr>
            <a:spLocks noChangeShapeType="1"/>
          </p:cNvSpPr>
          <p:nvPr/>
        </p:nvSpPr>
        <p:spPr bwMode="auto">
          <a:xfrm>
            <a:off x="5035550"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78" name="Line 18"/>
          <p:cNvSpPr>
            <a:spLocks noChangeShapeType="1"/>
          </p:cNvSpPr>
          <p:nvPr/>
        </p:nvSpPr>
        <p:spPr bwMode="auto">
          <a:xfrm>
            <a:off x="5245100"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79" name="Line 19"/>
          <p:cNvSpPr>
            <a:spLocks noChangeShapeType="1"/>
          </p:cNvSpPr>
          <p:nvPr/>
        </p:nvSpPr>
        <p:spPr bwMode="auto">
          <a:xfrm>
            <a:off x="5665788"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80" name="Line 20"/>
          <p:cNvSpPr>
            <a:spLocks noChangeShapeType="1"/>
          </p:cNvSpPr>
          <p:nvPr/>
        </p:nvSpPr>
        <p:spPr bwMode="auto">
          <a:xfrm>
            <a:off x="5873750"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81" name="Line 21"/>
          <p:cNvSpPr>
            <a:spLocks noChangeShapeType="1"/>
          </p:cNvSpPr>
          <p:nvPr/>
        </p:nvSpPr>
        <p:spPr bwMode="auto">
          <a:xfrm>
            <a:off x="6084888"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82" name="Line 22"/>
          <p:cNvSpPr>
            <a:spLocks noChangeShapeType="1"/>
          </p:cNvSpPr>
          <p:nvPr/>
        </p:nvSpPr>
        <p:spPr bwMode="auto">
          <a:xfrm>
            <a:off x="7135813"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83" name="Line 23"/>
          <p:cNvSpPr>
            <a:spLocks noChangeShapeType="1"/>
          </p:cNvSpPr>
          <p:nvPr/>
        </p:nvSpPr>
        <p:spPr bwMode="auto">
          <a:xfrm>
            <a:off x="7319963"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84" name="Line 24"/>
          <p:cNvSpPr>
            <a:spLocks noChangeShapeType="1"/>
          </p:cNvSpPr>
          <p:nvPr/>
        </p:nvSpPr>
        <p:spPr bwMode="auto">
          <a:xfrm>
            <a:off x="7513638" y="2824163"/>
            <a:ext cx="0" cy="90487"/>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85" name="Line 25"/>
          <p:cNvSpPr>
            <a:spLocks noChangeShapeType="1"/>
          </p:cNvSpPr>
          <p:nvPr/>
        </p:nvSpPr>
        <p:spPr bwMode="auto">
          <a:xfrm>
            <a:off x="7697788"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86" name="Rectangle 26"/>
          <p:cNvSpPr>
            <a:spLocks noChangeArrowheads="1"/>
          </p:cNvSpPr>
          <p:nvPr/>
        </p:nvSpPr>
        <p:spPr bwMode="auto">
          <a:xfrm>
            <a:off x="1862138" y="2592388"/>
            <a:ext cx="273050" cy="206375"/>
          </a:xfrm>
          <a:prstGeom prst="rect">
            <a:avLst/>
          </a:prstGeom>
          <a:noFill/>
          <a:ln w="9525">
            <a:noFill/>
            <a:miter lim="800000"/>
            <a:headEnd/>
            <a:tailEnd/>
          </a:ln>
        </p:spPr>
        <p:txBody>
          <a:bodyPr wrap="none" lIns="66675" tIns="26988" rIns="66675" bIns="26988">
            <a:spAutoFit/>
          </a:bodyPr>
          <a:lstStyle/>
          <a:p>
            <a:pPr algn="l" defTabSz="950913" fontAlgn="base">
              <a:lnSpc>
                <a:spcPct val="100000"/>
              </a:lnSpc>
              <a:spcBef>
                <a:spcPct val="0"/>
              </a:spcBef>
              <a:buClrTx/>
              <a:buSzTx/>
              <a:buFontTx/>
              <a:buNone/>
            </a:pPr>
            <a:r>
              <a:rPr lang="en-US" sz="1000"/>
              <a:t>28</a:t>
            </a:r>
          </a:p>
        </p:txBody>
      </p:sp>
      <p:sp>
        <p:nvSpPr>
          <p:cNvPr id="40987" name="Rectangle 27"/>
          <p:cNvSpPr>
            <a:spLocks noChangeArrowheads="1"/>
          </p:cNvSpPr>
          <p:nvPr/>
        </p:nvSpPr>
        <p:spPr bwMode="auto">
          <a:xfrm>
            <a:off x="1219200" y="2592388"/>
            <a:ext cx="273050" cy="206375"/>
          </a:xfrm>
          <a:prstGeom prst="rect">
            <a:avLst/>
          </a:prstGeom>
          <a:noFill/>
          <a:ln w="9525">
            <a:noFill/>
            <a:miter lim="800000"/>
            <a:headEnd/>
            <a:tailEnd/>
          </a:ln>
        </p:spPr>
        <p:txBody>
          <a:bodyPr wrap="none" lIns="66675" tIns="26988" rIns="66675" bIns="26988">
            <a:spAutoFit/>
          </a:bodyPr>
          <a:lstStyle/>
          <a:p>
            <a:pPr algn="l" defTabSz="950913" fontAlgn="base">
              <a:lnSpc>
                <a:spcPct val="100000"/>
              </a:lnSpc>
              <a:spcBef>
                <a:spcPct val="0"/>
              </a:spcBef>
              <a:buClrTx/>
              <a:buSzTx/>
              <a:buFontTx/>
              <a:buNone/>
            </a:pPr>
            <a:r>
              <a:rPr lang="en-US" sz="1000"/>
              <a:t>31</a:t>
            </a:r>
          </a:p>
        </p:txBody>
      </p:sp>
      <p:sp>
        <p:nvSpPr>
          <p:cNvPr id="40988" name="Rectangle 28"/>
          <p:cNvSpPr>
            <a:spLocks noChangeArrowheads="1"/>
          </p:cNvSpPr>
          <p:nvPr/>
        </p:nvSpPr>
        <p:spPr bwMode="auto">
          <a:xfrm>
            <a:off x="2703513" y="2592388"/>
            <a:ext cx="273050" cy="206375"/>
          </a:xfrm>
          <a:prstGeom prst="rect">
            <a:avLst/>
          </a:prstGeom>
          <a:noFill/>
          <a:ln w="9525">
            <a:noFill/>
            <a:miter lim="800000"/>
            <a:headEnd/>
            <a:tailEnd/>
          </a:ln>
        </p:spPr>
        <p:txBody>
          <a:bodyPr wrap="none" lIns="66675" tIns="26988" rIns="66675" bIns="26988">
            <a:spAutoFit/>
          </a:bodyPr>
          <a:lstStyle/>
          <a:p>
            <a:pPr algn="l" defTabSz="950913" fontAlgn="base">
              <a:lnSpc>
                <a:spcPct val="100000"/>
              </a:lnSpc>
              <a:spcBef>
                <a:spcPct val="0"/>
              </a:spcBef>
              <a:buClrTx/>
              <a:buSzTx/>
              <a:buFontTx/>
              <a:buNone/>
            </a:pPr>
            <a:r>
              <a:rPr lang="en-US" sz="1000"/>
              <a:t>24</a:t>
            </a:r>
          </a:p>
        </p:txBody>
      </p:sp>
      <p:sp>
        <p:nvSpPr>
          <p:cNvPr id="40989" name="Rectangle 29"/>
          <p:cNvSpPr>
            <a:spLocks noChangeArrowheads="1"/>
          </p:cNvSpPr>
          <p:nvPr/>
        </p:nvSpPr>
        <p:spPr bwMode="auto">
          <a:xfrm>
            <a:off x="7697788" y="2592388"/>
            <a:ext cx="203200" cy="206375"/>
          </a:xfrm>
          <a:prstGeom prst="rect">
            <a:avLst/>
          </a:prstGeom>
          <a:noFill/>
          <a:ln w="9525">
            <a:noFill/>
            <a:miter lim="800000"/>
            <a:headEnd/>
            <a:tailEnd/>
          </a:ln>
        </p:spPr>
        <p:txBody>
          <a:bodyPr wrap="none" lIns="66675" tIns="26988" rIns="66675" bIns="26988">
            <a:spAutoFit/>
          </a:bodyPr>
          <a:lstStyle/>
          <a:p>
            <a:pPr algn="l" defTabSz="950913" fontAlgn="base">
              <a:lnSpc>
                <a:spcPct val="100000"/>
              </a:lnSpc>
              <a:spcBef>
                <a:spcPct val="0"/>
              </a:spcBef>
              <a:buClrTx/>
              <a:buSzTx/>
              <a:buFontTx/>
              <a:buNone/>
            </a:pPr>
            <a:r>
              <a:rPr lang="en-US" sz="1000"/>
              <a:t>0</a:t>
            </a:r>
          </a:p>
        </p:txBody>
      </p:sp>
      <p:sp>
        <p:nvSpPr>
          <p:cNvPr id="40990" name="Line 30"/>
          <p:cNvSpPr>
            <a:spLocks noChangeShapeType="1"/>
          </p:cNvSpPr>
          <p:nvPr/>
        </p:nvSpPr>
        <p:spPr bwMode="auto">
          <a:xfrm>
            <a:off x="2281238"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91" name="Line 31"/>
          <p:cNvSpPr>
            <a:spLocks noChangeShapeType="1"/>
          </p:cNvSpPr>
          <p:nvPr/>
        </p:nvSpPr>
        <p:spPr bwMode="auto">
          <a:xfrm>
            <a:off x="1244600" y="2797175"/>
            <a:ext cx="0" cy="103188"/>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92" name="Line 32"/>
          <p:cNvSpPr>
            <a:spLocks noChangeShapeType="1"/>
          </p:cNvSpPr>
          <p:nvPr/>
        </p:nvSpPr>
        <p:spPr bwMode="auto">
          <a:xfrm>
            <a:off x="1454150"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93" name="Line 33"/>
          <p:cNvSpPr>
            <a:spLocks noChangeShapeType="1"/>
          </p:cNvSpPr>
          <p:nvPr/>
        </p:nvSpPr>
        <p:spPr bwMode="auto">
          <a:xfrm>
            <a:off x="1663700"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94" name="Line 34"/>
          <p:cNvSpPr>
            <a:spLocks noChangeShapeType="1"/>
          </p:cNvSpPr>
          <p:nvPr/>
        </p:nvSpPr>
        <p:spPr bwMode="auto">
          <a:xfrm>
            <a:off x="1873250"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95" name="Line 35"/>
          <p:cNvSpPr>
            <a:spLocks noChangeShapeType="1"/>
          </p:cNvSpPr>
          <p:nvPr/>
        </p:nvSpPr>
        <p:spPr bwMode="auto">
          <a:xfrm>
            <a:off x="2082800" y="2809875"/>
            <a:ext cx="0" cy="352425"/>
          </a:xfrm>
          <a:prstGeom prst="line">
            <a:avLst/>
          </a:prstGeom>
          <a:noFill/>
          <a:ln w="25400">
            <a:solidFill>
              <a:schemeClr val="tx1"/>
            </a:solidFill>
            <a:round/>
            <a:headEnd type="none" w="sm" len="sm"/>
            <a:tailEnd type="none" w="sm" len="sm"/>
          </a:ln>
        </p:spPr>
        <p:txBody>
          <a:bodyPr wrap="none" anchor="ctr"/>
          <a:lstStyle/>
          <a:p>
            <a:endParaRPr lang="es-AR"/>
          </a:p>
        </p:txBody>
      </p:sp>
      <p:sp>
        <p:nvSpPr>
          <p:cNvPr id="40996" name="Line 36"/>
          <p:cNvSpPr>
            <a:spLocks noChangeShapeType="1"/>
          </p:cNvSpPr>
          <p:nvPr/>
        </p:nvSpPr>
        <p:spPr bwMode="auto">
          <a:xfrm>
            <a:off x="6294438"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97" name="Line 37"/>
          <p:cNvSpPr>
            <a:spLocks noChangeShapeType="1"/>
          </p:cNvSpPr>
          <p:nvPr/>
        </p:nvSpPr>
        <p:spPr bwMode="auto">
          <a:xfrm>
            <a:off x="6503988"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98" name="Line 38"/>
          <p:cNvSpPr>
            <a:spLocks noChangeShapeType="1"/>
          </p:cNvSpPr>
          <p:nvPr/>
        </p:nvSpPr>
        <p:spPr bwMode="auto">
          <a:xfrm>
            <a:off x="6716713"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0999" name="Line 39"/>
          <p:cNvSpPr>
            <a:spLocks noChangeShapeType="1"/>
          </p:cNvSpPr>
          <p:nvPr/>
        </p:nvSpPr>
        <p:spPr bwMode="auto">
          <a:xfrm>
            <a:off x="6926263"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1000" name="Line 40"/>
          <p:cNvSpPr>
            <a:spLocks noChangeShapeType="1"/>
          </p:cNvSpPr>
          <p:nvPr/>
        </p:nvSpPr>
        <p:spPr bwMode="auto">
          <a:xfrm>
            <a:off x="1244600" y="3259138"/>
            <a:ext cx="0" cy="131762"/>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1001" name="Line 41"/>
          <p:cNvSpPr>
            <a:spLocks noChangeShapeType="1"/>
          </p:cNvSpPr>
          <p:nvPr/>
        </p:nvSpPr>
        <p:spPr bwMode="auto">
          <a:xfrm>
            <a:off x="1244600" y="3386138"/>
            <a:ext cx="838200"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1002" name="Line 42"/>
          <p:cNvSpPr>
            <a:spLocks noChangeShapeType="1"/>
          </p:cNvSpPr>
          <p:nvPr/>
        </p:nvSpPr>
        <p:spPr bwMode="auto">
          <a:xfrm flipV="1">
            <a:off x="2082800" y="3263900"/>
            <a:ext cx="0" cy="131763"/>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1003" name="Line 43"/>
          <p:cNvSpPr>
            <a:spLocks noChangeShapeType="1"/>
          </p:cNvSpPr>
          <p:nvPr/>
        </p:nvSpPr>
        <p:spPr bwMode="auto">
          <a:xfrm>
            <a:off x="1617663" y="3386138"/>
            <a:ext cx="0" cy="481012"/>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1004" name="Rectangle 44"/>
          <p:cNvSpPr>
            <a:spLocks noChangeArrowheads="1"/>
          </p:cNvSpPr>
          <p:nvPr/>
        </p:nvSpPr>
        <p:spPr bwMode="auto">
          <a:xfrm>
            <a:off x="1338263" y="2903538"/>
            <a:ext cx="6534150" cy="244475"/>
          </a:xfrm>
          <a:prstGeom prst="rect">
            <a:avLst/>
          </a:prstGeom>
          <a:noFill/>
          <a:ln w="9525">
            <a:noFill/>
            <a:miter lim="800000"/>
            <a:headEnd/>
            <a:tailEnd/>
          </a:ln>
        </p:spPr>
        <p:txBody>
          <a:bodyPr lIns="66675" tIns="26988" rIns="66675" bIns="26988">
            <a:spAutoFit/>
          </a:bodyPr>
          <a:lstStyle/>
          <a:p>
            <a:pPr marL="357188" indent="-357188" algn="l" defTabSz="950913" fontAlgn="base">
              <a:lnSpc>
                <a:spcPct val="104000"/>
              </a:lnSpc>
              <a:spcBef>
                <a:spcPct val="52000"/>
              </a:spcBef>
              <a:buClrTx/>
              <a:buSzTx/>
              <a:buFontTx/>
              <a:buNone/>
            </a:pPr>
            <a:r>
              <a:rPr lang="en-US" sz="1200" b="1"/>
              <a:t> Cond       1   0   1   L                                                      Offset              	</a:t>
            </a:r>
          </a:p>
        </p:txBody>
      </p:sp>
      <p:sp>
        <p:nvSpPr>
          <p:cNvPr id="41005" name="Rectangle 45"/>
          <p:cNvSpPr>
            <a:spLocks noChangeArrowheads="1"/>
          </p:cNvSpPr>
          <p:nvPr/>
        </p:nvSpPr>
        <p:spPr bwMode="auto">
          <a:xfrm>
            <a:off x="3435350" y="3730625"/>
            <a:ext cx="1824038" cy="307975"/>
          </a:xfrm>
          <a:prstGeom prst="rect">
            <a:avLst/>
          </a:prstGeom>
          <a:noFill/>
          <a:ln w="9525">
            <a:noFill/>
            <a:miter lim="800000"/>
            <a:headEnd/>
            <a:tailEnd/>
          </a:ln>
        </p:spPr>
        <p:txBody>
          <a:bodyPr wrap="none" lIns="66675" tIns="26988" rIns="66675" bIns="26988">
            <a:spAutoFit/>
          </a:bodyPr>
          <a:lstStyle/>
          <a:p>
            <a:pPr algn="l" defTabSz="950913" fontAlgn="base">
              <a:lnSpc>
                <a:spcPct val="88000"/>
              </a:lnSpc>
              <a:spcBef>
                <a:spcPct val="0"/>
              </a:spcBef>
              <a:buClrTx/>
              <a:buSzTx/>
              <a:buFontTx/>
              <a:buNone/>
            </a:pPr>
            <a:r>
              <a:rPr lang="en-US" sz="1900" b="1"/>
              <a:t>Condition field</a:t>
            </a:r>
          </a:p>
        </p:txBody>
      </p:sp>
      <p:sp>
        <p:nvSpPr>
          <p:cNvPr id="41006" name="Line 46"/>
          <p:cNvSpPr>
            <a:spLocks noChangeShapeType="1"/>
          </p:cNvSpPr>
          <p:nvPr/>
        </p:nvSpPr>
        <p:spPr bwMode="auto">
          <a:xfrm>
            <a:off x="4602163"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1007" name="Line 47"/>
          <p:cNvSpPr>
            <a:spLocks noChangeShapeType="1"/>
          </p:cNvSpPr>
          <p:nvPr/>
        </p:nvSpPr>
        <p:spPr bwMode="auto">
          <a:xfrm>
            <a:off x="3567113"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1008" name="Line 48"/>
          <p:cNvSpPr>
            <a:spLocks noChangeShapeType="1"/>
          </p:cNvSpPr>
          <p:nvPr/>
        </p:nvSpPr>
        <p:spPr bwMode="auto">
          <a:xfrm>
            <a:off x="3776663" y="2800350"/>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1009" name="Line 49"/>
          <p:cNvSpPr>
            <a:spLocks noChangeShapeType="1"/>
          </p:cNvSpPr>
          <p:nvPr/>
        </p:nvSpPr>
        <p:spPr bwMode="auto">
          <a:xfrm>
            <a:off x="5454650" y="2809875"/>
            <a:ext cx="0" cy="104775"/>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1010" name="Line 50"/>
          <p:cNvSpPr>
            <a:spLocks noChangeShapeType="1"/>
          </p:cNvSpPr>
          <p:nvPr/>
        </p:nvSpPr>
        <p:spPr bwMode="auto">
          <a:xfrm>
            <a:off x="2800350" y="3276600"/>
            <a:ext cx="0" cy="13970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1011" name="Line 51"/>
          <p:cNvSpPr>
            <a:spLocks noChangeShapeType="1"/>
          </p:cNvSpPr>
          <p:nvPr/>
        </p:nvSpPr>
        <p:spPr bwMode="auto">
          <a:xfrm>
            <a:off x="2798763" y="3408363"/>
            <a:ext cx="536575"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1012" name="Rectangle 52"/>
          <p:cNvSpPr>
            <a:spLocks noChangeArrowheads="1"/>
          </p:cNvSpPr>
          <p:nvPr/>
        </p:nvSpPr>
        <p:spPr bwMode="auto">
          <a:xfrm>
            <a:off x="3424238" y="3244850"/>
            <a:ext cx="2743200" cy="514350"/>
          </a:xfrm>
          <a:prstGeom prst="rect">
            <a:avLst/>
          </a:prstGeom>
          <a:noFill/>
          <a:ln w="9525">
            <a:noFill/>
            <a:miter lim="800000"/>
            <a:headEnd/>
            <a:tailEnd/>
          </a:ln>
        </p:spPr>
        <p:txBody>
          <a:bodyPr wrap="none" lIns="66675" tIns="26988" rIns="66675" bIns="26988">
            <a:spAutoFit/>
          </a:bodyPr>
          <a:lstStyle/>
          <a:p>
            <a:pPr algn="l" defTabSz="950913" fontAlgn="base">
              <a:lnSpc>
                <a:spcPct val="89000"/>
              </a:lnSpc>
              <a:spcBef>
                <a:spcPct val="0"/>
              </a:spcBef>
              <a:buClrTx/>
              <a:buSzTx/>
              <a:buFontTx/>
              <a:buNone/>
            </a:pPr>
            <a:r>
              <a:rPr lang="en-US" sz="1900" b="1"/>
              <a:t>Link bit	</a:t>
            </a:r>
            <a:r>
              <a:rPr lang="en-US" sz="1500"/>
              <a:t>0 = Branch</a:t>
            </a:r>
          </a:p>
          <a:p>
            <a:pPr algn="l" defTabSz="950913" fontAlgn="base">
              <a:lnSpc>
                <a:spcPct val="89000"/>
              </a:lnSpc>
              <a:spcBef>
                <a:spcPct val="0"/>
              </a:spcBef>
              <a:buClrTx/>
              <a:buSzTx/>
              <a:buFontTx/>
              <a:buNone/>
            </a:pPr>
            <a:r>
              <a:rPr lang="en-US" sz="1500"/>
              <a:t>	1 = Branch with link</a:t>
            </a:r>
          </a:p>
        </p:txBody>
      </p:sp>
      <p:sp>
        <p:nvSpPr>
          <p:cNvPr id="41013" name="Line 53"/>
          <p:cNvSpPr>
            <a:spLocks noChangeShapeType="1"/>
          </p:cNvSpPr>
          <p:nvPr/>
        </p:nvSpPr>
        <p:spPr bwMode="auto">
          <a:xfrm flipV="1">
            <a:off x="1612900" y="3867150"/>
            <a:ext cx="1716088" cy="1588"/>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1014" name="Rectangle 54"/>
          <p:cNvSpPr>
            <a:spLocks noChangeArrowheads="1"/>
          </p:cNvSpPr>
          <p:nvPr/>
        </p:nvSpPr>
        <p:spPr bwMode="auto">
          <a:xfrm>
            <a:off x="2887663" y="2592388"/>
            <a:ext cx="273050" cy="206375"/>
          </a:xfrm>
          <a:prstGeom prst="rect">
            <a:avLst/>
          </a:prstGeom>
          <a:noFill/>
          <a:ln w="9525">
            <a:noFill/>
            <a:miter lim="800000"/>
            <a:headEnd/>
            <a:tailEnd/>
          </a:ln>
        </p:spPr>
        <p:txBody>
          <a:bodyPr wrap="none" lIns="66675" tIns="26988" rIns="66675" bIns="26988">
            <a:spAutoFit/>
          </a:bodyPr>
          <a:lstStyle/>
          <a:p>
            <a:pPr algn="l" defTabSz="950913" fontAlgn="base">
              <a:lnSpc>
                <a:spcPct val="100000"/>
              </a:lnSpc>
              <a:spcBef>
                <a:spcPct val="0"/>
              </a:spcBef>
              <a:buClrTx/>
              <a:buSzTx/>
              <a:buFontTx/>
              <a:buNone/>
            </a:pPr>
            <a:r>
              <a:rPr lang="en-US" sz="1000"/>
              <a:t>23</a:t>
            </a:r>
          </a:p>
        </p:txBody>
      </p:sp>
      <p:sp>
        <p:nvSpPr>
          <p:cNvPr id="41015" name="Rectangle 55"/>
          <p:cNvSpPr>
            <a:spLocks noChangeArrowheads="1"/>
          </p:cNvSpPr>
          <p:nvPr/>
        </p:nvSpPr>
        <p:spPr bwMode="auto">
          <a:xfrm>
            <a:off x="2478088" y="2592388"/>
            <a:ext cx="273050" cy="206375"/>
          </a:xfrm>
          <a:prstGeom prst="rect">
            <a:avLst/>
          </a:prstGeom>
          <a:noFill/>
          <a:ln w="9525">
            <a:noFill/>
            <a:miter lim="800000"/>
            <a:headEnd/>
            <a:tailEnd/>
          </a:ln>
        </p:spPr>
        <p:txBody>
          <a:bodyPr wrap="none" lIns="66675" tIns="26988" rIns="66675" bIns="26988">
            <a:spAutoFit/>
          </a:bodyPr>
          <a:lstStyle/>
          <a:p>
            <a:pPr algn="l" defTabSz="950913" fontAlgn="base">
              <a:lnSpc>
                <a:spcPct val="100000"/>
              </a:lnSpc>
              <a:spcBef>
                <a:spcPct val="0"/>
              </a:spcBef>
              <a:buClrTx/>
              <a:buSzTx/>
              <a:buFontTx/>
              <a:buNone/>
            </a:pPr>
            <a:r>
              <a:rPr lang="en-US" sz="1000"/>
              <a:t>25</a:t>
            </a:r>
          </a:p>
        </p:txBody>
      </p:sp>
      <p:sp>
        <p:nvSpPr>
          <p:cNvPr id="41016" name="Rectangle 56"/>
          <p:cNvSpPr>
            <a:spLocks noChangeArrowheads="1"/>
          </p:cNvSpPr>
          <p:nvPr/>
        </p:nvSpPr>
        <p:spPr bwMode="auto">
          <a:xfrm>
            <a:off x="2058988" y="2592388"/>
            <a:ext cx="273050" cy="206375"/>
          </a:xfrm>
          <a:prstGeom prst="rect">
            <a:avLst/>
          </a:prstGeom>
          <a:noFill/>
          <a:ln w="9525">
            <a:noFill/>
            <a:miter lim="800000"/>
            <a:headEnd/>
            <a:tailEnd/>
          </a:ln>
        </p:spPr>
        <p:txBody>
          <a:bodyPr wrap="none" lIns="66675" tIns="26988" rIns="66675" bIns="26988">
            <a:spAutoFit/>
          </a:bodyPr>
          <a:lstStyle/>
          <a:p>
            <a:pPr algn="l" defTabSz="950913" fontAlgn="base">
              <a:lnSpc>
                <a:spcPct val="100000"/>
              </a:lnSpc>
              <a:spcBef>
                <a:spcPct val="0"/>
              </a:spcBef>
              <a:buClrTx/>
              <a:buSzTx/>
              <a:buFontTx/>
              <a:buNone/>
            </a:pPr>
            <a:r>
              <a:rPr lang="en-US" sz="1000"/>
              <a:t>27</a:t>
            </a:r>
          </a:p>
        </p:txBody>
      </p:sp>
      <p:sp>
        <p:nvSpPr>
          <p:cNvPr id="41017" name="Rectangle 57"/>
          <p:cNvSpPr>
            <a:spLocks noGrp="1" noChangeArrowheads="1"/>
          </p:cNvSpPr>
          <p:nvPr>
            <p:ph type="title"/>
          </p:nvPr>
        </p:nvSpPr>
        <p:spPr/>
        <p:txBody>
          <a:bodyPr/>
          <a:lstStyle/>
          <a:p>
            <a:r>
              <a:rPr lang="en-US" smtClean="0"/>
              <a:t>Branch instructions</a:t>
            </a:r>
          </a:p>
        </p:txBody>
      </p:sp>
      <p:sp>
        <p:nvSpPr>
          <p:cNvPr id="2" name="CuadroTexto 1"/>
          <p:cNvSpPr txBox="1"/>
          <p:nvPr/>
        </p:nvSpPr>
        <p:spPr>
          <a:xfrm>
            <a:off x="1061545" y="5738656"/>
            <a:ext cx="1915018" cy="687881"/>
          </a:xfrm>
          <a:prstGeom prst="rect">
            <a:avLst/>
          </a:prstGeom>
          <a:noFill/>
        </p:spPr>
        <p:txBody>
          <a:bodyPr wrap="square" rtlCol="0">
            <a:spAutoFit/>
          </a:bodyPr>
          <a:lstStyle/>
          <a:p>
            <a:pPr algn="l"/>
            <a:r>
              <a:rPr lang="es-AR" dirty="0" smtClean="0"/>
              <a:t>MOV LR, PC</a:t>
            </a:r>
          </a:p>
          <a:p>
            <a:pPr algn="l"/>
            <a:r>
              <a:rPr lang="es-AR" dirty="0" smtClean="0"/>
              <a:t>LDR PC,=</a:t>
            </a:r>
            <a:r>
              <a:rPr lang="es-AR" dirty="0" err="1" smtClean="0"/>
              <a:t>dest</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smtClean="0"/>
              <a:t>Register Usage</a:t>
            </a:r>
            <a:endParaRPr lang="en-US" smtClean="0"/>
          </a:p>
        </p:txBody>
      </p:sp>
      <p:sp>
        <p:nvSpPr>
          <p:cNvPr id="41987" name="Rectangle 3"/>
          <p:cNvSpPr>
            <a:spLocks noChangeArrowheads="1"/>
          </p:cNvSpPr>
          <p:nvPr/>
        </p:nvSpPr>
        <p:spPr bwMode="gray">
          <a:xfrm>
            <a:off x="2806700" y="3559175"/>
            <a:ext cx="914400" cy="228600"/>
          </a:xfrm>
          <a:prstGeom prst="rect">
            <a:avLst/>
          </a:prstGeom>
          <a:solidFill>
            <a:srgbClr val="6699FF"/>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400" b="1">
                <a:latin typeface="Courier New" pitchFamily="49" charset="0"/>
              </a:rPr>
              <a:t>r8</a:t>
            </a:r>
          </a:p>
        </p:txBody>
      </p:sp>
      <p:sp>
        <p:nvSpPr>
          <p:cNvPr id="41988" name="Rectangle 4"/>
          <p:cNvSpPr>
            <a:spLocks noChangeArrowheads="1"/>
          </p:cNvSpPr>
          <p:nvPr/>
        </p:nvSpPr>
        <p:spPr bwMode="gray">
          <a:xfrm>
            <a:off x="2806700" y="3787775"/>
            <a:ext cx="914400" cy="228600"/>
          </a:xfrm>
          <a:prstGeom prst="rect">
            <a:avLst/>
          </a:prstGeom>
          <a:solidFill>
            <a:srgbClr val="6699FF"/>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400" b="1">
                <a:latin typeface="Courier New" pitchFamily="49" charset="0"/>
              </a:rPr>
              <a:t>r9/sb</a:t>
            </a:r>
          </a:p>
        </p:txBody>
      </p:sp>
      <p:sp>
        <p:nvSpPr>
          <p:cNvPr id="41989" name="Rectangle 5"/>
          <p:cNvSpPr>
            <a:spLocks noChangeArrowheads="1"/>
          </p:cNvSpPr>
          <p:nvPr/>
        </p:nvSpPr>
        <p:spPr bwMode="gray">
          <a:xfrm>
            <a:off x="2806700" y="4016375"/>
            <a:ext cx="914400" cy="228600"/>
          </a:xfrm>
          <a:prstGeom prst="rect">
            <a:avLst/>
          </a:prstGeom>
          <a:solidFill>
            <a:srgbClr val="6699FF"/>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400" b="1">
                <a:latin typeface="Courier New" pitchFamily="49" charset="0"/>
              </a:rPr>
              <a:t>r10/sl</a:t>
            </a:r>
          </a:p>
        </p:txBody>
      </p:sp>
      <p:sp>
        <p:nvSpPr>
          <p:cNvPr id="41990" name="Rectangle 6"/>
          <p:cNvSpPr>
            <a:spLocks noChangeArrowheads="1"/>
          </p:cNvSpPr>
          <p:nvPr/>
        </p:nvSpPr>
        <p:spPr bwMode="gray">
          <a:xfrm>
            <a:off x="2806700" y="4244975"/>
            <a:ext cx="914400" cy="228600"/>
          </a:xfrm>
          <a:prstGeom prst="rect">
            <a:avLst/>
          </a:prstGeom>
          <a:solidFill>
            <a:srgbClr val="6699FF"/>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400" b="1">
                <a:latin typeface="Courier New" pitchFamily="49" charset="0"/>
              </a:rPr>
              <a:t>r11</a:t>
            </a:r>
          </a:p>
        </p:txBody>
      </p:sp>
      <p:sp>
        <p:nvSpPr>
          <p:cNvPr id="41991" name="Rectangle 7"/>
          <p:cNvSpPr>
            <a:spLocks noChangeArrowheads="1"/>
          </p:cNvSpPr>
          <p:nvPr/>
        </p:nvSpPr>
        <p:spPr bwMode="gray">
          <a:xfrm>
            <a:off x="2806700" y="4854575"/>
            <a:ext cx="914400" cy="228600"/>
          </a:xfrm>
          <a:prstGeom prst="rect">
            <a:avLst/>
          </a:prstGeom>
          <a:solidFill>
            <a:schemeClr val="folHlink"/>
          </a:solidFill>
          <a:ln w="12700">
            <a:solidFill>
              <a:schemeClr val="tx1"/>
            </a:solidFill>
            <a:miter lim="800000"/>
            <a:headEnd/>
            <a:tailEnd/>
          </a:ln>
        </p:spPr>
        <p:txBody>
          <a:bodyPr wrap="none" lIns="92075" tIns="46038" rIns="92075" bIns="46038" anchor="ctr"/>
          <a:lstStyle/>
          <a:p>
            <a:pPr fontAlgn="base">
              <a:lnSpc>
                <a:spcPct val="100000"/>
              </a:lnSpc>
              <a:spcBef>
                <a:spcPct val="0"/>
              </a:spcBef>
              <a:buClrTx/>
              <a:buSzTx/>
              <a:buFontTx/>
              <a:buNone/>
            </a:pPr>
            <a:r>
              <a:rPr lang="en-US" sz="1400" b="1">
                <a:solidFill>
                  <a:schemeClr val="bg1"/>
                </a:solidFill>
                <a:latin typeface="Courier New" pitchFamily="49" charset="0"/>
              </a:rPr>
              <a:t>r12</a:t>
            </a:r>
          </a:p>
        </p:txBody>
      </p:sp>
      <p:sp>
        <p:nvSpPr>
          <p:cNvPr id="41992" name="Rectangle 8"/>
          <p:cNvSpPr>
            <a:spLocks noChangeArrowheads="1"/>
          </p:cNvSpPr>
          <p:nvPr/>
        </p:nvSpPr>
        <p:spPr bwMode="gray">
          <a:xfrm>
            <a:off x="2806700" y="5464175"/>
            <a:ext cx="914400" cy="228600"/>
          </a:xfrm>
          <a:prstGeom prst="rect">
            <a:avLst/>
          </a:prstGeom>
          <a:solidFill>
            <a:schemeClr val="accent1"/>
          </a:solidFill>
          <a:ln w="12700">
            <a:solidFill>
              <a:schemeClr val="tx1"/>
            </a:solidFill>
            <a:miter lim="800000"/>
            <a:headEnd/>
            <a:tailEnd/>
          </a:ln>
        </p:spPr>
        <p:txBody>
          <a:bodyPr wrap="none" lIns="92075" tIns="46038" rIns="92075" bIns="46038" anchor="ctr"/>
          <a:lstStyle/>
          <a:p>
            <a:pPr fontAlgn="base">
              <a:lnSpc>
                <a:spcPct val="100000"/>
              </a:lnSpc>
              <a:spcBef>
                <a:spcPct val="0"/>
              </a:spcBef>
              <a:buClrTx/>
              <a:buSzTx/>
              <a:buFontTx/>
              <a:buNone/>
            </a:pPr>
            <a:r>
              <a:rPr lang="en-US" sz="1400" b="1">
                <a:latin typeface="Courier New" pitchFamily="49" charset="0"/>
              </a:rPr>
              <a:t>r13/sp</a:t>
            </a:r>
          </a:p>
        </p:txBody>
      </p:sp>
      <p:sp>
        <p:nvSpPr>
          <p:cNvPr id="41993" name="Rectangle 9"/>
          <p:cNvSpPr>
            <a:spLocks noChangeArrowheads="1"/>
          </p:cNvSpPr>
          <p:nvPr/>
        </p:nvSpPr>
        <p:spPr bwMode="gray">
          <a:xfrm>
            <a:off x="2806700" y="5692775"/>
            <a:ext cx="914400" cy="228600"/>
          </a:xfrm>
          <a:prstGeom prst="rect">
            <a:avLst/>
          </a:prstGeom>
          <a:solidFill>
            <a:schemeClr val="accent1"/>
          </a:solidFill>
          <a:ln w="12700">
            <a:solidFill>
              <a:schemeClr val="tx1"/>
            </a:solidFill>
            <a:miter lim="800000"/>
            <a:headEnd/>
            <a:tailEnd/>
          </a:ln>
        </p:spPr>
        <p:txBody>
          <a:bodyPr wrap="none" lIns="92075" tIns="46038" rIns="92075" bIns="46038" anchor="ctr"/>
          <a:lstStyle/>
          <a:p>
            <a:pPr fontAlgn="base">
              <a:lnSpc>
                <a:spcPct val="100000"/>
              </a:lnSpc>
              <a:spcBef>
                <a:spcPct val="0"/>
              </a:spcBef>
              <a:buClrTx/>
              <a:buSzTx/>
              <a:buFontTx/>
              <a:buNone/>
            </a:pPr>
            <a:r>
              <a:rPr lang="en-US" sz="1400" b="1">
                <a:latin typeface="Courier New" pitchFamily="49" charset="0"/>
              </a:rPr>
              <a:t>r14/lr</a:t>
            </a:r>
          </a:p>
        </p:txBody>
      </p:sp>
      <p:sp>
        <p:nvSpPr>
          <p:cNvPr id="41994" name="Rectangle 10"/>
          <p:cNvSpPr>
            <a:spLocks noChangeArrowheads="1"/>
          </p:cNvSpPr>
          <p:nvPr/>
        </p:nvSpPr>
        <p:spPr bwMode="gray">
          <a:xfrm>
            <a:off x="2806700" y="5921375"/>
            <a:ext cx="914400" cy="228600"/>
          </a:xfrm>
          <a:prstGeom prst="rect">
            <a:avLst/>
          </a:prstGeom>
          <a:solidFill>
            <a:schemeClr val="accent1"/>
          </a:solidFill>
          <a:ln w="12700">
            <a:solidFill>
              <a:schemeClr val="tx1"/>
            </a:solidFill>
            <a:miter lim="800000"/>
            <a:headEnd/>
            <a:tailEnd/>
          </a:ln>
        </p:spPr>
        <p:txBody>
          <a:bodyPr wrap="none" lIns="92075" tIns="46038" rIns="92075" bIns="46038" anchor="ctr"/>
          <a:lstStyle/>
          <a:p>
            <a:pPr fontAlgn="base">
              <a:lnSpc>
                <a:spcPct val="100000"/>
              </a:lnSpc>
              <a:spcBef>
                <a:spcPct val="0"/>
              </a:spcBef>
              <a:buClrTx/>
              <a:buSzTx/>
              <a:buFontTx/>
              <a:buNone/>
            </a:pPr>
            <a:r>
              <a:rPr lang="en-US" sz="1400" b="1">
                <a:latin typeface="Courier New" pitchFamily="49" charset="0"/>
              </a:rPr>
              <a:t>r15/pc</a:t>
            </a:r>
          </a:p>
        </p:txBody>
      </p:sp>
      <p:sp>
        <p:nvSpPr>
          <p:cNvPr id="41995" name="Rectangle 11"/>
          <p:cNvSpPr>
            <a:spLocks noChangeArrowheads="1"/>
          </p:cNvSpPr>
          <p:nvPr/>
        </p:nvSpPr>
        <p:spPr bwMode="gray">
          <a:xfrm>
            <a:off x="2806700" y="1273175"/>
            <a:ext cx="914400" cy="228600"/>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400" b="1">
                <a:latin typeface="Courier New" pitchFamily="49" charset="0"/>
              </a:rPr>
              <a:t>r0</a:t>
            </a:r>
          </a:p>
        </p:txBody>
      </p:sp>
      <p:sp>
        <p:nvSpPr>
          <p:cNvPr id="41996" name="Rectangle 12"/>
          <p:cNvSpPr>
            <a:spLocks noChangeArrowheads="1"/>
          </p:cNvSpPr>
          <p:nvPr/>
        </p:nvSpPr>
        <p:spPr bwMode="gray">
          <a:xfrm>
            <a:off x="2806700" y="1501775"/>
            <a:ext cx="914400" cy="228600"/>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400" b="1">
                <a:latin typeface="Courier New" pitchFamily="49" charset="0"/>
              </a:rPr>
              <a:t>r1</a:t>
            </a:r>
          </a:p>
        </p:txBody>
      </p:sp>
      <p:sp>
        <p:nvSpPr>
          <p:cNvPr id="41997" name="Rectangle 13"/>
          <p:cNvSpPr>
            <a:spLocks noChangeArrowheads="1"/>
          </p:cNvSpPr>
          <p:nvPr/>
        </p:nvSpPr>
        <p:spPr bwMode="gray">
          <a:xfrm>
            <a:off x="2806700" y="1730375"/>
            <a:ext cx="914400" cy="228600"/>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400" b="1">
                <a:latin typeface="Courier New" pitchFamily="49" charset="0"/>
              </a:rPr>
              <a:t>r2</a:t>
            </a:r>
          </a:p>
        </p:txBody>
      </p:sp>
      <p:sp>
        <p:nvSpPr>
          <p:cNvPr id="41998" name="Rectangle 14"/>
          <p:cNvSpPr>
            <a:spLocks noChangeArrowheads="1"/>
          </p:cNvSpPr>
          <p:nvPr/>
        </p:nvSpPr>
        <p:spPr bwMode="gray">
          <a:xfrm>
            <a:off x="2806700" y="1958975"/>
            <a:ext cx="914400" cy="228600"/>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400" b="1">
                <a:latin typeface="Courier New" pitchFamily="49" charset="0"/>
              </a:rPr>
              <a:t>r3</a:t>
            </a:r>
          </a:p>
        </p:txBody>
      </p:sp>
      <p:sp>
        <p:nvSpPr>
          <p:cNvPr id="41999" name="Rectangle 15"/>
          <p:cNvSpPr>
            <a:spLocks noChangeArrowheads="1"/>
          </p:cNvSpPr>
          <p:nvPr/>
        </p:nvSpPr>
        <p:spPr bwMode="gray">
          <a:xfrm>
            <a:off x="2806700" y="2644775"/>
            <a:ext cx="914400" cy="228600"/>
          </a:xfrm>
          <a:prstGeom prst="rect">
            <a:avLst/>
          </a:prstGeom>
          <a:solidFill>
            <a:srgbClr val="6699FF"/>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400" b="1">
                <a:latin typeface="Courier New" pitchFamily="49" charset="0"/>
              </a:rPr>
              <a:t>r4</a:t>
            </a:r>
          </a:p>
        </p:txBody>
      </p:sp>
      <p:sp>
        <p:nvSpPr>
          <p:cNvPr id="42000" name="Rectangle 16"/>
          <p:cNvSpPr>
            <a:spLocks noChangeArrowheads="1"/>
          </p:cNvSpPr>
          <p:nvPr/>
        </p:nvSpPr>
        <p:spPr bwMode="gray">
          <a:xfrm>
            <a:off x="2806700" y="2873375"/>
            <a:ext cx="914400" cy="228600"/>
          </a:xfrm>
          <a:prstGeom prst="rect">
            <a:avLst/>
          </a:prstGeom>
          <a:solidFill>
            <a:srgbClr val="6699FF"/>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400" b="1">
                <a:latin typeface="Courier New" pitchFamily="49" charset="0"/>
              </a:rPr>
              <a:t>r5</a:t>
            </a:r>
          </a:p>
        </p:txBody>
      </p:sp>
      <p:sp>
        <p:nvSpPr>
          <p:cNvPr id="42001" name="Rectangle 17"/>
          <p:cNvSpPr>
            <a:spLocks noChangeArrowheads="1"/>
          </p:cNvSpPr>
          <p:nvPr/>
        </p:nvSpPr>
        <p:spPr bwMode="gray">
          <a:xfrm>
            <a:off x="2806700" y="3101975"/>
            <a:ext cx="914400" cy="228600"/>
          </a:xfrm>
          <a:prstGeom prst="rect">
            <a:avLst/>
          </a:prstGeom>
          <a:solidFill>
            <a:srgbClr val="6699FF"/>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400" b="1">
                <a:latin typeface="Courier New" pitchFamily="49" charset="0"/>
              </a:rPr>
              <a:t>r6</a:t>
            </a:r>
          </a:p>
        </p:txBody>
      </p:sp>
      <p:sp>
        <p:nvSpPr>
          <p:cNvPr id="42002" name="Rectangle 18"/>
          <p:cNvSpPr>
            <a:spLocks noChangeArrowheads="1"/>
          </p:cNvSpPr>
          <p:nvPr/>
        </p:nvSpPr>
        <p:spPr bwMode="gray">
          <a:xfrm>
            <a:off x="2806700" y="3330575"/>
            <a:ext cx="914400" cy="228600"/>
          </a:xfrm>
          <a:prstGeom prst="rect">
            <a:avLst/>
          </a:prstGeom>
          <a:solidFill>
            <a:srgbClr val="6699FF"/>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400" b="1">
                <a:latin typeface="Courier New" pitchFamily="49" charset="0"/>
              </a:rPr>
              <a:t>r7</a:t>
            </a:r>
          </a:p>
        </p:txBody>
      </p:sp>
      <p:sp>
        <p:nvSpPr>
          <p:cNvPr id="42003" name="Rectangle 19"/>
          <p:cNvSpPr>
            <a:spLocks noChangeArrowheads="1"/>
          </p:cNvSpPr>
          <p:nvPr/>
        </p:nvSpPr>
        <p:spPr bwMode="black">
          <a:xfrm>
            <a:off x="292100" y="3254375"/>
            <a:ext cx="2286000" cy="584200"/>
          </a:xfrm>
          <a:prstGeom prst="rect">
            <a:avLst/>
          </a:prstGeom>
          <a:noFill/>
          <a:ln w="12700">
            <a:noFill/>
            <a:miter lim="800000"/>
            <a:headEnd/>
            <a:tailEnd/>
          </a:ln>
        </p:spPr>
        <p:txBody>
          <a:bodyPr lIns="96838" tIns="47625" rIns="96838" bIns="47625" anchor="ctr">
            <a:spAutoFit/>
          </a:bodyPr>
          <a:lstStyle/>
          <a:p>
            <a:pPr algn="r" fontAlgn="base">
              <a:lnSpc>
                <a:spcPct val="100000"/>
              </a:lnSpc>
              <a:spcBef>
                <a:spcPct val="0"/>
              </a:spcBef>
              <a:buClrTx/>
              <a:buSzTx/>
              <a:buFontTx/>
              <a:buNone/>
            </a:pPr>
            <a:r>
              <a:rPr lang="en-US" sz="1600" b="1"/>
              <a:t>Register variables</a:t>
            </a:r>
          </a:p>
          <a:p>
            <a:pPr algn="r" fontAlgn="base">
              <a:lnSpc>
                <a:spcPct val="100000"/>
              </a:lnSpc>
              <a:spcBef>
                <a:spcPct val="0"/>
              </a:spcBef>
              <a:buClrTx/>
              <a:buSzTx/>
              <a:buFontTx/>
              <a:buNone/>
            </a:pPr>
            <a:r>
              <a:rPr lang="en-US" sz="1600" b="1"/>
              <a:t>Must be preserved</a:t>
            </a:r>
          </a:p>
        </p:txBody>
      </p:sp>
      <p:sp>
        <p:nvSpPr>
          <p:cNvPr id="42004" name="Rectangle 20"/>
          <p:cNvSpPr>
            <a:spLocks noChangeArrowheads="1"/>
          </p:cNvSpPr>
          <p:nvPr/>
        </p:nvSpPr>
        <p:spPr bwMode="auto">
          <a:xfrm>
            <a:off x="160338" y="1120775"/>
            <a:ext cx="2544762" cy="1282700"/>
          </a:xfrm>
          <a:prstGeom prst="rect">
            <a:avLst/>
          </a:prstGeom>
          <a:noFill/>
          <a:ln w="9525">
            <a:noFill/>
            <a:miter lim="800000"/>
            <a:headEnd/>
            <a:tailEnd/>
          </a:ln>
        </p:spPr>
        <p:txBody>
          <a:bodyPr wrap="none" lIns="92075" tIns="46038" rIns="92075" bIns="46038" anchor="ctr" anchorCtr="1">
            <a:spAutoFit/>
          </a:bodyPr>
          <a:lstStyle/>
          <a:p>
            <a:pPr algn="r" fontAlgn="base">
              <a:lnSpc>
                <a:spcPct val="100000"/>
              </a:lnSpc>
              <a:spcBef>
                <a:spcPct val="0"/>
              </a:spcBef>
              <a:buClrTx/>
              <a:buSzTx/>
              <a:buFontTx/>
              <a:buNone/>
            </a:pPr>
            <a:r>
              <a:rPr lang="en-US" sz="1600" b="1"/>
              <a:t>Arguments into function</a:t>
            </a:r>
          </a:p>
          <a:p>
            <a:pPr algn="r" fontAlgn="base">
              <a:lnSpc>
                <a:spcPct val="100000"/>
              </a:lnSpc>
              <a:spcBef>
                <a:spcPct val="0"/>
              </a:spcBef>
              <a:buClrTx/>
              <a:buSzTx/>
              <a:buFontTx/>
              <a:buNone/>
            </a:pPr>
            <a:r>
              <a:rPr lang="en-US" sz="1600" b="1"/>
              <a:t>Result(s) from function</a:t>
            </a:r>
          </a:p>
          <a:p>
            <a:pPr algn="r" fontAlgn="base">
              <a:lnSpc>
                <a:spcPct val="100000"/>
              </a:lnSpc>
              <a:spcBef>
                <a:spcPct val="0"/>
              </a:spcBef>
              <a:buClrTx/>
              <a:buSzTx/>
              <a:buFontTx/>
              <a:buNone/>
            </a:pPr>
            <a:r>
              <a:rPr lang="en-US" sz="1600" b="1"/>
              <a:t>otherwise corruptible</a:t>
            </a:r>
          </a:p>
          <a:p>
            <a:pPr algn="r" fontAlgn="base">
              <a:lnSpc>
                <a:spcPct val="100000"/>
              </a:lnSpc>
              <a:spcBef>
                <a:spcPct val="0"/>
              </a:spcBef>
              <a:buClrTx/>
              <a:buSzTx/>
              <a:buFontTx/>
              <a:buNone/>
            </a:pPr>
            <a:r>
              <a:rPr lang="en-US" sz="1600" b="1"/>
              <a:t>(</a:t>
            </a:r>
            <a:r>
              <a:rPr lang="en-GB" sz="1400" b="1"/>
              <a:t>Additional parameters </a:t>
            </a:r>
          </a:p>
          <a:p>
            <a:pPr algn="r" fontAlgn="base">
              <a:lnSpc>
                <a:spcPct val="100000"/>
              </a:lnSpc>
              <a:spcBef>
                <a:spcPct val="0"/>
              </a:spcBef>
              <a:buClrTx/>
              <a:buSzTx/>
              <a:buFontTx/>
              <a:buNone/>
            </a:pPr>
            <a:r>
              <a:rPr lang="en-GB" sz="1400" b="1"/>
              <a:t>passed on stack)</a:t>
            </a:r>
            <a:endParaRPr lang="en-US" sz="1400" b="1"/>
          </a:p>
        </p:txBody>
      </p:sp>
      <p:sp>
        <p:nvSpPr>
          <p:cNvPr id="42005" name="Rectangle 21"/>
          <p:cNvSpPr>
            <a:spLocks noChangeArrowheads="1"/>
          </p:cNvSpPr>
          <p:nvPr/>
        </p:nvSpPr>
        <p:spPr bwMode="black">
          <a:xfrm>
            <a:off x="596900" y="4702175"/>
            <a:ext cx="1905000" cy="584200"/>
          </a:xfrm>
          <a:prstGeom prst="rect">
            <a:avLst/>
          </a:prstGeom>
          <a:noFill/>
          <a:ln w="12700">
            <a:noFill/>
            <a:miter lim="800000"/>
            <a:headEnd/>
            <a:tailEnd/>
          </a:ln>
        </p:spPr>
        <p:txBody>
          <a:bodyPr lIns="96838" tIns="47625" rIns="96838" bIns="47625" anchor="ctr">
            <a:spAutoFit/>
          </a:bodyPr>
          <a:lstStyle/>
          <a:p>
            <a:pPr algn="r" fontAlgn="base">
              <a:lnSpc>
                <a:spcPct val="100000"/>
              </a:lnSpc>
              <a:spcBef>
                <a:spcPct val="0"/>
              </a:spcBef>
              <a:buClrTx/>
              <a:buSzTx/>
              <a:buFontTx/>
              <a:buNone/>
            </a:pPr>
            <a:r>
              <a:rPr lang="en-US" sz="1600" b="1"/>
              <a:t>Scratch register</a:t>
            </a:r>
          </a:p>
          <a:p>
            <a:pPr algn="r" fontAlgn="base">
              <a:lnSpc>
                <a:spcPct val="100000"/>
              </a:lnSpc>
              <a:spcBef>
                <a:spcPct val="0"/>
              </a:spcBef>
              <a:buClrTx/>
              <a:buSzTx/>
              <a:buFontTx/>
              <a:buNone/>
            </a:pPr>
            <a:r>
              <a:rPr lang="en-US" sz="1600" b="1"/>
              <a:t>(corruptible)</a:t>
            </a:r>
          </a:p>
        </p:txBody>
      </p:sp>
      <p:sp>
        <p:nvSpPr>
          <p:cNvPr id="42006" name="Rectangle 22"/>
          <p:cNvSpPr>
            <a:spLocks noChangeArrowheads="1"/>
          </p:cNvSpPr>
          <p:nvPr/>
        </p:nvSpPr>
        <p:spPr bwMode="black">
          <a:xfrm>
            <a:off x="596900" y="5408613"/>
            <a:ext cx="1905000" cy="828675"/>
          </a:xfrm>
          <a:prstGeom prst="rect">
            <a:avLst/>
          </a:prstGeom>
          <a:noFill/>
          <a:ln w="12700">
            <a:noFill/>
            <a:miter lim="800000"/>
            <a:headEnd/>
            <a:tailEnd/>
          </a:ln>
        </p:spPr>
        <p:txBody>
          <a:bodyPr lIns="96838" tIns="47625" rIns="96838" bIns="47625" anchor="ctr">
            <a:spAutoFit/>
          </a:bodyPr>
          <a:lstStyle/>
          <a:p>
            <a:pPr algn="r" fontAlgn="base">
              <a:lnSpc>
                <a:spcPct val="100000"/>
              </a:lnSpc>
              <a:spcBef>
                <a:spcPct val="0"/>
              </a:spcBef>
              <a:buClrTx/>
              <a:buSzTx/>
              <a:buFontTx/>
              <a:buNone/>
            </a:pPr>
            <a:r>
              <a:rPr lang="en-US" sz="1600" b="1"/>
              <a:t>Stack Pointer</a:t>
            </a:r>
            <a:br>
              <a:rPr lang="en-US" sz="1600" b="1"/>
            </a:br>
            <a:r>
              <a:rPr lang="en-US" sz="1600" b="1"/>
              <a:t>Link Register</a:t>
            </a:r>
          </a:p>
          <a:p>
            <a:pPr algn="r" fontAlgn="base">
              <a:lnSpc>
                <a:spcPct val="100000"/>
              </a:lnSpc>
              <a:spcBef>
                <a:spcPct val="0"/>
              </a:spcBef>
              <a:buClrTx/>
              <a:buSzTx/>
              <a:buFontTx/>
              <a:buNone/>
            </a:pPr>
            <a:r>
              <a:rPr lang="en-US" sz="1600" b="1"/>
              <a:t>Program Counter</a:t>
            </a:r>
          </a:p>
        </p:txBody>
      </p:sp>
      <p:sp>
        <p:nvSpPr>
          <p:cNvPr id="42007" name="Rectangle 23"/>
          <p:cNvSpPr>
            <a:spLocks noChangeArrowheads="1"/>
          </p:cNvSpPr>
          <p:nvPr/>
        </p:nvSpPr>
        <p:spPr bwMode="auto">
          <a:xfrm>
            <a:off x="4135438" y="1022350"/>
            <a:ext cx="4752975" cy="2493963"/>
          </a:xfrm>
          <a:prstGeom prst="rect">
            <a:avLst/>
          </a:prstGeom>
          <a:noFill/>
          <a:ln w="9525">
            <a:noFill/>
            <a:miter lim="800000"/>
            <a:headEnd/>
            <a:tailEnd/>
          </a:ln>
        </p:spPr>
        <p:txBody>
          <a:bodyPr lIns="92075" tIns="46038" rIns="92075" bIns="46038"/>
          <a:lstStyle/>
          <a:p>
            <a:pPr algn="l" fontAlgn="base">
              <a:lnSpc>
                <a:spcPct val="100000"/>
              </a:lnSpc>
              <a:spcBef>
                <a:spcPct val="0"/>
              </a:spcBef>
              <a:buSzTx/>
            </a:pPr>
            <a:r>
              <a:rPr lang="en-US" sz="1600"/>
              <a:t>The compiler has a set of rules known as a Procedure Call Standard that determine how to pass parameters to a function (see </a:t>
            </a:r>
            <a:r>
              <a:rPr lang="en-US" sz="1600" b="1">
                <a:solidFill>
                  <a:schemeClr val="bg2"/>
                </a:solidFill>
              </a:rPr>
              <a:t>AAPCS</a:t>
            </a:r>
            <a:r>
              <a:rPr lang="en-US" sz="1600"/>
              <a:t>)</a:t>
            </a:r>
          </a:p>
          <a:p>
            <a:pPr algn="l" fontAlgn="base">
              <a:lnSpc>
                <a:spcPct val="100000"/>
              </a:lnSpc>
              <a:spcBef>
                <a:spcPct val="0"/>
              </a:spcBef>
              <a:buSzTx/>
            </a:pPr>
            <a:endParaRPr lang="en-US" sz="1600"/>
          </a:p>
          <a:p>
            <a:pPr algn="l" fontAlgn="base">
              <a:lnSpc>
                <a:spcPct val="100000"/>
              </a:lnSpc>
              <a:spcBef>
                <a:spcPct val="0"/>
              </a:spcBef>
              <a:buSzTx/>
            </a:pPr>
            <a:r>
              <a:rPr lang="en-US" sz="1600"/>
              <a:t>CPSR flags may be corrupted by function call.</a:t>
            </a:r>
            <a:endParaRPr lang="en-US" sz="1400"/>
          </a:p>
          <a:p>
            <a:pPr algn="l" fontAlgn="base">
              <a:lnSpc>
                <a:spcPct val="100000"/>
              </a:lnSpc>
              <a:spcBef>
                <a:spcPct val="0"/>
              </a:spcBef>
              <a:buSzTx/>
            </a:pPr>
            <a:r>
              <a:rPr lang="en-US" sz="1600"/>
              <a:t>Assembler code which links with compiled code must follow the AAPCS at external interfaces</a:t>
            </a:r>
          </a:p>
          <a:p>
            <a:pPr algn="l" fontAlgn="base">
              <a:lnSpc>
                <a:spcPct val="100000"/>
              </a:lnSpc>
              <a:spcBef>
                <a:spcPct val="0"/>
              </a:spcBef>
              <a:buSzTx/>
            </a:pPr>
            <a:endParaRPr lang="en-US" sz="1600"/>
          </a:p>
          <a:p>
            <a:pPr algn="l" fontAlgn="base">
              <a:lnSpc>
                <a:spcPct val="100000"/>
              </a:lnSpc>
              <a:spcBef>
                <a:spcPct val="0"/>
              </a:spcBef>
              <a:buSzTx/>
            </a:pPr>
            <a:r>
              <a:rPr lang="en-GB" sz="1600"/>
              <a:t>The AAPCS is part of the new ABI for the ARM Architecture</a:t>
            </a:r>
            <a:endParaRPr lang="en-US" sz="1600"/>
          </a:p>
        </p:txBody>
      </p:sp>
      <p:sp>
        <p:nvSpPr>
          <p:cNvPr id="42008" name="Rectangle 24"/>
          <p:cNvSpPr>
            <a:spLocks noChangeArrowheads="1"/>
          </p:cNvSpPr>
          <p:nvPr/>
        </p:nvSpPr>
        <p:spPr bwMode="gray">
          <a:xfrm>
            <a:off x="2806700" y="892175"/>
            <a:ext cx="914400" cy="307975"/>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400" b="1"/>
              <a:t>Register</a:t>
            </a:r>
          </a:p>
        </p:txBody>
      </p:sp>
      <p:sp>
        <p:nvSpPr>
          <p:cNvPr id="42009" name="Rectangle 25"/>
          <p:cNvSpPr>
            <a:spLocks noChangeArrowheads="1"/>
          </p:cNvSpPr>
          <p:nvPr/>
        </p:nvSpPr>
        <p:spPr bwMode="auto">
          <a:xfrm>
            <a:off x="3775075" y="3787775"/>
            <a:ext cx="4343400" cy="228600"/>
          </a:xfrm>
          <a:prstGeom prst="rect">
            <a:avLst/>
          </a:prstGeom>
          <a:noFill/>
          <a:ln w="12700">
            <a:noFill/>
            <a:miter lim="800000"/>
            <a:headEnd/>
            <a:tailEnd/>
          </a:ln>
        </p:spPr>
        <p:txBody>
          <a:bodyPr wrap="none" anchor="ctr"/>
          <a:lstStyle/>
          <a:p>
            <a:pPr algn="l" fontAlgn="base">
              <a:lnSpc>
                <a:spcPct val="100000"/>
              </a:lnSpc>
              <a:spcBef>
                <a:spcPct val="0"/>
              </a:spcBef>
              <a:buClrTx/>
              <a:buSzTx/>
              <a:buFontTx/>
              <a:buNone/>
            </a:pPr>
            <a:r>
              <a:rPr lang="en-US" sz="1400" b="1">
                <a:solidFill>
                  <a:schemeClr val="bg2"/>
                </a:solidFill>
              </a:rPr>
              <a:t>- Stack base</a:t>
            </a:r>
          </a:p>
        </p:txBody>
      </p:sp>
      <p:sp>
        <p:nvSpPr>
          <p:cNvPr id="42010" name="Rectangle 26"/>
          <p:cNvSpPr>
            <a:spLocks noChangeArrowheads="1"/>
          </p:cNvSpPr>
          <p:nvPr/>
        </p:nvSpPr>
        <p:spPr bwMode="auto">
          <a:xfrm>
            <a:off x="3775075" y="4016375"/>
            <a:ext cx="4343400" cy="228600"/>
          </a:xfrm>
          <a:prstGeom prst="rect">
            <a:avLst/>
          </a:prstGeom>
          <a:noFill/>
          <a:ln w="12700">
            <a:noFill/>
            <a:miter lim="800000"/>
            <a:headEnd/>
            <a:tailEnd/>
          </a:ln>
        </p:spPr>
        <p:txBody>
          <a:bodyPr wrap="none" anchor="ctr"/>
          <a:lstStyle/>
          <a:p>
            <a:pPr algn="l" fontAlgn="base">
              <a:lnSpc>
                <a:spcPct val="100000"/>
              </a:lnSpc>
              <a:spcBef>
                <a:spcPct val="0"/>
              </a:spcBef>
              <a:buClrTx/>
              <a:buSzTx/>
              <a:buFontTx/>
              <a:buNone/>
            </a:pPr>
            <a:r>
              <a:rPr lang="en-US" sz="1400" b="1">
                <a:solidFill>
                  <a:schemeClr val="bg2"/>
                </a:solidFill>
              </a:rPr>
              <a:t>- Stack limit if software stack checking selected</a:t>
            </a:r>
          </a:p>
        </p:txBody>
      </p:sp>
      <p:sp>
        <p:nvSpPr>
          <p:cNvPr id="42011" name="Rectangle 27"/>
          <p:cNvSpPr>
            <a:spLocks noChangeArrowheads="1"/>
          </p:cNvSpPr>
          <p:nvPr/>
        </p:nvSpPr>
        <p:spPr bwMode="auto">
          <a:xfrm>
            <a:off x="3771900" y="5692775"/>
            <a:ext cx="4343400" cy="228600"/>
          </a:xfrm>
          <a:prstGeom prst="rect">
            <a:avLst/>
          </a:prstGeom>
          <a:noFill/>
          <a:ln w="12700">
            <a:noFill/>
            <a:miter lim="800000"/>
            <a:headEnd/>
            <a:tailEnd/>
          </a:ln>
        </p:spPr>
        <p:txBody>
          <a:bodyPr wrap="none" anchor="ctr"/>
          <a:lstStyle/>
          <a:p>
            <a:pPr algn="l" fontAlgn="base">
              <a:lnSpc>
                <a:spcPct val="100000"/>
              </a:lnSpc>
              <a:spcBef>
                <a:spcPct val="0"/>
              </a:spcBef>
              <a:buClrTx/>
              <a:buSzTx/>
              <a:buFontTx/>
              <a:buNone/>
            </a:pPr>
            <a:r>
              <a:rPr lang="en-US" sz="1400" b="1">
                <a:solidFill>
                  <a:schemeClr val="bg2"/>
                </a:solidFill>
              </a:rPr>
              <a:t>- R14 can be used as a temporary once value stacked</a:t>
            </a:r>
          </a:p>
        </p:txBody>
      </p:sp>
      <p:sp>
        <p:nvSpPr>
          <p:cNvPr id="42012" name="Rectangle 28"/>
          <p:cNvSpPr>
            <a:spLocks noChangeArrowheads="1"/>
          </p:cNvSpPr>
          <p:nvPr/>
        </p:nvSpPr>
        <p:spPr bwMode="auto">
          <a:xfrm>
            <a:off x="3775075" y="5486400"/>
            <a:ext cx="4343400" cy="228600"/>
          </a:xfrm>
          <a:prstGeom prst="rect">
            <a:avLst/>
          </a:prstGeom>
          <a:noFill/>
          <a:ln w="12700">
            <a:noFill/>
            <a:miter lim="800000"/>
            <a:headEnd/>
            <a:tailEnd/>
          </a:ln>
        </p:spPr>
        <p:txBody>
          <a:bodyPr wrap="none" anchor="ctr"/>
          <a:lstStyle/>
          <a:p>
            <a:pPr algn="l" fontAlgn="base">
              <a:lnSpc>
                <a:spcPct val="100000"/>
              </a:lnSpc>
              <a:spcBef>
                <a:spcPct val="0"/>
              </a:spcBef>
              <a:buClrTx/>
              <a:buSzTx/>
              <a:buFontTx/>
              <a:buNone/>
            </a:pPr>
            <a:r>
              <a:rPr lang="en-US" sz="1400" b="1">
                <a:solidFill>
                  <a:schemeClr val="bg2"/>
                </a:solidFill>
              </a:rPr>
              <a:t>- SP should always be 8-byte (2 word) aligned</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t>Input Arguments and Return Value</a:t>
            </a:r>
          </a:p>
        </p:txBody>
      </p:sp>
      <p:sp>
        <p:nvSpPr>
          <p:cNvPr id="30" name="Rectangle 5"/>
          <p:cNvSpPr>
            <a:spLocks noChangeArrowheads="1"/>
          </p:cNvSpPr>
          <p:nvPr>
            <p:custDataLst>
              <p:tags r:id="rId1"/>
            </p:custDataLst>
          </p:nvPr>
        </p:nvSpPr>
        <p:spPr bwMode="auto">
          <a:xfrm>
            <a:off x="501070" y="932675"/>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eaLnBrk="1" fontAlgn="auto" hangingPunct="1">
              <a:lnSpc>
                <a:spcPct val="100000"/>
              </a:lnSpc>
              <a:spcBef>
                <a:spcPct val="20000"/>
              </a:spcBef>
              <a:spcAft>
                <a:spcPts val="0"/>
              </a:spcAft>
              <a:buClrTx/>
              <a:buSzTx/>
              <a:buFontTx/>
              <a:buNone/>
            </a:pPr>
            <a:r>
              <a:rPr lang="en-US" sz="3200" b="1" dirty="0" smtClean="0">
                <a:solidFill>
                  <a:srgbClr val="0070C0"/>
                </a:solidFill>
                <a:latin typeface="Calibri"/>
                <a:cs typeface="Arial" charset="0"/>
              </a:rPr>
              <a:t>C Code</a:t>
            </a:r>
            <a:endParaRPr lang="en-US" sz="3200" b="1" dirty="0">
              <a:solidFill>
                <a:srgbClr val="0070C0"/>
              </a:solidFill>
              <a:latin typeface="Calibri"/>
              <a:cs typeface="Arial" charset="0"/>
            </a:endParaRPr>
          </a:p>
          <a:p>
            <a:pPr marL="342900" indent="-342900" algn="l" eaLnBrk="1" fontAlgn="auto" hangingPunct="1">
              <a:lnSpc>
                <a:spcPct val="100000"/>
              </a:lnSpc>
              <a:spcBef>
                <a:spcPct val="20000"/>
              </a:spcBef>
              <a:spcAft>
                <a:spcPts val="0"/>
              </a:spcAft>
              <a:buClrTx/>
              <a:buSzTx/>
              <a:buFontTx/>
              <a:buNone/>
            </a:pPr>
            <a:r>
              <a:rPr lang="en-US" dirty="0" err="1">
                <a:solidFill>
                  <a:prstClr val="black"/>
                </a:solidFill>
                <a:latin typeface="Courier New" pitchFamily="49" charset="0"/>
                <a:cs typeface="Arial" charset="0"/>
              </a:rPr>
              <a:t>int</a:t>
            </a:r>
            <a:r>
              <a:rPr lang="en-US" dirty="0">
                <a:solidFill>
                  <a:prstClr val="black"/>
                </a:solidFill>
                <a:latin typeface="Courier New" pitchFamily="49" charset="0"/>
                <a:cs typeface="Arial" charset="0"/>
              </a:rPr>
              <a:t> main() </a:t>
            </a:r>
          </a:p>
          <a:p>
            <a:pPr marL="342900" indent="-342900" algn="l" eaLnBrk="1" fontAlgn="auto" hangingPunct="1">
              <a:lnSpc>
                <a:spcPct val="100000"/>
              </a:lnSpc>
              <a:spcBef>
                <a:spcPct val="20000"/>
              </a:spcBef>
              <a:spcAft>
                <a:spcPts val="0"/>
              </a:spcAft>
              <a:buClrTx/>
              <a:buSzTx/>
              <a:buFontTx/>
              <a:buNone/>
            </a:pPr>
            <a:r>
              <a:rPr lang="en-US" dirty="0">
                <a:solidFill>
                  <a:prstClr val="black"/>
                </a:solidFill>
                <a:latin typeface="Courier New" pitchFamily="49" charset="0"/>
                <a:cs typeface="Arial" charset="0"/>
              </a:rPr>
              <a:t>{</a:t>
            </a:r>
          </a:p>
          <a:p>
            <a:pPr marL="342900" indent="-342900" algn="l" eaLnBrk="1" fontAlgn="auto" hangingPunct="1">
              <a:lnSpc>
                <a:spcPct val="100000"/>
              </a:lnSpc>
              <a:spcBef>
                <a:spcPct val="20000"/>
              </a:spcBef>
              <a:spcAft>
                <a:spcPts val="0"/>
              </a:spcAft>
              <a:buClrTx/>
              <a:buSzTx/>
              <a:buFontTx/>
              <a:buNone/>
            </a:pPr>
            <a:r>
              <a:rPr lang="en-US" dirty="0">
                <a:solidFill>
                  <a:prstClr val="black"/>
                </a:solidFill>
                <a:latin typeface="Courier New" pitchFamily="49" charset="0"/>
                <a:cs typeface="Arial" charset="0"/>
              </a:rPr>
              <a:t>  </a:t>
            </a:r>
            <a:r>
              <a:rPr lang="en-US" dirty="0" err="1">
                <a:solidFill>
                  <a:prstClr val="black"/>
                </a:solidFill>
                <a:latin typeface="Courier New" pitchFamily="49" charset="0"/>
                <a:cs typeface="Arial" charset="0"/>
              </a:rPr>
              <a:t>int</a:t>
            </a:r>
            <a:r>
              <a:rPr lang="en-US" dirty="0">
                <a:solidFill>
                  <a:prstClr val="black"/>
                </a:solidFill>
                <a:latin typeface="Courier New" pitchFamily="49" charset="0"/>
                <a:cs typeface="Arial" charset="0"/>
              </a:rPr>
              <a:t> y;</a:t>
            </a:r>
          </a:p>
          <a:p>
            <a:pPr marL="342900" indent="-342900" algn="l" eaLnBrk="1" fontAlgn="auto" hangingPunct="1">
              <a:lnSpc>
                <a:spcPct val="100000"/>
              </a:lnSpc>
              <a:spcBef>
                <a:spcPct val="20000"/>
              </a:spcBef>
              <a:spcAft>
                <a:spcPts val="0"/>
              </a:spcAft>
              <a:buClrTx/>
              <a:buSzTx/>
              <a:buFontTx/>
              <a:buNone/>
            </a:pPr>
            <a:r>
              <a:rPr lang="en-US" dirty="0">
                <a:solidFill>
                  <a:prstClr val="black"/>
                </a:solidFill>
                <a:latin typeface="Courier New" pitchFamily="49" charset="0"/>
                <a:cs typeface="Arial" charset="0"/>
              </a:rPr>
              <a:t>  ...</a:t>
            </a:r>
          </a:p>
          <a:p>
            <a:pPr marL="342900" indent="-342900" algn="l" eaLnBrk="1" fontAlgn="auto" hangingPunct="1">
              <a:lnSpc>
                <a:spcPct val="100000"/>
              </a:lnSpc>
              <a:spcBef>
                <a:spcPct val="20000"/>
              </a:spcBef>
              <a:spcAft>
                <a:spcPts val="0"/>
              </a:spcAft>
              <a:buClrTx/>
              <a:buSzTx/>
              <a:buFontTx/>
              <a:buNone/>
            </a:pPr>
            <a:r>
              <a:rPr lang="en-US" dirty="0">
                <a:solidFill>
                  <a:prstClr val="black"/>
                </a:solidFill>
                <a:latin typeface="Courier New" pitchFamily="49" charset="0"/>
                <a:cs typeface="Arial" charset="0"/>
              </a:rPr>
              <a:t>  y = </a:t>
            </a:r>
            <a:r>
              <a:rPr lang="en-US" dirty="0" err="1">
                <a:solidFill>
                  <a:prstClr val="black"/>
                </a:solidFill>
                <a:latin typeface="Courier New" pitchFamily="49" charset="0"/>
                <a:cs typeface="Arial" charset="0"/>
              </a:rPr>
              <a:t>diffofsums</a:t>
            </a:r>
            <a:r>
              <a:rPr lang="en-US" dirty="0">
                <a:solidFill>
                  <a:prstClr val="black"/>
                </a:solidFill>
                <a:latin typeface="Courier New" pitchFamily="49" charset="0"/>
                <a:cs typeface="Arial" charset="0"/>
              </a:rPr>
              <a:t>(2, 3, 4, 5);  // 4 arguments</a:t>
            </a:r>
          </a:p>
          <a:p>
            <a:pPr marL="342900" indent="-342900" algn="l" eaLnBrk="1" fontAlgn="auto" hangingPunct="1">
              <a:lnSpc>
                <a:spcPct val="100000"/>
              </a:lnSpc>
              <a:spcBef>
                <a:spcPct val="20000"/>
              </a:spcBef>
              <a:spcAft>
                <a:spcPts val="0"/>
              </a:spcAft>
              <a:buClrTx/>
              <a:buSzTx/>
              <a:buFontTx/>
              <a:buNone/>
            </a:pPr>
            <a:r>
              <a:rPr lang="en-US" dirty="0">
                <a:solidFill>
                  <a:prstClr val="black"/>
                </a:solidFill>
                <a:latin typeface="Courier New" pitchFamily="49" charset="0"/>
                <a:cs typeface="Arial" charset="0"/>
              </a:rPr>
              <a:t>  ...</a:t>
            </a:r>
          </a:p>
          <a:p>
            <a:pPr marL="342900" indent="-342900" algn="l" eaLnBrk="1" fontAlgn="auto" hangingPunct="1">
              <a:lnSpc>
                <a:spcPct val="100000"/>
              </a:lnSpc>
              <a:spcBef>
                <a:spcPct val="20000"/>
              </a:spcBef>
              <a:spcAft>
                <a:spcPts val="0"/>
              </a:spcAft>
              <a:buClrTx/>
              <a:buSzTx/>
              <a:buFontTx/>
              <a:buNone/>
            </a:pPr>
            <a:r>
              <a:rPr lang="en-US" dirty="0">
                <a:solidFill>
                  <a:prstClr val="black"/>
                </a:solidFill>
                <a:latin typeface="Courier New" pitchFamily="49" charset="0"/>
                <a:cs typeface="Arial" charset="0"/>
              </a:rPr>
              <a:t>}</a:t>
            </a:r>
          </a:p>
          <a:p>
            <a:pPr marL="342900" indent="-342900" algn="l" eaLnBrk="1" fontAlgn="auto" hangingPunct="1">
              <a:lnSpc>
                <a:spcPct val="100000"/>
              </a:lnSpc>
              <a:spcBef>
                <a:spcPct val="20000"/>
              </a:spcBef>
              <a:spcAft>
                <a:spcPts val="0"/>
              </a:spcAft>
              <a:buClrTx/>
              <a:buSzTx/>
              <a:buFontTx/>
              <a:buNone/>
            </a:pPr>
            <a:endParaRPr lang="en-US" sz="800" dirty="0">
              <a:solidFill>
                <a:prstClr val="black"/>
              </a:solidFill>
              <a:latin typeface="Courier New" pitchFamily="49" charset="0"/>
              <a:cs typeface="Arial" charset="0"/>
            </a:endParaRPr>
          </a:p>
          <a:p>
            <a:pPr marL="342900" indent="-342900" algn="l" eaLnBrk="1" fontAlgn="auto" hangingPunct="1">
              <a:lnSpc>
                <a:spcPct val="100000"/>
              </a:lnSpc>
              <a:spcBef>
                <a:spcPct val="20000"/>
              </a:spcBef>
              <a:spcAft>
                <a:spcPts val="0"/>
              </a:spcAft>
              <a:buClrTx/>
              <a:buSzTx/>
              <a:buFontTx/>
              <a:buNone/>
            </a:pPr>
            <a:r>
              <a:rPr lang="en-US" dirty="0" err="1">
                <a:solidFill>
                  <a:prstClr val="black"/>
                </a:solidFill>
                <a:latin typeface="Courier New" pitchFamily="49" charset="0"/>
                <a:cs typeface="Arial" charset="0"/>
              </a:rPr>
              <a:t>int</a:t>
            </a:r>
            <a:r>
              <a:rPr lang="en-US" dirty="0">
                <a:solidFill>
                  <a:prstClr val="black"/>
                </a:solidFill>
                <a:latin typeface="Courier New" pitchFamily="49" charset="0"/>
                <a:cs typeface="Arial" charset="0"/>
              </a:rPr>
              <a:t> </a:t>
            </a:r>
            <a:r>
              <a:rPr lang="en-US" dirty="0" err="1">
                <a:solidFill>
                  <a:prstClr val="black"/>
                </a:solidFill>
                <a:latin typeface="Courier New" pitchFamily="49" charset="0"/>
                <a:cs typeface="Arial" charset="0"/>
              </a:rPr>
              <a:t>diffofsums</a:t>
            </a:r>
            <a:r>
              <a:rPr lang="en-US" dirty="0">
                <a:solidFill>
                  <a:prstClr val="black"/>
                </a:solidFill>
                <a:latin typeface="Courier New" pitchFamily="49" charset="0"/>
                <a:cs typeface="Arial" charset="0"/>
              </a:rPr>
              <a:t>(</a:t>
            </a:r>
            <a:r>
              <a:rPr lang="en-US" dirty="0" err="1">
                <a:solidFill>
                  <a:prstClr val="black"/>
                </a:solidFill>
                <a:latin typeface="Courier New" pitchFamily="49" charset="0"/>
                <a:cs typeface="Arial" charset="0"/>
              </a:rPr>
              <a:t>int</a:t>
            </a:r>
            <a:r>
              <a:rPr lang="en-US" dirty="0">
                <a:solidFill>
                  <a:prstClr val="black"/>
                </a:solidFill>
                <a:latin typeface="Courier New" pitchFamily="49" charset="0"/>
                <a:cs typeface="Arial" charset="0"/>
              </a:rPr>
              <a:t> f, </a:t>
            </a:r>
            <a:r>
              <a:rPr lang="en-US" dirty="0" err="1">
                <a:solidFill>
                  <a:prstClr val="black"/>
                </a:solidFill>
                <a:latin typeface="Courier New" pitchFamily="49" charset="0"/>
                <a:cs typeface="Arial" charset="0"/>
              </a:rPr>
              <a:t>int</a:t>
            </a:r>
            <a:r>
              <a:rPr lang="en-US" dirty="0">
                <a:solidFill>
                  <a:prstClr val="black"/>
                </a:solidFill>
                <a:latin typeface="Courier New" pitchFamily="49" charset="0"/>
                <a:cs typeface="Arial" charset="0"/>
              </a:rPr>
              <a:t> g, </a:t>
            </a:r>
            <a:r>
              <a:rPr lang="en-US" dirty="0" err="1">
                <a:solidFill>
                  <a:prstClr val="black"/>
                </a:solidFill>
                <a:latin typeface="Courier New" pitchFamily="49" charset="0"/>
                <a:cs typeface="Arial" charset="0"/>
              </a:rPr>
              <a:t>int</a:t>
            </a:r>
            <a:r>
              <a:rPr lang="en-US" dirty="0">
                <a:solidFill>
                  <a:prstClr val="black"/>
                </a:solidFill>
                <a:latin typeface="Courier New" pitchFamily="49" charset="0"/>
                <a:cs typeface="Arial" charset="0"/>
              </a:rPr>
              <a:t> h, </a:t>
            </a:r>
            <a:r>
              <a:rPr lang="en-US" dirty="0" err="1">
                <a:solidFill>
                  <a:prstClr val="black"/>
                </a:solidFill>
                <a:latin typeface="Courier New" pitchFamily="49" charset="0"/>
                <a:cs typeface="Arial" charset="0"/>
              </a:rPr>
              <a:t>int</a:t>
            </a:r>
            <a:r>
              <a:rPr lang="en-US" dirty="0">
                <a:solidFill>
                  <a:prstClr val="black"/>
                </a:solidFill>
                <a:latin typeface="Courier New" pitchFamily="49" charset="0"/>
                <a:cs typeface="Arial" charset="0"/>
              </a:rPr>
              <a:t> </a:t>
            </a:r>
            <a:r>
              <a:rPr lang="en-US" dirty="0" err="1">
                <a:solidFill>
                  <a:prstClr val="black"/>
                </a:solidFill>
                <a:latin typeface="Courier New" pitchFamily="49" charset="0"/>
                <a:cs typeface="Arial" charset="0"/>
              </a:rPr>
              <a:t>i</a:t>
            </a:r>
            <a:r>
              <a:rPr lang="en-US" dirty="0">
                <a:solidFill>
                  <a:prstClr val="black"/>
                </a:solidFill>
                <a:latin typeface="Courier New" pitchFamily="49" charset="0"/>
                <a:cs typeface="Arial" charset="0"/>
              </a:rPr>
              <a:t>)</a:t>
            </a:r>
          </a:p>
          <a:p>
            <a:pPr marL="342900" indent="-342900" algn="l" eaLnBrk="1" fontAlgn="auto" hangingPunct="1">
              <a:lnSpc>
                <a:spcPct val="100000"/>
              </a:lnSpc>
              <a:spcBef>
                <a:spcPct val="20000"/>
              </a:spcBef>
              <a:spcAft>
                <a:spcPts val="0"/>
              </a:spcAft>
              <a:buClrTx/>
              <a:buSzTx/>
              <a:buFontTx/>
              <a:buNone/>
            </a:pPr>
            <a:r>
              <a:rPr lang="en-US" dirty="0">
                <a:solidFill>
                  <a:prstClr val="black"/>
                </a:solidFill>
                <a:latin typeface="Courier New" pitchFamily="49" charset="0"/>
                <a:cs typeface="Arial" charset="0"/>
              </a:rPr>
              <a:t>{</a:t>
            </a:r>
          </a:p>
          <a:p>
            <a:pPr marL="342900" indent="-342900" algn="l" eaLnBrk="1" fontAlgn="auto" hangingPunct="1">
              <a:lnSpc>
                <a:spcPct val="100000"/>
              </a:lnSpc>
              <a:spcBef>
                <a:spcPct val="20000"/>
              </a:spcBef>
              <a:spcAft>
                <a:spcPts val="0"/>
              </a:spcAft>
              <a:buClrTx/>
              <a:buSzTx/>
              <a:buFontTx/>
              <a:buNone/>
            </a:pPr>
            <a:r>
              <a:rPr lang="en-US" dirty="0">
                <a:solidFill>
                  <a:prstClr val="black"/>
                </a:solidFill>
                <a:latin typeface="Courier New" pitchFamily="49" charset="0"/>
                <a:cs typeface="Arial" charset="0"/>
              </a:rPr>
              <a:t>  </a:t>
            </a:r>
            <a:r>
              <a:rPr lang="en-US" dirty="0" err="1">
                <a:solidFill>
                  <a:prstClr val="black"/>
                </a:solidFill>
                <a:latin typeface="Courier New" pitchFamily="49" charset="0"/>
                <a:cs typeface="Arial" charset="0"/>
              </a:rPr>
              <a:t>int</a:t>
            </a:r>
            <a:r>
              <a:rPr lang="en-US" dirty="0">
                <a:solidFill>
                  <a:prstClr val="black"/>
                </a:solidFill>
                <a:latin typeface="Courier New" pitchFamily="49" charset="0"/>
                <a:cs typeface="Arial" charset="0"/>
              </a:rPr>
              <a:t> result;</a:t>
            </a:r>
          </a:p>
          <a:p>
            <a:pPr marL="342900" indent="-342900" algn="l" eaLnBrk="1" fontAlgn="auto" hangingPunct="1">
              <a:lnSpc>
                <a:spcPct val="100000"/>
              </a:lnSpc>
              <a:spcBef>
                <a:spcPct val="20000"/>
              </a:spcBef>
              <a:spcAft>
                <a:spcPts val="0"/>
              </a:spcAft>
              <a:buClrTx/>
              <a:buSzTx/>
              <a:buFontTx/>
              <a:buNone/>
            </a:pPr>
            <a:r>
              <a:rPr lang="en-US" dirty="0">
                <a:solidFill>
                  <a:prstClr val="black"/>
                </a:solidFill>
                <a:latin typeface="Courier New" pitchFamily="49" charset="0"/>
                <a:cs typeface="Arial" charset="0"/>
              </a:rPr>
              <a:t>  result = (f + g) - (h + </a:t>
            </a:r>
            <a:r>
              <a:rPr lang="en-US" dirty="0" err="1">
                <a:solidFill>
                  <a:prstClr val="black"/>
                </a:solidFill>
                <a:latin typeface="Courier New" pitchFamily="49" charset="0"/>
                <a:cs typeface="Arial" charset="0"/>
              </a:rPr>
              <a:t>i</a:t>
            </a:r>
            <a:r>
              <a:rPr lang="en-US" dirty="0">
                <a:solidFill>
                  <a:prstClr val="black"/>
                </a:solidFill>
                <a:latin typeface="Courier New" pitchFamily="49" charset="0"/>
                <a:cs typeface="Arial" charset="0"/>
              </a:rPr>
              <a:t>);</a:t>
            </a:r>
          </a:p>
          <a:p>
            <a:pPr marL="342900" indent="-342900" algn="l" eaLnBrk="1" fontAlgn="auto" hangingPunct="1">
              <a:lnSpc>
                <a:spcPct val="100000"/>
              </a:lnSpc>
              <a:spcBef>
                <a:spcPct val="20000"/>
              </a:spcBef>
              <a:spcAft>
                <a:spcPts val="0"/>
              </a:spcAft>
              <a:buClrTx/>
              <a:buSzTx/>
              <a:buFontTx/>
              <a:buNone/>
            </a:pPr>
            <a:r>
              <a:rPr lang="en-US" dirty="0">
                <a:solidFill>
                  <a:prstClr val="black"/>
                </a:solidFill>
                <a:latin typeface="Courier New" pitchFamily="49" charset="0"/>
                <a:cs typeface="Arial" charset="0"/>
              </a:rPr>
              <a:t>  return result;               // return value</a:t>
            </a:r>
          </a:p>
          <a:p>
            <a:pPr marL="342900" indent="-342900" algn="l" eaLnBrk="1" fontAlgn="auto" hangingPunct="1">
              <a:lnSpc>
                <a:spcPct val="100000"/>
              </a:lnSpc>
              <a:spcBef>
                <a:spcPct val="20000"/>
              </a:spcBef>
              <a:spcAft>
                <a:spcPts val="0"/>
              </a:spcAft>
              <a:buClrTx/>
              <a:buSzTx/>
              <a:buFontTx/>
              <a:buNone/>
            </a:pPr>
            <a:r>
              <a:rPr lang="en-US" dirty="0">
                <a:solidFill>
                  <a:prstClr val="black"/>
                </a:solidFill>
                <a:latin typeface="Courier New" pitchFamily="49" charset="0"/>
                <a:cs typeface="Arial" charset="0"/>
              </a:rPr>
              <a:t>}</a:t>
            </a:r>
          </a:p>
          <a:p>
            <a:pPr marL="342900" indent="-342900" algn="l" eaLnBrk="1" fontAlgn="auto" hangingPunct="1">
              <a:lnSpc>
                <a:spcPct val="100000"/>
              </a:lnSpc>
              <a:spcBef>
                <a:spcPct val="20000"/>
              </a:spcBef>
              <a:spcAft>
                <a:spcPts val="0"/>
              </a:spcAft>
              <a:buClrTx/>
              <a:buSzTx/>
              <a:buFontTx/>
              <a:buNone/>
            </a:pPr>
            <a:endParaRPr lang="en-US" dirty="0">
              <a:solidFill>
                <a:prstClr val="black"/>
              </a:solidFill>
              <a:latin typeface="Courier New" pitchFamily="49" charset="0"/>
              <a:cs typeface="Arial" charset="0"/>
            </a:endParaRPr>
          </a:p>
        </p:txBody>
      </p:sp>
    </p:spTree>
    <p:extLst>
      <p:ext uri="{BB962C8B-B14F-4D97-AF65-F5344CB8AC3E}">
        <p14:creationId xmlns:p14="http://schemas.microsoft.com/office/powerpoint/2010/main" val="402678857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p:spPr>
        <p:txBody>
          <a:bodyPr lIns="92075" tIns="46038" rIns="92075" bIns="46038"/>
          <a:lstStyle/>
          <a:p>
            <a:r>
              <a:rPr lang="en-US" smtClean="0"/>
              <a:t>Processor Modes</a:t>
            </a:r>
          </a:p>
        </p:txBody>
      </p:sp>
      <p:sp>
        <p:nvSpPr>
          <p:cNvPr id="8195" name="Rectangle 3"/>
          <p:cNvSpPr>
            <a:spLocks noGrp="1" noChangeArrowheads="1"/>
          </p:cNvSpPr>
          <p:nvPr>
            <p:ph type="body" idx="1"/>
          </p:nvPr>
        </p:nvSpPr>
        <p:spPr>
          <a:xfrm>
            <a:off x="230188" y="1143000"/>
            <a:ext cx="8609012" cy="5105400"/>
          </a:xfrm>
          <a:noFill/>
        </p:spPr>
        <p:txBody>
          <a:bodyPr lIns="92075" tIns="46038" rIns="92075" bIns="46038" anchor="ctr"/>
          <a:lstStyle/>
          <a:p>
            <a:r>
              <a:rPr lang="en-US" sz="1800" smtClean="0"/>
              <a:t>The ARM has seven basic operating modes:</a:t>
            </a:r>
          </a:p>
          <a:p>
            <a:endParaRPr lang="en-US" sz="1800" smtClean="0"/>
          </a:p>
          <a:p>
            <a:pPr lvl="1"/>
            <a:r>
              <a:rPr lang="en-US" sz="1800" b="1" smtClean="0">
                <a:solidFill>
                  <a:schemeClr val="bg2"/>
                </a:solidFill>
              </a:rPr>
              <a:t>User</a:t>
            </a:r>
            <a:r>
              <a:rPr lang="en-US" sz="1800" smtClean="0"/>
              <a:t> : unprivileged mode under which most tasks run</a:t>
            </a:r>
          </a:p>
          <a:p>
            <a:pPr lvl="1"/>
            <a:endParaRPr lang="en-US" sz="1800" smtClean="0"/>
          </a:p>
          <a:p>
            <a:pPr lvl="1"/>
            <a:r>
              <a:rPr lang="en-US" sz="1800" b="1" smtClean="0">
                <a:solidFill>
                  <a:schemeClr val="bg2"/>
                </a:solidFill>
              </a:rPr>
              <a:t>FIQ</a:t>
            </a:r>
            <a:r>
              <a:rPr lang="en-US" sz="1800" smtClean="0"/>
              <a:t> : entered when a high priority (fast) interrupt is raised</a:t>
            </a:r>
          </a:p>
          <a:p>
            <a:pPr lvl="1"/>
            <a:endParaRPr lang="en-US" sz="1800" smtClean="0"/>
          </a:p>
          <a:p>
            <a:pPr lvl="1"/>
            <a:r>
              <a:rPr lang="en-US" sz="1800" b="1" smtClean="0">
                <a:solidFill>
                  <a:schemeClr val="bg2"/>
                </a:solidFill>
              </a:rPr>
              <a:t>IRQ</a:t>
            </a:r>
            <a:r>
              <a:rPr lang="en-US" sz="1800" smtClean="0"/>
              <a:t> : entered when a low priority (normal) interrupt is raised</a:t>
            </a:r>
          </a:p>
          <a:p>
            <a:pPr lvl="1"/>
            <a:endParaRPr lang="en-US" sz="1800" smtClean="0"/>
          </a:p>
          <a:p>
            <a:pPr lvl="1"/>
            <a:r>
              <a:rPr lang="en-US" sz="1800" b="1" smtClean="0">
                <a:solidFill>
                  <a:schemeClr val="bg2"/>
                </a:solidFill>
              </a:rPr>
              <a:t>Supervisor</a:t>
            </a:r>
            <a:r>
              <a:rPr lang="en-US" sz="1800" smtClean="0"/>
              <a:t> : entered on reset and when a Software Interrupt </a:t>
            </a:r>
          </a:p>
          <a:p>
            <a:pPr lvl="1">
              <a:buFont typeface="Wingdings" pitchFamily="2" charset="2"/>
              <a:buNone/>
            </a:pPr>
            <a:r>
              <a:rPr lang="en-US" sz="1800" smtClean="0"/>
              <a:t>			       instruction is executed</a:t>
            </a:r>
          </a:p>
          <a:p>
            <a:pPr lvl="1"/>
            <a:r>
              <a:rPr lang="en-US" sz="1800" b="1" smtClean="0">
                <a:solidFill>
                  <a:schemeClr val="bg2"/>
                </a:solidFill>
              </a:rPr>
              <a:t>Abort</a:t>
            </a:r>
            <a:r>
              <a:rPr lang="en-US" sz="1800" smtClean="0"/>
              <a:t> : used to handle memory access violations</a:t>
            </a:r>
          </a:p>
          <a:p>
            <a:pPr lvl="1"/>
            <a:endParaRPr lang="en-US" sz="1800" smtClean="0"/>
          </a:p>
          <a:p>
            <a:pPr lvl="1"/>
            <a:r>
              <a:rPr lang="en-US" sz="1800" b="1" smtClean="0">
                <a:solidFill>
                  <a:schemeClr val="bg2"/>
                </a:solidFill>
              </a:rPr>
              <a:t>Undef</a:t>
            </a:r>
            <a:r>
              <a:rPr lang="en-US" sz="1800" smtClean="0"/>
              <a:t> : used to handle undefined instructions</a:t>
            </a:r>
          </a:p>
          <a:p>
            <a:pPr lvl="1"/>
            <a:endParaRPr lang="en-US" sz="1800" smtClean="0"/>
          </a:p>
          <a:p>
            <a:pPr lvl="1"/>
            <a:r>
              <a:rPr lang="en-US" sz="1800" b="1" smtClean="0">
                <a:solidFill>
                  <a:schemeClr val="bg2"/>
                </a:solidFill>
              </a:rPr>
              <a:t>System</a:t>
            </a:r>
            <a:r>
              <a:rPr lang="en-US" sz="1800" smtClean="0"/>
              <a:t> : privileged mode using the same registers as user mode</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t>Input Arguments and Return Value</a:t>
            </a:r>
          </a:p>
        </p:txBody>
      </p:sp>
      <p:sp>
        <p:nvSpPr>
          <p:cNvPr id="5" name="Rectangle 6"/>
          <p:cNvSpPr>
            <a:spLocks noChangeArrowheads="1"/>
          </p:cNvSpPr>
          <p:nvPr>
            <p:custDataLst>
              <p:tags r:id="rId1"/>
            </p:custDataLst>
          </p:nvPr>
        </p:nvSpPr>
        <p:spPr bwMode="auto">
          <a:xfrm>
            <a:off x="404790" y="990600"/>
            <a:ext cx="7162800" cy="4970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fontAlgn="auto" hangingPunct="1">
              <a:lnSpc>
                <a:spcPct val="100000"/>
              </a:lnSpc>
              <a:spcBef>
                <a:spcPts val="0"/>
              </a:spcBef>
              <a:spcAft>
                <a:spcPts val="0"/>
              </a:spcAft>
              <a:buClrTx/>
              <a:buSzTx/>
              <a:buFontTx/>
              <a:buNone/>
            </a:pPr>
            <a:r>
              <a:rPr lang="en-US" sz="2400" b="1" dirty="0" smtClean="0">
                <a:solidFill>
                  <a:srgbClr val="0070C0"/>
                </a:solidFill>
                <a:latin typeface="Calibri"/>
              </a:rPr>
              <a:t>ARM Assembly </a:t>
            </a:r>
            <a:r>
              <a:rPr lang="en-US" sz="2400" b="1" dirty="0">
                <a:solidFill>
                  <a:srgbClr val="0070C0"/>
                </a:solidFill>
                <a:latin typeface="Calibri"/>
              </a:rPr>
              <a:t>C</a:t>
            </a:r>
            <a:r>
              <a:rPr lang="en-US" sz="2400" b="1" dirty="0" smtClean="0">
                <a:solidFill>
                  <a:srgbClr val="0070C0"/>
                </a:solidFill>
                <a:latin typeface="Calibri"/>
              </a:rPr>
              <a:t>ode</a:t>
            </a:r>
            <a:endParaRPr lang="en-US" sz="2400" b="1" dirty="0">
              <a:solidFill>
                <a:srgbClr val="0070C0"/>
              </a:solidFill>
              <a:latin typeface="Calibri"/>
            </a:endParaRPr>
          </a:p>
          <a:p>
            <a:pPr algn="l" eaLnBrk="1" fontAlgn="auto" hangingPunct="1">
              <a:lnSpc>
                <a:spcPct val="100000"/>
              </a:lnSpc>
              <a:spcBef>
                <a:spcPts val="0"/>
              </a:spcBef>
              <a:spcAft>
                <a:spcPts val="0"/>
              </a:spcAft>
              <a:buClrTx/>
              <a:buSzTx/>
              <a:buFontTx/>
              <a:buNone/>
            </a:pPr>
            <a:r>
              <a:rPr lang="en-US" sz="1700" dirty="0" smtClean="0">
                <a:solidFill>
                  <a:prstClr val="black"/>
                </a:solidFill>
                <a:latin typeface="Courier New" pitchFamily="49" charset="0"/>
              </a:rPr>
              <a:t>; R4 </a:t>
            </a:r>
            <a:r>
              <a:rPr lang="en-US" sz="1700" dirty="0">
                <a:solidFill>
                  <a:prstClr val="black"/>
                </a:solidFill>
                <a:latin typeface="Courier New" pitchFamily="49" charset="0"/>
              </a:rPr>
              <a:t>= y</a:t>
            </a:r>
          </a:p>
          <a:p>
            <a:pPr algn="l" eaLnBrk="1" fontAlgn="auto" hangingPunct="1">
              <a:lnSpc>
                <a:spcPct val="100000"/>
              </a:lnSpc>
              <a:spcBef>
                <a:spcPts val="0"/>
              </a:spcBef>
              <a:spcAft>
                <a:spcPts val="0"/>
              </a:spcAft>
              <a:buClrTx/>
              <a:buSzTx/>
              <a:buFontTx/>
              <a:buNone/>
            </a:pPr>
            <a:endParaRPr lang="en-US" sz="200" dirty="0">
              <a:solidFill>
                <a:prstClr val="black"/>
              </a:solidFill>
              <a:latin typeface="Courier New" pitchFamily="49" charset="0"/>
            </a:endParaRPr>
          </a:p>
          <a:p>
            <a:pPr algn="l" eaLnBrk="1" fontAlgn="auto" hangingPunct="1">
              <a:lnSpc>
                <a:spcPct val="100000"/>
              </a:lnSpc>
              <a:spcBef>
                <a:spcPts val="0"/>
              </a:spcBef>
              <a:spcAft>
                <a:spcPts val="0"/>
              </a:spcAft>
              <a:buClrTx/>
              <a:buSzTx/>
              <a:buFontTx/>
              <a:buNone/>
            </a:pPr>
            <a:r>
              <a:rPr lang="en-US" sz="1700" dirty="0" smtClean="0">
                <a:solidFill>
                  <a:prstClr val="black"/>
                </a:solidFill>
                <a:latin typeface="Courier New" pitchFamily="49" charset="0"/>
              </a:rPr>
              <a:t>MAIN</a:t>
            </a:r>
            <a:endParaRPr lang="en-US" sz="1700" dirty="0">
              <a:solidFill>
                <a:prstClr val="black"/>
              </a:solidFill>
              <a:latin typeface="Courier New" pitchFamily="49" charset="0"/>
            </a:endParaRP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  ...</a:t>
            </a: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  </a:t>
            </a:r>
            <a:r>
              <a:rPr lang="en-US" sz="1700" dirty="0" smtClean="0">
                <a:solidFill>
                  <a:prstClr val="black"/>
                </a:solidFill>
                <a:latin typeface="Courier New" pitchFamily="49" charset="0"/>
              </a:rPr>
              <a:t>MOV R0, #2    	; </a:t>
            </a:r>
            <a:r>
              <a:rPr lang="en-US" sz="1700" dirty="0">
                <a:solidFill>
                  <a:prstClr val="black"/>
                </a:solidFill>
                <a:latin typeface="Courier New" pitchFamily="49" charset="0"/>
              </a:rPr>
              <a:t>argument 0 = 2</a:t>
            </a: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  </a:t>
            </a:r>
            <a:r>
              <a:rPr lang="en-US" sz="1700" dirty="0" smtClean="0">
                <a:solidFill>
                  <a:prstClr val="black"/>
                </a:solidFill>
                <a:latin typeface="Courier New" pitchFamily="49" charset="0"/>
              </a:rPr>
              <a:t>MOV R1, #3    	; </a:t>
            </a:r>
            <a:r>
              <a:rPr lang="en-US" sz="1700" dirty="0">
                <a:solidFill>
                  <a:prstClr val="black"/>
                </a:solidFill>
                <a:latin typeface="Courier New" pitchFamily="49" charset="0"/>
              </a:rPr>
              <a:t>argument 1 = 3</a:t>
            </a: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  </a:t>
            </a:r>
            <a:r>
              <a:rPr lang="en-US" sz="1700" dirty="0" smtClean="0">
                <a:solidFill>
                  <a:prstClr val="black"/>
                </a:solidFill>
                <a:latin typeface="Courier New" pitchFamily="49" charset="0"/>
              </a:rPr>
              <a:t>MOV R2, #4    	; </a:t>
            </a:r>
            <a:r>
              <a:rPr lang="en-US" sz="1700" dirty="0">
                <a:solidFill>
                  <a:prstClr val="black"/>
                </a:solidFill>
                <a:latin typeface="Courier New" pitchFamily="49" charset="0"/>
              </a:rPr>
              <a:t>argument 2 = 4</a:t>
            </a: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  </a:t>
            </a:r>
            <a:r>
              <a:rPr lang="en-US" sz="1700" dirty="0" smtClean="0">
                <a:solidFill>
                  <a:prstClr val="black"/>
                </a:solidFill>
                <a:latin typeface="Courier New" pitchFamily="49" charset="0"/>
              </a:rPr>
              <a:t>MOV R3, #5    	; </a:t>
            </a:r>
            <a:r>
              <a:rPr lang="en-US" sz="1700" dirty="0">
                <a:solidFill>
                  <a:prstClr val="black"/>
                </a:solidFill>
                <a:latin typeface="Courier New" pitchFamily="49" charset="0"/>
              </a:rPr>
              <a:t>argument 3 = 5</a:t>
            </a: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  </a:t>
            </a:r>
            <a:r>
              <a:rPr lang="en-US" sz="1700" dirty="0" smtClean="0">
                <a:solidFill>
                  <a:prstClr val="black"/>
                </a:solidFill>
                <a:latin typeface="Courier New" pitchFamily="49" charset="0"/>
              </a:rPr>
              <a:t>BL DIFFOFSUMS    	; </a:t>
            </a:r>
            <a:r>
              <a:rPr lang="en-US" sz="1700" dirty="0">
                <a:solidFill>
                  <a:prstClr val="black"/>
                </a:solidFill>
                <a:latin typeface="Courier New" pitchFamily="49" charset="0"/>
              </a:rPr>
              <a:t>call f</a:t>
            </a:r>
            <a:r>
              <a:rPr lang="en-US" sz="1700" dirty="0" smtClean="0">
                <a:solidFill>
                  <a:prstClr val="black"/>
                </a:solidFill>
                <a:latin typeface="Courier New" pitchFamily="49" charset="0"/>
              </a:rPr>
              <a:t>unction</a:t>
            </a:r>
            <a:endParaRPr lang="en-US" sz="1700" dirty="0">
              <a:solidFill>
                <a:prstClr val="black"/>
              </a:solidFill>
              <a:latin typeface="Courier New" pitchFamily="49" charset="0"/>
            </a:endParaRP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  </a:t>
            </a:r>
            <a:r>
              <a:rPr lang="en-US" sz="1700" dirty="0" smtClean="0">
                <a:solidFill>
                  <a:prstClr val="black"/>
                </a:solidFill>
                <a:latin typeface="Courier New" pitchFamily="49" charset="0"/>
              </a:rPr>
              <a:t>MOV R4, R0  		; </a:t>
            </a:r>
            <a:r>
              <a:rPr lang="en-US" sz="1700" dirty="0">
                <a:solidFill>
                  <a:prstClr val="black"/>
                </a:solidFill>
                <a:latin typeface="Courier New" pitchFamily="49" charset="0"/>
              </a:rPr>
              <a:t>y = returned value</a:t>
            </a: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  ...</a:t>
            </a:r>
          </a:p>
          <a:p>
            <a:pPr algn="l" eaLnBrk="1" fontAlgn="auto" hangingPunct="1">
              <a:lnSpc>
                <a:spcPct val="100000"/>
              </a:lnSpc>
              <a:spcBef>
                <a:spcPts val="0"/>
              </a:spcBef>
              <a:spcAft>
                <a:spcPts val="0"/>
              </a:spcAft>
              <a:buClrTx/>
              <a:buSzTx/>
              <a:buFontTx/>
              <a:buNone/>
            </a:pPr>
            <a:endParaRPr lang="en-US" sz="200" dirty="0">
              <a:solidFill>
                <a:prstClr val="black"/>
              </a:solidFill>
              <a:latin typeface="Courier New" pitchFamily="49" charset="0"/>
            </a:endParaRP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a:t>
            </a:r>
            <a:r>
              <a:rPr lang="en-US" sz="1700" dirty="0" smtClean="0">
                <a:solidFill>
                  <a:prstClr val="black"/>
                </a:solidFill>
                <a:latin typeface="Courier New" pitchFamily="49" charset="0"/>
              </a:rPr>
              <a:t> R4 </a:t>
            </a:r>
            <a:r>
              <a:rPr lang="en-US" sz="1700" dirty="0">
                <a:solidFill>
                  <a:prstClr val="black"/>
                </a:solidFill>
                <a:latin typeface="Courier New" pitchFamily="49" charset="0"/>
              </a:rPr>
              <a:t>= result</a:t>
            </a:r>
          </a:p>
          <a:p>
            <a:pPr algn="l" eaLnBrk="1" fontAlgn="auto" hangingPunct="1">
              <a:lnSpc>
                <a:spcPct val="100000"/>
              </a:lnSpc>
              <a:spcBef>
                <a:spcPts val="0"/>
              </a:spcBef>
              <a:spcAft>
                <a:spcPts val="0"/>
              </a:spcAft>
              <a:buClrTx/>
              <a:buSzTx/>
              <a:buFontTx/>
              <a:buNone/>
            </a:pPr>
            <a:r>
              <a:rPr lang="en-US" sz="1700" dirty="0" smtClean="0">
                <a:solidFill>
                  <a:prstClr val="black"/>
                </a:solidFill>
                <a:latin typeface="Courier New" pitchFamily="49" charset="0"/>
              </a:rPr>
              <a:t>DIFFOFSUMS</a:t>
            </a:r>
            <a:endParaRPr lang="en-US" sz="1700" dirty="0">
              <a:solidFill>
                <a:prstClr val="black"/>
              </a:solidFill>
              <a:latin typeface="Courier New" pitchFamily="49" charset="0"/>
            </a:endParaRP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  </a:t>
            </a:r>
            <a:r>
              <a:rPr lang="en-US" sz="1700" dirty="0" smtClean="0">
                <a:solidFill>
                  <a:prstClr val="black"/>
                </a:solidFill>
                <a:latin typeface="Courier New" pitchFamily="49" charset="0"/>
              </a:rPr>
              <a:t>ADD R8, R0, R1  	; R8 = </a:t>
            </a:r>
            <a:r>
              <a:rPr lang="en-US" sz="1700" dirty="0">
                <a:solidFill>
                  <a:prstClr val="black"/>
                </a:solidFill>
                <a:latin typeface="Courier New" pitchFamily="49" charset="0"/>
              </a:rPr>
              <a:t>f + g</a:t>
            </a: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  </a:t>
            </a:r>
            <a:r>
              <a:rPr lang="en-US" sz="1700" dirty="0" smtClean="0">
                <a:solidFill>
                  <a:prstClr val="black"/>
                </a:solidFill>
                <a:latin typeface="Courier New" pitchFamily="49" charset="0"/>
              </a:rPr>
              <a:t>ADD R9, R2, R3  	; R9 </a:t>
            </a:r>
            <a:r>
              <a:rPr lang="en-US" sz="1700" dirty="0">
                <a:solidFill>
                  <a:prstClr val="black"/>
                </a:solidFill>
                <a:latin typeface="Courier New" pitchFamily="49" charset="0"/>
              </a:rPr>
              <a:t>= h + </a:t>
            </a:r>
            <a:r>
              <a:rPr lang="en-US" sz="1700" dirty="0" err="1">
                <a:solidFill>
                  <a:prstClr val="black"/>
                </a:solidFill>
                <a:latin typeface="Courier New" pitchFamily="49" charset="0"/>
              </a:rPr>
              <a:t>i</a:t>
            </a:r>
            <a:endParaRPr lang="en-US" sz="1700" dirty="0">
              <a:solidFill>
                <a:prstClr val="black"/>
              </a:solidFill>
              <a:latin typeface="Courier New" pitchFamily="49" charset="0"/>
            </a:endParaRP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  </a:t>
            </a:r>
            <a:r>
              <a:rPr lang="en-US" sz="1700" dirty="0" smtClean="0">
                <a:solidFill>
                  <a:prstClr val="black"/>
                </a:solidFill>
                <a:latin typeface="Courier New" pitchFamily="49" charset="0"/>
              </a:rPr>
              <a:t>SUB R4, R8, R9  </a:t>
            </a:r>
            <a:r>
              <a:rPr lang="en-US" sz="1700" dirty="0">
                <a:solidFill>
                  <a:prstClr val="black"/>
                </a:solidFill>
                <a:latin typeface="Courier New" pitchFamily="49" charset="0"/>
              </a:rPr>
              <a:t>	</a:t>
            </a:r>
            <a:r>
              <a:rPr lang="en-US" sz="1700" dirty="0" smtClean="0">
                <a:solidFill>
                  <a:prstClr val="black"/>
                </a:solidFill>
                <a:latin typeface="Courier New" pitchFamily="49" charset="0"/>
              </a:rPr>
              <a:t>; </a:t>
            </a:r>
            <a:r>
              <a:rPr lang="en-US" sz="1700" dirty="0">
                <a:solidFill>
                  <a:prstClr val="black"/>
                </a:solidFill>
                <a:latin typeface="Courier New" pitchFamily="49" charset="0"/>
              </a:rPr>
              <a:t>result = (f + g) - (h + </a:t>
            </a:r>
            <a:r>
              <a:rPr lang="en-US" sz="1700" dirty="0" err="1">
                <a:solidFill>
                  <a:prstClr val="black"/>
                </a:solidFill>
                <a:latin typeface="Courier New" pitchFamily="49" charset="0"/>
              </a:rPr>
              <a:t>i</a:t>
            </a:r>
            <a:r>
              <a:rPr lang="en-US" sz="1700" dirty="0">
                <a:solidFill>
                  <a:prstClr val="black"/>
                </a:solidFill>
                <a:latin typeface="Courier New" pitchFamily="49" charset="0"/>
              </a:rPr>
              <a:t>)</a:t>
            </a: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  </a:t>
            </a:r>
            <a:r>
              <a:rPr lang="en-US" sz="1700" dirty="0" smtClean="0">
                <a:solidFill>
                  <a:prstClr val="black"/>
                </a:solidFill>
                <a:latin typeface="Courier New" pitchFamily="49" charset="0"/>
              </a:rPr>
              <a:t>MOV R0, R4   </a:t>
            </a:r>
            <a:r>
              <a:rPr lang="en-US" sz="1700" dirty="0">
                <a:solidFill>
                  <a:prstClr val="black"/>
                </a:solidFill>
                <a:latin typeface="Courier New" pitchFamily="49" charset="0"/>
              </a:rPr>
              <a:t>	</a:t>
            </a:r>
            <a:r>
              <a:rPr lang="en-US" sz="1700" dirty="0" smtClean="0">
                <a:solidFill>
                  <a:prstClr val="black"/>
                </a:solidFill>
                <a:latin typeface="Courier New" pitchFamily="49" charset="0"/>
              </a:rPr>
              <a:t>; </a:t>
            </a:r>
            <a:r>
              <a:rPr lang="en-US" sz="1700" dirty="0">
                <a:solidFill>
                  <a:prstClr val="black"/>
                </a:solidFill>
                <a:latin typeface="Courier New" pitchFamily="49" charset="0"/>
              </a:rPr>
              <a:t>put return value in R</a:t>
            </a:r>
            <a:r>
              <a:rPr lang="en-US" sz="1700" dirty="0" smtClean="0">
                <a:solidFill>
                  <a:prstClr val="black"/>
                </a:solidFill>
                <a:latin typeface="Courier New" pitchFamily="49" charset="0"/>
              </a:rPr>
              <a:t>0</a:t>
            </a:r>
            <a:endParaRPr lang="en-US" sz="1700" dirty="0">
              <a:solidFill>
                <a:prstClr val="black"/>
              </a:solidFill>
              <a:latin typeface="Courier New" pitchFamily="49" charset="0"/>
            </a:endParaRP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  </a:t>
            </a:r>
            <a:r>
              <a:rPr lang="en-US" sz="1700" dirty="0" smtClean="0">
                <a:solidFill>
                  <a:prstClr val="black"/>
                </a:solidFill>
                <a:latin typeface="Courier New" pitchFamily="49" charset="0"/>
              </a:rPr>
              <a:t>MOV PC, LR         ; </a:t>
            </a:r>
            <a:r>
              <a:rPr lang="en-US" sz="1700" dirty="0">
                <a:solidFill>
                  <a:prstClr val="black"/>
                </a:solidFill>
                <a:latin typeface="Courier New" pitchFamily="49" charset="0"/>
              </a:rPr>
              <a:t>return to caller</a:t>
            </a:r>
          </a:p>
        </p:txBody>
      </p:sp>
      <p:sp>
        <p:nvSpPr>
          <p:cNvPr id="2" name="Rectángulo 1"/>
          <p:cNvSpPr/>
          <p:nvPr/>
        </p:nvSpPr>
        <p:spPr bwMode="auto">
          <a:xfrm>
            <a:off x="1229710" y="4582510"/>
            <a:ext cx="336331" cy="767256"/>
          </a:xfrm>
          <a:prstGeom prst="rect">
            <a:avLst/>
          </a:prstGeom>
          <a:noFill/>
          <a:ln w="12700" cap="flat" cmpd="sng" algn="ctr">
            <a:solidFill>
              <a:srgbClr val="FF0000"/>
            </a:solidFill>
            <a:prstDash val="solid"/>
            <a:round/>
            <a:headEnd type="none" w="med" len="med"/>
            <a:tailEnd type="none" w="med" len="med"/>
          </a:ln>
          <a:effectLst/>
        </p:spPr>
        <p:txBody>
          <a:bodyPr vert="horz" wrap="none" lIns="80167" tIns="40084" rIns="80167" bIns="40084" numCol="1" rtlCol="0" anchor="ctr" anchorCtr="0" compatLnSpc="1">
            <a:prstTxWarp prst="textNoShape">
              <a:avLst/>
            </a:prstTxWarp>
            <a:spAutoFit/>
          </a:bodyPr>
          <a:lstStyle/>
          <a:p>
            <a: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41873942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t>Storing Register Values on the Stack</a:t>
            </a:r>
          </a:p>
        </p:txBody>
      </p:sp>
      <p:sp>
        <p:nvSpPr>
          <p:cNvPr id="6" name="Rectangle 6"/>
          <p:cNvSpPr>
            <a:spLocks noChangeArrowheads="1"/>
          </p:cNvSpPr>
          <p:nvPr>
            <p:custDataLst>
              <p:tags r:id="rId1"/>
            </p:custDataLst>
          </p:nvPr>
        </p:nvSpPr>
        <p:spPr bwMode="auto">
          <a:xfrm>
            <a:off x="411500" y="990600"/>
            <a:ext cx="8001000" cy="4508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fontAlgn="auto" hangingPunct="1">
              <a:lnSpc>
                <a:spcPct val="100000"/>
              </a:lnSpc>
              <a:spcBef>
                <a:spcPts val="0"/>
              </a:spcBef>
              <a:spcAft>
                <a:spcPts val="0"/>
              </a:spcAft>
              <a:buClrTx/>
              <a:buSzTx/>
              <a:buFontTx/>
              <a:buNone/>
            </a:pPr>
            <a:r>
              <a:rPr lang="en-US" sz="3200" b="1" dirty="0" smtClean="0">
                <a:solidFill>
                  <a:srgbClr val="0070C0"/>
                </a:solidFill>
                <a:latin typeface="Calibri"/>
              </a:rPr>
              <a:t>ARM </a:t>
            </a:r>
            <a:r>
              <a:rPr lang="en-US" sz="3200" b="1" dirty="0">
                <a:solidFill>
                  <a:srgbClr val="0070C0"/>
                </a:solidFill>
                <a:latin typeface="Calibri"/>
              </a:rPr>
              <a:t>A</a:t>
            </a:r>
            <a:r>
              <a:rPr lang="en-US" sz="3200" b="1" dirty="0" smtClean="0">
                <a:solidFill>
                  <a:srgbClr val="0070C0"/>
                </a:solidFill>
                <a:latin typeface="Calibri"/>
              </a:rPr>
              <a:t>ssembly </a:t>
            </a:r>
            <a:r>
              <a:rPr lang="en-US" sz="3200" b="1" dirty="0">
                <a:solidFill>
                  <a:srgbClr val="0070C0"/>
                </a:solidFill>
                <a:latin typeface="Calibri"/>
              </a:rPr>
              <a:t>C</a:t>
            </a:r>
            <a:r>
              <a:rPr lang="en-US" sz="3200" b="1" dirty="0" smtClean="0">
                <a:solidFill>
                  <a:srgbClr val="0070C0"/>
                </a:solidFill>
                <a:latin typeface="Calibri"/>
              </a:rPr>
              <a:t>ode</a:t>
            </a:r>
            <a:endParaRPr lang="en-US" sz="3200" b="1" dirty="0">
              <a:solidFill>
                <a:srgbClr val="0070C0"/>
              </a:solidFill>
              <a:latin typeface="Calibri"/>
            </a:endParaRP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 R2 = result</a:t>
            </a: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DIFFOFSUMS</a:t>
            </a: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  </a:t>
            </a:r>
            <a:r>
              <a:rPr lang="en-US" sz="1700" b="1" dirty="0" smtClean="0">
                <a:solidFill>
                  <a:srgbClr val="0070C0"/>
                </a:solidFill>
                <a:latin typeface="Courier New" pitchFamily="49" charset="0"/>
              </a:rPr>
              <a:t>SUB SP, SP, #12	; make space on stack for 3 registers</a:t>
            </a:r>
          </a:p>
          <a:p>
            <a:pPr algn="l" eaLnBrk="1" fontAlgn="auto" hangingPunct="1">
              <a:lnSpc>
                <a:spcPct val="100000"/>
              </a:lnSpc>
              <a:spcBef>
                <a:spcPts val="0"/>
              </a:spcBef>
              <a:spcAft>
                <a:spcPts val="0"/>
              </a:spcAft>
              <a:buClrTx/>
              <a:buSzTx/>
              <a:buFontTx/>
              <a:buNone/>
            </a:pPr>
            <a:r>
              <a:rPr lang="en-US" sz="1700" b="1" dirty="0" smtClean="0">
                <a:solidFill>
                  <a:srgbClr val="0070C0"/>
                </a:solidFill>
                <a:latin typeface="Courier New" pitchFamily="49" charset="0"/>
              </a:rPr>
              <a:t>  STR </a:t>
            </a:r>
            <a:r>
              <a:rPr lang="en-US" sz="1700" b="1" dirty="0" smtClean="0">
                <a:solidFill>
                  <a:srgbClr val="0070C0"/>
                </a:solidFill>
                <a:latin typeface="Courier New" pitchFamily="49" charset="0"/>
              </a:rPr>
              <a:t>R9, </a:t>
            </a:r>
            <a:r>
              <a:rPr lang="en-US" sz="1700" b="1" dirty="0" smtClean="0">
                <a:solidFill>
                  <a:srgbClr val="0070C0"/>
                </a:solidFill>
                <a:latin typeface="Courier New" pitchFamily="49" charset="0"/>
              </a:rPr>
              <a:t>[SP, #8]	; save </a:t>
            </a:r>
            <a:r>
              <a:rPr lang="en-US" sz="1700" b="1" dirty="0" smtClean="0">
                <a:solidFill>
                  <a:srgbClr val="0070C0"/>
                </a:solidFill>
                <a:latin typeface="Courier New" pitchFamily="49" charset="0"/>
              </a:rPr>
              <a:t>R9 </a:t>
            </a:r>
            <a:r>
              <a:rPr lang="en-US" sz="1700" b="1" dirty="0" smtClean="0">
                <a:solidFill>
                  <a:srgbClr val="0070C0"/>
                </a:solidFill>
                <a:latin typeface="Courier New" pitchFamily="49" charset="0"/>
              </a:rPr>
              <a:t>on stack</a:t>
            </a:r>
          </a:p>
          <a:p>
            <a:pPr algn="l" eaLnBrk="1" fontAlgn="auto" hangingPunct="1">
              <a:lnSpc>
                <a:spcPct val="100000"/>
              </a:lnSpc>
              <a:spcBef>
                <a:spcPts val="0"/>
              </a:spcBef>
              <a:spcAft>
                <a:spcPts val="0"/>
              </a:spcAft>
              <a:buClrTx/>
              <a:buSzTx/>
              <a:buFontTx/>
              <a:buNone/>
            </a:pPr>
            <a:r>
              <a:rPr lang="en-US" sz="1700" b="1" dirty="0">
                <a:solidFill>
                  <a:srgbClr val="0070C0"/>
                </a:solidFill>
                <a:latin typeface="Courier New" pitchFamily="49" charset="0"/>
              </a:rPr>
              <a:t> </a:t>
            </a:r>
            <a:r>
              <a:rPr lang="en-US" sz="1700" b="1" dirty="0" smtClean="0">
                <a:solidFill>
                  <a:srgbClr val="0070C0"/>
                </a:solidFill>
                <a:latin typeface="Courier New" pitchFamily="49" charset="0"/>
              </a:rPr>
              <a:t> STR R8, [SP, #4]	; save R8 on stack</a:t>
            </a:r>
          </a:p>
          <a:p>
            <a:pPr algn="l" eaLnBrk="1" fontAlgn="auto" hangingPunct="1">
              <a:lnSpc>
                <a:spcPct val="100000"/>
              </a:lnSpc>
              <a:spcBef>
                <a:spcPts val="0"/>
              </a:spcBef>
              <a:spcAft>
                <a:spcPts val="0"/>
              </a:spcAft>
              <a:buClrTx/>
              <a:buSzTx/>
              <a:buFontTx/>
              <a:buNone/>
            </a:pPr>
            <a:r>
              <a:rPr lang="en-US" sz="1700" b="1" dirty="0">
                <a:solidFill>
                  <a:srgbClr val="0070C0"/>
                </a:solidFill>
                <a:latin typeface="Courier New" pitchFamily="49" charset="0"/>
              </a:rPr>
              <a:t> </a:t>
            </a:r>
            <a:r>
              <a:rPr lang="en-US" sz="1700" b="1" dirty="0" smtClean="0">
                <a:solidFill>
                  <a:srgbClr val="0070C0"/>
                </a:solidFill>
                <a:latin typeface="Courier New" pitchFamily="49" charset="0"/>
              </a:rPr>
              <a:t> STR </a:t>
            </a:r>
            <a:r>
              <a:rPr lang="en-US" sz="1700" b="1" dirty="0" smtClean="0">
                <a:solidFill>
                  <a:srgbClr val="0070C0"/>
                </a:solidFill>
                <a:latin typeface="Courier New" pitchFamily="49" charset="0"/>
              </a:rPr>
              <a:t>R4, </a:t>
            </a:r>
            <a:r>
              <a:rPr lang="en-US" sz="1700" b="1" dirty="0" smtClean="0">
                <a:solidFill>
                  <a:srgbClr val="0070C0"/>
                </a:solidFill>
                <a:latin typeface="Courier New" pitchFamily="49" charset="0"/>
              </a:rPr>
              <a:t>[SP]		; save </a:t>
            </a:r>
            <a:r>
              <a:rPr lang="en-US" sz="1700" b="1" dirty="0" smtClean="0">
                <a:solidFill>
                  <a:srgbClr val="0070C0"/>
                </a:solidFill>
                <a:latin typeface="Courier New" pitchFamily="49" charset="0"/>
              </a:rPr>
              <a:t>R4 </a:t>
            </a:r>
            <a:r>
              <a:rPr lang="en-US" sz="1700" b="1" dirty="0" smtClean="0">
                <a:solidFill>
                  <a:srgbClr val="0070C0"/>
                </a:solidFill>
                <a:latin typeface="Courier New" pitchFamily="49" charset="0"/>
              </a:rPr>
              <a:t>on stack</a:t>
            </a:r>
          </a:p>
          <a:p>
            <a:pPr algn="l" eaLnBrk="1" fontAlgn="auto" hangingPunct="1">
              <a:lnSpc>
                <a:spcPct val="100000"/>
              </a:lnSpc>
              <a:spcBef>
                <a:spcPts val="0"/>
              </a:spcBef>
              <a:spcAft>
                <a:spcPts val="0"/>
              </a:spcAft>
              <a:buClrTx/>
              <a:buSzTx/>
              <a:buFontTx/>
              <a:buNone/>
            </a:pPr>
            <a:r>
              <a:rPr lang="en-US" sz="1700" dirty="0" smtClean="0">
                <a:solidFill>
                  <a:prstClr val="black"/>
                </a:solidFill>
                <a:latin typeface="Courier New" pitchFamily="49" charset="0"/>
              </a:rPr>
              <a:t>  ADD R8, </a:t>
            </a:r>
            <a:r>
              <a:rPr lang="en-US" sz="1700" dirty="0">
                <a:solidFill>
                  <a:prstClr val="black"/>
                </a:solidFill>
                <a:latin typeface="Courier New" pitchFamily="49" charset="0"/>
              </a:rPr>
              <a:t>R0, R1  	; </a:t>
            </a:r>
            <a:r>
              <a:rPr lang="en-US" sz="1700" dirty="0" smtClean="0">
                <a:solidFill>
                  <a:prstClr val="black"/>
                </a:solidFill>
                <a:latin typeface="Courier New" pitchFamily="49" charset="0"/>
              </a:rPr>
              <a:t>R8 </a:t>
            </a:r>
            <a:r>
              <a:rPr lang="en-US" sz="1700" dirty="0">
                <a:solidFill>
                  <a:prstClr val="black"/>
                </a:solidFill>
                <a:latin typeface="Courier New" pitchFamily="49" charset="0"/>
              </a:rPr>
              <a:t>= f + g</a:t>
            </a: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  ADD </a:t>
            </a:r>
            <a:r>
              <a:rPr lang="en-US" sz="1700" dirty="0" smtClean="0">
                <a:solidFill>
                  <a:prstClr val="black"/>
                </a:solidFill>
                <a:latin typeface="Courier New" pitchFamily="49" charset="0"/>
              </a:rPr>
              <a:t>R9, </a:t>
            </a:r>
            <a:r>
              <a:rPr lang="en-US" sz="1700" dirty="0">
                <a:solidFill>
                  <a:prstClr val="black"/>
                </a:solidFill>
                <a:latin typeface="Courier New" pitchFamily="49" charset="0"/>
              </a:rPr>
              <a:t>R2, R3  	; </a:t>
            </a:r>
            <a:r>
              <a:rPr lang="en-US" sz="1700" dirty="0" smtClean="0">
                <a:solidFill>
                  <a:prstClr val="black"/>
                </a:solidFill>
                <a:latin typeface="Courier New" pitchFamily="49" charset="0"/>
              </a:rPr>
              <a:t>R9 </a:t>
            </a:r>
            <a:r>
              <a:rPr lang="en-US" sz="1700" dirty="0">
                <a:solidFill>
                  <a:prstClr val="black"/>
                </a:solidFill>
                <a:latin typeface="Courier New" pitchFamily="49" charset="0"/>
              </a:rPr>
              <a:t>= h + </a:t>
            </a:r>
            <a:r>
              <a:rPr lang="en-US" sz="1700" dirty="0" err="1">
                <a:solidFill>
                  <a:prstClr val="black"/>
                </a:solidFill>
                <a:latin typeface="Courier New" pitchFamily="49" charset="0"/>
              </a:rPr>
              <a:t>i</a:t>
            </a:r>
            <a:endParaRPr lang="en-US" sz="1700" dirty="0">
              <a:solidFill>
                <a:prstClr val="black"/>
              </a:solidFill>
              <a:latin typeface="Courier New" pitchFamily="49" charset="0"/>
            </a:endParaRP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  SUB </a:t>
            </a:r>
            <a:r>
              <a:rPr lang="en-US" sz="1700" dirty="0" smtClean="0">
                <a:solidFill>
                  <a:prstClr val="black"/>
                </a:solidFill>
                <a:latin typeface="Courier New" pitchFamily="49" charset="0"/>
              </a:rPr>
              <a:t>R4, R8, R9  </a:t>
            </a:r>
            <a:r>
              <a:rPr lang="en-US" sz="1700" dirty="0">
                <a:solidFill>
                  <a:prstClr val="black"/>
                </a:solidFill>
                <a:latin typeface="Courier New" pitchFamily="49" charset="0"/>
              </a:rPr>
              <a:t>	; result = (f + g) - (h + </a:t>
            </a:r>
            <a:r>
              <a:rPr lang="en-US" sz="1700" dirty="0" err="1">
                <a:solidFill>
                  <a:prstClr val="black"/>
                </a:solidFill>
                <a:latin typeface="Courier New" pitchFamily="49" charset="0"/>
              </a:rPr>
              <a:t>i</a:t>
            </a:r>
            <a:r>
              <a:rPr lang="en-US" sz="1700" dirty="0">
                <a:solidFill>
                  <a:prstClr val="black"/>
                </a:solidFill>
                <a:latin typeface="Courier New" pitchFamily="49" charset="0"/>
              </a:rPr>
              <a:t>)</a:t>
            </a: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  MOV R0, </a:t>
            </a:r>
            <a:r>
              <a:rPr lang="en-US" sz="1700" dirty="0" smtClean="0">
                <a:solidFill>
                  <a:prstClr val="black"/>
                </a:solidFill>
                <a:latin typeface="Courier New" pitchFamily="49" charset="0"/>
              </a:rPr>
              <a:t>R4   </a:t>
            </a:r>
            <a:r>
              <a:rPr lang="en-US" sz="1700" dirty="0">
                <a:solidFill>
                  <a:prstClr val="black"/>
                </a:solidFill>
                <a:latin typeface="Courier New" pitchFamily="49" charset="0"/>
              </a:rPr>
              <a:t>	; put return value in </a:t>
            </a:r>
            <a:r>
              <a:rPr lang="en-US" sz="1700" dirty="0" smtClean="0">
                <a:solidFill>
                  <a:prstClr val="black"/>
                </a:solidFill>
                <a:latin typeface="Courier New" pitchFamily="49" charset="0"/>
              </a:rPr>
              <a:t>R0</a:t>
            </a:r>
          </a:p>
          <a:p>
            <a:pPr algn="l" eaLnBrk="1" fontAlgn="auto" hangingPunct="1">
              <a:lnSpc>
                <a:spcPct val="100000"/>
              </a:lnSpc>
              <a:spcBef>
                <a:spcPts val="0"/>
              </a:spcBef>
              <a:spcAft>
                <a:spcPts val="0"/>
              </a:spcAft>
              <a:buClrTx/>
              <a:buSzTx/>
              <a:buFontTx/>
              <a:buNone/>
            </a:pPr>
            <a:r>
              <a:rPr lang="en-US" sz="1700" b="1" dirty="0">
                <a:solidFill>
                  <a:srgbClr val="4F81BD"/>
                </a:solidFill>
                <a:latin typeface="Courier New" pitchFamily="49" charset="0"/>
              </a:rPr>
              <a:t> </a:t>
            </a:r>
            <a:r>
              <a:rPr lang="en-US" sz="1700" b="1" dirty="0" smtClean="0">
                <a:solidFill>
                  <a:srgbClr val="4F81BD"/>
                </a:solidFill>
                <a:latin typeface="Courier New" pitchFamily="49" charset="0"/>
              </a:rPr>
              <a:t> </a:t>
            </a:r>
            <a:r>
              <a:rPr lang="en-US" sz="1700" b="1" dirty="0" smtClean="0">
                <a:solidFill>
                  <a:srgbClr val="0070C0"/>
                </a:solidFill>
                <a:latin typeface="Courier New" pitchFamily="49" charset="0"/>
              </a:rPr>
              <a:t>LDR </a:t>
            </a:r>
            <a:r>
              <a:rPr lang="en-US" sz="1700" b="1" dirty="0" smtClean="0">
                <a:solidFill>
                  <a:srgbClr val="0070C0"/>
                </a:solidFill>
                <a:latin typeface="Courier New" pitchFamily="49" charset="0"/>
              </a:rPr>
              <a:t>R4, </a:t>
            </a:r>
            <a:r>
              <a:rPr lang="en-US" sz="1700" b="1" dirty="0" smtClean="0">
                <a:solidFill>
                  <a:srgbClr val="0070C0"/>
                </a:solidFill>
                <a:latin typeface="Courier New" pitchFamily="49" charset="0"/>
              </a:rPr>
              <a:t>[SP]		; restore </a:t>
            </a:r>
            <a:r>
              <a:rPr lang="en-US" sz="1700" b="1" dirty="0" smtClean="0">
                <a:solidFill>
                  <a:srgbClr val="0070C0"/>
                </a:solidFill>
                <a:latin typeface="Courier New" pitchFamily="49" charset="0"/>
              </a:rPr>
              <a:t>R4 </a:t>
            </a:r>
            <a:r>
              <a:rPr lang="en-US" sz="1700" b="1" dirty="0" smtClean="0">
                <a:solidFill>
                  <a:srgbClr val="0070C0"/>
                </a:solidFill>
                <a:latin typeface="Courier New" pitchFamily="49" charset="0"/>
              </a:rPr>
              <a:t>from stack</a:t>
            </a:r>
          </a:p>
          <a:p>
            <a:pPr algn="l" eaLnBrk="1" fontAlgn="auto" hangingPunct="1">
              <a:lnSpc>
                <a:spcPct val="100000"/>
              </a:lnSpc>
              <a:spcBef>
                <a:spcPts val="0"/>
              </a:spcBef>
              <a:spcAft>
                <a:spcPts val="0"/>
              </a:spcAft>
              <a:buClrTx/>
              <a:buSzTx/>
              <a:buFontTx/>
              <a:buNone/>
            </a:pPr>
            <a:r>
              <a:rPr lang="en-US" sz="1700" b="1" dirty="0">
                <a:solidFill>
                  <a:srgbClr val="0070C0"/>
                </a:solidFill>
                <a:latin typeface="Courier New" pitchFamily="49" charset="0"/>
              </a:rPr>
              <a:t> </a:t>
            </a:r>
            <a:r>
              <a:rPr lang="en-US" sz="1700" b="1" dirty="0" smtClean="0">
                <a:solidFill>
                  <a:srgbClr val="0070C0"/>
                </a:solidFill>
                <a:latin typeface="Courier New" pitchFamily="49" charset="0"/>
              </a:rPr>
              <a:t> LDR R8, [SP, #4]	; restore R8 from stack</a:t>
            </a:r>
          </a:p>
          <a:p>
            <a:pPr algn="l" eaLnBrk="1" fontAlgn="auto" hangingPunct="1">
              <a:lnSpc>
                <a:spcPct val="100000"/>
              </a:lnSpc>
              <a:spcBef>
                <a:spcPts val="0"/>
              </a:spcBef>
              <a:spcAft>
                <a:spcPts val="0"/>
              </a:spcAft>
              <a:buClrTx/>
              <a:buSzTx/>
              <a:buFontTx/>
              <a:buNone/>
            </a:pPr>
            <a:r>
              <a:rPr lang="en-US" sz="1700" b="1" dirty="0">
                <a:solidFill>
                  <a:srgbClr val="0070C0"/>
                </a:solidFill>
                <a:latin typeface="Courier New" pitchFamily="49" charset="0"/>
              </a:rPr>
              <a:t> </a:t>
            </a:r>
            <a:r>
              <a:rPr lang="en-US" sz="1700" b="1" dirty="0" smtClean="0">
                <a:solidFill>
                  <a:srgbClr val="0070C0"/>
                </a:solidFill>
                <a:latin typeface="Courier New" pitchFamily="49" charset="0"/>
              </a:rPr>
              <a:t> LDR </a:t>
            </a:r>
            <a:r>
              <a:rPr lang="en-US" sz="1700" b="1" dirty="0" smtClean="0">
                <a:solidFill>
                  <a:srgbClr val="0070C0"/>
                </a:solidFill>
                <a:latin typeface="Courier New" pitchFamily="49" charset="0"/>
              </a:rPr>
              <a:t>R9, </a:t>
            </a:r>
            <a:r>
              <a:rPr lang="en-US" sz="1700" b="1" dirty="0" smtClean="0">
                <a:solidFill>
                  <a:srgbClr val="0070C0"/>
                </a:solidFill>
                <a:latin typeface="Courier New" pitchFamily="49" charset="0"/>
              </a:rPr>
              <a:t>[SP, #8]	; restore </a:t>
            </a:r>
            <a:r>
              <a:rPr lang="en-US" sz="1700" b="1" dirty="0" smtClean="0">
                <a:solidFill>
                  <a:srgbClr val="0070C0"/>
                </a:solidFill>
                <a:latin typeface="Courier New" pitchFamily="49" charset="0"/>
              </a:rPr>
              <a:t>R9 </a:t>
            </a:r>
            <a:r>
              <a:rPr lang="en-US" sz="1700" b="1" dirty="0" smtClean="0">
                <a:solidFill>
                  <a:srgbClr val="0070C0"/>
                </a:solidFill>
                <a:latin typeface="Courier New" pitchFamily="49" charset="0"/>
              </a:rPr>
              <a:t>from stack</a:t>
            </a:r>
          </a:p>
          <a:p>
            <a:pPr algn="l" eaLnBrk="1" fontAlgn="auto" hangingPunct="1">
              <a:lnSpc>
                <a:spcPct val="100000"/>
              </a:lnSpc>
              <a:spcBef>
                <a:spcPts val="0"/>
              </a:spcBef>
              <a:spcAft>
                <a:spcPts val="0"/>
              </a:spcAft>
              <a:buClrTx/>
              <a:buSzTx/>
              <a:buFontTx/>
              <a:buNone/>
            </a:pPr>
            <a:r>
              <a:rPr lang="en-US" sz="1700" b="1" dirty="0">
                <a:solidFill>
                  <a:srgbClr val="0070C0"/>
                </a:solidFill>
                <a:latin typeface="Courier New" pitchFamily="49" charset="0"/>
              </a:rPr>
              <a:t> </a:t>
            </a:r>
            <a:r>
              <a:rPr lang="en-US" sz="1700" b="1" dirty="0" smtClean="0">
                <a:solidFill>
                  <a:srgbClr val="0070C0"/>
                </a:solidFill>
                <a:latin typeface="Courier New" pitchFamily="49" charset="0"/>
              </a:rPr>
              <a:t> ADD SP, SP, #12	; </a:t>
            </a:r>
            <a:r>
              <a:rPr lang="en-US" sz="1700" b="1" dirty="0" err="1" smtClean="0">
                <a:solidFill>
                  <a:srgbClr val="0070C0"/>
                </a:solidFill>
                <a:latin typeface="Courier New" pitchFamily="49" charset="0"/>
              </a:rPr>
              <a:t>deallocate</a:t>
            </a:r>
            <a:r>
              <a:rPr lang="en-US" sz="1700" b="1" dirty="0" smtClean="0">
                <a:solidFill>
                  <a:srgbClr val="0070C0"/>
                </a:solidFill>
                <a:latin typeface="Courier New" pitchFamily="49" charset="0"/>
              </a:rPr>
              <a:t> stack space</a:t>
            </a:r>
          </a:p>
          <a:p>
            <a:pPr algn="l" eaLnBrk="1" fontAlgn="auto" hangingPunct="1">
              <a:lnSpc>
                <a:spcPct val="100000"/>
              </a:lnSpc>
              <a:spcBef>
                <a:spcPts val="0"/>
              </a:spcBef>
              <a:spcAft>
                <a:spcPts val="0"/>
              </a:spcAft>
              <a:buClrTx/>
              <a:buSzTx/>
              <a:buFontTx/>
              <a:buNone/>
            </a:pPr>
            <a:r>
              <a:rPr lang="en-US" sz="1700" dirty="0">
                <a:solidFill>
                  <a:prstClr val="black"/>
                </a:solidFill>
                <a:latin typeface="Courier New" pitchFamily="49" charset="0"/>
              </a:rPr>
              <a:t> </a:t>
            </a:r>
            <a:r>
              <a:rPr lang="en-US" sz="1700" dirty="0" smtClean="0">
                <a:solidFill>
                  <a:prstClr val="black"/>
                </a:solidFill>
                <a:latin typeface="Courier New" pitchFamily="49" charset="0"/>
              </a:rPr>
              <a:t> MOV PC, LR		; return to caller</a:t>
            </a:r>
            <a:endParaRPr lang="en-US" sz="1700" dirty="0">
              <a:solidFill>
                <a:prstClr val="black"/>
              </a:solidFill>
              <a:latin typeface="Courier New" pitchFamily="49" charset="0"/>
            </a:endParaRPr>
          </a:p>
        </p:txBody>
      </p:sp>
    </p:spTree>
    <p:extLst>
      <p:ext uri="{BB962C8B-B14F-4D97-AF65-F5344CB8AC3E}">
        <p14:creationId xmlns:p14="http://schemas.microsoft.com/office/powerpoint/2010/main" val="160910471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t>The Stack during </a:t>
            </a:r>
            <a:r>
              <a:rPr lang="en-US" dirty="0" err="1"/>
              <a:t>diffofsums</a:t>
            </a:r>
            <a:r>
              <a:rPr lang="en-US" dirty="0"/>
              <a:t> Call</a:t>
            </a:r>
          </a:p>
        </p:txBody>
      </p:sp>
      <p:sp>
        <p:nvSpPr>
          <p:cNvPr id="9" name="Rectangle 3"/>
          <p:cNvSpPr/>
          <p:nvPr/>
        </p:nvSpPr>
        <p:spPr>
          <a:xfrm>
            <a:off x="1153470" y="4542745"/>
            <a:ext cx="1306255" cy="400110"/>
          </a:xfrm>
          <a:prstGeom prst="rect">
            <a:avLst/>
          </a:prstGeom>
        </p:spPr>
        <p:txBody>
          <a:bodyPr wrap="none">
            <a:spAutoFit/>
          </a:bodyPr>
          <a:lstStyle/>
          <a:p>
            <a:pPr algn="l" eaLnBrk="1" fontAlgn="auto" hangingPunct="1">
              <a:lnSpc>
                <a:spcPct val="100000"/>
              </a:lnSpc>
              <a:spcBef>
                <a:spcPts val="0"/>
              </a:spcBef>
              <a:spcAft>
                <a:spcPts val="0"/>
              </a:spcAft>
              <a:buClrTx/>
              <a:buSzTx/>
              <a:buFontTx/>
              <a:buNone/>
            </a:pPr>
            <a:r>
              <a:rPr lang="en-US" sz="2000" b="1" dirty="0" smtClean="0">
                <a:solidFill>
                  <a:srgbClr val="0070C0"/>
                </a:solidFill>
                <a:latin typeface="Calibri"/>
                <a:cs typeface="Arial" charset="0"/>
              </a:rPr>
              <a:t>Before call</a:t>
            </a:r>
            <a:endParaRPr lang="en-US" sz="2000" b="1" dirty="0">
              <a:solidFill>
                <a:srgbClr val="0070C0"/>
              </a:solidFill>
              <a:latin typeface="Calibri"/>
            </a:endParaRPr>
          </a:p>
        </p:txBody>
      </p:sp>
      <p:sp>
        <p:nvSpPr>
          <p:cNvPr id="10" name="Rectangle 10"/>
          <p:cNvSpPr/>
          <p:nvPr/>
        </p:nvSpPr>
        <p:spPr>
          <a:xfrm>
            <a:off x="4218817" y="4542745"/>
            <a:ext cx="1313308" cy="400110"/>
          </a:xfrm>
          <a:prstGeom prst="rect">
            <a:avLst/>
          </a:prstGeom>
        </p:spPr>
        <p:txBody>
          <a:bodyPr wrap="none">
            <a:spAutoFit/>
          </a:bodyPr>
          <a:lstStyle/>
          <a:p>
            <a:pPr algn="l" eaLnBrk="1" fontAlgn="auto" hangingPunct="1">
              <a:lnSpc>
                <a:spcPct val="100000"/>
              </a:lnSpc>
              <a:spcBef>
                <a:spcPts val="0"/>
              </a:spcBef>
              <a:spcAft>
                <a:spcPts val="0"/>
              </a:spcAft>
              <a:buClrTx/>
              <a:buSzTx/>
              <a:buFontTx/>
              <a:buNone/>
            </a:pPr>
            <a:r>
              <a:rPr lang="en-US" sz="2000" b="1" dirty="0" smtClean="0">
                <a:solidFill>
                  <a:srgbClr val="0070C0"/>
                </a:solidFill>
                <a:latin typeface="Calibri"/>
                <a:cs typeface="Arial" charset="0"/>
              </a:rPr>
              <a:t>During call</a:t>
            </a:r>
            <a:endParaRPr lang="en-US" sz="2000" b="1" dirty="0">
              <a:solidFill>
                <a:srgbClr val="0070C0"/>
              </a:solidFill>
              <a:latin typeface="Calibri"/>
            </a:endParaRPr>
          </a:p>
        </p:txBody>
      </p:sp>
      <p:sp>
        <p:nvSpPr>
          <p:cNvPr id="11" name="Rectangle 11"/>
          <p:cNvSpPr/>
          <p:nvPr/>
        </p:nvSpPr>
        <p:spPr>
          <a:xfrm>
            <a:off x="7345855" y="4504340"/>
            <a:ext cx="1143455" cy="400110"/>
          </a:xfrm>
          <a:prstGeom prst="rect">
            <a:avLst/>
          </a:prstGeom>
        </p:spPr>
        <p:txBody>
          <a:bodyPr wrap="none">
            <a:spAutoFit/>
          </a:bodyPr>
          <a:lstStyle/>
          <a:p>
            <a:pPr algn="l" eaLnBrk="1" fontAlgn="auto" hangingPunct="1">
              <a:lnSpc>
                <a:spcPct val="100000"/>
              </a:lnSpc>
              <a:spcBef>
                <a:spcPts val="0"/>
              </a:spcBef>
              <a:spcAft>
                <a:spcPts val="0"/>
              </a:spcAft>
              <a:buClrTx/>
              <a:buSzTx/>
              <a:buFontTx/>
              <a:buNone/>
            </a:pPr>
            <a:r>
              <a:rPr lang="en-US" sz="2000" b="1" dirty="0" smtClean="0">
                <a:solidFill>
                  <a:srgbClr val="0070C0"/>
                </a:solidFill>
                <a:latin typeface="Calibri"/>
                <a:cs typeface="Arial" charset="0"/>
              </a:rPr>
              <a:t>After call</a:t>
            </a:r>
            <a:endParaRPr lang="en-US" sz="2000" b="1" dirty="0">
              <a:solidFill>
                <a:srgbClr val="0070C0"/>
              </a:solidFill>
              <a:latin typeface="Calibri"/>
            </a:endParaRPr>
          </a:p>
        </p:txBody>
      </p:sp>
      <p:pic>
        <p:nvPicPr>
          <p:cNvPr id="12" name="Picture 1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90" y="1585560"/>
            <a:ext cx="8915400" cy="2847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017507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p:txBody>
          <a:bodyPr/>
          <a:lstStyle/>
          <a:p>
            <a:r>
              <a:rPr lang="en-US" smtClean="0"/>
              <a:t>A hardware stack in memory</a:t>
            </a:r>
          </a:p>
        </p:txBody>
      </p:sp>
      <p:pic>
        <p:nvPicPr>
          <p:cNvPr id="43011" name="Picture 16"/>
          <p:cNvPicPr>
            <a:picLocks noChangeAspect="1" noChangeArrowheads="1"/>
          </p:cNvPicPr>
          <p:nvPr/>
        </p:nvPicPr>
        <p:blipFill>
          <a:blip r:embed="rId3" cstate="print"/>
          <a:srcRect/>
          <a:stretch>
            <a:fillRect/>
          </a:stretch>
        </p:blipFill>
        <p:spPr bwMode="auto">
          <a:xfrm>
            <a:off x="1565275" y="846138"/>
            <a:ext cx="5126038" cy="3375025"/>
          </a:xfrm>
          <a:prstGeom prst="rect">
            <a:avLst/>
          </a:prstGeom>
          <a:noFill/>
          <a:ln w="12700" algn="ctr">
            <a:noFill/>
            <a:miter lim="800000"/>
            <a:headEnd/>
            <a:tailEnd/>
          </a:ln>
        </p:spPr>
      </p:pic>
      <p:pic>
        <p:nvPicPr>
          <p:cNvPr id="43012" name="Picture 17"/>
          <p:cNvPicPr>
            <a:picLocks noChangeAspect="1" noChangeArrowheads="1"/>
          </p:cNvPicPr>
          <p:nvPr/>
        </p:nvPicPr>
        <p:blipFill>
          <a:blip r:embed="rId4" cstate="print"/>
          <a:srcRect/>
          <a:stretch>
            <a:fillRect/>
          </a:stretch>
        </p:blipFill>
        <p:spPr bwMode="auto">
          <a:xfrm>
            <a:off x="681038" y="4286250"/>
            <a:ext cx="7651750" cy="2032000"/>
          </a:xfrm>
          <a:prstGeom prst="rect">
            <a:avLst/>
          </a:prstGeom>
          <a:noFill/>
          <a:ln w="12700" algn="ctr">
            <a:noFill/>
            <a:miter lim="800000"/>
            <a:headEnd/>
            <a:tailEnd/>
          </a:ln>
        </p:spPr>
      </p:pic>
    </p:spTree>
  </p:cSld>
  <p:clrMapOvr>
    <a:masterClrMapping/>
  </p:clrMapOvr>
  <p:transition>
    <p:pull dir="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reeform 2"/>
          <p:cNvSpPr>
            <a:spLocks/>
          </p:cNvSpPr>
          <p:nvPr/>
        </p:nvSpPr>
        <p:spPr bwMode="gray">
          <a:xfrm>
            <a:off x="2895600" y="5181600"/>
            <a:ext cx="1833563" cy="990600"/>
          </a:xfrm>
          <a:custGeom>
            <a:avLst/>
            <a:gdLst>
              <a:gd name="T0" fmla="*/ 2147483647 w 1155"/>
              <a:gd name="T1" fmla="*/ 2147483647 h 563"/>
              <a:gd name="T2" fmla="*/ 2147483647 w 1155"/>
              <a:gd name="T3" fmla="*/ 2147483647 h 563"/>
              <a:gd name="T4" fmla="*/ 2147483647 w 1155"/>
              <a:gd name="T5" fmla="*/ 2147483647 h 563"/>
              <a:gd name="T6" fmla="*/ 2147483647 w 1155"/>
              <a:gd name="T7" fmla="*/ 0 h 563"/>
              <a:gd name="T8" fmla="*/ 0 w 1155"/>
              <a:gd name="T9" fmla="*/ 0 h 563"/>
              <a:gd name="T10" fmla="*/ 0 60000 65536"/>
              <a:gd name="T11" fmla="*/ 0 60000 65536"/>
              <a:gd name="T12" fmla="*/ 0 60000 65536"/>
              <a:gd name="T13" fmla="*/ 0 60000 65536"/>
              <a:gd name="T14" fmla="*/ 0 60000 65536"/>
              <a:gd name="T15" fmla="*/ 0 w 1155"/>
              <a:gd name="T16" fmla="*/ 0 h 563"/>
              <a:gd name="T17" fmla="*/ 1155 w 1155"/>
              <a:gd name="T18" fmla="*/ 563 h 563"/>
            </a:gdLst>
            <a:ahLst/>
            <a:cxnLst>
              <a:cxn ang="T10">
                <a:pos x="T0" y="T1"/>
              </a:cxn>
              <a:cxn ang="T11">
                <a:pos x="T2" y="T3"/>
              </a:cxn>
              <a:cxn ang="T12">
                <a:pos x="T4" y="T5"/>
              </a:cxn>
              <a:cxn ang="T13">
                <a:pos x="T6" y="T7"/>
              </a:cxn>
              <a:cxn ang="T14">
                <a:pos x="T8" y="T9"/>
              </a:cxn>
            </a:cxnLst>
            <a:rect l="T15" t="T16" r="T17" b="T18"/>
            <a:pathLst>
              <a:path w="1155" h="563">
                <a:moveTo>
                  <a:pt x="1154" y="338"/>
                </a:moveTo>
                <a:lnTo>
                  <a:pt x="1155" y="563"/>
                </a:lnTo>
                <a:lnTo>
                  <a:pt x="231" y="563"/>
                </a:lnTo>
                <a:lnTo>
                  <a:pt x="230" y="0"/>
                </a:lnTo>
                <a:lnTo>
                  <a:pt x="0" y="0"/>
                </a:lnTo>
              </a:path>
            </a:pathLst>
          </a:custGeom>
          <a:noFill/>
          <a:ln w="25400" cap="rnd" cmpd="sng">
            <a:solidFill>
              <a:schemeClr val="tx1"/>
            </a:solidFill>
            <a:prstDash val="solid"/>
            <a:round/>
            <a:headEnd type="none" w="sm" len="sm"/>
            <a:tailEnd type="stealth" w="med" len="lg"/>
          </a:ln>
        </p:spPr>
        <p:txBody>
          <a:bodyPr/>
          <a:lstStyle/>
          <a:p>
            <a:endParaRPr lang="es-AR"/>
          </a:p>
        </p:txBody>
      </p:sp>
      <p:sp>
        <p:nvSpPr>
          <p:cNvPr id="44035" name="Rectangle 3"/>
          <p:cNvSpPr>
            <a:spLocks noChangeArrowheads="1"/>
          </p:cNvSpPr>
          <p:nvPr/>
        </p:nvSpPr>
        <p:spPr bwMode="gray">
          <a:xfrm>
            <a:off x="1371600" y="3657600"/>
            <a:ext cx="1524000" cy="2133600"/>
          </a:xfrm>
          <a:prstGeom prst="rect">
            <a:avLst/>
          </a:prstGeom>
          <a:solidFill>
            <a:srgbClr val="A5D0E3"/>
          </a:solidFill>
          <a:ln w="12700">
            <a:solidFill>
              <a:schemeClr val="tx1"/>
            </a:solidFill>
            <a:miter lim="800000"/>
            <a:headEnd/>
            <a:tailEnd/>
          </a:ln>
        </p:spPr>
        <p:txBody>
          <a:bodyPr wrap="none" anchor="ctr"/>
          <a:lstStyle/>
          <a:p>
            <a:endParaRPr lang="es-AR"/>
          </a:p>
        </p:txBody>
      </p:sp>
      <p:sp>
        <p:nvSpPr>
          <p:cNvPr id="44036" name="Rectangle 4"/>
          <p:cNvSpPr>
            <a:spLocks noGrp="1" noChangeArrowheads="1"/>
          </p:cNvSpPr>
          <p:nvPr>
            <p:ph type="title"/>
          </p:nvPr>
        </p:nvSpPr>
        <p:spPr/>
        <p:txBody>
          <a:bodyPr/>
          <a:lstStyle/>
          <a:p>
            <a:r>
              <a:rPr lang="en-US" smtClean="0"/>
              <a:t>ARM Branches and Subroutines</a:t>
            </a:r>
          </a:p>
        </p:txBody>
      </p:sp>
      <p:sp>
        <p:nvSpPr>
          <p:cNvPr id="44037" name="Rectangle 5"/>
          <p:cNvSpPr>
            <a:spLocks noGrp="1" noChangeArrowheads="1"/>
          </p:cNvSpPr>
          <p:nvPr>
            <p:ph type="body" idx="1"/>
          </p:nvPr>
        </p:nvSpPr>
        <p:spPr>
          <a:xfrm>
            <a:off x="233363" y="906463"/>
            <a:ext cx="8910637" cy="2168525"/>
          </a:xfrm>
        </p:spPr>
        <p:txBody>
          <a:bodyPr/>
          <a:lstStyle/>
          <a:p>
            <a:r>
              <a:rPr lang="en-US" smtClean="0"/>
              <a:t>B &lt;label&gt;</a:t>
            </a:r>
          </a:p>
          <a:p>
            <a:pPr lvl="1"/>
            <a:r>
              <a:rPr lang="en-US" smtClean="0"/>
              <a:t>PC relative. ±32 Mbyte range.</a:t>
            </a:r>
          </a:p>
          <a:p>
            <a:r>
              <a:rPr lang="en-US" smtClean="0"/>
              <a:t>BL &lt;subroutine&gt;</a:t>
            </a:r>
          </a:p>
          <a:p>
            <a:pPr lvl="1"/>
            <a:r>
              <a:rPr lang="en-US" smtClean="0"/>
              <a:t>Stores return address in LR</a:t>
            </a:r>
          </a:p>
          <a:p>
            <a:pPr lvl="1"/>
            <a:r>
              <a:rPr lang="en-US" smtClean="0"/>
              <a:t>Returning implemented by restoring the PC from LR</a:t>
            </a:r>
          </a:p>
          <a:p>
            <a:pPr lvl="1"/>
            <a:r>
              <a:rPr lang="en-US" smtClean="0"/>
              <a:t>For non-leaf functions, LR will have to be stacked</a:t>
            </a:r>
          </a:p>
        </p:txBody>
      </p:sp>
      <p:sp>
        <p:nvSpPr>
          <p:cNvPr id="44038" name="Rectangle 6"/>
          <p:cNvSpPr>
            <a:spLocks noChangeArrowheads="1"/>
          </p:cNvSpPr>
          <p:nvPr/>
        </p:nvSpPr>
        <p:spPr bwMode="gray">
          <a:xfrm>
            <a:off x="3962400" y="3657600"/>
            <a:ext cx="1524000" cy="2133600"/>
          </a:xfrm>
          <a:prstGeom prst="rect">
            <a:avLst/>
          </a:prstGeom>
          <a:solidFill>
            <a:srgbClr val="A5D0E3"/>
          </a:solidFill>
          <a:ln w="12700">
            <a:solidFill>
              <a:schemeClr val="tx1"/>
            </a:solidFill>
            <a:miter lim="800000"/>
            <a:headEnd/>
            <a:tailEnd/>
          </a:ln>
        </p:spPr>
        <p:txBody>
          <a:bodyPr wrap="none" anchor="ctr"/>
          <a:lstStyle/>
          <a:p>
            <a:endParaRPr lang="es-AR"/>
          </a:p>
        </p:txBody>
      </p:sp>
      <p:sp>
        <p:nvSpPr>
          <p:cNvPr id="44039" name="Rectangle 7"/>
          <p:cNvSpPr>
            <a:spLocks noChangeArrowheads="1"/>
          </p:cNvSpPr>
          <p:nvPr/>
        </p:nvSpPr>
        <p:spPr bwMode="gray">
          <a:xfrm>
            <a:off x="3849688" y="3770313"/>
            <a:ext cx="1752600" cy="1862137"/>
          </a:xfrm>
          <a:prstGeom prst="rect">
            <a:avLst/>
          </a:prstGeom>
          <a:noFill/>
          <a:ln w="9525">
            <a:noFill/>
            <a:miter lim="800000"/>
            <a:headEnd/>
            <a:tailEnd/>
          </a:ln>
        </p:spPr>
        <p:txBody>
          <a:bodyPr lIns="92075" tIns="46038" rIns="92075" bIns="46038">
            <a:spAutoFit/>
          </a:bodyPr>
          <a:lstStyle/>
          <a:p>
            <a:pPr fontAlgn="base">
              <a:lnSpc>
                <a:spcPct val="90000"/>
              </a:lnSpc>
              <a:buClrTx/>
              <a:buSzTx/>
              <a:buFontTx/>
              <a:buNone/>
            </a:pPr>
            <a:r>
              <a:rPr lang="en-US" sz="1400" b="1">
                <a:latin typeface="Courier New" pitchFamily="49" charset="0"/>
              </a:rPr>
              <a:t>STMFD sp!,{regs,lr}</a:t>
            </a:r>
          </a:p>
          <a:p>
            <a:pPr fontAlgn="base">
              <a:lnSpc>
                <a:spcPct val="90000"/>
              </a:lnSpc>
              <a:buClrTx/>
              <a:buSzTx/>
              <a:buFontTx/>
              <a:buNone/>
            </a:pPr>
            <a:r>
              <a:rPr lang="en-US" sz="1400" b="1">
                <a:latin typeface="Courier New" pitchFamily="49" charset="0"/>
              </a:rPr>
              <a:t>:</a:t>
            </a:r>
          </a:p>
          <a:p>
            <a:pPr fontAlgn="base">
              <a:lnSpc>
                <a:spcPct val="90000"/>
              </a:lnSpc>
              <a:buClrTx/>
              <a:buSzTx/>
              <a:buFontTx/>
              <a:buNone/>
            </a:pPr>
            <a:r>
              <a:rPr lang="en-US" sz="1400" b="1">
                <a:latin typeface="Courier New" pitchFamily="49" charset="0"/>
              </a:rPr>
              <a:t>BL func2</a:t>
            </a:r>
          </a:p>
          <a:p>
            <a:pPr fontAlgn="base">
              <a:lnSpc>
                <a:spcPct val="90000"/>
              </a:lnSpc>
              <a:buClrTx/>
              <a:buSzTx/>
              <a:buFontTx/>
              <a:buNone/>
            </a:pPr>
            <a:r>
              <a:rPr lang="en-US" sz="1400" b="1">
                <a:latin typeface="Courier New" pitchFamily="49" charset="0"/>
              </a:rPr>
              <a:t>:</a:t>
            </a:r>
          </a:p>
          <a:p>
            <a:pPr fontAlgn="base">
              <a:lnSpc>
                <a:spcPct val="90000"/>
              </a:lnSpc>
              <a:buClrTx/>
              <a:buSzTx/>
              <a:buFontTx/>
              <a:buNone/>
            </a:pPr>
            <a:r>
              <a:rPr lang="en-US" sz="1400" b="1">
                <a:latin typeface="Courier New" pitchFamily="49" charset="0"/>
              </a:rPr>
              <a:t>LDMFD sp!,{regs,pc}</a:t>
            </a:r>
          </a:p>
        </p:txBody>
      </p:sp>
      <p:sp>
        <p:nvSpPr>
          <p:cNvPr id="44040" name="Freeform 8"/>
          <p:cNvSpPr>
            <a:spLocks/>
          </p:cNvSpPr>
          <p:nvPr/>
        </p:nvSpPr>
        <p:spPr bwMode="gray">
          <a:xfrm>
            <a:off x="5495925" y="5213350"/>
            <a:ext cx="1833563" cy="958850"/>
          </a:xfrm>
          <a:custGeom>
            <a:avLst/>
            <a:gdLst>
              <a:gd name="T0" fmla="*/ 2147483647 w 1155"/>
              <a:gd name="T1" fmla="*/ 2147483647 h 563"/>
              <a:gd name="T2" fmla="*/ 2147483647 w 1155"/>
              <a:gd name="T3" fmla="*/ 2147483647 h 563"/>
              <a:gd name="T4" fmla="*/ 2147483647 w 1155"/>
              <a:gd name="T5" fmla="*/ 2147483647 h 563"/>
              <a:gd name="T6" fmla="*/ 2147483647 w 1155"/>
              <a:gd name="T7" fmla="*/ 0 h 563"/>
              <a:gd name="T8" fmla="*/ 0 w 1155"/>
              <a:gd name="T9" fmla="*/ 0 h 563"/>
              <a:gd name="T10" fmla="*/ 0 60000 65536"/>
              <a:gd name="T11" fmla="*/ 0 60000 65536"/>
              <a:gd name="T12" fmla="*/ 0 60000 65536"/>
              <a:gd name="T13" fmla="*/ 0 60000 65536"/>
              <a:gd name="T14" fmla="*/ 0 60000 65536"/>
              <a:gd name="T15" fmla="*/ 0 w 1155"/>
              <a:gd name="T16" fmla="*/ 0 h 563"/>
              <a:gd name="T17" fmla="*/ 1155 w 1155"/>
              <a:gd name="T18" fmla="*/ 563 h 563"/>
            </a:gdLst>
            <a:ahLst/>
            <a:cxnLst>
              <a:cxn ang="T10">
                <a:pos x="T0" y="T1"/>
              </a:cxn>
              <a:cxn ang="T11">
                <a:pos x="T2" y="T3"/>
              </a:cxn>
              <a:cxn ang="T12">
                <a:pos x="T4" y="T5"/>
              </a:cxn>
              <a:cxn ang="T13">
                <a:pos x="T6" y="T7"/>
              </a:cxn>
              <a:cxn ang="T14">
                <a:pos x="T8" y="T9"/>
              </a:cxn>
            </a:cxnLst>
            <a:rect l="T15" t="T16" r="T17" b="T18"/>
            <a:pathLst>
              <a:path w="1155" h="563">
                <a:moveTo>
                  <a:pt x="1154" y="338"/>
                </a:moveTo>
                <a:lnTo>
                  <a:pt x="1155" y="563"/>
                </a:lnTo>
                <a:lnTo>
                  <a:pt x="231" y="563"/>
                </a:lnTo>
                <a:lnTo>
                  <a:pt x="230" y="0"/>
                </a:lnTo>
                <a:lnTo>
                  <a:pt x="0" y="0"/>
                </a:lnTo>
              </a:path>
            </a:pathLst>
          </a:custGeom>
          <a:noFill/>
          <a:ln w="25400" cap="rnd" cmpd="sng">
            <a:solidFill>
              <a:schemeClr val="tx1"/>
            </a:solidFill>
            <a:prstDash val="solid"/>
            <a:round/>
            <a:headEnd type="none" w="sm" len="sm"/>
            <a:tailEnd type="stealth" w="med" len="lg"/>
          </a:ln>
        </p:spPr>
        <p:txBody>
          <a:bodyPr/>
          <a:lstStyle/>
          <a:p>
            <a:endParaRPr lang="es-AR"/>
          </a:p>
        </p:txBody>
      </p:sp>
      <p:sp>
        <p:nvSpPr>
          <p:cNvPr id="44041" name="Rectangle 9"/>
          <p:cNvSpPr>
            <a:spLocks noChangeArrowheads="1"/>
          </p:cNvSpPr>
          <p:nvPr/>
        </p:nvSpPr>
        <p:spPr bwMode="gray">
          <a:xfrm>
            <a:off x="6553200" y="3657600"/>
            <a:ext cx="1506538" cy="2133600"/>
          </a:xfrm>
          <a:prstGeom prst="rect">
            <a:avLst/>
          </a:prstGeom>
          <a:solidFill>
            <a:srgbClr val="A5D0E3"/>
          </a:solidFill>
          <a:ln w="12700">
            <a:solidFill>
              <a:schemeClr val="tx1"/>
            </a:solidFill>
            <a:miter lim="800000"/>
            <a:headEnd/>
            <a:tailEnd/>
          </a:ln>
        </p:spPr>
        <p:txBody>
          <a:bodyPr wrap="none" anchor="ctr"/>
          <a:lstStyle/>
          <a:p>
            <a:endParaRPr lang="es-AR"/>
          </a:p>
        </p:txBody>
      </p:sp>
      <p:sp>
        <p:nvSpPr>
          <p:cNvPr id="44042" name="Rectangle 10"/>
          <p:cNvSpPr>
            <a:spLocks noChangeArrowheads="1"/>
          </p:cNvSpPr>
          <p:nvPr/>
        </p:nvSpPr>
        <p:spPr bwMode="gray">
          <a:xfrm>
            <a:off x="4114800" y="3200400"/>
            <a:ext cx="1143000" cy="366713"/>
          </a:xfrm>
          <a:prstGeom prst="rect">
            <a:avLst/>
          </a:prstGeom>
          <a:noFill/>
          <a:ln w="9525">
            <a:noFill/>
            <a:miter lim="800000"/>
            <a:headEnd/>
            <a:tailEnd/>
          </a:ln>
        </p:spPr>
        <p:txBody>
          <a:bodyPr lIns="92075" tIns="46038" rIns="92075" bIns="46038">
            <a:spAutoFit/>
          </a:bodyPr>
          <a:lstStyle/>
          <a:p>
            <a:pPr fontAlgn="base">
              <a:lnSpc>
                <a:spcPct val="90000"/>
              </a:lnSpc>
              <a:buClrTx/>
              <a:buSzTx/>
              <a:buFontTx/>
              <a:buNone/>
            </a:pPr>
            <a:r>
              <a:rPr lang="en-US" sz="2000" b="1">
                <a:latin typeface="Courier New" pitchFamily="49" charset="0"/>
              </a:rPr>
              <a:t>func1</a:t>
            </a:r>
          </a:p>
        </p:txBody>
      </p:sp>
      <p:sp>
        <p:nvSpPr>
          <p:cNvPr id="44043" name="Rectangle 11"/>
          <p:cNvSpPr>
            <a:spLocks noChangeArrowheads="1"/>
          </p:cNvSpPr>
          <p:nvPr/>
        </p:nvSpPr>
        <p:spPr bwMode="gray">
          <a:xfrm>
            <a:off x="6705600" y="3200400"/>
            <a:ext cx="1143000" cy="366713"/>
          </a:xfrm>
          <a:prstGeom prst="rect">
            <a:avLst/>
          </a:prstGeom>
          <a:noFill/>
          <a:ln w="9525">
            <a:noFill/>
            <a:miter lim="800000"/>
            <a:headEnd/>
            <a:tailEnd/>
          </a:ln>
        </p:spPr>
        <p:txBody>
          <a:bodyPr lIns="92075" tIns="46038" rIns="92075" bIns="46038">
            <a:spAutoFit/>
          </a:bodyPr>
          <a:lstStyle/>
          <a:p>
            <a:pPr fontAlgn="base">
              <a:lnSpc>
                <a:spcPct val="90000"/>
              </a:lnSpc>
              <a:buClrTx/>
              <a:buSzTx/>
              <a:buFontTx/>
              <a:buNone/>
            </a:pPr>
            <a:r>
              <a:rPr lang="en-US" sz="2000" b="1">
                <a:latin typeface="Courier New" pitchFamily="49" charset="0"/>
              </a:rPr>
              <a:t>func2</a:t>
            </a:r>
          </a:p>
        </p:txBody>
      </p:sp>
      <p:sp>
        <p:nvSpPr>
          <p:cNvPr id="44044" name="Line 12"/>
          <p:cNvSpPr>
            <a:spLocks noChangeShapeType="1"/>
          </p:cNvSpPr>
          <p:nvPr/>
        </p:nvSpPr>
        <p:spPr bwMode="gray">
          <a:xfrm flipV="1">
            <a:off x="5486400" y="4038600"/>
            <a:ext cx="1066800" cy="609600"/>
          </a:xfrm>
          <a:prstGeom prst="line">
            <a:avLst/>
          </a:prstGeom>
          <a:noFill/>
          <a:ln w="25400">
            <a:solidFill>
              <a:schemeClr val="tx1"/>
            </a:solidFill>
            <a:round/>
            <a:headEnd type="none" w="sm" len="sm"/>
            <a:tailEnd type="stealth" w="med" len="lg"/>
          </a:ln>
        </p:spPr>
        <p:txBody>
          <a:bodyPr wrap="none" anchor="ctr"/>
          <a:lstStyle/>
          <a:p>
            <a:endParaRPr lang="es-AR"/>
          </a:p>
        </p:txBody>
      </p:sp>
      <p:sp>
        <p:nvSpPr>
          <p:cNvPr id="44045" name="Rectangle 13"/>
          <p:cNvSpPr>
            <a:spLocks noChangeArrowheads="1"/>
          </p:cNvSpPr>
          <p:nvPr/>
        </p:nvSpPr>
        <p:spPr bwMode="gray">
          <a:xfrm>
            <a:off x="1371600" y="3660775"/>
            <a:ext cx="1524000" cy="1720850"/>
          </a:xfrm>
          <a:prstGeom prst="rect">
            <a:avLst/>
          </a:prstGeom>
          <a:noFill/>
          <a:ln w="9525">
            <a:noFill/>
            <a:miter lim="800000"/>
            <a:headEnd/>
            <a:tailEnd/>
          </a:ln>
        </p:spPr>
        <p:txBody>
          <a:bodyPr lIns="92075" tIns="46038" rIns="92075" bIns="46038">
            <a:spAutoFit/>
          </a:bodyPr>
          <a:lstStyle/>
          <a:p>
            <a:pPr fontAlgn="base">
              <a:lnSpc>
                <a:spcPct val="90000"/>
              </a:lnSpc>
              <a:buClrTx/>
              <a:buSzTx/>
              <a:buFontTx/>
              <a:buNone/>
            </a:pPr>
            <a:endParaRPr lang="en-US" sz="1000" b="1">
              <a:latin typeface="Courier New" pitchFamily="49" charset="0"/>
            </a:endParaRPr>
          </a:p>
          <a:p>
            <a:pPr fontAlgn="base">
              <a:lnSpc>
                <a:spcPct val="90000"/>
              </a:lnSpc>
              <a:buClrTx/>
              <a:buSzTx/>
              <a:buFontTx/>
              <a:buNone/>
            </a:pPr>
            <a:r>
              <a:rPr lang="en-US" sz="1400" b="1">
                <a:latin typeface="Courier New" pitchFamily="49" charset="0"/>
              </a:rPr>
              <a:t>:</a:t>
            </a:r>
          </a:p>
          <a:p>
            <a:pPr fontAlgn="base">
              <a:lnSpc>
                <a:spcPct val="90000"/>
              </a:lnSpc>
              <a:buClrTx/>
              <a:buSzTx/>
              <a:buFontTx/>
              <a:buNone/>
            </a:pPr>
            <a:r>
              <a:rPr lang="en-US" sz="1400" b="1">
                <a:latin typeface="Courier New" pitchFamily="49" charset="0"/>
              </a:rPr>
              <a:t>:</a:t>
            </a:r>
          </a:p>
          <a:p>
            <a:pPr fontAlgn="base">
              <a:lnSpc>
                <a:spcPct val="90000"/>
              </a:lnSpc>
              <a:buClrTx/>
              <a:buSzTx/>
              <a:buFontTx/>
              <a:buNone/>
            </a:pPr>
            <a:r>
              <a:rPr lang="en-US" sz="1400" b="1">
                <a:latin typeface="Courier New" pitchFamily="49" charset="0"/>
              </a:rPr>
              <a:t>BL func1</a:t>
            </a:r>
          </a:p>
          <a:p>
            <a:pPr fontAlgn="base">
              <a:lnSpc>
                <a:spcPct val="90000"/>
              </a:lnSpc>
              <a:buClrTx/>
              <a:buSzTx/>
              <a:buFontTx/>
              <a:buNone/>
            </a:pPr>
            <a:r>
              <a:rPr lang="en-US" sz="1400" b="1">
                <a:latin typeface="Courier New" pitchFamily="49" charset="0"/>
              </a:rPr>
              <a:t>:</a:t>
            </a:r>
          </a:p>
          <a:p>
            <a:pPr fontAlgn="base">
              <a:lnSpc>
                <a:spcPct val="90000"/>
              </a:lnSpc>
              <a:buClrTx/>
              <a:buSzTx/>
              <a:buFontTx/>
              <a:buNone/>
            </a:pPr>
            <a:r>
              <a:rPr lang="en-US" sz="1400" b="1">
                <a:latin typeface="Courier New" pitchFamily="49" charset="0"/>
              </a:rPr>
              <a:t>:</a:t>
            </a:r>
          </a:p>
        </p:txBody>
      </p:sp>
      <p:sp>
        <p:nvSpPr>
          <p:cNvPr id="44046" name="Line 14"/>
          <p:cNvSpPr>
            <a:spLocks noChangeShapeType="1"/>
          </p:cNvSpPr>
          <p:nvPr/>
        </p:nvSpPr>
        <p:spPr bwMode="gray">
          <a:xfrm flipV="1">
            <a:off x="2895600" y="4038600"/>
            <a:ext cx="1066800" cy="609600"/>
          </a:xfrm>
          <a:prstGeom prst="line">
            <a:avLst/>
          </a:prstGeom>
          <a:noFill/>
          <a:ln w="25400">
            <a:solidFill>
              <a:schemeClr val="tx1"/>
            </a:solidFill>
            <a:round/>
            <a:headEnd type="none" w="sm" len="sm"/>
            <a:tailEnd type="stealth" w="med" len="lg"/>
          </a:ln>
        </p:spPr>
        <p:txBody>
          <a:bodyPr wrap="none" anchor="ctr"/>
          <a:lstStyle/>
          <a:p>
            <a:endParaRPr lang="es-AR"/>
          </a:p>
        </p:txBody>
      </p:sp>
      <p:sp>
        <p:nvSpPr>
          <p:cNvPr id="44047" name="Rectangle 15"/>
          <p:cNvSpPr>
            <a:spLocks noChangeArrowheads="1"/>
          </p:cNvSpPr>
          <p:nvPr/>
        </p:nvSpPr>
        <p:spPr bwMode="gray">
          <a:xfrm>
            <a:off x="6553200" y="3810000"/>
            <a:ext cx="1524000" cy="1776413"/>
          </a:xfrm>
          <a:prstGeom prst="rect">
            <a:avLst/>
          </a:prstGeom>
          <a:noFill/>
          <a:ln w="9525">
            <a:noFill/>
            <a:miter lim="800000"/>
            <a:headEnd/>
            <a:tailEnd/>
          </a:ln>
        </p:spPr>
        <p:txBody>
          <a:bodyPr lIns="92075" tIns="46038" rIns="92075" bIns="46038">
            <a:spAutoFit/>
          </a:bodyPr>
          <a:lstStyle/>
          <a:p>
            <a:pPr fontAlgn="base">
              <a:lnSpc>
                <a:spcPct val="90000"/>
              </a:lnSpc>
              <a:buClrTx/>
              <a:buSzTx/>
              <a:buFontTx/>
              <a:buNone/>
            </a:pPr>
            <a:r>
              <a:rPr lang="en-US" sz="1400" b="1">
                <a:latin typeface="Courier New" pitchFamily="49" charset="0"/>
              </a:rPr>
              <a:t>:</a:t>
            </a:r>
          </a:p>
          <a:p>
            <a:pPr fontAlgn="base">
              <a:lnSpc>
                <a:spcPct val="90000"/>
              </a:lnSpc>
              <a:buClrTx/>
              <a:buSzTx/>
              <a:buFontTx/>
              <a:buNone/>
            </a:pPr>
            <a:r>
              <a:rPr lang="en-US" sz="1400" b="1">
                <a:latin typeface="Courier New" pitchFamily="49" charset="0"/>
              </a:rPr>
              <a:t>:</a:t>
            </a:r>
          </a:p>
          <a:p>
            <a:pPr fontAlgn="base">
              <a:lnSpc>
                <a:spcPct val="90000"/>
              </a:lnSpc>
              <a:buClrTx/>
              <a:buSzTx/>
              <a:buFontTx/>
              <a:buNone/>
            </a:pPr>
            <a:r>
              <a:rPr lang="en-US" sz="1400" b="1">
                <a:latin typeface="Courier New" pitchFamily="49" charset="0"/>
              </a:rPr>
              <a:t>:</a:t>
            </a:r>
          </a:p>
          <a:p>
            <a:pPr fontAlgn="base">
              <a:lnSpc>
                <a:spcPct val="90000"/>
              </a:lnSpc>
              <a:buClrTx/>
              <a:buSzTx/>
              <a:buFontTx/>
              <a:buNone/>
            </a:pPr>
            <a:r>
              <a:rPr lang="en-US" sz="1400" b="1">
                <a:latin typeface="Courier New" pitchFamily="49" charset="0"/>
              </a:rPr>
              <a:t>:</a:t>
            </a:r>
          </a:p>
          <a:p>
            <a:pPr fontAlgn="base">
              <a:lnSpc>
                <a:spcPct val="90000"/>
              </a:lnSpc>
              <a:buClrTx/>
              <a:buSzTx/>
              <a:buFontTx/>
              <a:buNone/>
            </a:pPr>
            <a:r>
              <a:rPr lang="en-US" sz="1400" b="1">
                <a:latin typeface="Courier New" pitchFamily="49" charset="0"/>
              </a:rPr>
              <a:t>:</a:t>
            </a:r>
          </a:p>
          <a:p>
            <a:pPr fontAlgn="base">
              <a:lnSpc>
                <a:spcPct val="90000"/>
              </a:lnSpc>
              <a:buClrTx/>
              <a:buSzTx/>
              <a:buFontTx/>
              <a:buNone/>
            </a:pPr>
            <a:r>
              <a:rPr lang="en-US" sz="1400" b="1">
                <a:latin typeface="Courier New" pitchFamily="49" charset="0"/>
              </a:rPr>
              <a:t>MOV pc, lr</a:t>
            </a:r>
          </a:p>
        </p:txBody>
      </p:sp>
    </p:spTree>
  </p:cSld>
  <p:clrMapOvr>
    <a:masterClrMapping/>
  </p:clrMapOvr>
  <p:transition>
    <p:pull dir="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p:spPr>
        <p:txBody>
          <a:bodyPr lIns="92075" tIns="46038" rIns="92075" bIns="46038"/>
          <a:lstStyle/>
          <a:p>
            <a:pPr defTabSz="938213"/>
            <a:r>
              <a:rPr lang="en-US" smtClean="0"/>
              <a:t>PSR access</a:t>
            </a:r>
          </a:p>
        </p:txBody>
      </p:sp>
      <p:sp>
        <p:nvSpPr>
          <p:cNvPr id="45059" name="Rectangle 3"/>
          <p:cNvSpPr>
            <a:spLocks noGrp="1" noChangeArrowheads="1"/>
          </p:cNvSpPr>
          <p:nvPr>
            <p:ph type="body" idx="1"/>
          </p:nvPr>
        </p:nvSpPr>
        <p:spPr>
          <a:noFill/>
        </p:spPr>
        <p:txBody>
          <a:bodyPr lIns="92075" tIns="46038" rIns="92075" bIns="46038" anchor="ctr" anchorCtr="1"/>
          <a:lstStyle/>
          <a:p>
            <a:pPr defTabSz="938213"/>
            <a:endParaRPr lang="en-US" smtClean="0"/>
          </a:p>
          <a:p>
            <a:pPr defTabSz="938213"/>
            <a:endParaRPr lang="en-US" smtClean="0"/>
          </a:p>
          <a:p>
            <a:pPr defTabSz="938213"/>
            <a:r>
              <a:rPr lang="en-US" sz="1800" smtClean="0"/>
              <a:t>MRS and MSR allow contents of CPSR / SPSR to be transferred to / from a general purpose register or take an immediate value</a:t>
            </a:r>
          </a:p>
          <a:p>
            <a:pPr marL="704850" lvl="1" indent="-303213" defTabSz="938213"/>
            <a:r>
              <a:rPr lang="en-US" sz="1800" smtClean="0"/>
              <a:t>MSR allows the whole status register, or just parts of it to be updated</a:t>
            </a:r>
          </a:p>
          <a:p>
            <a:pPr defTabSz="938213"/>
            <a:r>
              <a:rPr lang="en-US" sz="1800" smtClean="0"/>
              <a:t>Interrupts can be enable/disabled and modes changed, by writing to the CPSR</a:t>
            </a:r>
          </a:p>
          <a:p>
            <a:pPr marL="704850" lvl="1" indent="-303213" defTabSz="938213"/>
            <a:r>
              <a:rPr lang="en-US" sz="1800" smtClean="0"/>
              <a:t>Typically a read/modify/write strategy should be used:</a:t>
            </a:r>
          </a:p>
          <a:p>
            <a:pPr marL="704850" lvl="1" indent="-303213" defTabSz="938213"/>
            <a:endParaRPr lang="en-US" sz="1800" smtClean="0"/>
          </a:p>
          <a:p>
            <a:pPr marL="704850" lvl="1" indent="-303213" defTabSz="938213">
              <a:buFont typeface="Wingdings" pitchFamily="2" charset="2"/>
              <a:buNone/>
            </a:pPr>
            <a:r>
              <a:rPr lang="en-US" sz="1800" b="1" smtClean="0">
                <a:solidFill>
                  <a:schemeClr val="hlink"/>
                </a:solidFill>
                <a:latin typeface="Courier New" pitchFamily="49" charset="0"/>
              </a:rPr>
              <a:t>MRS r0,CPSR	; read CPSR into r0</a:t>
            </a:r>
          </a:p>
          <a:p>
            <a:pPr marL="704850" lvl="1" indent="-303213" defTabSz="938213">
              <a:buFont typeface="Wingdings" pitchFamily="2" charset="2"/>
              <a:buNone/>
            </a:pPr>
            <a:r>
              <a:rPr lang="en-US" sz="1800" b="1" smtClean="0">
                <a:solidFill>
                  <a:schemeClr val="hlink"/>
                </a:solidFill>
                <a:latin typeface="Courier New" pitchFamily="49" charset="0"/>
              </a:rPr>
              <a:t>BIC r0,r0,#0x80	; clear bit 7 to enable IRQ</a:t>
            </a:r>
            <a:endParaRPr lang="en-US" sz="1800" smtClean="0">
              <a:latin typeface="Courier New" pitchFamily="49" charset="0"/>
            </a:endParaRPr>
          </a:p>
          <a:p>
            <a:pPr marL="704850" lvl="1" indent="-303213" defTabSz="938213">
              <a:buFont typeface="Wingdings" pitchFamily="2" charset="2"/>
              <a:buNone/>
            </a:pPr>
            <a:r>
              <a:rPr lang="en-US" sz="1800" b="1" smtClean="0">
                <a:solidFill>
                  <a:schemeClr val="hlink"/>
                </a:solidFill>
                <a:latin typeface="Courier New" pitchFamily="49" charset="0"/>
              </a:rPr>
              <a:t>MSR CPSR_c,r0	; write modified value to ‘c’ byte only</a:t>
            </a:r>
          </a:p>
          <a:p>
            <a:pPr marL="704850" lvl="1" indent="-303213" defTabSz="938213">
              <a:buFont typeface="Wingdings" pitchFamily="2" charset="2"/>
              <a:buNone/>
            </a:pPr>
            <a:endParaRPr lang="en-US" sz="1800" smtClean="0"/>
          </a:p>
          <a:p>
            <a:pPr defTabSz="938213"/>
            <a:r>
              <a:rPr lang="en-US" sz="1800" smtClean="0"/>
              <a:t>In User Mode, all bits can be read but only the condition flags (_f) can be modified</a:t>
            </a:r>
          </a:p>
        </p:txBody>
      </p:sp>
      <p:sp>
        <p:nvSpPr>
          <p:cNvPr id="45060" name="Text Box 4"/>
          <p:cNvSpPr txBox="1">
            <a:spLocks noChangeArrowheads="1"/>
          </p:cNvSpPr>
          <p:nvPr/>
        </p:nvSpPr>
        <p:spPr bwMode="auto">
          <a:xfrm>
            <a:off x="838200" y="1495425"/>
            <a:ext cx="1828800" cy="304800"/>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solidFill>
                  <a:schemeClr val="accent1"/>
                </a:solidFill>
                <a:latin typeface="Courier New" pitchFamily="49" charset="0"/>
              </a:rPr>
              <a:t>f</a:t>
            </a:r>
            <a:endParaRPr lang="en-US" sz="1400" b="1">
              <a:latin typeface="Courier New" pitchFamily="49" charset="0"/>
            </a:endParaRPr>
          </a:p>
        </p:txBody>
      </p:sp>
      <p:sp>
        <p:nvSpPr>
          <p:cNvPr id="45061" name="Text Box 5"/>
          <p:cNvSpPr txBox="1">
            <a:spLocks noChangeArrowheads="1"/>
          </p:cNvSpPr>
          <p:nvPr/>
        </p:nvSpPr>
        <p:spPr bwMode="auto">
          <a:xfrm>
            <a:off x="2667000" y="1495425"/>
            <a:ext cx="1828800" cy="304800"/>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solidFill>
                  <a:schemeClr val="accent1"/>
                </a:solidFill>
                <a:latin typeface="Courier New" pitchFamily="49" charset="0"/>
              </a:rPr>
              <a:t>s</a:t>
            </a:r>
            <a:endParaRPr lang="en-US" sz="1400" b="1">
              <a:latin typeface="Courier New" pitchFamily="49" charset="0"/>
            </a:endParaRPr>
          </a:p>
        </p:txBody>
      </p:sp>
      <p:sp>
        <p:nvSpPr>
          <p:cNvPr id="45062" name="Text Box 6"/>
          <p:cNvSpPr txBox="1">
            <a:spLocks noChangeArrowheads="1"/>
          </p:cNvSpPr>
          <p:nvPr/>
        </p:nvSpPr>
        <p:spPr bwMode="auto">
          <a:xfrm>
            <a:off x="4495800" y="1495425"/>
            <a:ext cx="1828800" cy="304800"/>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solidFill>
                  <a:schemeClr val="accent1"/>
                </a:solidFill>
                <a:latin typeface="Courier New" pitchFamily="49" charset="0"/>
              </a:rPr>
              <a:t>x</a:t>
            </a:r>
            <a:endParaRPr lang="en-US" sz="1400" b="1">
              <a:latin typeface="Courier New" pitchFamily="49" charset="0"/>
            </a:endParaRPr>
          </a:p>
        </p:txBody>
      </p:sp>
      <p:sp>
        <p:nvSpPr>
          <p:cNvPr id="45063" name="Text Box 7"/>
          <p:cNvSpPr txBox="1">
            <a:spLocks noChangeArrowheads="1"/>
          </p:cNvSpPr>
          <p:nvPr/>
        </p:nvSpPr>
        <p:spPr bwMode="auto">
          <a:xfrm>
            <a:off x="6324600" y="1495425"/>
            <a:ext cx="1828800" cy="304800"/>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solidFill>
                  <a:schemeClr val="accent1"/>
                </a:solidFill>
                <a:latin typeface="Courier New" pitchFamily="49" charset="0"/>
              </a:rPr>
              <a:t>c</a:t>
            </a:r>
            <a:endParaRPr lang="en-US" sz="1400" b="1">
              <a:latin typeface="Courier New" pitchFamily="49" charset="0"/>
            </a:endParaRPr>
          </a:p>
        </p:txBody>
      </p:sp>
      <p:sp>
        <p:nvSpPr>
          <p:cNvPr id="45064" name="Rectangle 8"/>
          <p:cNvSpPr>
            <a:spLocks noChangeArrowheads="1"/>
          </p:cNvSpPr>
          <p:nvPr/>
        </p:nvSpPr>
        <p:spPr bwMode="auto">
          <a:xfrm>
            <a:off x="1974850" y="1190625"/>
            <a:ext cx="431800" cy="304800"/>
          </a:xfrm>
          <a:prstGeom prst="rect">
            <a:avLst/>
          </a:prstGeom>
          <a:solidFill>
            <a:srgbClr val="DDDDDD"/>
          </a:solidFill>
          <a:ln w="38100">
            <a:noFill/>
            <a:miter lim="800000"/>
            <a:headEnd/>
            <a:tailEnd/>
          </a:ln>
        </p:spPr>
        <p:txBody>
          <a:bodyPr anchor="ctr">
            <a:spAutoFit/>
          </a:bodyPr>
          <a:lstStyle/>
          <a:p>
            <a:endParaRPr lang="es-AR"/>
          </a:p>
        </p:txBody>
      </p:sp>
      <p:sp>
        <p:nvSpPr>
          <p:cNvPr id="45065" name="Rectangle 9"/>
          <p:cNvSpPr>
            <a:spLocks noChangeArrowheads="1"/>
          </p:cNvSpPr>
          <p:nvPr/>
        </p:nvSpPr>
        <p:spPr bwMode="auto">
          <a:xfrm>
            <a:off x="2667000" y="1190625"/>
            <a:ext cx="3657600" cy="304800"/>
          </a:xfrm>
          <a:prstGeom prst="rect">
            <a:avLst/>
          </a:prstGeom>
          <a:solidFill>
            <a:srgbClr val="DDDDDD"/>
          </a:solidFill>
          <a:ln w="38100">
            <a:noFill/>
            <a:miter lim="800000"/>
            <a:headEnd/>
            <a:tailEnd/>
          </a:ln>
        </p:spPr>
        <p:txBody>
          <a:bodyPr anchor="ctr">
            <a:spAutoFit/>
          </a:bodyPr>
          <a:lstStyle/>
          <a:p>
            <a:endParaRPr lang="es-AR"/>
          </a:p>
        </p:txBody>
      </p:sp>
      <p:sp>
        <p:nvSpPr>
          <p:cNvPr id="45066" name="Rectangle 10"/>
          <p:cNvSpPr>
            <a:spLocks noChangeArrowheads="1"/>
          </p:cNvSpPr>
          <p:nvPr/>
        </p:nvSpPr>
        <p:spPr bwMode="auto">
          <a:xfrm>
            <a:off x="1752600" y="962025"/>
            <a:ext cx="260350" cy="206375"/>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27</a:t>
            </a:r>
          </a:p>
        </p:txBody>
      </p:sp>
      <p:sp>
        <p:nvSpPr>
          <p:cNvPr id="45067" name="Rectangle 11"/>
          <p:cNvSpPr>
            <a:spLocks noChangeArrowheads="1"/>
          </p:cNvSpPr>
          <p:nvPr/>
        </p:nvSpPr>
        <p:spPr bwMode="auto">
          <a:xfrm>
            <a:off x="838200" y="962025"/>
            <a:ext cx="260350" cy="206375"/>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31</a:t>
            </a:r>
          </a:p>
        </p:txBody>
      </p:sp>
      <p:sp>
        <p:nvSpPr>
          <p:cNvPr id="45068" name="Text Box 12"/>
          <p:cNvSpPr txBox="1">
            <a:spLocks noChangeArrowheads="1"/>
          </p:cNvSpPr>
          <p:nvPr/>
        </p:nvSpPr>
        <p:spPr bwMode="auto">
          <a:xfrm>
            <a:off x="850900" y="1168400"/>
            <a:ext cx="1816100" cy="342900"/>
          </a:xfrm>
          <a:prstGeom prst="rect">
            <a:avLst/>
          </a:prstGeom>
          <a:noFill/>
          <a:ln w="38100">
            <a:solidFill>
              <a:schemeClr val="tx1"/>
            </a:solidFill>
            <a:miter lim="800000"/>
            <a:headEnd/>
            <a:tailEnd/>
          </a:ln>
        </p:spPr>
        <p:txBody>
          <a:bodyPr anchor="ctr">
            <a:spAutoFit/>
          </a:bodyPr>
          <a:lstStyle/>
          <a:p>
            <a:pPr algn="l" fontAlgn="base">
              <a:lnSpc>
                <a:spcPct val="100000"/>
              </a:lnSpc>
              <a:spcBef>
                <a:spcPct val="0"/>
              </a:spcBef>
              <a:buClrTx/>
              <a:buSzTx/>
              <a:buFontTx/>
              <a:buNone/>
            </a:pPr>
            <a:r>
              <a:rPr lang="en-US" sz="1400" b="1">
                <a:latin typeface="Courier New" pitchFamily="49" charset="0"/>
              </a:rPr>
              <a:t>N Z C V </a:t>
            </a:r>
            <a:r>
              <a:rPr lang="en-US" sz="1400" b="1">
                <a:solidFill>
                  <a:schemeClr val="folHlink"/>
                </a:solidFill>
                <a:latin typeface="Courier New" pitchFamily="49" charset="0"/>
              </a:rPr>
              <a:t>Q</a:t>
            </a:r>
            <a:endParaRPr lang="en-US" sz="1400">
              <a:latin typeface="Courier New" pitchFamily="49" charset="0"/>
            </a:endParaRPr>
          </a:p>
        </p:txBody>
      </p:sp>
      <p:sp>
        <p:nvSpPr>
          <p:cNvPr id="45069" name="Line 13"/>
          <p:cNvSpPr>
            <a:spLocks noChangeShapeType="1"/>
          </p:cNvSpPr>
          <p:nvPr/>
        </p:nvSpPr>
        <p:spPr bwMode="auto">
          <a:xfrm>
            <a:off x="1524000" y="1419225"/>
            <a:ext cx="0" cy="76200"/>
          </a:xfrm>
          <a:prstGeom prst="line">
            <a:avLst/>
          </a:prstGeom>
          <a:noFill/>
          <a:ln w="25400">
            <a:solidFill>
              <a:schemeClr val="hlink"/>
            </a:solidFill>
            <a:round/>
            <a:headEnd/>
            <a:tailEnd/>
          </a:ln>
        </p:spPr>
        <p:txBody>
          <a:bodyPr wrap="none" anchor="ctr"/>
          <a:lstStyle/>
          <a:p>
            <a:endParaRPr lang="es-AR"/>
          </a:p>
        </p:txBody>
      </p:sp>
      <p:sp>
        <p:nvSpPr>
          <p:cNvPr id="45070" name="Line 14"/>
          <p:cNvSpPr>
            <a:spLocks noChangeShapeType="1"/>
          </p:cNvSpPr>
          <p:nvPr/>
        </p:nvSpPr>
        <p:spPr bwMode="auto">
          <a:xfrm>
            <a:off x="1295400" y="1419225"/>
            <a:ext cx="0" cy="76200"/>
          </a:xfrm>
          <a:prstGeom prst="line">
            <a:avLst/>
          </a:prstGeom>
          <a:noFill/>
          <a:ln w="25400">
            <a:solidFill>
              <a:schemeClr val="hlink"/>
            </a:solidFill>
            <a:round/>
            <a:headEnd/>
            <a:tailEnd/>
          </a:ln>
        </p:spPr>
        <p:txBody>
          <a:bodyPr wrap="none" anchor="ctr"/>
          <a:lstStyle/>
          <a:p>
            <a:endParaRPr lang="es-AR"/>
          </a:p>
        </p:txBody>
      </p:sp>
      <p:sp>
        <p:nvSpPr>
          <p:cNvPr id="45071" name="Line 15"/>
          <p:cNvSpPr>
            <a:spLocks noChangeShapeType="1"/>
          </p:cNvSpPr>
          <p:nvPr/>
        </p:nvSpPr>
        <p:spPr bwMode="auto">
          <a:xfrm>
            <a:off x="1066800" y="1419225"/>
            <a:ext cx="0" cy="76200"/>
          </a:xfrm>
          <a:prstGeom prst="line">
            <a:avLst/>
          </a:prstGeom>
          <a:noFill/>
          <a:ln w="25400">
            <a:solidFill>
              <a:schemeClr val="hlink"/>
            </a:solidFill>
            <a:round/>
            <a:headEnd/>
            <a:tailEnd/>
          </a:ln>
        </p:spPr>
        <p:txBody>
          <a:bodyPr wrap="none" anchor="ctr"/>
          <a:lstStyle/>
          <a:p>
            <a:endParaRPr lang="es-AR"/>
          </a:p>
        </p:txBody>
      </p:sp>
      <p:sp>
        <p:nvSpPr>
          <p:cNvPr id="45072" name="Line 16"/>
          <p:cNvSpPr>
            <a:spLocks noChangeShapeType="1"/>
          </p:cNvSpPr>
          <p:nvPr/>
        </p:nvSpPr>
        <p:spPr bwMode="auto">
          <a:xfrm>
            <a:off x="1981200" y="1190625"/>
            <a:ext cx="0" cy="304800"/>
          </a:xfrm>
          <a:prstGeom prst="line">
            <a:avLst/>
          </a:prstGeom>
          <a:noFill/>
          <a:ln w="25400">
            <a:solidFill>
              <a:schemeClr val="hlink"/>
            </a:solidFill>
            <a:round/>
            <a:headEnd/>
            <a:tailEnd/>
          </a:ln>
        </p:spPr>
        <p:txBody>
          <a:bodyPr wrap="none" anchor="ctr"/>
          <a:lstStyle/>
          <a:p>
            <a:endParaRPr lang="es-AR"/>
          </a:p>
        </p:txBody>
      </p:sp>
      <p:sp>
        <p:nvSpPr>
          <p:cNvPr id="45073" name="Line 17"/>
          <p:cNvSpPr>
            <a:spLocks noChangeShapeType="1"/>
          </p:cNvSpPr>
          <p:nvPr/>
        </p:nvSpPr>
        <p:spPr bwMode="auto">
          <a:xfrm>
            <a:off x="1752600" y="1190625"/>
            <a:ext cx="0" cy="304800"/>
          </a:xfrm>
          <a:prstGeom prst="line">
            <a:avLst/>
          </a:prstGeom>
          <a:noFill/>
          <a:ln w="25400">
            <a:solidFill>
              <a:schemeClr val="hlink"/>
            </a:solidFill>
            <a:round/>
            <a:headEnd/>
            <a:tailEnd/>
          </a:ln>
        </p:spPr>
        <p:txBody>
          <a:bodyPr wrap="none" anchor="ctr"/>
          <a:lstStyle/>
          <a:p>
            <a:endParaRPr lang="es-AR"/>
          </a:p>
        </p:txBody>
      </p:sp>
      <p:sp>
        <p:nvSpPr>
          <p:cNvPr id="45074" name="Rectangle 18"/>
          <p:cNvSpPr>
            <a:spLocks noChangeArrowheads="1"/>
          </p:cNvSpPr>
          <p:nvPr/>
        </p:nvSpPr>
        <p:spPr bwMode="auto">
          <a:xfrm>
            <a:off x="1524000" y="962025"/>
            <a:ext cx="304800" cy="206375"/>
          </a:xfrm>
          <a:prstGeom prst="rect">
            <a:avLst/>
          </a:prstGeom>
          <a:noFill/>
          <a:ln w="9525">
            <a:noFill/>
            <a:miter lim="800000"/>
            <a:headEnd/>
            <a:tailEnd/>
          </a:ln>
        </p:spPr>
        <p:txBody>
          <a:bodyPr lIns="66675" tIns="26988" rIns="66675" bIns="26988">
            <a:spAutoFit/>
          </a:bodyPr>
          <a:lstStyle/>
          <a:p>
            <a:pPr defTabSz="944563" fontAlgn="base">
              <a:lnSpc>
                <a:spcPct val="100000"/>
              </a:lnSpc>
              <a:spcBef>
                <a:spcPct val="0"/>
              </a:spcBef>
              <a:buClrTx/>
              <a:buSzTx/>
              <a:buFontTx/>
              <a:buNone/>
            </a:pPr>
            <a:r>
              <a:rPr lang="en-US" sz="1000" b="1">
                <a:solidFill>
                  <a:srgbClr val="000000"/>
                </a:solidFill>
                <a:latin typeface="Times New Roman" pitchFamily="18" charset="0"/>
              </a:rPr>
              <a:t>28</a:t>
            </a:r>
          </a:p>
        </p:txBody>
      </p:sp>
      <p:sp>
        <p:nvSpPr>
          <p:cNvPr id="45075" name="Rectangle 19"/>
          <p:cNvSpPr>
            <a:spLocks noChangeArrowheads="1"/>
          </p:cNvSpPr>
          <p:nvPr/>
        </p:nvSpPr>
        <p:spPr bwMode="auto">
          <a:xfrm>
            <a:off x="6553200" y="962025"/>
            <a:ext cx="196850" cy="206375"/>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6</a:t>
            </a:r>
          </a:p>
        </p:txBody>
      </p:sp>
      <p:sp>
        <p:nvSpPr>
          <p:cNvPr id="45076" name="Rectangle 20"/>
          <p:cNvSpPr>
            <a:spLocks noChangeArrowheads="1"/>
          </p:cNvSpPr>
          <p:nvPr/>
        </p:nvSpPr>
        <p:spPr bwMode="auto">
          <a:xfrm>
            <a:off x="6324600" y="962025"/>
            <a:ext cx="196850" cy="206375"/>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7</a:t>
            </a:r>
          </a:p>
        </p:txBody>
      </p:sp>
      <p:sp>
        <p:nvSpPr>
          <p:cNvPr id="45077" name="Text Box 21"/>
          <p:cNvSpPr txBox="1">
            <a:spLocks noChangeArrowheads="1"/>
          </p:cNvSpPr>
          <p:nvPr/>
        </p:nvSpPr>
        <p:spPr bwMode="auto">
          <a:xfrm>
            <a:off x="6324600" y="1168400"/>
            <a:ext cx="1828800" cy="342900"/>
          </a:xfrm>
          <a:prstGeom prst="rect">
            <a:avLst/>
          </a:prstGeom>
          <a:noFill/>
          <a:ln w="38100">
            <a:solidFill>
              <a:schemeClr val="tx1"/>
            </a:solidFill>
            <a:miter lim="800000"/>
            <a:headEnd/>
            <a:tailEnd/>
          </a:ln>
        </p:spPr>
        <p:txBody>
          <a:bodyPr anchor="ctr">
            <a:spAutoFit/>
          </a:bodyPr>
          <a:lstStyle/>
          <a:p>
            <a:pPr algn="l" fontAlgn="base">
              <a:lnSpc>
                <a:spcPct val="100000"/>
              </a:lnSpc>
              <a:spcBef>
                <a:spcPct val="0"/>
              </a:spcBef>
              <a:buClrTx/>
              <a:buSzTx/>
              <a:buFontTx/>
              <a:buNone/>
            </a:pPr>
            <a:r>
              <a:rPr lang="en-US" sz="1400" b="1">
                <a:latin typeface="Courier New" pitchFamily="49" charset="0"/>
              </a:rPr>
              <a:t>I F </a:t>
            </a:r>
            <a:r>
              <a:rPr lang="en-US" sz="1400" b="1">
                <a:solidFill>
                  <a:schemeClr val="folHlink"/>
                </a:solidFill>
                <a:latin typeface="Courier New" pitchFamily="49" charset="0"/>
              </a:rPr>
              <a:t>T</a:t>
            </a:r>
            <a:r>
              <a:rPr lang="en-US" sz="1400" b="1">
                <a:latin typeface="Courier New" pitchFamily="49" charset="0"/>
              </a:rPr>
              <a:t>    mode</a:t>
            </a:r>
            <a:endParaRPr lang="en-US" sz="1400">
              <a:latin typeface="Courier New" pitchFamily="49" charset="0"/>
            </a:endParaRPr>
          </a:p>
        </p:txBody>
      </p:sp>
      <p:sp>
        <p:nvSpPr>
          <p:cNvPr id="45078" name="Line 22"/>
          <p:cNvSpPr>
            <a:spLocks noChangeShapeType="1"/>
          </p:cNvSpPr>
          <p:nvPr/>
        </p:nvSpPr>
        <p:spPr bwMode="auto">
          <a:xfrm>
            <a:off x="7239000" y="1419225"/>
            <a:ext cx="0" cy="76200"/>
          </a:xfrm>
          <a:prstGeom prst="line">
            <a:avLst/>
          </a:prstGeom>
          <a:noFill/>
          <a:ln w="25400">
            <a:solidFill>
              <a:schemeClr val="hlink"/>
            </a:solidFill>
            <a:round/>
            <a:headEnd/>
            <a:tailEnd/>
          </a:ln>
        </p:spPr>
        <p:txBody>
          <a:bodyPr wrap="none" anchor="ctr"/>
          <a:lstStyle/>
          <a:p>
            <a:endParaRPr lang="es-AR"/>
          </a:p>
        </p:txBody>
      </p:sp>
      <p:sp>
        <p:nvSpPr>
          <p:cNvPr id="45079" name="Line 23"/>
          <p:cNvSpPr>
            <a:spLocks noChangeShapeType="1"/>
          </p:cNvSpPr>
          <p:nvPr/>
        </p:nvSpPr>
        <p:spPr bwMode="auto">
          <a:xfrm>
            <a:off x="6553200" y="1419225"/>
            <a:ext cx="0" cy="76200"/>
          </a:xfrm>
          <a:prstGeom prst="line">
            <a:avLst/>
          </a:prstGeom>
          <a:noFill/>
          <a:ln w="25400">
            <a:solidFill>
              <a:schemeClr val="hlink"/>
            </a:solidFill>
            <a:round/>
            <a:headEnd/>
            <a:tailEnd/>
          </a:ln>
        </p:spPr>
        <p:txBody>
          <a:bodyPr wrap="none" anchor="ctr"/>
          <a:lstStyle/>
          <a:p>
            <a:endParaRPr lang="es-AR"/>
          </a:p>
        </p:txBody>
      </p:sp>
      <p:sp>
        <p:nvSpPr>
          <p:cNvPr id="45080" name="Line 24"/>
          <p:cNvSpPr>
            <a:spLocks noChangeShapeType="1"/>
          </p:cNvSpPr>
          <p:nvPr/>
        </p:nvSpPr>
        <p:spPr bwMode="auto">
          <a:xfrm>
            <a:off x="6781800" y="1190625"/>
            <a:ext cx="0" cy="304800"/>
          </a:xfrm>
          <a:prstGeom prst="line">
            <a:avLst/>
          </a:prstGeom>
          <a:noFill/>
          <a:ln w="25400">
            <a:solidFill>
              <a:schemeClr val="hlink"/>
            </a:solidFill>
            <a:round/>
            <a:headEnd/>
            <a:tailEnd/>
          </a:ln>
        </p:spPr>
        <p:txBody>
          <a:bodyPr wrap="none" anchor="ctr"/>
          <a:lstStyle/>
          <a:p>
            <a:endParaRPr lang="es-AR"/>
          </a:p>
        </p:txBody>
      </p:sp>
      <p:sp>
        <p:nvSpPr>
          <p:cNvPr id="45081" name="Line 25"/>
          <p:cNvSpPr>
            <a:spLocks noChangeShapeType="1"/>
          </p:cNvSpPr>
          <p:nvPr/>
        </p:nvSpPr>
        <p:spPr bwMode="auto">
          <a:xfrm>
            <a:off x="7010400" y="1190625"/>
            <a:ext cx="0" cy="304800"/>
          </a:xfrm>
          <a:prstGeom prst="line">
            <a:avLst/>
          </a:prstGeom>
          <a:noFill/>
          <a:ln w="25400">
            <a:solidFill>
              <a:schemeClr val="hlink"/>
            </a:solidFill>
            <a:round/>
            <a:headEnd/>
            <a:tailEnd/>
          </a:ln>
        </p:spPr>
        <p:txBody>
          <a:bodyPr wrap="none" anchor="ctr"/>
          <a:lstStyle/>
          <a:p>
            <a:endParaRPr lang="es-AR"/>
          </a:p>
        </p:txBody>
      </p:sp>
      <p:sp>
        <p:nvSpPr>
          <p:cNvPr id="45082" name="Rectangle 26"/>
          <p:cNvSpPr>
            <a:spLocks noChangeArrowheads="1"/>
          </p:cNvSpPr>
          <p:nvPr/>
        </p:nvSpPr>
        <p:spPr bwMode="auto">
          <a:xfrm>
            <a:off x="4267200" y="962025"/>
            <a:ext cx="260350" cy="206375"/>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16</a:t>
            </a:r>
          </a:p>
        </p:txBody>
      </p:sp>
      <p:sp>
        <p:nvSpPr>
          <p:cNvPr id="45083" name="Rectangle 27"/>
          <p:cNvSpPr>
            <a:spLocks noChangeArrowheads="1"/>
          </p:cNvSpPr>
          <p:nvPr/>
        </p:nvSpPr>
        <p:spPr bwMode="auto">
          <a:xfrm>
            <a:off x="2667000" y="962025"/>
            <a:ext cx="260350" cy="206375"/>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23</a:t>
            </a:r>
          </a:p>
        </p:txBody>
      </p:sp>
      <p:sp>
        <p:nvSpPr>
          <p:cNvPr id="45084" name="Text Box 28"/>
          <p:cNvSpPr txBox="1">
            <a:spLocks noChangeArrowheads="1"/>
          </p:cNvSpPr>
          <p:nvPr/>
        </p:nvSpPr>
        <p:spPr bwMode="auto">
          <a:xfrm>
            <a:off x="2667000" y="1168400"/>
            <a:ext cx="1828800" cy="342900"/>
          </a:xfrm>
          <a:prstGeom prst="rect">
            <a:avLst/>
          </a:prstGeom>
          <a:noFill/>
          <a:ln w="38100">
            <a:solidFill>
              <a:schemeClr val="tx1"/>
            </a:solidFill>
            <a:miter lim="800000"/>
            <a:headEnd/>
            <a:tailEnd/>
          </a:ln>
        </p:spPr>
        <p:txBody>
          <a:bodyPr anchor="ctr">
            <a:spAutoFit/>
          </a:bodyPr>
          <a:lstStyle/>
          <a:p>
            <a:pPr algn="l" fontAlgn="base">
              <a:lnSpc>
                <a:spcPct val="100000"/>
              </a:lnSpc>
              <a:spcBef>
                <a:spcPct val="0"/>
              </a:spcBef>
              <a:buClrTx/>
              <a:buSzTx/>
              <a:buFontTx/>
              <a:buNone/>
            </a:pPr>
            <a:r>
              <a:rPr lang="en-US" sz="1400" b="1">
                <a:latin typeface="Courier New" pitchFamily="49" charset="0"/>
              </a:rPr>
              <a:t> </a:t>
            </a:r>
            <a:endParaRPr lang="en-US" sz="1400">
              <a:latin typeface="Courier New" pitchFamily="49" charset="0"/>
            </a:endParaRPr>
          </a:p>
        </p:txBody>
      </p:sp>
      <p:sp>
        <p:nvSpPr>
          <p:cNvPr id="45085" name="Rectangle 29"/>
          <p:cNvSpPr>
            <a:spLocks noChangeArrowheads="1"/>
          </p:cNvSpPr>
          <p:nvPr/>
        </p:nvSpPr>
        <p:spPr bwMode="auto">
          <a:xfrm>
            <a:off x="4495800" y="962025"/>
            <a:ext cx="260350" cy="206375"/>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15</a:t>
            </a:r>
          </a:p>
        </p:txBody>
      </p:sp>
      <p:sp>
        <p:nvSpPr>
          <p:cNvPr id="45086" name="Text Box 30"/>
          <p:cNvSpPr txBox="1">
            <a:spLocks noChangeArrowheads="1"/>
          </p:cNvSpPr>
          <p:nvPr/>
        </p:nvSpPr>
        <p:spPr bwMode="auto">
          <a:xfrm>
            <a:off x="4495800" y="1168400"/>
            <a:ext cx="1828800" cy="342900"/>
          </a:xfrm>
          <a:prstGeom prst="rect">
            <a:avLst/>
          </a:prstGeom>
          <a:noFill/>
          <a:ln w="38100">
            <a:solidFill>
              <a:schemeClr val="tx1"/>
            </a:solidFill>
            <a:miter lim="800000"/>
            <a:headEnd/>
            <a:tailEnd/>
          </a:ln>
        </p:spPr>
        <p:txBody>
          <a:bodyPr anchor="ctr">
            <a:spAutoFit/>
          </a:bodyPr>
          <a:lstStyle/>
          <a:p>
            <a:pPr algn="l" fontAlgn="base">
              <a:lnSpc>
                <a:spcPct val="100000"/>
              </a:lnSpc>
              <a:spcBef>
                <a:spcPct val="0"/>
              </a:spcBef>
              <a:buClrTx/>
              <a:buSzTx/>
              <a:buFontTx/>
              <a:buNone/>
            </a:pPr>
            <a:r>
              <a:rPr lang="en-US" sz="1400" b="1">
                <a:latin typeface="Courier New" pitchFamily="49" charset="0"/>
              </a:rPr>
              <a:t> </a:t>
            </a:r>
            <a:endParaRPr lang="en-US" sz="1400">
              <a:latin typeface="Courier New" pitchFamily="49" charset="0"/>
            </a:endParaRPr>
          </a:p>
        </p:txBody>
      </p:sp>
      <p:sp>
        <p:nvSpPr>
          <p:cNvPr id="45087" name="Line 31"/>
          <p:cNvSpPr>
            <a:spLocks noChangeShapeType="1"/>
          </p:cNvSpPr>
          <p:nvPr/>
        </p:nvSpPr>
        <p:spPr bwMode="auto">
          <a:xfrm>
            <a:off x="7467600" y="1419225"/>
            <a:ext cx="0" cy="76200"/>
          </a:xfrm>
          <a:prstGeom prst="line">
            <a:avLst/>
          </a:prstGeom>
          <a:noFill/>
          <a:ln w="25400">
            <a:solidFill>
              <a:schemeClr val="hlink"/>
            </a:solidFill>
            <a:round/>
            <a:headEnd/>
            <a:tailEnd/>
          </a:ln>
        </p:spPr>
        <p:txBody>
          <a:bodyPr wrap="none" anchor="ctr"/>
          <a:lstStyle/>
          <a:p>
            <a:endParaRPr lang="es-AR"/>
          </a:p>
        </p:txBody>
      </p:sp>
      <p:sp>
        <p:nvSpPr>
          <p:cNvPr id="45088" name="Line 32"/>
          <p:cNvSpPr>
            <a:spLocks noChangeShapeType="1"/>
          </p:cNvSpPr>
          <p:nvPr/>
        </p:nvSpPr>
        <p:spPr bwMode="auto">
          <a:xfrm>
            <a:off x="7696200" y="1419225"/>
            <a:ext cx="0" cy="76200"/>
          </a:xfrm>
          <a:prstGeom prst="line">
            <a:avLst/>
          </a:prstGeom>
          <a:noFill/>
          <a:ln w="25400">
            <a:solidFill>
              <a:schemeClr val="hlink"/>
            </a:solidFill>
            <a:round/>
            <a:headEnd/>
            <a:tailEnd/>
          </a:ln>
        </p:spPr>
        <p:txBody>
          <a:bodyPr wrap="none" anchor="ctr"/>
          <a:lstStyle/>
          <a:p>
            <a:endParaRPr lang="es-AR"/>
          </a:p>
        </p:txBody>
      </p:sp>
      <p:sp>
        <p:nvSpPr>
          <p:cNvPr id="45089" name="Line 33"/>
          <p:cNvSpPr>
            <a:spLocks noChangeShapeType="1"/>
          </p:cNvSpPr>
          <p:nvPr/>
        </p:nvSpPr>
        <p:spPr bwMode="auto">
          <a:xfrm>
            <a:off x="7924800" y="1419225"/>
            <a:ext cx="0" cy="76200"/>
          </a:xfrm>
          <a:prstGeom prst="line">
            <a:avLst/>
          </a:prstGeom>
          <a:noFill/>
          <a:ln w="25400">
            <a:solidFill>
              <a:schemeClr val="hlink"/>
            </a:solidFill>
            <a:round/>
            <a:headEnd/>
            <a:tailEnd/>
          </a:ln>
        </p:spPr>
        <p:txBody>
          <a:bodyPr wrap="none" anchor="ctr"/>
          <a:lstStyle/>
          <a:p>
            <a:endParaRPr lang="es-AR"/>
          </a:p>
        </p:txBody>
      </p:sp>
      <p:sp>
        <p:nvSpPr>
          <p:cNvPr id="45090" name="Rectangle 34"/>
          <p:cNvSpPr>
            <a:spLocks noChangeArrowheads="1"/>
          </p:cNvSpPr>
          <p:nvPr/>
        </p:nvSpPr>
        <p:spPr bwMode="auto">
          <a:xfrm>
            <a:off x="6781800" y="962025"/>
            <a:ext cx="196850" cy="206375"/>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5</a:t>
            </a:r>
          </a:p>
        </p:txBody>
      </p:sp>
      <p:sp>
        <p:nvSpPr>
          <p:cNvPr id="45091" name="Rectangle 35"/>
          <p:cNvSpPr>
            <a:spLocks noChangeArrowheads="1"/>
          </p:cNvSpPr>
          <p:nvPr/>
        </p:nvSpPr>
        <p:spPr bwMode="auto">
          <a:xfrm>
            <a:off x="7010400" y="962025"/>
            <a:ext cx="196850" cy="206375"/>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4</a:t>
            </a:r>
          </a:p>
        </p:txBody>
      </p:sp>
      <p:sp>
        <p:nvSpPr>
          <p:cNvPr id="45092" name="Rectangle 36"/>
          <p:cNvSpPr>
            <a:spLocks noChangeArrowheads="1"/>
          </p:cNvSpPr>
          <p:nvPr/>
        </p:nvSpPr>
        <p:spPr bwMode="auto">
          <a:xfrm>
            <a:off x="7924800" y="962025"/>
            <a:ext cx="196850" cy="206375"/>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0</a:t>
            </a:r>
          </a:p>
        </p:txBody>
      </p:sp>
      <p:sp>
        <p:nvSpPr>
          <p:cNvPr id="45093" name="Rectangle 37"/>
          <p:cNvSpPr>
            <a:spLocks noChangeArrowheads="1"/>
          </p:cNvSpPr>
          <p:nvPr/>
        </p:nvSpPr>
        <p:spPr bwMode="auto">
          <a:xfrm>
            <a:off x="2362200" y="962025"/>
            <a:ext cx="260350" cy="206375"/>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24</a:t>
            </a:r>
          </a:p>
        </p:txBody>
      </p:sp>
      <p:sp>
        <p:nvSpPr>
          <p:cNvPr id="45094" name="Line 38"/>
          <p:cNvSpPr>
            <a:spLocks noChangeShapeType="1"/>
          </p:cNvSpPr>
          <p:nvPr/>
        </p:nvSpPr>
        <p:spPr bwMode="auto">
          <a:xfrm>
            <a:off x="2667000" y="1495425"/>
            <a:ext cx="0" cy="152400"/>
          </a:xfrm>
          <a:prstGeom prst="line">
            <a:avLst/>
          </a:prstGeom>
          <a:noFill/>
          <a:ln w="25400">
            <a:solidFill>
              <a:schemeClr val="tx1"/>
            </a:solidFill>
            <a:round/>
            <a:headEnd/>
            <a:tailEnd/>
          </a:ln>
        </p:spPr>
        <p:txBody>
          <a:bodyPr wrap="none" anchor="ctr"/>
          <a:lstStyle/>
          <a:p>
            <a:endParaRPr lang="es-AR"/>
          </a:p>
        </p:txBody>
      </p:sp>
      <p:sp>
        <p:nvSpPr>
          <p:cNvPr id="45095" name="Line 39"/>
          <p:cNvSpPr>
            <a:spLocks noChangeShapeType="1"/>
          </p:cNvSpPr>
          <p:nvPr/>
        </p:nvSpPr>
        <p:spPr bwMode="auto">
          <a:xfrm>
            <a:off x="4495800" y="1495425"/>
            <a:ext cx="0" cy="152400"/>
          </a:xfrm>
          <a:prstGeom prst="line">
            <a:avLst/>
          </a:prstGeom>
          <a:noFill/>
          <a:ln w="25400">
            <a:solidFill>
              <a:schemeClr val="tx1"/>
            </a:solidFill>
            <a:round/>
            <a:headEnd/>
            <a:tailEnd/>
          </a:ln>
        </p:spPr>
        <p:txBody>
          <a:bodyPr wrap="none" anchor="ctr"/>
          <a:lstStyle/>
          <a:p>
            <a:endParaRPr lang="es-AR"/>
          </a:p>
        </p:txBody>
      </p:sp>
      <p:sp>
        <p:nvSpPr>
          <p:cNvPr id="45096" name="Line 40"/>
          <p:cNvSpPr>
            <a:spLocks noChangeShapeType="1"/>
          </p:cNvSpPr>
          <p:nvPr/>
        </p:nvSpPr>
        <p:spPr bwMode="auto">
          <a:xfrm>
            <a:off x="6324600" y="1495425"/>
            <a:ext cx="0" cy="152400"/>
          </a:xfrm>
          <a:prstGeom prst="line">
            <a:avLst/>
          </a:prstGeom>
          <a:noFill/>
          <a:ln w="25400">
            <a:solidFill>
              <a:schemeClr val="tx1"/>
            </a:solidFill>
            <a:round/>
            <a:headEnd/>
            <a:tailEnd/>
          </a:ln>
        </p:spPr>
        <p:txBody>
          <a:bodyPr wrap="none" anchor="ctr"/>
          <a:lstStyle/>
          <a:p>
            <a:endParaRPr lang="es-AR"/>
          </a:p>
        </p:txBody>
      </p:sp>
      <p:sp>
        <p:nvSpPr>
          <p:cNvPr id="45097" name="Line 41"/>
          <p:cNvSpPr>
            <a:spLocks noChangeShapeType="1"/>
          </p:cNvSpPr>
          <p:nvPr/>
        </p:nvSpPr>
        <p:spPr bwMode="auto">
          <a:xfrm>
            <a:off x="8153400" y="1495425"/>
            <a:ext cx="0" cy="152400"/>
          </a:xfrm>
          <a:prstGeom prst="line">
            <a:avLst/>
          </a:prstGeom>
          <a:noFill/>
          <a:ln w="25400">
            <a:solidFill>
              <a:schemeClr val="tx1"/>
            </a:solidFill>
            <a:round/>
            <a:headEnd/>
            <a:tailEnd/>
          </a:ln>
        </p:spPr>
        <p:txBody>
          <a:bodyPr wrap="none" anchor="ctr"/>
          <a:lstStyle/>
          <a:p>
            <a:endParaRPr lang="es-AR"/>
          </a:p>
        </p:txBody>
      </p:sp>
      <p:sp>
        <p:nvSpPr>
          <p:cNvPr id="45098" name="Line 42"/>
          <p:cNvSpPr>
            <a:spLocks noChangeShapeType="1"/>
          </p:cNvSpPr>
          <p:nvPr/>
        </p:nvSpPr>
        <p:spPr bwMode="auto">
          <a:xfrm>
            <a:off x="838200" y="1495425"/>
            <a:ext cx="0" cy="152400"/>
          </a:xfrm>
          <a:prstGeom prst="line">
            <a:avLst/>
          </a:prstGeom>
          <a:noFill/>
          <a:ln w="25400">
            <a:solidFill>
              <a:schemeClr val="tx1"/>
            </a:solidFill>
            <a:round/>
            <a:headEnd/>
            <a:tailEnd/>
          </a:ln>
        </p:spPr>
        <p:txBody>
          <a:bodyPr wrap="none" anchor="ctr"/>
          <a:lstStyle/>
          <a:p>
            <a:endParaRPr lang="es-AR"/>
          </a:p>
        </p:txBody>
      </p:sp>
      <p:sp>
        <p:nvSpPr>
          <p:cNvPr id="45099" name="Line 43"/>
          <p:cNvSpPr>
            <a:spLocks noChangeShapeType="1"/>
          </p:cNvSpPr>
          <p:nvPr/>
        </p:nvSpPr>
        <p:spPr bwMode="auto">
          <a:xfrm>
            <a:off x="2413000" y="1190625"/>
            <a:ext cx="0" cy="304800"/>
          </a:xfrm>
          <a:prstGeom prst="line">
            <a:avLst/>
          </a:prstGeom>
          <a:noFill/>
          <a:ln w="25400">
            <a:solidFill>
              <a:schemeClr val="hlink"/>
            </a:solidFill>
            <a:round/>
            <a:headEnd/>
            <a:tailEnd/>
          </a:ln>
        </p:spPr>
        <p:txBody>
          <a:bodyPr wrap="none" anchor="ctr"/>
          <a:lstStyle/>
          <a:p>
            <a:endParaRPr lang="es-AR"/>
          </a:p>
        </p:txBody>
      </p:sp>
      <p:sp>
        <p:nvSpPr>
          <p:cNvPr id="45100" name="Text Box 44"/>
          <p:cNvSpPr txBox="1">
            <a:spLocks noChangeArrowheads="1"/>
          </p:cNvSpPr>
          <p:nvPr/>
        </p:nvSpPr>
        <p:spPr bwMode="auto">
          <a:xfrm>
            <a:off x="2413000" y="1190625"/>
            <a:ext cx="254000" cy="304800"/>
          </a:xfrm>
          <a:prstGeom prst="rect">
            <a:avLst/>
          </a:prstGeom>
          <a:noFill/>
          <a:ln w="38100">
            <a:noFill/>
            <a:miter lim="800000"/>
            <a:headEnd/>
            <a:tailEnd/>
          </a:ln>
        </p:spPr>
        <p:txBody>
          <a:bodyPr anchor="ctr">
            <a:spAutoFit/>
          </a:bodyPr>
          <a:lstStyle/>
          <a:p>
            <a:pPr fontAlgn="base">
              <a:lnSpc>
                <a:spcPct val="100000"/>
              </a:lnSpc>
              <a:spcBef>
                <a:spcPct val="0"/>
              </a:spcBef>
              <a:buClrTx/>
              <a:buSzTx/>
              <a:buFontTx/>
              <a:buNone/>
            </a:pPr>
            <a:r>
              <a:rPr lang="en-US" sz="1400" b="1">
                <a:solidFill>
                  <a:schemeClr val="folHlink"/>
                </a:solidFill>
                <a:latin typeface="Courier New" pitchFamily="49" charset="0"/>
              </a:rPr>
              <a:t>J</a:t>
            </a:r>
            <a:endParaRPr lang="en-US" sz="1400">
              <a:solidFill>
                <a:schemeClr val="accent2"/>
              </a:solidFill>
              <a:latin typeface="Courier New" pitchFamily="49" charset="0"/>
            </a:endParaRPr>
          </a:p>
        </p:txBody>
      </p:sp>
      <p:grpSp>
        <p:nvGrpSpPr>
          <p:cNvPr id="2" name="Group 45"/>
          <p:cNvGrpSpPr>
            <a:grpSpLocks/>
          </p:cNvGrpSpPr>
          <p:nvPr/>
        </p:nvGrpSpPr>
        <p:grpSpPr bwMode="auto">
          <a:xfrm>
            <a:off x="3521075" y="958850"/>
            <a:ext cx="2771775" cy="209550"/>
            <a:chOff x="2218" y="622"/>
            <a:chExt cx="1746" cy="132"/>
          </a:xfrm>
        </p:grpSpPr>
        <p:sp>
          <p:nvSpPr>
            <p:cNvPr id="45106" name="Rectangle 46"/>
            <p:cNvSpPr>
              <a:spLocks noChangeArrowheads="1"/>
            </p:cNvSpPr>
            <p:nvPr/>
          </p:nvSpPr>
          <p:spPr bwMode="auto">
            <a:xfrm>
              <a:off x="3538" y="622"/>
              <a:ext cx="164" cy="130"/>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10</a:t>
              </a:r>
            </a:p>
          </p:txBody>
        </p:sp>
        <p:sp>
          <p:nvSpPr>
            <p:cNvPr id="45107" name="Rectangle 47"/>
            <p:cNvSpPr>
              <a:spLocks noChangeArrowheads="1"/>
            </p:cNvSpPr>
            <p:nvPr/>
          </p:nvSpPr>
          <p:spPr bwMode="auto">
            <a:xfrm>
              <a:off x="3840" y="624"/>
              <a:ext cx="124" cy="130"/>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8</a:t>
              </a:r>
            </a:p>
          </p:txBody>
        </p:sp>
        <p:sp>
          <p:nvSpPr>
            <p:cNvPr id="45108" name="Rectangle 48"/>
            <p:cNvSpPr>
              <a:spLocks noChangeArrowheads="1"/>
            </p:cNvSpPr>
            <p:nvPr/>
          </p:nvSpPr>
          <p:spPr bwMode="auto">
            <a:xfrm>
              <a:off x="3712" y="622"/>
              <a:ext cx="124" cy="130"/>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9</a:t>
              </a:r>
            </a:p>
          </p:txBody>
        </p:sp>
        <p:sp>
          <p:nvSpPr>
            <p:cNvPr id="45109" name="Rectangle 49"/>
            <p:cNvSpPr>
              <a:spLocks noChangeArrowheads="1"/>
            </p:cNvSpPr>
            <p:nvPr/>
          </p:nvSpPr>
          <p:spPr bwMode="auto">
            <a:xfrm>
              <a:off x="2218" y="622"/>
              <a:ext cx="184" cy="130"/>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GB" sz="1000" b="1">
                  <a:solidFill>
                    <a:srgbClr val="000000"/>
                  </a:solidFill>
                  <a:latin typeface="Times New Roman" pitchFamily="18" charset="0"/>
                </a:rPr>
                <a:t> 19</a:t>
              </a:r>
              <a:endParaRPr lang="en-US" sz="1000" b="1">
                <a:solidFill>
                  <a:srgbClr val="000000"/>
                </a:solidFill>
                <a:latin typeface="Times New Roman" pitchFamily="18" charset="0"/>
              </a:endParaRPr>
            </a:p>
          </p:txBody>
        </p:sp>
      </p:grpSp>
      <p:sp>
        <p:nvSpPr>
          <p:cNvPr id="45102" name="Text Box 50"/>
          <p:cNvSpPr txBox="1">
            <a:spLocks noChangeArrowheads="1"/>
          </p:cNvSpPr>
          <p:nvPr/>
        </p:nvSpPr>
        <p:spPr bwMode="auto">
          <a:xfrm>
            <a:off x="3581400" y="1166813"/>
            <a:ext cx="914400" cy="342900"/>
          </a:xfrm>
          <a:prstGeom prst="rect">
            <a:avLst/>
          </a:prstGeom>
          <a:solidFill>
            <a:schemeClr val="bg1"/>
          </a:solidFill>
          <a:ln w="38100">
            <a:solidFill>
              <a:schemeClr val="tx1"/>
            </a:solidFill>
            <a:miter lim="800000"/>
            <a:headEnd/>
            <a:tailEnd/>
          </a:ln>
        </p:spPr>
        <p:txBody>
          <a:bodyPr wrap="none" lIns="0" rIns="45720" anchor="ctr"/>
          <a:lstStyle/>
          <a:p>
            <a:pPr algn="r" fontAlgn="base">
              <a:lnSpc>
                <a:spcPct val="100000"/>
              </a:lnSpc>
              <a:spcBef>
                <a:spcPct val="0"/>
              </a:spcBef>
              <a:buClrTx/>
              <a:buSzTx/>
              <a:buFontTx/>
              <a:buNone/>
            </a:pPr>
            <a:r>
              <a:rPr lang="en-US" sz="1400" b="1">
                <a:solidFill>
                  <a:schemeClr val="bg2"/>
                </a:solidFill>
                <a:latin typeface="Courier New" pitchFamily="49" charset="0"/>
              </a:rPr>
              <a:t>GE[3:0]</a:t>
            </a:r>
          </a:p>
        </p:txBody>
      </p:sp>
      <p:sp>
        <p:nvSpPr>
          <p:cNvPr id="45103" name="Text Box 51"/>
          <p:cNvSpPr txBox="1">
            <a:spLocks noChangeArrowheads="1"/>
          </p:cNvSpPr>
          <p:nvPr/>
        </p:nvSpPr>
        <p:spPr bwMode="auto">
          <a:xfrm>
            <a:off x="5867400" y="1166813"/>
            <a:ext cx="457200" cy="342900"/>
          </a:xfrm>
          <a:prstGeom prst="rect">
            <a:avLst/>
          </a:prstGeom>
          <a:solidFill>
            <a:schemeClr val="bg1"/>
          </a:solidFill>
          <a:ln w="38100">
            <a:solidFill>
              <a:schemeClr val="tx1"/>
            </a:solidFill>
            <a:miter lim="800000"/>
            <a:headEnd/>
            <a:tailEnd/>
          </a:ln>
        </p:spPr>
        <p:txBody>
          <a:bodyPr wrap="none" lIns="0" rIns="45720" anchor="ctr"/>
          <a:lstStyle/>
          <a:p>
            <a:pPr algn="r" fontAlgn="base">
              <a:lnSpc>
                <a:spcPct val="100000"/>
              </a:lnSpc>
              <a:spcBef>
                <a:spcPct val="0"/>
              </a:spcBef>
              <a:buClrTx/>
              <a:buSzTx/>
              <a:buFontTx/>
              <a:buNone/>
            </a:pPr>
            <a:r>
              <a:rPr lang="en-US" sz="1400" b="1">
                <a:solidFill>
                  <a:schemeClr val="bg2"/>
                </a:solidFill>
                <a:latin typeface="Courier New" pitchFamily="49" charset="0"/>
              </a:rPr>
              <a:t>     E A</a:t>
            </a:r>
          </a:p>
        </p:txBody>
      </p:sp>
      <p:sp>
        <p:nvSpPr>
          <p:cNvPr id="45104" name="Rectangle 52"/>
          <p:cNvSpPr>
            <a:spLocks noChangeArrowheads="1"/>
          </p:cNvSpPr>
          <p:nvPr/>
        </p:nvSpPr>
        <p:spPr bwMode="auto">
          <a:xfrm>
            <a:off x="4513263" y="1184275"/>
            <a:ext cx="1344612" cy="314325"/>
          </a:xfrm>
          <a:prstGeom prst="rect">
            <a:avLst/>
          </a:prstGeom>
          <a:solidFill>
            <a:schemeClr val="bg1"/>
          </a:solidFill>
          <a:ln w="38100">
            <a:noFill/>
            <a:miter lim="800000"/>
            <a:headEnd/>
            <a:tailEnd/>
          </a:ln>
        </p:spPr>
        <p:txBody>
          <a:bodyPr lIns="0" rIns="0"/>
          <a:lstStyle/>
          <a:p>
            <a:pPr algn="l" fontAlgn="base">
              <a:lnSpc>
                <a:spcPct val="100000"/>
              </a:lnSpc>
              <a:spcBef>
                <a:spcPct val="0"/>
              </a:spcBef>
              <a:buClrTx/>
              <a:buSzTx/>
              <a:buFontTx/>
              <a:buNone/>
            </a:pPr>
            <a:r>
              <a:rPr lang="en-US" sz="1400" b="1">
                <a:solidFill>
                  <a:schemeClr val="bg2"/>
                </a:solidFill>
                <a:latin typeface="Courier New" pitchFamily="49" charset="0"/>
              </a:rPr>
              <a:t> IT cond_abc</a:t>
            </a:r>
          </a:p>
        </p:txBody>
      </p:sp>
      <p:sp>
        <p:nvSpPr>
          <p:cNvPr id="45105" name="Rectangle 53"/>
          <p:cNvSpPr>
            <a:spLocks noChangeArrowheads="1"/>
          </p:cNvSpPr>
          <p:nvPr/>
        </p:nvSpPr>
        <p:spPr bwMode="auto">
          <a:xfrm>
            <a:off x="1985963" y="1185863"/>
            <a:ext cx="419100" cy="309562"/>
          </a:xfrm>
          <a:prstGeom prst="rect">
            <a:avLst/>
          </a:prstGeom>
          <a:solidFill>
            <a:schemeClr val="bg1"/>
          </a:solidFill>
          <a:ln w="38100">
            <a:noFill/>
            <a:miter lim="800000"/>
            <a:headEnd/>
            <a:tailEnd/>
          </a:ln>
        </p:spPr>
        <p:txBody>
          <a:bodyPr wrap="none"/>
          <a:lstStyle/>
          <a:p>
            <a:pPr algn="l" fontAlgn="base">
              <a:lnSpc>
                <a:spcPct val="100000"/>
              </a:lnSpc>
              <a:spcBef>
                <a:spcPct val="0"/>
              </a:spcBef>
              <a:buClrTx/>
              <a:buSzTx/>
              <a:buFontTx/>
              <a:buNone/>
            </a:pPr>
            <a:r>
              <a:rPr lang="en-US" sz="1400" b="1">
                <a:solidFill>
                  <a:schemeClr val="bg2"/>
                </a:solidFill>
                <a:latin typeface="Courier New" pitchFamily="49" charset="0"/>
              </a:rPr>
              <a:t>de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Agenda</a:t>
            </a:r>
          </a:p>
        </p:txBody>
      </p:sp>
      <p:sp>
        <p:nvSpPr>
          <p:cNvPr id="46083" name="Rectangle 3"/>
          <p:cNvSpPr>
            <a:spLocks noGrp="1" noChangeArrowheads="1"/>
          </p:cNvSpPr>
          <p:nvPr>
            <p:ph type="body" idx="1"/>
          </p:nvPr>
        </p:nvSpPr>
        <p:spPr/>
        <p:txBody>
          <a:bodyPr/>
          <a:lstStyle/>
          <a:p>
            <a:pPr>
              <a:buFont typeface="Wingdings" pitchFamily="2" charset="2"/>
              <a:buNone/>
            </a:pPr>
            <a:r>
              <a:rPr lang="en-US" b="1" smtClean="0"/>
              <a:t>	Introduction to ARM Ltd</a:t>
            </a:r>
          </a:p>
          <a:p>
            <a:pPr>
              <a:buFont typeface="Wingdings" pitchFamily="2" charset="2"/>
              <a:buNone/>
            </a:pPr>
            <a:r>
              <a:rPr lang="en-US" b="1" smtClean="0"/>
              <a:t>	Fundamentals, Programmer’s Model, and Instructions</a:t>
            </a:r>
          </a:p>
          <a:p>
            <a:r>
              <a:rPr lang="en-US" smtClean="0">
                <a:solidFill>
                  <a:schemeClr val="bg2"/>
                </a:solidFill>
              </a:rPr>
              <a:t>Core Family Pipelines</a:t>
            </a:r>
          </a:p>
          <a:p>
            <a:pPr>
              <a:buFont typeface="Wingdings" pitchFamily="2" charset="2"/>
              <a:buNone/>
            </a:pPr>
            <a:r>
              <a:rPr lang="en-US" smtClean="0"/>
              <a:t>	</a:t>
            </a:r>
            <a:r>
              <a:rPr lang="en-US" b="1" smtClean="0"/>
              <a:t>AMBA</a:t>
            </a:r>
          </a:p>
          <a:p>
            <a:pPr>
              <a:buFont typeface="Wingdings" pitchFamily="2" charset="2"/>
              <a:buNone/>
            </a:pPr>
            <a:r>
              <a:rPr lang="en-US" b="1" smtClean="0"/>
              <a:t>	</a:t>
            </a:r>
          </a:p>
          <a:p>
            <a:pPr>
              <a:buFont typeface="Wingdings" pitchFamily="2" charset="2"/>
              <a:buNone/>
            </a:pPr>
            <a:endParaRPr lang="en-US" b="1" smtClean="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09588" y="0"/>
            <a:ext cx="8602662" cy="839788"/>
          </a:xfrm>
          <a:noFill/>
        </p:spPr>
        <p:txBody>
          <a:bodyPr lIns="92075" tIns="46038" rIns="92075" bIns="46038"/>
          <a:lstStyle/>
          <a:p>
            <a:r>
              <a:rPr lang="en-US" smtClean="0"/>
              <a:t>Pipeline changes for ARM9TDMI</a:t>
            </a:r>
          </a:p>
        </p:txBody>
      </p:sp>
      <p:sp>
        <p:nvSpPr>
          <p:cNvPr id="47107" name="Rectangle 3"/>
          <p:cNvSpPr>
            <a:spLocks noChangeArrowheads="1"/>
          </p:cNvSpPr>
          <p:nvPr/>
        </p:nvSpPr>
        <p:spPr bwMode="gray">
          <a:xfrm>
            <a:off x="533400" y="4419600"/>
            <a:ext cx="1676400" cy="914400"/>
          </a:xfrm>
          <a:prstGeom prst="rect">
            <a:avLst/>
          </a:prstGeom>
          <a:solidFill>
            <a:schemeClr val="bg2"/>
          </a:solidFill>
          <a:ln w="25400">
            <a:solidFill>
              <a:schemeClr val="tx1"/>
            </a:solidFill>
            <a:miter lim="800000"/>
            <a:headEnd/>
            <a:tailEnd/>
          </a:ln>
        </p:spPr>
        <p:txBody>
          <a:bodyPr wrap="none" anchor="ctr"/>
          <a:lstStyle/>
          <a:p>
            <a:endParaRPr lang="es-AR"/>
          </a:p>
        </p:txBody>
      </p:sp>
      <p:sp>
        <p:nvSpPr>
          <p:cNvPr id="47108" name="Rectangle 4"/>
          <p:cNvSpPr>
            <a:spLocks noChangeArrowheads="1"/>
          </p:cNvSpPr>
          <p:nvPr/>
        </p:nvSpPr>
        <p:spPr bwMode="gray">
          <a:xfrm>
            <a:off x="533400" y="4648200"/>
            <a:ext cx="1676400" cy="476250"/>
          </a:xfrm>
          <a:prstGeom prst="rect">
            <a:avLst/>
          </a:prstGeom>
          <a:noFill/>
          <a:ln w="9525">
            <a:noFill/>
            <a:miter lim="800000"/>
            <a:headEnd/>
            <a:tailEnd/>
          </a:ln>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Instruction</a:t>
            </a:r>
          </a:p>
          <a:p>
            <a:pPr fontAlgn="base">
              <a:lnSpc>
                <a:spcPct val="90000"/>
              </a:lnSpc>
              <a:spcBef>
                <a:spcPct val="0"/>
              </a:spcBef>
              <a:buClrTx/>
              <a:buSzTx/>
              <a:buFontTx/>
              <a:buNone/>
            </a:pPr>
            <a:r>
              <a:rPr lang="en-US" sz="1400" b="1">
                <a:solidFill>
                  <a:schemeClr val="bg1"/>
                </a:solidFill>
              </a:rPr>
              <a:t>Fetch</a:t>
            </a:r>
          </a:p>
        </p:txBody>
      </p:sp>
      <p:sp>
        <p:nvSpPr>
          <p:cNvPr id="47109" name="Rectangle 5"/>
          <p:cNvSpPr>
            <a:spLocks noChangeArrowheads="1"/>
          </p:cNvSpPr>
          <p:nvPr/>
        </p:nvSpPr>
        <p:spPr bwMode="gray">
          <a:xfrm>
            <a:off x="4191000" y="4419600"/>
            <a:ext cx="1676400" cy="901700"/>
          </a:xfrm>
          <a:prstGeom prst="rect">
            <a:avLst/>
          </a:prstGeom>
          <a:solidFill>
            <a:schemeClr val="tx2"/>
          </a:solidFill>
          <a:ln w="25400">
            <a:solidFill>
              <a:schemeClr val="tx1"/>
            </a:solidFill>
            <a:miter lim="800000"/>
            <a:headEnd/>
            <a:tailEnd/>
          </a:ln>
        </p:spPr>
        <p:txBody>
          <a:bodyPr wrap="none" anchor="ctr"/>
          <a:lstStyle/>
          <a:p>
            <a:endParaRPr lang="es-AR"/>
          </a:p>
        </p:txBody>
      </p:sp>
      <p:sp>
        <p:nvSpPr>
          <p:cNvPr id="47110" name="Rectangle 6"/>
          <p:cNvSpPr>
            <a:spLocks noChangeArrowheads="1"/>
          </p:cNvSpPr>
          <p:nvPr/>
        </p:nvSpPr>
        <p:spPr bwMode="gray">
          <a:xfrm>
            <a:off x="4191000" y="4724400"/>
            <a:ext cx="1676400" cy="284163"/>
          </a:xfrm>
          <a:prstGeom prst="rect">
            <a:avLst/>
          </a:prstGeom>
          <a:noFill/>
          <a:ln w="9525">
            <a:noFill/>
            <a:miter lim="800000"/>
            <a:headEnd/>
            <a:tailEnd/>
          </a:ln>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 Shift + ALU</a:t>
            </a:r>
          </a:p>
        </p:txBody>
      </p:sp>
      <p:sp>
        <p:nvSpPr>
          <p:cNvPr id="47111" name="Rectangle 7"/>
          <p:cNvSpPr>
            <a:spLocks noChangeArrowheads="1"/>
          </p:cNvSpPr>
          <p:nvPr/>
        </p:nvSpPr>
        <p:spPr bwMode="gray">
          <a:xfrm>
            <a:off x="6019800" y="4419600"/>
            <a:ext cx="1676400" cy="901700"/>
          </a:xfrm>
          <a:prstGeom prst="rect">
            <a:avLst/>
          </a:prstGeom>
          <a:solidFill>
            <a:schemeClr val="accent1"/>
          </a:solidFill>
          <a:ln w="25400">
            <a:solidFill>
              <a:schemeClr val="tx1"/>
            </a:solidFill>
            <a:miter lim="800000"/>
            <a:headEnd/>
            <a:tailEnd/>
          </a:ln>
        </p:spPr>
        <p:txBody>
          <a:bodyPr wrap="none" anchor="ctr"/>
          <a:lstStyle/>
          <a:p>
            <a:endParaRPr lang="es-AR"/>
          </a:p>
        </p:txBody>
      </p:sp>
      <p:sp>
        <p:nvSpPr>
          <p:cNvPr id="47112" name="Rectangle 8"/>
          <p:cNvSpPr>
            <a:spLocks noChangeArrowheads="1"/>
          </p:cNvSpPr>
          <p:nvPr/>
        </p:nvSpPr>
        <p:spPr bwMode="gray">
          <a:xfrm>
            <a:off x="6019800" y="4648200"/>
            <a:ext cx="1676400" cy="476250"/>
          </a:xfrm>
          <a:prstGeom prst="rect">
            <a:avLst/>
          </a:prstGeom>
          <a:noFill/>
          <a:ln w="9525">
            <a:noFill/>
            <a:miter lim="800000"/>
            <a:headEnd/>
            <a:tailEnd/>
          </a:ln>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Memory</a:t>
            </a:r>
          </a:p>
          <a:p>
            <a:pPr fontAlgn="base">
              <a:lnSpc>
                <a:spcPct val="90000"/>
              </a:lnSpc>
              <a:spcBef>
                <a:spcPct val="0"/>
              </a:spcBef>
              <a:buClrTx/>
              <a:buSzTx/>
              <a:buFontTx/>
              <a:buNone/>
            </a:pPr>
            <a:r>
              <a:rPr lang="en-US" sz="1400" b="1">
                <a:solidFill>
                  <a:schemeClr val="bg1"/>
                </a:solidFill>
              </a:rPr>
              <a:t>Access</a:t>
            </a:r>
          </a:p>
        </p:txBody>
      </p:sp>
      <p:sp>
        <p:nvSpPr>
          <p:cNvPr id="47113" name="Rectangle 9"/>
          <p:cNvSpPr>
            <a:spLocks noChangeArrowheads="1"/>
          </p:cNvSpPr>
          <p:nvPr/>
        </p:nvSpPr>
        <p:spPr bwMode="gray">
          <a:xfrm>
            <a:off x="7854950" y="4419600"/>
            <a:ext cx="914400" cy="901700"/>
          </a:xfrm>
          <a:prstGeom prst="rect">
            <a:avLst/>
          </a:prstGeom>
          <a:solidFill>
            <a:schemeClr val="accent2"/>
          </a:solidFill>
          <a:ln w="25400">
            <a:solidFill>
              <a:schemeClr val="tx1"/>
            </a:solidFill>
            <a:miter lim="800000"/>
            <a:headEnd/>
            <a:tailEnd/>
          </a:ln>
        </p:spPr>
        <p:txBody>
          <a:bodyPr wrap="none" anchor="ctr"/>
          <a:lstStyle/>
          <a:p>
            <a:endParaRPr lang="es-AR"/>
          </a:p>
        </p:txBody>
      </p:sp>
      <p:sp>
        <p:nvSpPr>
          <p:cNvPr id="47114" name="Rectangle 10"/>
          <p:cNvSpPr>
            <a:spLocks noChangeArrowheads="1"/>
          </p:cNvSpPr>
          <p:nvPr/>
        </p:nvSpPr>
        <p:spPr bwMode="gray">
          <a:xfrm>
            <a:off x="7848600" y="4616450"/>
            <a:ext cx="914400" cy="476250"/>
          </a:xfrm>
          <a:prstGeom prst="rect">
            <a:avLst/>
          </a:prstGeom>
          <a:noFill/>
          <a:ln w="9525">
            <a:noFill/>
            <a:miter lim="800000"/>
            <a:headEnd/>
            <a:tailEnd/>
          </a:ln>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Reg</a:t>
            </a:r>
          </a:p>
          <a:p>
            <a:pPr fontAlgn="base">
              <a:lnSpc>
                <a:spcPct val="90000"/>
              </a:lnSpc>
              <a:spcBef>
                <a:spcPct val="0"/>
              </a:spcBef>
              <a:buClrTx/>
              <a:buSzTx/>
              <a:buFontTx/>
              <a:buNone/>
            </a:pPr>
            <a:r>
              <a:rPr lang="en-US" sz="1400" b="1">
                <a:solidFill>
                  <a:schemeClr val="bg1"/>
                </a:solidFill>
              </a:rPr>
              <a:t>Write</a:t>
            </a:r>
          </a:p>
        </p:txBody>
      </p:sp>
      <p:sp>
        <p:nvSpPr>
          <p:cNvPr id="47115" name="Rectangle 11"/>
          <p:cNvSpPr>
            <a:spLocks noChangeArrowheads="1"/>
          </p:cNvSpPr>
          <p:nvPr/>
        </p:nvSpPr>
        <p:spPr bwMode="gray">
          <a:xfrm>
            <a:off x="2362200" y="4419600"/>
            <a:ext cx="1676400" cy="914400"/>
          </a:xfrm>
          <a:prstGeom prst="rect">
            <a:avLst/>
          </a:prstGeom>
          <a:solidFill>
            <a:schemeClr val="folHlink"/>
          </a:solidFill>
          <a:ln w="25400">
            <a:solidFill>
              <a:schemeClr val="tx1"/>
            </a:solidFill>
            <a:miter lim="800000"/>
            <a:headEnd/>
            <a:tailEnd/>
          </a:ln>
        </p:spPr>
        <p:txBody>
          <a:bodyPr wrap="none" anchor="ctr"/>
          <a:lstStyle/>
          <a:p>
            <a:endParaRPr lang="es-AR"/>
          </a:p>
        </p:txBody>
      </p:sp>
      <p:sp>
        <p:nvSpPr>
          <p:cNvPr id="47116" name="Rectangle 12"/>
          <p:cNvSpPr>
            <a:spLocks noChangeArrowheads="1"/>
          </p:cNvSpPr>
          <p:nvPr/>
        </p:nvSpPr>
        <p:spPr bwMode="gray">
          <a:xfrm>
            <a:off x="3276600" y="4876800"/>
            <a:ext cx="617538" cy="476250"/>
          </a:xfrm>
          <a:prstGeom prst="rect">
            <a:avLst/>
          </a:prstGeom>
          <a:noFill/>
          <a:ln w="9525">
            <a:noFill/>
            <a:miter lim="800000"/>
            <a:headEnd/>
            <a:tailEnd/>
          </a:ln>
        </p:spPr>
        <p:txBody>
          <a:bodyPr wrap="none" lIns="92075" tIns="46038" rIns="92075" bIns="46038">
            <a:spAutoFit/>
          </a:bodyPr>
          <a:lstStyle/>
          <a:p>
            <a:pPr fontAlgn="base">
              <a:lnSpc>
                <a:spcPct val="90000"/>
              </a:lnSpc>
              <a:spcBef>
                <a:spcPct val="0"/>
              </a:spcBef>
              <a:buClrTx/>
              <a:buSzTx/>
              <a:buFontTx/>
              <a:buNone/>
            </a:pPr>
            <a:r>
              <a:rPr lang="en-US" sz="1400" b="1">
                <a:solidFill>
                  <a:schemeClr val="bg1"/>
                </a:solidFill>
              </a:rPr>
              <a:t>Reg</a:t>
            </a:r>
          </a:p>
          <a:p>
            <a:pPr fontAlgn="base">
              <a:lnSpc>
                <a:spcPct val="90000"/>
              </a:lnSpc>
              <a:spcBef>
                <a:spcPct val="0"/>
              </a:spcBef>
              <a:buClrTx/>
              <a:buSzTx/>
              <a:buFontTx/>
              <a:buNone/>
            </a:pPr>
            <a:r>
              <a:rPr lang="en-US" sz="1400" b="1">
                <a:solidFill>
                  <a:schemeClr val="bg1"/>
                </a:solidFill>
              </a:rPr>
              <a:t>Read</a:t>
            </a:r>
          </a:p>
        </p:txBody>
      </p:sp>
      <p:sp>
        <p:nvSpPr>
          <p:cNvPr id="47117" name="Rectangle 13"/>
          <p:cNvSpPr>
            <a:spLocks noChangeArrowheads="1"/>
          </p:cNvSpPr>
          <p:nvPr/>
        </p:nvSpPr>
        <p:spPr bwMode="gray">
          <a:xfrm>
            <a:off x="2362200" y="4876800"/>
            <a:ext cx="823913" cy="476250"/>
          </a:xfrm>
          <a:prstGeom prst="rect">
            <a:avLst/>
          </a:prstGeom>
          <a:noFill/>
          <a:ln w="9525">
            <a:noFill/>
            <a:miter lim="800000"/>
            <a:headEnd/>
            <a:tailEnd/>
          </a:ln>
        </p:spPr>
        <p:txBody>
          <a:bodyPr wrap="none" lIns="92075" tIns="46038" rIns="92075" bIns="46038">
            <a:spAutoFit/>
          </a:bodyPr>
          <a:lstStyle/>
          <a:p>
            <a:pPr fontAlgn="base">
              <a:lnSpc>
                <a:spcPct val="90000"/>
              </a:lnSpc>
              <a:spcBef>
                <a:spcPct val="0"/>
              </a:spcBef>
              <a:buClrTx/>
              <a:buSzTx/>
              <a:buFontTx/>
              <a:buNone/>
            </a:pPr>
            <a:r>
              <a:rPr lang="en-US" sz="1400" b="1">
                <a:solidFill>
                  <a:schemeClr val="bg1"/>
                </a:solidFill>
              </a:rPr>
              <a:t>Reg</a:t>
            </a:r>
          </a:p>
          <a:p>
            <a:pPr fontAlgn="base">
              <a:lnSpc>
                <a:spcPct val="90000"/>
              </a:lnSpc>
              <a:spcBef>
                <a:spcPct val="0"/>
              </a:spcBef>
              <a:buClrTx/>
              <a:buSzTx/>
              <a:buFontTx/>
              <a:buNone/>
            </a:pPr>
            <a:r>
              <a:rPr lang="en-US" sz="1400" b="1">
                <a:solidFill>
                  <a:schemeClr val="bg1"/>
                </a:solidFill>
              </a:rPr>
              <a:t>Decode</a:t>
            </a:r>
          </a:p>
        </p:txBody>
      </p:sp>
      <p:sp>
        <p:nvSpPr>
          <p:cNvPr id="47118" name="Rectangle 14"/>
          <p:cNvSpPr>
            <a:spLocks noChangeArrowheads="1"/>
          </p:cNvSpPr>
          <p:nvPr/>
        </p:nvSpPr>
        <p:spPr bwMode="gray">
          <a:xfrm>
            <a:off x="957263" y="5357813"/>
            <a:ext cx="858837" cy="312737"/>
          </a:xfrm>
          <a:prstGeom prst="rect">
            <a:avLst/>
          </a:prstGeom>
          <a:noFill/>
          <a:ln w="9525">
            <a:noFill/>
            <a:miter lim="800000"/>
            <a:headEnd/>
            <a:tailEnd/>
          </a:ln>
        </p:spPr>
        <p:txBody>
          <a:bodyPr wrap="none" lIns="92075" tIns="46038" rIns="92075" bIns="46038">
            <a:spAutoFit/>
          </a:bodyPr>
          <a:lstStyle/>
          <a:p>
            <a:pPr fontAlgn="base">
              <a:lnSpc>
                <a:spcPct val="90000"/>
              </a:lnSpc>
              <a:spcBef>
                <a:spcPct val="0"/>
              </a:spcBef>
              <a:buClrTx/>
              <a:buSzTx/>
              <a:buFontTx/>
              <a:buNone/>
            </a:pPr>
            <a:r>
              <a:rPr lang="en-US" sz="1600"/>
              <a:t>FETCH</a:t>
            </a:r>
          </a:p>
        </p:txBody>
      </p:sp>
      <p:sp>
        <p:nvSpPr>
          <p:cNvPr id="47119" name="Rectangle 15"/>
          <p:cNvSpPr>
            <a:spLocks noChangeArrowheads="1"/>
          </p:cNvSpPr>
          <p:nvPr/>
        </p:nvSpPr>
        <p:spPr bwMode="gray">
          <a:xfrm>
            <a:off x="2646363" y="5357813"/>
            <a:ext cx="1050925" cy="312737"/>
          </a:xfrm>
          <a:prstGeom prst="rect">
            <a:avLst/>
          </a:prstGeom>
          <a:noFill/>
          <a:ln w="9525">
            <a:noFill/>
            <a:miter lim="800000"/>
            <a:headEnd/>
            <a:tailEnd/>
          </a:ln>
        </p:spPr>
        <p:txBody>
          <a:bodyPr wrap="none" lIns="92075" tIns="46038" rIns="92075" bIns="46038">
            <a:spAutoFit/>
          </a:bodyPr>
          <a:lstStyle/>
          <a:p>
            <a:pPr fontAlgn="base">
              <a:lnSpc>
                <a:spcPct val="90000"/>
              </a:lnSpc>
              <a:spcBef>
                <a:spcPct val="0"/>
              </a:spcBef>
              <a:buClrTx/>
              <a:buSzTx/>
              <a:buFontTx/>
              <a:buNone/>
            </a:pPr>
            <a:r>
              <a:rPr lang="en-US" sz="1600"/>
              <a:t>DECODE</a:t>
            </a:r>
          </a:p>
        </p:txBody>
      </p:sp>
      <p:sp>
        <p:nvSpPr>
          <p:cNvPr id="47120" name="Rectangle 16"/>
          <p:cNvSpPr>
            <a:spLocks noChangeArrowheads="1"/>
          </p:cNvSpPr>
          <p:nvPr/>
        </p:nvSpPr>
        <p:spPr bwMode="gray">
          <a:xfrm>
            <a:off x="4405313" y="5357813"/>
            <a:ext cx="1139825" cy="312737"/>
          </a:xfrm>
          <a:prstGeom prst="rect">
            <a:avLst/>
          </a:prstGeom>
          <a:noFill/>
          <a:ln w="9525">
            <a:noFill/>
            <a:miter lim="800000"/>
            <a:headEnd/>
            <a:tailEnd/>
          </a:ln>
        </p:spPr>
        <p:txBody>
          <a:bodyPr wrap="none" lIns="92075" tIns="46038" rIns="92075" bIns="46038">
            <a:spAutoFit/>
          </a:bodyPr>
          <a:lstStyle/>
          <a:p>
            <a:pPr fontAlgn="base">
              <a:lnSpc>
                <a:spcPct val="90000"/>
              </a:lnSpc>
              <a:spcBef>
                <a:spcPct val="0"/>
              </a:spcBef>
              <a:buClrTx/>
              <a:buSzTx/>
              <a:buFontTx/>
              <a:buNone/>
            </a:pPr>
            <a:r>
              <a:rPr lang="en-US" sz="1600"/>
              <a:t>EXECUTE</a:t>
            </a:r>
          </a:p>
        </p:txBody>
      </p:sp>
      <p:sp>
        <p:nvSpPr>
          <p:cNvPr id="47121" name="Rectangle 17"/>
          <p:cNvSpPr>
            <a:spLocks noChangeArrowheads="1"/>
          </p:cNvSpPr>
          <p:nvPr/>
        </p:nvSpPr>
        <p:spPr bwMode="gray">
          <a:xfrm>
            <a:off x="6305550" y="5357813"/>
            <a:ext cx="1098550" cy="312737"/>
          </a:xfrm>
          <a:prstGeom prst="rect">
            <a:avLst/>
          </a:prstGeom>
          <a:noFill/>
          <a:ln w="9525">
            <a:noFill/>
            <a:miter lim="800000"/>
            <a:headEnd/>
            <a:tailEnd/>
          </a:ln>
        </p:spPr>
        <p:txBody>
          <a:bodyPr wrap="none" lIns="92075" tIns="46038" rIns="92075" bIns="46038">
            <a:spAutoFit/>
          </a:bodyPr>
          <a:lstStyle/>
          <a:p>
            <a:pPr fontAlgn="base">
              <a:lnSpc>
                <a:spcPct val="90000"/>
              </a:lnSpc>
              <a:spcBef>
                <a:spcPct val="0"/>
              </a:spcBef>
              <a:buClrTx/>
              <a:buSzTx/>
              <a:buFontTx/>
              <a:buNone/>
            </a:pPr>
            <a:r>
              <a:rPr lang="en-US" sz="1600"/>
              <a:t>MEMORY</a:t>
            </a:r>
          </a:p>
        </p:txBody>
      </p:sp>
      <p:sp>
        <p:nvSpPr>
          <p:cNvPr id="47122" name="Rectangle 18"/>
          <p:cNvSpPr>
            <a:spLocks noChangeArrowheads="1"/>
          </p:cNvSpPr>
          <p:nvPr/>
        </p:nvSpPr>
        <p:spPr bwMode="gray">
          <a:xfrm>
            <a:off x="7889875" y="5357813"/>
            <a:ext cx="838200" cy="312737"/>
          </a:xfrm>
          <a:prstGeom prst="rect">
            <a:avLst/>
          </a:prstGeom>
          <a:noFill/>
          <a:ln w="9525">
            <a:noFill/>
            <a:miter lim="800000"/>
            <a:headEnd/>
            <a:tailEnd/>
          </a:ln>
        </p:spPr>
        <p:txBody>
          <a:bodyPr wrap="none" lIns="92075" tIns="46038" rIns="92075" bIns="46038">
            <a:spAutoFit/>
          </a:bodyPr>
          <a:lstStyle/>
          <a:p>
            <a:pPr fontAlgn="base">
              <a:lnSpc>
                <a:spcPct val="90000"/>
              </a:lnSpc>
              <a:spcBef>
                <a:spcPct val="0"/>
              </a:spcBef>
              <a:buClrTx/>
              <a:buSzTx/>
              <a:buFontTx/>
              <a:buNone/>
            </a:pPr>
            <a:r>
              <a:rPr lang="en-US" sz="1600"/>
              <a:t>WRITE</a:t>
            </a:r>
          </a:p>
        </p:txBody>
      </p:sp>
      <p:sp>
        <p:nvSpPr>
          <p:cNvPr id="47123" name="Rectangle 19"/>
          <p:cNvSpPr>
            <a:spLocks noChangeArrowheads="1"/>
          </p:cNvSpPr>
          <p:nvPr/>
        </p:nvSpPr>
        <p:spPr bwMode="gray">
          <a:xfrm>
            <a:off x="457200" y="3810000"/>
            <a:ext cx="2133600" cy="685800"/>
          </a:xfrm>
          <a:prstGeom prst="rect">
            <a:avLst/>
          </a:prstGeom>
          <a:noFill/>
          <a:ln w="9525">
            <a:noFill/>
            <a:miter lim="800000"/>
            <a:headEnd/>
            <a:tailEnd/>
          </a:ln>
        </p:spPr>
        <p:txBody>
          <a:bodyPr lIns="92075" tIns="46038" rIns="92075" bIns="46038" anchor="ctr"/>
          <a:lstStyle/>
          <a:p>
            <a:pPr algn="l" fontAlgn="base">
              <a:lnSpc>
                <a:spcPct val="100000"/>
              </a:lnSpc>
              <a:spcBef>
                <a:spcPct val="0"/>
              </a:spcBef>
              <a:buClrTx/>
              <a:buSzTx/>
              <a:buFontTx/>
              <a:buNone/>
            </a:pPr>
            <a:r>
              <a:rPr lang="en-US" b="1"/>
              <a:t>ARM9TDMI</a:t>
            </a:r>
          </a:p>
        </p:txBody>
      </p:sp>
      <p:sp>
        <p:nvSpPr>
          <p:cNvPr id="47124" name="Line 20"/>
          <p:cNvSpPr>
            <a:spLocks noChangeShapeType="1"/>
          </p:cNvSpPr>
          <p:nvPr/>
        </p:nvSpPr>
        <p:spPr bwMode="gray">
          <a:xfrm>
            <a:off x="2362200" y="4876800"/>
            <a:ext cx="1676400"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7125" name="Line 21"/>
          <p:cNvSpPr>
            <a:spLocks noChangeShapeType="1"/>
          </p:cNvSpPr>
          <p:nvPr/>
        </p:nvSpPr>
        <p:spPr bwMode="gray">
          <a:xfrm>
            <a:off x="3200400" y="4876800"/>
            <a:ext cx="0" cy="43815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7126" name="Rectangle 22"/>
          <p:cNvSpPr>
            <a:spLocks noChangeArrowheads="1"/>
          </p:cNvSpPr>
          <p:nvPr/>
        </p:nvSpPr>
        <p:spPr bwMode="gray">
          <a:xfrm>
            <a:off x="2362200" y="4419600"/>
            <a:ext cx="1676400" cy="476250"/>
          </a:xfrm>
          <a:prstGeom prst="rect">
            <a:avLst/>
          </a:prstGeom>
          <a:noFill/>
          <a:ln w="9525">
            <a:noFill/>
            <a:miter lim="800000"/>
            <a:headEnd/>
            <a:tailEnd/>
          </a:ln>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ARM or Thumb</a:t>
            </a:r>
            <a:br>
              <a:rPr lang="en-US" sz="1400" b="1">
                <a:solidFill>
                  <a:schemeClr val="bg1"/>
                </a:solidFill>
              </a:rPr>
            </a:br>
            <a:r>
              <a:rPr lang="en-US" sz="1400" b="1">
                <a:solidFill>
                  <a:schemeClr val="bg1"/>
                </a:solidFill>
              </a:rPr>
              <a:t>Inst Decode</a:t>
            </a:r>
          </a:p>
        </p:txBody>
      </p:sp>
      <p:sp>
        <p:nvSpPr>
          <p:cNvPr id="47127" name="Rectangle 23"/>
          <p:cNvSpPr>
            <a:spLocks noChangeArrowheads="1"/>
          </p:cNvSpPr>
          <p:nvPr/>
        </p:nvSpPr>
        <p:spPr bwMode="gray">
          <a:xfrm>
            <a:off x="3328988" y="2328863"/>
            <a:ext cx="2743200" cy="914400"/>
          </a:xfrm>
          <a:prstGeom prst="rect">
            <a:avLst/>
          </a:prstGeom>
          <a:solidFill>
            <a:schemeClr val="folHlink"/>
          </a:solidFill>
          <a:ln w="25400">
            <a:solidFill>
              <a:schemeClr val="tx1"/>
            </a:solidFill>
            <a:miter lim="800000"/>
            <a:headEnd/>
            <a:tailEnd/>
          </a:ln>
        </p:spPr>
        <p:txBody>
          <a:bodyPr wrap="none" anchor="ctr"/>
          <a:lstStyle/>
          <a:p>
            <a:endParaRPr lang="es-AR"/>
          </a:p>
        </p:txBody>
      </p:sp>
      <p:sp>
        <p:nvSpPr>
          <p:cNvPr id="47128" name="Rectangle 24"/>
          <p:cNvSpPr>
            <a:spLocks noChangeArrowheads="1"/>
          </p:cNvSpPr>
          <p:nvPr/>
        </p:nvSpPr>
        <p:spPr bwMode="gray">
          <a:xfrm>
            <a:off x="6224588" y="2328863"/>
            <a:ext cx="2514600" cy="901700"/>
          </a:xfrm>
          <a:prstGeom prst="rect">
            <a:avLst/>
          </a:prstGeom>
          <a:solidFill>
            <a:schemeClr val="tx2"/>
          </a:solidFill>
          <a:ln w="25400">
            <a:solidFill>
              <a:schemeClr val="tx1"/>
            </a:solidFill>
            <a:miter lim="800000"/>
            <a:headEnd/>
            <a:tailEnd/>
          </a:ln>
        </p:spPr>
        <p:txBody>
          <a:bodyPr wrap="none" anchor="ctr"/>
          <a:lstStyle/>
          <a:p>
            <a:endParaRPr lang="es-AR"/>
          </a:p>
        </p:txBody>
      </p:sp>
      <p:sp>
        <p:nvSpPr>
          <p:cNvPr id="47129" name="Rectangle 25"/>
          <p:cNvSpPr>
            <a:spLocks noChangeArrowheads="1"/>
          </p:cNvSpPr>
          <p:nvPr/>
        </p:nvSpPr>
        <p:spPr bwMode="gray">
          <a:xfrm>
            <a:off x="4743450" y="2898775"/>
            <a:ext cx="1295400" cy="284163"/>
          </a:xfrm>
          <a:prstGeom prst="rect">
            <a:avLst/>
          </a:prstGeom>
          <a:noFill/>
          <a:ln w="9525">
            <a:noFill/>
            <a:miter lim="800000"/>
            <a:headEnd/>
            <a:tailEnd/>
          </a:ln>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Reg Select</a:t>
            </a:r>
          </a:p>
        </p:txBody>
      </p:sp>
      <p:sp>
        <p:nvSpPr>
          <p:cNvPr id="47130" name="Rectangle 26"/>
          <p:cNvSpPr>
            <a:spLocks noChangeArrowheads="1"/>
          </p:cNvSpPr>
          <p:nvPr/>
        </p:nvSpPr>
        <p:spPr bwMode="gray">
          <a:xfrm>
            <a:off x="6224588" y="2527300"/>
            <a:ext cx="617537" cy="476250"/>
          </a:xfrm>
          <a:prstGeom prst="rect">
            <a:avLst/>
          </a:prstGeom>
          <a:noFill/>
          <a:ln w="9525">
            <a:noFill/>
            <a:miter lim="800000"/>
            <a:headEnd/>
            <a:tailEnd/>
          </a:ln>
        </p:spPr>
        <p:txBody>
          <a:bodyPr wrap="none" lIns="92075" tIns="46038" rIns="92075" bIns="46038">
            <a:spAutoFit/>
          </a:bodyPr>
          <a:lstStyle/>
          <a:p>
            <a:pPr fontAlgn="base">
              <a:lnSpc>
                <a:spcPct val="90000"/>
              </a:lnSpc>
              <a:spcBef>
                <a:spcPct val="0"/>
              </a:spcBef>
              <a:buClrTx/>
              <a:buSzTx/>
              <a:buFontTx/>
              <a:buNone/>
            </a:pPr>
            <a:r>
              <a:rPr lang="en-US" sz="1400" b="1">
                <a:solidFill>
                  <a:schemeClr val="bg1"/>
                </a:solidFill>
              </a:rPr>
              <a:t>Reg</a:t>
            </a:r>
          </a:p>
          <a:p>
            <a:pPr fontAlgn="base">
              <a:lnSpc>
                <a:spcPct val="90000"/>
              </a:lnSpc>
              <a:spcBef>
                <a:spcPct val="0"/>
              </a:spcBef>
              <a:buClrTx/>
              <a:buSzTx/>
              <a:buFontTx/>
              <a:buNone/>
            </a:pPr>
            <a:r>
              <a:rPr lang="en-US" sz="1400" b="1">
                <a:solidFill>
                  <a:schemeClr val="bg1"/>
                </a:solidFill>
              </a:rPr>
              <a:t>Read</a:t>
            </a:r>
          </a:p>
        </p:txBody>
      </p:sp>
      <p:sp>
        <p:nvSpPr>
          <p:cNvPr id="47131" name="Rectangle 27"/>
          <p:cNvSpPr>
            <a:spLocks noChangeArrowheads="1"/>
          </p:cNvSpPr>
          <p:nvPr/>
        </p:nvSpPr>
        <p:spPr bwMode="gray">
          <a:xfrm>
            <a:off x="6781800" y="2622550"/>
            <a:ext cx="762000" cy="284163"/>
          </a:xfrm>
          <a:prstGeom prst="rect">
            <a:avLst/>
          </a:prstGeom>
          <a:noFill/>
          <a:ln w="9525">
            <a:noFill/>
            <a:miter lim="800000"/>
            <a:headEnd/>
            <a:tailEnd/>
          </a:ln>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Shift</a:t>
            </a:r>
          </a:p>
        </p:txBody>
      </p:sp>
      <p:sp>
        <p:nvSpPr>
          <p:cNvPr id="47132" name="Rectangle 28"/>
          <p:cNvSpPr>
            <a:spLocks noChangeArrowheads="1"/>
          </p:cNvSpPr>
          <p:nvPr/>
        </p:nvSpPr>
        <p:spPr bwMode="gray">
          <a:xfrm>
            <a:off x="7467600" y="2622550"/>
            <a:ext cx="685800" cy="284163"/>
          </a:xfrm>
          <a:prstGeom prst="rect">
            <a:avLst/>
          </a:prstGeom>
          <a:noFill/>
          <a:ln w="9525">
            <a:noFill/>
            <a:miter lim="800000"/>
            <a:headEnd/>
            <a:tailEnd/>
          </a:ln>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ALU</a:t>
            </a:r>
          </a:p>
        </p:txBody>
      </p:sp>
      <p:sp>
        <p:nvSpPr>
          <p:cNvPr id="47133" name="Rectangle 29"/>
          <p:cNvSpPr>
            <a:spLocks noChangeArrowheads="1"/>
          </p:cNvSpPr>
          <p:nvPr/>
        </p:nvSpPr>
        <p:spPr bwMode="gray">
          <a:xfrm>
            <a:off x="8105775" y="2527300"/>
            <a:ext cx="657225" cy="476250"/>
          </a:xfrm>
          <a:prstGeom prst="rect">
            <a:avLst/>
          </a:prstGeom>
          <a:noFill/>
          <a:ln w="9525">
            <a:noFill/>
            <a:miter lim="800000"/>
            <a:headEnd/>
            <a:tailEnd/>
          </a:ln>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Reg</a:t>
            </a:r>
          </a:p>
          <a:p>
            <a:pPr fontAlgn="base">
              <a:lnSpc>
                <a:spcPct val="90000"/>
              </a:lnSpc>
              <a:spcBef>
                <a:spcPct val="0"/>
              </a:spcBef>
              <a:buClrTx/>
              <a:buSzTx/>
              <a:buFontTx/>
              <a:buNone/>
            </a:pPr>
            <a:r>
              <a:rPr lang="en-US" sz="1400" b="1">
                <a:solidFill>
                  <a:schemeClr val="bg1"/>
                </a:solidFill>
              </a:rPr>
              <a:t>Write</a:t>
            </a:r>
          </a:p>
        </p:txBody>
      </p:sp>
      <p:sp>
        <p:nvSpPr>
          <p:cNvPr id="47134" name="Line 30"/>
          <p:cNvSpPr>
            <a:spLocks noChangeShapeType="1"/>
          </p:cNvSpPr>
          <p:nvPr/>
        </p:nvSpPr>
        <p:spPr bwMode="gray">
          <a:xfrm>
            <a:off x="6834188" y="2328863"/>
            <a:ext cx="0" cy="91440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7135" name="Line 31"/>
          <p:cNvSpPr>
            <a:spLocks noChangeShapeType="1"/>
          </p:cNvSpPr>
          <p:nvPr/>
        </p:nvSpPr>
        <p:spPr bwMode="gray">
          <a:xfrm>
            <a:off x="7519988" y="2328863"/>
            <a:ext cx="0" cy="91440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7136" name="Line 32"/>
          <p:cNvSpPr>
            <a:spLocks noChangeShapeType="1"/>
          </p:cNvSpPr>
          <p:nvPr/>
        </p:nvSpPr>
        <p:spPr bwMode="gray">
          <a:xfrm>
            <a:off x="8129588" y="2328863"/>
            <a:ext cx="0" cy="91440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7137" name="Rectangle 33"/>
          <p:cNvSpPr>
            <a:spLocks noChangeArrowheads="1"/>
          </p:cNvSpPr>
          <p:nvPr/>
        </p:nvSpPr>
        <p:spPr bwMode="gray">
          <a:xfrm>
            <a:off x="3352800" y="2576513"/>
            <a:ext cx="1371600" cy="476250"/>
          </a:xfrm>
          <a:prstGeom prst="rect">
            <a:avLst/>
          </a:prstGeom>
          <a:noFill/>
          <a:ln w="9525">
            <a:noFill/>
            <a:miter lim="800000"/>
            <a:headEnd/>
            <a:tailEnd/>
          </a:ln>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Thumb</a:t>
            </a:r>
            <a:r>
              <a:rPr lang="en-US" sz="1400" b="1">
                <a:solidFill>
                  <a:schemeClr val="bg1"/>
                </a:solidFill>
                <a:latin typeface="Symbol" pitchFamily="18" charset="2"/>
              </a:rPr>
              <a:t>®</a:t>
            </a:r>
            <a:r>
              <a:rPr lang="en-US" sz="1400" b="1">
                <a:solidFill>
                  <a:schemeClr val="bg1"/>
                </a:solidFill>
              </a:rPr>
              <a:t>ARM</a:t>
            </a:r>
            <a:br>
              <a:rPr lang="en-US" sz="1400" b="1">
                <a:solidFill>
                  <a:schemeClr val="bg1"/>
                </a:solidFill>
              </a:rPr>
            </a:br>
            <a:r>
              <a:rPr lang="en-US" sz="1400" b="1">
                <a:solidFill>
                  <a:schemeClr val="bg1"/>
                </a:solidFill>
              </a:rPr>
              <a:t>decompress</a:t>
            </a:r>
          </a:p>
        </p:txBody>
      </p:sp>
      <p:sp>
        <p:nvSpPr>
          <p:cNvPr id="47138" name="Rectangle 34"/>
          <p:cNvSpPr>
            <a:spLocks noChangeArrowheads="1"/>
          </p:cNvSpPr>
          <p:nvPr/>
        </p:nvSpPr>
        <p:spPr bwMode="gray">
          <a:xfrm>
            <a:off x="4711700" y="2422525"/>
            <a:ext cx="1363663" cy="284163"/>
          </a:xfrm>
          <a:prstGeom prst="rect">
            <a:avLst/>
          </a:prstGeom>
          <a:noFill/>
          <a:ln w="9525">
            <a:noFill/>
            <a:miter lim="800000"/>
            <a:headEnd/>
            <a:tailEnd/>
          </a:ln>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ARM decode</a:t>
            </a:r>
          </a:p>
        </p:txBody>
      </p:sp>
      <p:sp>
        <p:nvSpPr>
          <p:cNvPr id="47139" name="Rectangle 35"/>
          <p:cNvSpPr>
            <a:spLocks noChangeArrowheads="1"/>
          </p:cNvSpPr>
          <p:nvPr/>
        </p:nvSpPr>
        <p:spPr bwMode="gray">
          <a:xfrm>
            <a:off x="509588" y="2328863"/>
            <a:ext cx="2667000" cy="914400"/>
          </a:xfrm>
          <a:prstGeom prst="rect">
            <a:avLst/>
          </a:prstGeom>
          <a:solidFill>
            <a:schemeClr val="bg2"/>
          </a:solidFill>
          <a:ln w="25400">
            <a:solidFill>
              <a:schemeClr val="tx1"/>
            </a:solidFill>
            <a:miter lim="800000"/>
            <a:headEnd/>
            <a:tailEnd/>
          </a:ln>
        </p:spPr>
        <p:txBody>
          <a:bodyPr wrap="none" anchor="ctr"/>
          <a:lstStyle/>
          <a:p>
            <a:endParaRPr lang="es-AR"/>
          </a:p>
        </p:txBody>
      </p:sp>
      <p:sp>
        <p:nvSpPr>
          <p:cNvPr id="47140" name="Rectangle 36"/>
          <p:cNvSpPr>
            <a:spLocks noChangeArrowheads="1"/>
          </p:cNvSpPr>
          <p:nvPr/>
        </p:nvSpPr>
        <p:spPr bwMode="gray">
          <a:xfrm>
            <a:off x="533400" y="2528888"/>
            <a:ext cx="2590800" cy="476250"/>
          </a:xfrm>
          <a:prstGeom prst="rect">
            <a:avLst/>
          </a:prstGeom>
          <a:noFill/>
          <a:ln w="9525">
            <a:noFill/>
            <a:miter lim="800000"/>
            <a:headEnd/>
            <a:tailEnd/>
          </a:ln>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Instruction</a:t>
            </a:r>
          </a:p>
          <a:p>
            <a:pPr fontAlgn="base">
              <a:lnSpc>
                <a:spcPct val="90000"/>
              </a:lnSpc>
              <a:spcBef>
                <a:spcPct val="0"/>
              </a:spcBef>
              <a:buClrTx/>
              <a:buSzTx/>
              <a:buFontTx/>
              <a:buNone/>
            </a:pPr>
            <a:r>
              <a:rPr lang="en-US" sz="1400" b="1">
                <a:solidFill>
                  <a:schemeClr val="bg1"/>
                </a:solidFill>
              </a:rPr>
              <a:t>Fetch</a:t>
            </a:r>
          </a:p>
        </p:txBody>
      </p:sp>
      <p:sp>
        <p:nvSpPr>
          <p:cNvPr id="47141" name="Rectangle 37"/>
          <p:cNvSpPr>
            <a:spLocks noChangeArrowheads="1"/>
          </p:cNvSpPr>
          <p:nvPr/>
        </p:nvSpPr>
        <p:spPr bwMode="gray">
          <a:xfrm>
            <a:off x="1270000" y="3278188"/>
            <a:ext cx="858838" cy="312737"/>
          </a:xfrm>
          <a:prstGeom prst="rect">
            <a:avLst/>
          </a:prstGeom>
          <a:noFill/>
          <a:ln w="9525">
            <a:noFill/>
            <a:miter lim="800000"/>
            <a:headEnd/>
            <a:tailEnd/>
          </a:ln>
        </p:spPr>
        <p:txBody>
          <a:bodyPr wrap="none" lIns="92075" tIns="46038" rIns="92075" bIns="46038">
            <a:spAutoFit/>
          </a:bodyPr>
          <a:lstStyle/>
          <a:p>
            <a:pPr fontAlgn="base">
              <a:lnSpc>
                <a:spcPct val="90000"/>
              </a:lnSpc>
              <a:spcBef>
                <a:spcPct val="0"/>
              </a:spcBef>
              <a:buClrTx/>
              <a:buSzTx/>
              <a:buFontTx/>
              <a:buNone/>
            </a:pPr>
            <a:r>
              <a:rPr lang="en-US" sz="1600"/>
              <a:t>FETCH</a:t>
            </a:r>
          </a:p>
        </p:txBody>
      </p:sp>
      <p:sp>
        <p:nvSpPr>
          <p:cNvPr id="47142" name="Rectangle 38"/>
          <p:cNvSpPr>
            <a:spLocks noChangeArrowheads="1"/>
          </p:cNvSpPr>
          <p:nvPr/>
        </p:nvSpPr>
        <p:spPr bwMode="gray">
          <a:xfrm>
            <a:off x="4225925" y="3278188"/>
            <a:ext cx="1050925" cy="312737"/>
          </a:xfrm>
          <a:prstGeom prst="rect">
            <a:avLst/>
          </a:prstGeom>
          <a:noFill/>
          <a:ln w="9525">
            <a:noFill/>
            <a:miter lim="800000"/>
            <a:headEnd/>
            <a:tailEnd/>
          </a:ln>
        </p:spPr>
        <p:txBody>
          <a:bodyPr wrap="none" lIns="92075" tIns="46038" rIns="92075" bIns="46038">
            <a:spAutoFit/>
          </a:bodyPr>
          <a:lstStyle/>
          <a:p>
            <a:pPr fontAlgn="base">
              <a:lnSpc>
                <a:spcPct val="90000"/>
              </a:lnSpc>
              <a:spcBef>
                <a:spcPct val="0"/>
              </a:spcBef>
              <a:buClrTx/>
              <a:buSzTx/>
              <a:buFontTx/>
              <a:buNone/>
            </a:pPr>
            <a:r>
              <a:rPr lang="en-US" sz="1600"/>
              <a:t>DECODE</a:t>
            </a:r>
          </a:p>
        </p:txBody>
      </p:sp>
      <p:sp>
        <p:nvSpPr>
          <p:cNvPr id="47143" name="Rectangle 39"/>
          <p:cNvSpPr>
            <a:spLocks noChangeArrowheads="1"/>
          </p:cNvSpPr>
          <p:nvPr/>
        </p:nvSpPr>
        <p:spPr bwMode="gray">
          <a:xfrm>
            <a:off x="6961188" y="3278188"/>
            <a:ext cx="1139825" cy="312737"/>
          </a:xfrm>
          <a:prstGeom prst="rect">
            <a:avLst/>
          </a:prstGeom>
          <a:noFill/>
          <a:ln w="9525">
            <a:noFill/>
            <a:miter lim="800000"/>
            <a:headEnd/>
            <a:tailEnd/>
          </a:ln>
        </p:spPr>
        <p:txBody>
          <a:bodyPr wrap="none" lIns="92075" tIns="46038" rIns="92075" bIns="46038">
            <a:spAutoFit/>
          </a:bodyPr>
          <a:lstStyle/>
          <a:p>
            <a:pPr fontAlgn="base">
              <a:lnSpc>
                <a:spcPct val="90000"/>
              </a:lnSpc>
              <a:spcBef>
                <a:spcPct val="0"/>
              </a:spcBef>
              <a:buClrTx/>
              <a:buSzTx/>
              <a:buFontTx/>
              <a:buNone/>
            </a:pPr>
            <a:r>
              <a:rPr lang="en-US" sz="1600"/>
              <a:t>EXECUTE</a:t>
            </a:r>
          </a:p>
        </p:txBody>
      </p:sp>
      <p:sp>
        <p:nvSpPr>
          <p:cNvPr id="47144" name="Rectangle 40"/>
          <p:cNvSpPr>
            <a:spLocks noChangeArrowheads="1"/>
          </p:cNvSpPr>
          <p:nvPr/>
        </p:nvSpPr>
        <p:spPr bwMode="gray">
          <a:xfrm>
            <a:off x="457200" y="1736725"/>
            <a:ext cx="2133600" cy="685800"/>
          </a:xfrm>
          <a:prstGeom prst="rect">
            <a:avLst/>
          </a:prstGeom>
          <a:noFill/>
          <a:ln w="9525">
            <a:noFill/>
            <a:miter lim="800000"/>
            <a:headEnd/>
            <a:tailEnd/>
          </a:ln>
        </p:spPr>
        <p:txBody>
          <a:bodyPr lIns="92075" tIns="46038" rIns="92075" bIns="46038" anchor="ctr"/>
          <a:lstStyle/>
          <a:p>
            <a:pPr algn="l" fontAlgn="base">
              <a:lnSpc>
                <a:spcPct val="100000"/>
              </a:lnSpc>
              <a:spcBef>
                <a:spcPct val="0"/>
              </a:spcBef>
              <a:buClrTx/>
              <a:buSzTx/>
              <a:buFontTx/>
              <a:buNone/>
            </a:pPr>
            <a:r>
              <a:rPr lang="en-US" b="1"/>
              <a:t>ARM7TDMI</a:t>
            </a:r>
          </a:p>
        </p:txBody>
      </p:sp>
      <p:sp>
        <p:nvSpPr>
          <p:cNvPr id="47145" name="Line 41"/>
          <p:cNvSpPr>
            <a:spLocks noChangeShapeType="1"/>
          </p:cNvSpPr>
          <p:nvPr/>
        </p:nvSpPr>
        <p:spPr bwMode="gray">
          <a:xfrm>
            <a:off x="4711700" y="2786063"/>
            <a:ext cx="1360488"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47146" name="Line 42"/>
          <p:cNvSpPr>
            <a:spLocks noChangeShapeType="1"/>
          </p:cNvSpPr>
          <p:nvPr/>
        </p:nvSpPr>
        <p:spPr bwMode="gray">
          <a:xfrm>
            <a:off x="4711700" y="2328863"/>
            <a:ext cx="0" cy="895350"/>
          </a:xfrm>
          <a:prstGeom prst="line">
            <a:avLst/>
          </a:prstGeom>
          <a:noFill/>
          <a:ln w="12700">
            <a:solidFill>
              <a:schemeClr val="tx1"/>
            </a:solidFill>
            <a:round/>
            <a:headEnd type="none" w="sm" len="sm"/>
            <a:tailEnd type="none" w="sm" len="sm"/>
          </a:ln>
        </p:spPr>
        <p:txBody>
          <a:bodyPr wrap="none" anchor="ctr"/>
          <a:lstStyle/>
          <a:p>
            <a:endParaRPr lang="es-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mtClean="0"/>
              <a:t>ARM10 vs. ARM11 Pipelines</a:t>
            </a:r>
          </a:p>
        </p:txBody>
      </p:sp>
      <p:sp>
        <p:nvSpPr>
          <p:cNvPr id="48131" name="Rectangle 3"/>
          <p:cNvSpPr>
            <a:spLocks noGrp="1" noChangeArrowheads="1"/>
          </p:cNvSpPr>
          <p:nvPr>
            <p:ph type="body" idx="1"/>
          </p:nvPr>
        </p:nvSpPr>
        <p:spPr>
          <a:xfrm>
            <a:off x="320675" y="3457575"/>
            <a:ext cx="7639050" cy="569913"/>
          </a:xfrm>
        </p:spPr>
        <p:txBody>
          <a:bodyPr/>
          <a:lstStyle/>
          <a:p>
            <a:pPr>
              <a:buFont typeface="Wingdings" pitchFamily="2" charset="2"/>
              <a:buNone/>
            </a:pPr>
            <a:r>
              <a:rPr lang="en-US" smtClean="0"/>
              <a:t>ARM11</a:t>
            </a:r>
          </a:p>
        </p:txBody>
      </p:sp>
      <p:grpSp>
        <p:nvGrpSpPr>
          <p:cNvPr id="48132" name="Group 4"/>
          <p:cNvGrpSpPr>
            <a:grpSpLocks/>
          </p:cNvGrpSpPr>
          <p:nvPr/>
        </p:nvGrpSpPr>
        <p:grpSpPr bwMode="auto">
          <a:xfrm>
            <a:off x="455613" y="4776788"/>
            <a:ext cx="3025775" cy="684212"/>
            <a:chOff x="158" y="890"/>
            <a:chExt cx="1906" cy="431"/>
          </a:xfrm>
        </p:grpSpPr>
        <p:sp>
          <p:nvSpPr>
            <p:cNvPr id="48163" name="Rectangle 5"/>
            <p:cNvSpPr>
              <a:spLocks noChangeArrowheads="1"/>
            </p:cNvSpPr>
            <p:nvPr/>
          </p:nvSpPr>
          <p:spPr bwMode="gray">
            <a:xfrm>
              <a:off x="158" y="890"/>
              <a:ext cx="477" cy="431"/>
            </a:xfrm>
            <a:prstGeom prst="rect">
              <a:avLst/>
            </a:prstGeom>
            <a:solidFill>
              <a:schemeClr val="tx2"/>
            </a:solidFill>
            <a:ln w="25400" algn="ctr">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rPr>
                <a:t>Fetch</a:t>
              </a:r>
            </a:p>
            <a:p>
              <a:pPr fontAlgn="base">
                <a:lnSpc>
                  <a:spcPct val="100000"/>
                </a:lnSpc>
                <a:spcBef>
                  <a:spcPct val="0"/>
                </a:spcBef>
                <a:buClrTx/>
                <a:buSzTx/>
                <a:buFontTx/>
                <a:buNone/>
              </a:pPr>
              <a:r>
                <a:rPr lang="en-US" sz="1200" b="1">
                  <a:solidFill>
                    <a:schemeClr val="bg1"/>
                  </a:solidFill>
                </a:rPr>
                <a:t>1</a:t>
              </a:r>
            </a:p>
          </p:txBody>
        </p:sp>
        <p:sp>
          <p:nvSpPr>
            <p:cNvPr id="48164" name="Rectangle 6"/>
            <p:cNvSpPr>
              <a:spLocks noChangeArrowheads="1"/>
            </p:cNvSpPr>
            <p:nvPr/>
          </p:nvSpPr>
          <p:spPr bwMode="gray">
            <a:xfrm>
              <a:off x="635" y="890"/>
              <a:ext cx="476" cy="431"/>
            </a:xfrm>
            <a:prstGeom prst="rect">
              <a:avLst/>
            </a:prstGeom>
            <a:solidFill>
              <a:schemeClr val="tx2"/>
            </a:solidFill>
            <a:ln w="25400" algn="ctr">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rPr>
                <a:t>Fetch</a:t>
              </a:r>
            </a:p>
            <a:p>
              <a:pPr fontAlgn="base">
                <a:lnSpc>
                  <a:spcPct val="100000"/>
                </a:lnSpc>
                <a:spcBef>
                  <a:spcPct val="0"/>
                </a:spcBef>
                <a:buClrTx/>
                <a:buSzTx/>
                <a:buFontTx/>
                <a:buNone/>
              </a:pPr>
              <a:r>
                <a:rPr lang="en-US" sz="1200" b="1">
                  <a:solidFill>
                    <a:schemeClr val="bg1"/>
                  </a:solidFill>
                </a:rPr>
                <a:t>2</a:t>
              </a:r>
            </a:p>
          </p:txBody>
        </p:sp>
        <p:sp>
          <p:nvSpPr>
            <p:cNvPr id="48165" name="Rectangle 7"/>
            <p:cNvSpPr>
              <a:spLocks noChangeArrowheads="1"/>
            </p:cNvSpPr>
            <p:nvPr/>
          </p:nvSpPr>
          <p:spPr bwMode="gray">
            <a:xfrm>
              <a:off x="1111" y="890"/>
              <a:ext cx="476" cy="431"/>
            </a:xfrm>
            <a:prstGeom prst="rect">
              <a:avLst/>
            </a:prstGeom>
            <a:solidFill>
              <a:schemeClr val="tx2"/>
            </a:solidFill>
            <a:ln w="25400" algn="ctr">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rPr>
                <a:t>Decode</a:t>
              </a:r>
            </a:p>
          </p:txBody>
        </p:sp>
        <p:sp>
          <p:nvSpPr>
            <p:cNvPr id="48166" name="Rectangle 8"/>
            <p:cNvSpPr>
              <a:spLocks noChangeArrowheads="1"/>
            </p:cNvSpPr>
            <p:nvPr/>
          </p:nvSpPr>
          <p:spPr bwMode="gray">
            <a:xfrm>
              <a:off x="1587" y="890"/>
              <a:ext cx="477" cy="431"/>
            </a:xfrm>
            <a:prstGeom prst="rect">
              <a:avLst/>
            </a:prstGeom>
            <a:solidFill>
              <a:schemeClr val="tx2"/>
            </a:solidFill>
            <a:ln w="25400" algn="ctr">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rPr>
                <a:t>Issue</a:t>
              </a:r>
              <a:endParaRPr lang="en-GB" sz="1200" b="1">
                <a:solidFill>
                  <a:schemeClr val="bg1"/>
                </a:solidFill>
              </a:endParaRPr>
            </a:p>
          </p:txBody>
        </p:sp>
      </p:grpSp>
      <p:grpSp>
        <p:nvGrpSpPr>
          <p:cNvPr id="48133" name="Group 9"/>
          <p:cNvGrpSpPr>
            <a:grpSpLocks/>
          </p:cNvGrpSpPr>
          <p:nvPr/>
        </p:nvGrpSpPr>
        <p:grpSpPr bwMode="auto">
          <a:xfrm>
            <a:off x="3508375" y="4075113"/>
            <a:ext cx="2270125" cy="684212"/>
            <a:chOff x="2857" y="890"/>
            <a:chExt cx="1430" cy="431"/>
          </a:xfrm>
        </p:grpSpPr>
        <p:sp>
          <p:nvSpPr>
            <p:cNvPr id="48160" name="Rectangle 10"/>
            <p:cNvSpPr>
              <a:spLocks noChangeArrowheads="1"/>
            </p:cNvSpPr>
            <p:nvPr/>
          </p:nvSpPr>
          <p:spPr bwMode="gray">
            <a:xfrm>
              <a:off x="2857" y="890"/>
              <a:ext cx="477" cy="431"/>
            </a:xfrm>
            <a:prstGeom prst="rect">
              <a:avLst/>
            </a:prstGeom>
            <a:solidFill>
              <a:schemeClr val="bg2"/>
            </a:solidFill>
            <a:ln w="25400" algn="ctr">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rPr>
                <a:t>Shift</a:t>
              </a:r>
            </a:p>
          </p:txBody>
        </p:sp>
        <p:sp>
          <p:nvSpPr>
            <p:cNvPr id="48161" name="Rectangle 11"/>
            <p:cNvSpPr>
              <a:spLocks noChangeArrowheads="1"/>
            </p:cNvSpPr>
            <p:nvPr/>
          </p:nvSpPr>
          <p:spPr bwMode="gray">
            <a:xfrm>
              <a:off x="3334" y="890"/>
              <a:ext cx="477" cy="431"/>
            </a:xfrm>
            <a:prstGeom prst="rect">
              <a:avLst/>
            </a:prstGeom>
            <a:solidFill>
              <a:schemeClr val="bg2"/>
            </a:solidFill>
            <a:ln w="25400" algn="ctr">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rPr>
                <a:t>ALU</a:t>
              </a:r>
            </a:p>
          </p:txBody>
        </p:sp>
        <p:sp>
          <p:nvSpPr>
            <p:cNvPr id="48162" name="Rectangle 12"/>
            <p:cNvSpPr>
              <a:spLocks noChangeArrowheads="1"/>
            </p:cNvSpPr>
            <p:nvPr/>
          </p:nvSpPr>
          <p:spPr bwMode="gray">
            <a:xfrm>
              <a:off x="3810" y="890"/>
              <a:ext cx="477" cy="431"/>
            </a:xfrm>
            <a:prstGeom prst="rect">
              <a:avLst/>
            </a:prstGeom>
            <a:solidFill>
              <a:schemeClr val="bg2"/>
            </a:solidFill>
            <a:ln w="25400" algn="ctr">
              <a:solidFill>
                <a:schemeClr val="tx1"/>
              </a:solidFill>
              <a:miter lim="800000"/>
              <a:headEnd/>
              <a:tailEnd/>
            </a:ln>
          </p:spPr>
          <p:txBody>
            <a:bodyPr wrap="none" anchor="ctr"/>
            <a:lstStyle/>
            <a:p>
              <a:pPr fontAlgn="base">
                <a:lnSpc>
                  <a:spcPct val="90000"/>
                </a:lnSpc>
                <a:spcBef>
                  <a:spcPct val="0"/>
                </a:spcBef>
                <a:buClrTx/>
                <a:buSzTx/>
                <a:buFontTx/>
                <a:buNone/>
              </a:pPr>
              <a:r>
                <a:rPr lang="en-US" sz="1200" b="1">
                  <a:solidFill>
                    <a:schemeClr val="bg1"/>
                  </a:solidFill>
                </a:rPr>
                <a:t>Saturate</a:t>
              </a:r>
              <a:endParaRPr lang="en-GB" sz="1200">
                <a:solidFill>
                  <a:schemeClr val="bg1"/>
                </a:solidFill>
              </a:endParaRPr>
            </a:p>
          </p:txBody>
        </p:sp>
      </p:grpSp>
      <p:sp>
        <p:nvSpPr>
          <p:cNvPr id="48134" name="Rectangle 13"/>
          <p:cNvSpPr>
            <a:spLocks noChangeArrowheads="1"/>
          </p:cNvSpPr>
          <p:nvPr/>
        </p:nvSpPr>
        <p:spPr bwMode="gray">
          <a:xfrm>
            <a:off x="5773738" y="4075113"/>
            <a:ext cx="755650" cy="2093912"/>
          </a:xfrm>
          <a:prstGeom prst="rect">
            <a:avLst/>
          </a:prstGeom>
          <a:solidFill>
            <a:schemeClr val="accent1"/>
          </a:solidFill>
          <a:ln w="25400" algn="ctr">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rPr>
              <a:t>Write</a:t>
            </a:r>
          </a:p>
          <a:p>
            <a:pPr fontAlgn="base">
              <a:lnSpc>
                <a:spcPct val="100000"/>
              </a:lnSpc>
              <a:spcBef>
                <a:spcPct val="0"/>
              </a:spcBef>
              <a:buClrTx/>
              <a:buSzTx/>
              <a:buFontTx/>
              <a:buNone/>
            </a:pPr>
            <a:r>
              <a:rPr lang="en-US" sz="1200" b="1">
                <a:solidFill>
                  <a:schemeClr val="bg1"/>
                </a:solidFill>
              </a:rPr>
              <a:t>back</a:t>
            </a:r>
            <a:endParaRPr lang="en-GB" sz="1200" b="1">
              <a:solidFill>
                <a:schemeClr val="bg1"/>
              </a:solidFill>
            </a:endParaRPr>
          </a:p>
        </p:txBody>
      </p:sp>
      <p:grpSp>
        <p:nvGrpSpPr>
          <p:cNvPr id="48135" name="Group 14"/>
          <p:cNvGrpSpPr>
            <a:grpSpLocks/>
          </p:cNvGrpSpPr>
          <p:nvPr/>
        </p:nvGrpSpPr>
        <p:grpSpPr bwMode="auto">
          <a:xfrm>
            <a:off x="3495675" y="4776788"/>
            <a:ext cx="2270125" cy="684212"/>
            <a:chOff x="2880" y="1616"/>
            <a:chExt cx="1430" cy="431"/>
          </a:xfrm>
        </p:grpSpPr>
        <p:sp>
          <p:nvSpPr>
            <p:cNvPr id="48157" name="Rectangle 15"/>
            <p:cNvSpPr>
              <a:spLocks noChangeArrowheads="1"/>
            </p:cNvSpPr>
            <p:nvPr/>
          </p:nvSpPr>
          <p:spPr bwMode="gray">
            <a:xfrm>
              <a:off x="2880" y="1616"/>
              <a:ext cx="477" cy="431"/>
            </a:xfrm>
            <a:prstGeom prst="rect">
              <a:avLst/>
            </a:prstGeom>
            <a:solidFill>
              <a:schemeClr val="folHlink"/>
            </a:solidFill>
            <a:ln w="25400" algn="ctr">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rPr>
                <a:t>MAC</a:t>
              </a:r>
            </a:p>
            <a:p>
              <a:pPr fontAlgn="base">
                <a:lnSpc>
                  <a:spcPct val="100000"/>
                </a:lnSpc>
                <a:spcBef>
                  <a:spcPct val="0"/>
                </a:spcBef>
                <a:buClrTx/>
                <a:buSzTx/>
                <a:buFontTx/>
                <a:buNone/>
              </a:pPr>
              <a:r>
                <a:rPr lang="en-US" sz="1200" b="1">
                  <a:solidFill>
                    <a:schemeClr val="bg1"/>
                  </a:solidFill>
                </a:rPr>
                <a:t>1</a:t>
              </a:r>
            </a:p>
          </p:txBody>
        </p:sp>
        <p:sp>
          <p:nvSpPr>
            <p:cNvPr id="48158" name="Rectangle 16"/>
            <p:cNvSpPr>
              <a:spLocks noChangeArrowheads="1"/>
            </p:cNvSpPr>
            <p:nvPr/>
          </p:nvSpPr>
          <p:spPr bwMode="gray">
            <a:xfrm>
              <a:off x="3357" y="1616"/>
              <a:ext cx="477" cy="431"/>
            </a:xfrm>
            <a:prstGeom prst="rect">
              <a:avLst/>
            </a:prstGeom>
            <a:solidFill>
              <a:schemeClr val="folHlink"/>
            </a:solidFill>
            <a:ln w="25400" algn="ctr">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rPr>
                <a:t>MAC</a:t>
              </a:r>
            </a:p>
            <a:p>
              <a:pPr fontAlgn="base">
                <a:lnSpc>
                  <a:spcPct val="100000"/>
                </a:lnSpc>
                <a:spcBef>
                  <a:spcPct val="0"/>
                </a:spcBef>
                <a:buClrTx/>
                <a:buSzTx/>
                <a:buFontTx/>
                <a:buNone/>
              </a:pPr>
              <a:r>
                <a:rPr lang="en-US" sz="1200" b="1">
                  <a:solidFill>
                    <a:schemeClr val="bg1"/>
                  </a:solidFill>
                </a:rPr>
                <a:t>2</a:t>
              </a:r>
            </a:p>
          </p:txBody>
        </p:sp>
        <p:sp>
          <p:nvSpPr>
            <p:cNvPr id="48159" name="Rectangle 17"/>
            <p:cNvSpPr>
              <a:spLocks noChangeArrowheads="1"/>
            </p:cNvSpPr>
            <p:nvPr/>
          </p:nvSpPr>
          <p:spPr bwMode="gray">
            <a:xfrm>
              <a:off x="3833" y="1616"/>
              <a:ext cx="477" cy="431"/>
            </a:xfrm>
            <a:prstGeom prst="rect">
              <a:avLst/>
            </a:prstGeom>
            <a:solidFill>
              <a:schemeClr val="folHlink"/>
            </a:solidFill>
            <a:ln w="25400" algn="ctr">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rPr>
                <a:t>MAC</a:t>
              </a:r>
            </a:p>
            <a:p>
              <a:pPr fontAlgn="base">
                <a:lnSpc>
                  <a:spcPct val="100000"/>
                </a:lnSpc>
                <a:spcBef>
                  <a:spcPct val="0"/>
                </a:spcBef>
                <a:buClrTx/>
                <a:buSzTx/>
                <a:buFontTx/>
                <a:buNone/>
              </a:pPr>
              <a:r>
                <a:rPr lang="en-US" sz="1200" b="1">
                  <a:solidFill>
                    <a:schemeClr val="bg1"/>
                  </a:solidFill>
                </a:rPr>
                <a:t>3</a:t>
              </a:r>
            </a:p>
          </p:txBody>
        </p:sp>
      </p:grpSp>
      <p:grpSp>
        <p:nvGrpSpPr>
          <p:cNvPr id="48136" name="Group 18"/>
          <p:cNvGrpSpPr>
            <a:grpSpLocks/>
          </p:cNvGrpSpPr>
          <p:nvPr/>
        </p:nvGrpSpPr>
        <p:grpSpPr bwMode="auto">
          <a:xfrm>
            <a:off x="3505200" y="5484813"/>
            <a:ext cx="2268538" cy="684212"/>
            <a:chOff x="2880" y="2228"/>
            <a:chExt cx="1429" cy="431"/>
          </a:xfrm>
        </p:grpSpPr>
        <p:sp>
          <p:nvSpPr>
            <p:cNvPr id="48154" name="Rectangle 19"/>
            <p:cNvSpPr>
              <a:spLocks noChangeArrowheads="1"/>
            </p:cNvSpPr>
            <p:nvPr/>
          </p:nvSpPr>
          <p:spPr bwMode="gray">
            <a:xfrm>
              <a:off x="2880" y="2228"/>
              <a:ext cx="477" cy="431"/>
            </a:xfrm>
            <a:prstGeom prst="rect">
              <a:avLst/>
            </a:prstGeom>
            <a:solidFill>
              <a:schemeClr val="accent2"/>
            </a:solidFill>
            <a:ln w="25400" algn="ctr">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rPr>
                <a:t>Address</a:t>
              </a:r>
            </a:p>
          </p:txBody>
        </p:sp>
        <p:sp>
          <p:nvSpPr>
            <p:cNvPr id="48155" name="Rectangle 20"/>
            <p:cNvSpPr>
              <a:spLocks noChangeArrowheads="1"/>
            </p:cNvSpPr>
            <p:nvPr/>
          </p:nvSpPr>
          <p:spPr bwMode="gray">
            <a:xfrm>
              <a:off x="3356" y="2228"/>
              <a:ext cx="476" cy="431"/>
            </a:xfrm>
            <a:prstGeom prst="rect">
              <a:avLst/>
            </a:prstGeom>
            <a:solidFill>
              <a:schemeClr val="accent2"/>
            </a:solidFill>
            <a:ln w="25400" algn="ctr">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rPr>
                <a:t>Data</a:t>
              </a:r>
            </a:p>
            <a:p>
              <a:pPr fontAlgn="base">
                <a:lnSpc>
                  <a:spcPct val="100000"/>
                </a:lnSpc>
                <a:spcBef>
                  <a:spcPct val="0"/>
                </a:spcBef>
                <a:buClrTx/>
                <a:buSzTx/>
                <a:buFontTx/>
                <a:buNone/>
              </a:pPr>
              <a:r>
                <a:rPr lang="en-US" sz="1200" b="1">
                  <a:solidFill>
                    <a:schemeClr val="bg1"/>
                  </a:solidFill>
                </a:rPr>
                <a:t>Cache</a:t>
              </a:r>
            </a:p>
            <a:p>
              <a:pPr fontAlgn="base">
                <a:lnSpc>
                  <a:spcPct val="100000"/>
                </a:lnSpc>
                <a:spcBef>
                  <a:spcPct val="0"/>
                </a:spcBef>
                <a:buClrTx/>
                <a:buSzTx/>
                <a:buFontTx/>
                <a:buNone/>
              </a:pPr>
              <a:r>
                <a:rPr lang="en-US" sz="1200" b="1">
                  <a:solidFill>
                    <a:schemeClr val="bg1"/>
                  </a:solidFill>
                </a:rPr>
                <a:t>1</a:t>
              </a:r>
            </a:p>
          </p:txBody>
        </p:sp>
        <p:sp>
          <p:nvSpPr>
            <p:cNvPr id="48156" name="Rectangle 21"/>
            <p:cNvSpPr>
              <a:spLocks noChangeArrowheads="1"/>
            </p:cNvSpPr>
            <p:nvPr/>
          </p:nvSpPr>
          <p:spPr bwMode="gray">
            <a:xfrm>
              <a:off x="3832" y="2228"/>
              <a:ext cx="477" cy="431"/>
            </a:xfrm>
            <a:prstGeom prst="rect">
              <a:avLst/>
            </a:prstGeom>
            <a:solidFill>
              <a:schemeClr val="accent2"/>
            </a:solidFill>
            <a:ln w="25400" algn="ctr">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rPr>
                <a:t>Data</a:t>
              </a:r>
            </a:p>
            <a:p>
              <a:pPr fontAlgn="base">
                <a:lnSpc>
                  <a:spcPct val="100000"/>
                </a:lnSpc>
                <a:spcBef>
                  <a:spcPct val="0"/>
                </a:spcBef>
                <a:buClrTx/>
                <a:buSzTx/>
                <a:buFontTx/>
                <a:buNone/>
              </a:pPr>
              <a:r>
                <a:rPr lang="en-US" sz="1200" b="1">
                  <a:solidFill>
                    <a:schemeClr val="bg1"/>
                  </a:solidFill>
                </a:rPr>
                <a:t>Cache</a:t>
              </a:r>
            </a:p>
            <a:p>
              <a:pPr fontAlgn="base">
                <a:lnSpc>
                  <a:spcPct val="100000"/>
                </a:lnSpc>
                <a:spcBef>
                  <a:spcPct val="0"/>
                </a:spcBef>
                <a:buClrTx/>
                <a:buSzTx/>
                <a:buFontTx/>
                <a:buNone/>
              </a:pPr>
              <a:r>
                <a:rPr lang="en-US" sz="1200" b="1">
                  <a:solidFill>
                    <a:schemeClr val="bg1"/>
                  </a:solidFill>
                </a:rPr>
                <a:t>2</a:t>
              </a:r>
            </a:p>
          </p:txBody>
        </p:sp>
      </p:grpSp>
      <p:sp>
        <p:nvSpPr>
          <p:cNvPr id="48137" name="Rectangle 23"/>
          <p:cNvSpPr>
            <a:spLocks noChangeArrowheads="1"/>
          </p:cNvSpPr>
          <p:nvPr/>
        </p:nvSpPr>
        <p:spPr bwMode="gray">
          <a:xfrm>
            <a:off x="4251325" y="1519238"/>
            <a:ext cx="1447800" cy="762000"/>
          </a:xfrm>
          <a:prstGeom prst="rect">
            <a:avLst/>
          </a:prstGeom>
          <a:solidFill>
            <a:schemeClr val="tx2"/>
          </a:solidFill>
          <a:ln w="25400">
            <a:solidFill>
              <a:schemeClr val="tx1"/>
            </a:solidFill>
            <a:miter lim="800000"/>
            <a:headEnd/>
            <a:tailEnd/>
          </a:ln>
        </p:spPr>
        <p:txBody>
          <a:bodyPr wrap="none" anchor="ctr"/>
          <a:lstStyle/>
          <a:p>
            <a:pPr fontAlgn="base">
              <a:lnSpc>
                <a:spcPct val="100000"/>
              </a:lnSpc>
              <a:spcBef>
                <a:spcPct val="0"/>
              </a:spcBef>
              <a:buClrTx/>
              <a:buSzTx/>
              <a:buFontTx/>
              <a:buNone/>
            </a:pPr>
            <a:r>
              <a:rPr lang="en-GB" sz="1400" b="1">
                <a:solidFill>
                  <a:schemeClr val="bg1"/>
                </a:solidFill>
              </a:rPr>
              <a:t>Shift + ALU</a:t>
            </a:r>
          </a:p>
        </p:txBody>
      </p:sp>
      <p:sp>
        <p:nvSpPr>
          <p:cNvPr id="48138" name="Rectangle 24"/>
          <p:cNvSpPr>
            <a:spLocks noChangeArrowheads="1"/>
          </p:cNvSpPr>
          <p:nvPr/>
        </p:nvSpPr>
        <p:spPr bwMode="gray">
          <a:xfrm>
            <a:off x="5703888" y="1509713"/>
            <a:ext cx="1435100" cy="762000"/>
          </a:xfrm>
          <a:prstGeom prst="rect">
            <a:avLst/>
          </a:prstGeom>
          <a:solidFill>
            <a:schemeClr val="accent1"/>
          </a:solidFill>
          <a:ln w="25400">
            <a:solidFill>
              <a:schemeClr val="tx1"/>
            </a:solidFill>
            <a:miter lim="800000"/>
            <a:headEnd/>
            <a:tailEnd/>
          </a:ln>
        </p:spPr>
        <p:txBody>
          <a:bodyPr wrap="none" anchor="ctr"/>
          <a:lstStyle/>
          <a:p>
            <a:pPr fontAlgn="base">
              <a:lnSpc>
                <a:spcPct val="100000"/>
              </a:lnSpc>
              <a:spcBef>
                <a:spcPct val="0"/>
              </a:spcBef>
              <a:buClrTx/>
              <a:buSzTx/>
              <a:buFontTx/>
              <a:buNone/>
            </a:pPr>
            <a:r>
              <a:rPr lang="en-GB" sz="1400" b="1">
                <a:solidFill>
                  <a:schemeClr val="bg1"/>
                </a:solidFill>
              </a:rPr>
              <a:t>Memory</a:t>
            </a:r>
          </a:p>
          <a:p>
            <a:pPr fontAlgn="base">
              <a:lnSpc>
                <a:spcPct val="100000"/>
              </a:lnSpc>
              <a:spcBef>
                <a:spcPct val="0"/>
              </a:spcBef>
              <a:buClrTx/>
              <a:buSzTx/>
              <a:buFontTx/>
              <a:buNone/>
            </a:pPr>
            <a:r>
              <a:rPr lang="en-GB" sz="1400" b="1">
                <a:solidFill>
                  <a:schemeClr val="bg1"/>
                </a:solidFill>
              </a:rPr>
              <a:t>Access</a:t>
            </a:r>
          </a:p>
        </p:txBody>
      </p:sp>
      <p:sp>
        <p:nvSpPr>
          <p:cNvPr id="216089" name="Rectangle 25"/>
          <p:cNvSpPr>
            <a:spLocks noChangeArrowheads="1"/>
          </p:cNvSpPr>
          <p:nvPr/>
        </p:nvSpPr>
        <p:spPr bwMode="gray">
          <a:xfrm>
            <a:off x="7158038" y="1519238"/>
            <a:ext cx="762000" cy="1219200"/>
          </a:xfrm>
          <a:prstGeom prst="rect">
            <a:avLst/>
          </a:prstGeom>
          <a:gradFill rotWithShape="0">
            <a:gsLst>
              <a:gs pos="0">
                <a:schemeClr val="accent2">
                  <a:gamma/>
                  <a:shade val="76078"/>
                  <a:invGamma/>
                </a:schemeClr>
              </a:gs>
              <a:gs pos="100000">
                <a:schemeClr val="accent2"/>
              </a:gs>
            </a:gsLst>
            <a:lin ang="5400000" scaled="1"/>
          </a:gradFill>
          <a:ln w="25400">
            <a:solidFill>
              <a:schemeClr val="tx1"/>
            </a:solidFill>
            <a:miter lim="800000"/>
            <a:headEnd/>
            <a:tailEnd/>
          </a:ln>
          <a:effectLst/>
        </p:spPr>
        <p:txBody>
          <a:bodyPr wrap="none" anchor="ctr"/>
          <a:lstStyle/>
          <a:p>
            <a:pPr fontAlgn="base">
              <a:lnSpc>
                <a:spcPct val="100000"/>
              </a:lnSpc>
              <a:spcBef>
                <a:spcPct val="0"/>
              </a:spcBef>
              <a:buClrTx/>
              <a:buSzTx/>
              <a:buFontTx/>
              <a:buNone/>
              <a:defRPr/>
            </a:pPr>
            <a:r>
              <a:rPr lang="en-GB" sz="1400" b="1">
                <a:solidFill>
                  <a:schemeClr val="bg1"/>
                </a:solidFill>
              </a:rPr>
              <a:t>Reg</a:t>
            </a:r>
          </a:p>
          <a:p>
            <a:pPr fontAlgn="base">
              <a:lnSpc>
                <a:spcPct val="100000"/>
              </a:lnSpc>
              <a:spcBef>
                <a:spcPct val="0"/>
              </a:spcBef>
              <a:buClrTx/>
              <a:buSzTx/>
              <a:buFontTx/>
              <a:buNone/>
              <a:defRPr/>
            </a:pPr>
            <a:r>
              <a:rPr lang="en-GB" sz="1400" b="1">
                <a:solidFill>
                  <a:schemeClr val="bg1"/>
                </a:solidFill>
              </a:rPr>
              <a:t>Write</a:t>
            </a:r>
          </a:p>
        </p:txBody>
      </p:sp>
      <p:sp>
        <p:nvSpPr>
          <p:cNvPr id="48140" name="Rectangle 26"/>
          <p:cNvSpPr>
            <a:spLocks noChangeArrowheads="1"/>
          </p:cNvSpPr>
          <p:nvPr/>
        </p:nvSpPr>
        <p:spPr bwMode="gray">
          <a:xfrm>
            <a:off x="663575" y="2779713"/>
            <a:ext cx="858838" cy="312737"/>
          </a:xfrm>
          <a:prstGeom prst="rect">
            <a:avLst/>
          </a:prstGeom>
          <a:noFill/>
          <a:ln w="9525">
            <a:noFill/>
            <a:miter lim="800000"/>
            <a:headEnd/>
            <a:tailEnd/>
          </a:ln>
        </p:spPr>
        <p:txBody>
          <a:bodyPr wrap="none" lIns="92075" tIns="46038" rIns="92075" bIns="46038">
            <a:spAutoFit/>
          </a:bodyPr>
          <a:lstStyle/>
          <a:p>
            <a:pPr fontAlgn="base">
              <a:lnSpc>
                <a:spcPct val="90000"/>
              </a:lnSpc>
              <a:spcBef>
                <a:spcPct val="0"/>
              </a:spcBef>
              <a:buClrTx/>
              <a:buSzTx/>
              <a:buFontTx/>
              <a:buNone/>
            </a:pPr>
            <a:r>
              <a:rPr lang="en-US" sz="1600" b="1"/>
              <a:t>FETCH</a:t>
            </a:r>
          </a:p>
        </p:txBody>
      </p:sp>
      <p:sp>
        <p:nvSpPr>
          <p:cNvPr id="48141" name="Rectangle 27"/>
          <p:cNvSpPr>
            <a:spLocks noChangeArrowheads="1"/>
          </p:cNvSpPr>
          <p:nvPr/>
        </p:nvSpPr>
        <p:spPr bwMode="gray">
          <a:xfrm>
            <a:off x="3157538" y="2787650"/>
            <a:ext cx="1050925" cy="312738"/>
          </a:xfrm>
          <a:prstGeom prst="rect">
            <a:avLst/>
          </a:prstGeom>
          <a:noFill/>
          <a:ln w="9525">
            <a:noFill/>
            <a:miter lim="800000"/>
            <a:headEnd/>
            <a:tailEnd/>
          </a:ln>
        </p:spPr>
        <p:txBody>
          <a:bodyPr wrap="none" lIns="92075" tIns="46038" rIns="92075" bIns="46038">
            <a:spAutoFit/>
          </a:bodyPr>
          <a:lstStyle/>
          <a:p>
            <a:pPr fontAlgn="base">
              <a:lnSpc>
                <a:spcPct val="90000"/>
              </a:lnSpc>
              <a:spcBef>
                <a:spcPct val="0"/>
              </a:spcBef>
              <a:buClrTx/>
              <a:buSzTx/>
              <a:buFontTx/>
              <a:buNone/>
            </a:pPr>
            <a:r>
              <a:rPr lang="en-US" sz="1600" b="1"/>
              <a:t>DECODE</a:t>
            </a:r>
          </a:p>
        </p:txBody>
      </p:sp>
      <p:sp>
        <p:nvSpPr>
          <p:cNvPr id="48142" name="Rectangle 28"/>
          <p:cNvSpPr>
            <a:spLocks noChangeArrowheads="1"/>
          </p:cNvSpPr>
          <p:nvPr/>
        </p:nvSpPr>
        <p:spPr bwMode="gray">
          <a:xfrm>
            <a:off x="4475163" y="2790825"/>
            <a:ext cx="1139825" cy="312738"/>
          </a:xfrm>
          <a:prstGeom prst="rect">
            <a:avLst/>
          </a:prstGeom>
          <a:noFill/>
          <a:ln w="9525">
            <a:noFill/>
            <a:miter lim="800000"/>
            <a:headEnd/>
            <a:tailEnd/>
          </a:ln>
        </p:spPr>
        <p:txBody>
          <a:bodyPr wrap="none" lIns="92075" tIns="46038" rIns="92075" bIns="46038">
            <a:spAutoFit/>
          </a:bodyPr>
          <a:lstStyle/>
          <a:p>
            <a:pPr fontAlgn="base">
              <a:lnSpc>
                <a:spcPct val="90000"/>
              </a:lnSpc>
              <a:spcBef>
                <a:spcPct val="0"/>
              </a:spcBef>
              <a:buClrTx/>
              <a:buSzTx/>
              <a:buFontTx/>
              <a:buNone/>
            </a:pPr>
            <a:r>
              <a:rPr lang="en-US" sz="1600" b="1"/>
              <a:t>EXECUTE</a:t>
            </a:r>
          </a:p>
        </p:txBody>
      </p:sp>
      <p:sp>
        <p:nvSpPr>
          <p:cNvPr id="48143" name="Rectangle 29"/>
          <p:cNvSpPr>
            <a:spLocks noChangeArrowheads="1"/>
          </p:cNvSpPr>
          <p:nvPr/>
        </p:nvSpPr>
        <p:spPr bwMode="gray">
          <a:xfrm>
            <a:off x="5913438" y="2800350"/>
            <a:ext cx="1098550" cy="312738"/>
          </a:xfrm>
          <a:prstGeom prst="rect">
            <a:avLst/>
          </a:prstGeom>
          <a:noFill/>
          <a:ln w="9525">
            <a:noFill/>
            <a:miter lim="800000"/>
            <a:headEnd/>
            <a:tailEnd/>
          </a:ln>
        </p:spPr>
        <p:txBody>
          <a:bodyPr wrap="none" lIns="92075" tIns="46038" rIns="92075" bIns="46038">
            <a:spAutoFit/>
          </a:bodyPr>
          <a:lstStyle/>
          <a:p>
            <a:pPr fontAlgn="base">
              <a:lnSpc>
                <a:spcPct val="90000"/>
              </a:lnSpc>
              <a:spcBef>
                <a:spcPct val="0"/>
              </a:spcBef>
              <a:buClrTx/>
              <a:buSzTx/>
              <a:buFontTx/>
              <a:buNone/>
            </a:pPr>
            <a:r>
              <a:rPr lang="en-US" sz="1600" b="1"/>
              <a:t>MEMORY</a:t>
            </a:r>
          </a:p>
        </p:txBody>
      </p:sp>
      <p:sp>
        <p:nvSpPr>
          <p:cNvPr id="48144" name="Rectangle 30"/>
          <p:cNvSpPr>
            <a:spLocks noChangeArrowheads="1"/>
          </p:cNvSpPr>
          <p:nvPr/>
        </p:nvSpPr>
        <p:spPr bwMode="gray">
          <a:xfrm>
            <a:off x="7162800" y="2789238"/>
            <a:ext cx="838200" cy="312737"/>
          </a:xfrm>
          <a:prstGeom prst="rect">
            <a:avLst/>
          </a:prstGeom>
          <a:noFill/>
          <a:ln w="9525">
            <a:noFill/>
            <a:miter lim="800000"/>
            <a:headEnd/>
            <a:tailEnd/>
          </a:ln>
        </p:spPr>
        <p:txBody>
          <a:bodyPr wrap="none" lIns="92075" tIns="46038" rIns="92075" bIns="46038">
            <a:spAutoFit/>
          </a:bodyPr>
          <a:lstStyle/>
          <a:p>
            <a:pPr fontAlgn="base">
              <a:lnSpc>
                <a:spcPct val="90000"/>
              </a:lnSpc>
              <a:spcBef>
                <a:spcPct val="0"/>
              </a:spcBef>
              <a:buClrTx/>
              <a:buSzTx/>
              <a:buFontTx/>
              <a:buNone/>
            </a:pPr>
            <a:r>
              <a:rPr lang="en-US" sz="1600" b="1"/>
              <a:t>WRITE</a:t>
            </a:r>
          </a:p>
        </p:txBody>
      </p:sp>
      <p:sp>
        <p:nvSpPr>
          <p:cNvPr id="48145" name="Rectangle 31"/>
          <p:cNvSpPr>
            <a:spLocks noChangeArrowheads="1"/>
          </p:cNvSpPr>
          <p:nvPr/>
        </p:nvSpPr>
        <p:spPr bwMode="gray">
          <a:xfrm>
            <a:off x="3101975" y="1527175"/>
            <a:ext cx="1143000" cy="1219200"/>
          </a:xfrm>
          <a:prstGeom prst="rect">
            <a:avLst/>
          </a:prstGeom>
          <a:solidFill>
            <a:schemeClr val="folHlink"/>
          </a:solidFill>
          <a:ln w="25400">
            <a:solidFill>
              <a:schemeClr val="tx1"/>
            </a:solidFill>
            <a:miter lim="800000"/>
            <a:headEnd/>
            <a:tailEnd/>
          </a:ln>
        </p:spPr>
        <p:txBody>
          <a:bodyPr wrap="none" anchor="ctr"/>
          <a:lstStyle/>
          <a:p>
            <a:pPr fontAlgn="base">
              <a:lnSpc>
                <a:spcPct val="100000"/>
              </a:lnSpc>
              <a:spcBef>
                <a:spcPct val="0"/>
              </a:spcBef>
              <a:buClrTx/>
              <a:buSzTx/>
              <a:buFontTx/>
              <a:buNone/>
            </a:pPr>
            <a:r>
              <a:rPr lang="en-US" sz="1400" b="1">
                <a:solidFill>
                  <a:schemeClr val="bg1"/>
                </a:solidFill>
              </a:rPr>
              <a:t>Reg Read </a:t>
            </a:r>
          </a:p>
          <a:p>
            <a:pPr fontAlgn="base">
              <a:lnSpc>
                <a:spcPct val="100000"/>
              </a:lnSpc>
              <a:spcBef>
                <a:spcPct val="0"/>
              </a:spcBef>
              <a:buClrTx/>
              <a:buSzTx/>
              <a:buFontTx/>
              <a:buNone/>
            </a:pPr>
            <a:endParaRPr lang="en-GB" sz="1400" b="1">
              <a:solidFill>
                <a:schemeClr val="bg1"/>
              </a:solidFill>
            </a:endParaRPr>
          </a:p>
        </p:txBody>
      </p:sp>
      <p:sp>
        <p:nvSpPr>
          <p:cNvPr id="48146" name="Rectangle 32"/>
          <p:cNvSpPr>
            <a:spLocks noChangeArrowheads="1"/>
          </p:cNvSpPr>
          <p:nvPr/>
        </p:nvSpPr>
        <p:spPr bwMode="gray">
          <a:xfrm>
            <a:off x="4249738" y="2290763"/>
            <a:ext cx="1447800" cy="457200"/>
          </a:xfrm>
          <a:prstGeom prst="rect">
            <a:avLst/>
          </a:prstGeom>
          <a:solidFill>
            <a:schemeClr val="tx2"/>
          </a:solidFill>
          <a:ln w="25400">
            <a:solidFill>
              <a:schemeClr val="tx1"/>
            </a:solidFill>
            <a:miter lim="800000"/>
            <a:headEnd/>
            <a:tailEnd/>
          </a:ln>
        </p:spPr>
        <p:txBody>
          <a:bodyPr wrap="none" anchor="ctr"/>
          <a:lstStyle/>
          <a:p>
            <a:pPr fontAlgn="base">
              <a:lnSpc>
                <a:spcPct val="100000"/>
              </a:lnSpc>
              <a:spcBef>
                <a:spcPct val="0"/>
              </a:spcBef>
              <a:buClrTx/>
              <a:buSzTx/>
              <a:buFontTx/>
              <a:buNone/>
            </a:pPr>
            <a:r>
              <a:rPr lang="en-GB" sz="1400" b="1">
                <a:solidFill>
                  <a:schemeClr val="bg1"/>
                </a:solidFill>
              </a:rPr>
              <a:t>Multiply</a:t>
            </a:r>
          </a:p>
        </p:txBody>
      </p:sp>
      <p:sp>
        <p:nvSpPr>
          <p:cNvPr id="48147" name="Rectangle 33"/>
          <p:cNvSpPr>
            <a:spLocks noChangeArrowheads="1"/>
          </p:cNvSpPr>
          <p:nvPr/>
        </p:nvSpPr>
        <p:spPr bwMode="gray">
          <a:xfrm>
            <a:off x="392113" y="1527175"/>
            <a:ext cx="1447800" cy="609600"/>
          </a:xfrm>
          <a:prstGeom prst="rect">
            <a:avLst/>
          </a:prstGeom>
          <a:solidFill>
            <a:schemeClr val="bg2"/>
          </a:solidFill>
          <a:ln w="25400">
            <a:solidFill>
              <a:schemeClr val="tx1"/>
            </a:solidFill>
            <a:miter lim="800000"/>
            <a:headEnd/>
            <a:tailEnd/>
          </a:ln>
        </p:spPr>
        <p:txBody>
          <a:bodyPr wrap="none" anchor="ctr"/>
          <a:lstStyle/>
          <a:p>
            <a:pPr fontAlgn="base">
              <a:lnSpc>
                <a:spcPct val="100000"/>
              </a:lnSpc>
              <a:spcBef>
                <a:spcPct val="0"/>
              </a:spcBef>
              <a:buClrTx/>
              <a:buSzTx/>
              <a:buFontTx/>
              <a:buNone/>
            </a:pPr>
            <a:r>
              <a:rPr lang="en-GB" sz="1400" b="1">
                <a:solidFill>
                  <a:schemeClr val="bg1"/>
                </a:solidFill>
              </a:rPr>
              <a:t>Branch</a:t>
            </a:r>
          </a:p>
          <a:p>
            <a:pPr fontAlgn="base">
              <a:lnSpc>
                <a:spcPct val="100000"/>
              </a:lnSpc>
              <a:spcBef>
                <a:spcPct val="0"/>
              </a:spcBef>
              <a:buClrTx/>
              <a:buSzTx/>
              <a:buFontTx/>
              <a:buNone/>
            </a:pPr>
            <a:r>
              <a:rPr lang="en-GB" sz="1400" b="1">
                <a:solidFill>
                  <a:schemeClr val="bg1"/>
                </a:solidFill>
              </a:rPr>
              <a:t>Prediction</a:t>
            </a:r>
          </a:p>
        </p:txBody>
      </p:sp>
      <p:sp>
        <p:nvSpPr>
          <p:cNvPr id="48148" name="Rectangle 34"/>
          <p:cNvSpPr>
            <a:spLocks noChangeArrowheads="1"/>
          </p:cNvSpPr>
          <p:nvPr/>
        </p:nvSpPr>
        <p:spPr bwMode="gray">
          <a:xfrm>
            <a:off x="393700" y="2120900"/>
            <a:ext cx="1447800" cy="619125"/>
          </a:xfrm>
          <a:prstGeom prst="rect">
            <a:avLst/>
          </a:prstGeom>
          <a:solidFill>
            <a:schemeClr val="bg2"/>
          </a:solidFill>
          <a:ln w="25400">
            <a:solidFill>
              <a:schemeClr val="tx1"/>
            </a:solidFill>
            <a:miter lim="800000"/>
            <a:headEnd/>
            <a:tailEnd/>
          </a:ln>
        </p:spPr>
        <p:txBody>
          <a:bodyPr wrap="none" anchor="ctr"/>
          <a:lstStyle/>
          <a:p>
            <a:pPr fontAlgn="base">
              <a:lnSpc>
                <a:spcPct val="100000"/>
              </a:lnSpc>
              <a:spcBef>
                <a:spcPct val="0"/>
              </a:spcBef>
              <a:buClrTx/>
              <a:buSzTx/>
              <a:buFontTx/>
              <a:buNone/>
            </a:pPr>
            <a:r>
              <a:rPr lang="en-GB" sz="1400" b="1">
                <a:solidFill>
                  <a:schemeClr val="bg1"/>
                </a:solidFill>
              </a:rPr>
              <a:t>Instruction</a:t>
            </a:r>
          </a:p>
          <a:p>
            <a:pPr fontAlgn="base">
              <a:lnSpc>
                <a:spcPct val="100000"/>
              </a:lnSpc>
              <a:spcBef>
                <a:spcPct val="0"/>
              </a:spcBef>
              <a:buClrTx/>
              <a:buSzTx/>
              <a:buFontTx/>
              <a:buNone/>
            </a:pPr>
            <a:r>
              <a:rPr lang="en-GB" sz="1400" b="1">
                <a:solidFill>
                  <a:schemeClr val="bg1"/>
                </a:solidFill>
              </a:rPr>
              <a:t>Fetch</a:t>
            </a:r>
          </a:p>
        </p:txBody>
      </p:sp>
      <p:sp>
        <p:nvSpPr>
          <p:cNvPr id="48149" name="Rectangle 35"/>
          <p:cNvSpPr>
            <a:spLocks noChangeArrowheads="1"/>
          </p:cNvSpPr>
          <p:nvPr/>
        </p:nvSpPr>
        <p:spPr bwMode="gray">
          <a:xfrm>
            <a:off x="2078038" y="2790825"/>
            <a:ext cx="792162" cy="312738"/>
          </a:xfrm>
          <a:prstGeom prst="rect">
            <a:avLst/>
          </a:prstGeom>
          <a:noFill/>
          <a:ln w="9525">
            <a:noFill/>
            <a:miter lim="800000"/>
            <a:headEnd/>
            <a:tailEnd/>
          </a:ln>
        </p:spPr>
        <p:txBody>
          <a:bodyPr wrap="none" lIns="92075" tIns="46038" rIns="92075" bIns="46038">
            <a:spAutoFit/>
          </a:bodyPr>
          <a:lstStyle/>
          <a:p>
            <a:pPr fontAlgn="base">
              <a:lnSpc>
                <a:spcPct val="90000"/>
              </a:lnSpc>
              <a:spcBef>
                <a:spcPct val="0"/>
              </a:spcBef>
              <a:buClrTx/>
              <a:buSzTx/>
              <a:buFontTx/>
              <a:buNone/>
            </a:pPr>
            <a:r>
              <a:rPr lang="en-US" sz="1600" b="1"/>
              <a:t>ISSUE</a:t>
            </a:r>
          </a:p>
        </p:txBody>
      </p:sp>
      <p:sp>
        <p:nvSpPr>
          <p:cNvPr id="48150" name="Rectangle 36"/>
          <p:cNvSpPr>
            <a:spLocks noChangeArrowheads="1"/>
          </p:cNvSpPr>
          <p:nvPr/>
        </p:nvSpPr>
        <p:spPr bwMode="gray">
          <a:xfrm>
            <a:off x="1855788" y="1517650"/>
            <a:ext cx="1219200" cy="1220788"/>
          </a:xfrm>
          <a:prstGeom prst="rect">
            <a:avLst/>
          </a:prstGeom>
          <a:solidFill>
            <a:schemeClr val="tx2"/>
          </a:solidFill>
          <a:ln w="38100">
            <a:solidFill>
              <a:schemeClr val="tx1"/>
            </a:solidFill>
            <a:miter lim="800000"/>
            <a:headEnd/>
            <a:tailEnd/>
          </a:ln>
        </p:spPr>
        <p:txBody>
          <a:bodyPr wrap="none" anchor="ctr"/>
          <a:lstStyle/>
          <a:p>
            <a:pPr fontAlgn="base">
              <a:lnSpc>
                <a:spcPct val="100000"/>
              </a:lnSpc>
              <a:spcBef>
                <a:spcPct val="0"/>
              </a:spcBef>
              <a:buClrTx/>
              <a:buSzTx/>
              <a:buFontTx/>
              <a:buNone/>
            </a:pPr>
            <a:r>
              <a:rPr lang="en-GB" sz="1400" b="1">
                <a:solidFill>
                  <a:schemeClr val="bg1"/>
                </a:solidFill>
              </a:rPr>
              <a:t>ARM or </a:t>
            </a:r>
          </a:p>
          <a:p>
            <a:pPr fontAlgn="base">
              <a:lnSpc>
                <a:spcPct val="100000"/>
              </a:lnSpc>
              <a:spcBef>
                <a:spcPct val="0"/>
              </a:spcBef>
              <a:buClrTx/>
              <a:buSzTx/>
              <a:buFontTx/>
              <a:buNone/>
            </a:pPr>
            <a:r>
              <a:rPr lang="en-GB" sz="1400" b="1">
                <a:solidFill>
                  <a:schemeClr val="bg1"/>
                </a:solidFill>
              </a:rPr>
              <a:t>Thumb</a:t>
            </a:r>
          </a:p>
          <a:p>
            <a:pPr fontAlgn="base">
              <a:lnSpc>
                <a:spcPct val="100000"/>
              </a:lnSpc>
              <a:spcBef>
                <a:spcPct val="0"/>
              </a:spcBef>
              <a:buClrTx/>
              <a:buSzTx/>
              <a:buFontTx/>
              <a:buNone/>
            </a:pPr>
            <a:r>
              <a:rPr lang="en-GB" sz="1400" b="1">
                <a:solidFill>
                  <a:schemeClr val="bg1"/>
                </a:solidFill>
              </a:rPr>
              <a:t>Instruction</a:t>
            </a:r>
          </a:p>
          <a:p>
            <a:pPr fontAlgn="base">
              <a:lnSpc>
                <a:spcPct val="100000"/>
              </a:lnSpc>
              <a:spcBef>
                <a:spcPct val="0"/>
              </a:spcBef>
              <a:buClrTx/>
              <a:buSzTx/>
              <a:buFontTx/>
              <a:buNone/>
            </a:pPr>
            <a:r>
              <a:rPr lang="en-GB" sz="1400" b="1">
                <a:solidFill>
                  <a:schemeClr val="bg1"/>
                </a:solidFill>
              </a:rPr>
              <a:t>Decode</a:t>
            </a:r>
          </a:p>
        </p:txBody>
      </p:sp>
      <p:sp>
        <p:nvSpPr>
          <p:cNvPr id="48151" name="Rectangle 37"/>
          <p:cNvSpPr>
            <a:spLocks noChangeArrowheads="1"/>
          </p:cNvSpPr>
          <p:nvPr/>
        </p:nvSpPr>
        <p:spPr bwMode="gray">
          <a:xfrm>
            <a:off x="5713413" y="2290763"/>
            <a:ext cx="1435100" cy="457200"/>
          </a:xfrm>
          <a:prstGeom prst="rect">
            <a:avLst/>
          </a:prstGeom>
          <a:solidFill>
            <a:schemeClr val="accent1"/>
          </a:solidFill>
          <a:ln w="25400">
            <a:solidFill>
              <a:schemeClr val="tx1"/>
            </a:solidFill>
            <a:miter lim="800000"/>
            <a:headEnd/>
            <a:tailEnd/>
          </a:ln>
        </p:spPr>
        <p:txBody>
          <a:bodyPr wrap="none" anchor="ctr"/>
          <a:lstStyle/>
          <a:p>
            <a:endParaRPr lang="es-AR"/>
          </a:p>
        </p:txBody>
      </p:sp>
      <p:sp>
        <p:nvSpPr>
          <p:cNvPr id="48152" name="Rectangle 38"/>
          <p:cNvSpPr>
            <a:spLocks noChangeArrowheads="1"/>
          </p:cNvSpPr>
          <p:nvPr/>
        </p:nvSpPr>
        <p:spPr bwMode="gray">
          <a:xfrm>
            <a:off x="5924550" y="2293938"/>
            <a:ext cx="990600" cy="476250"/>
          </a:xfrm>
          <a:prstGeom prst="rect">
            <a:avLst/>
          </a:prstGeom>
          <a:noFill/>
          <a:ln w="9525">
            <a:noFill/>
            <a:miter lim="800000"/>
            <a:headEnd/>
            <a:tailEnd/>
          </a:ln>
        </p:spPr>
        <p:txBody>
          <a:bodyPr lIns="92075" tIns="46038" rIns="92075" bIns="46038">
            <a:spAutoFit/>
          </a:bodyPr>
          <a:lstStyle/>
          <a:p>
            <a:pPr fontAlgn="base">
              <a:lnSpc>
                <a:spcPct val="90000"/>
              </a:lnSpc>
              <a:spcBef>
                <a:spcPct val="0"/>
              </a:spcBef>
              <a:buClrTx/>
              <a:buSzTx/>
              <a:buFontTx/>
              <a:buNone/>
            </a:pPr>
            <a:r>
              <a:rPr lang="en-US" sz="1400" b="1">
                <a:solidFill>
                  <a:schemeClr val="bg1"/>
                </a:solidFill>
              </a:rPr>
              <a:t>Multiply Add</a:t>
            </a:r>
          </a:p>
        </p:txBody>
      </p:sp>
      <p:sp>
        <p:nvSpPr>
          <p:cNvPr id="48153" name="Rectangle 39"/>
          <p:cNvSpPr>
            <a:spLocks noChangeArrowheads="1"/>
          </p:cNvSpPr>
          <p:nvPr/>
        </p:nvSpPr>
        <p:spPr bwMode="auto">
          <a:xfrm>
            <a:off x="303213" y="914400"/>
            <a:ext cx="8013700" cy="569913"/>
          </a:xfrm>
          <a:prstGeom prst="rect">
            <a:avLst/>
          </a:prstGeom>
          <a:noFill/>
          <a:ln w="9525">
            <a:noFill/>
            <a:miter lim="800000"/>
            <a:headEnd/>
            <a:tailEnd/>
          </a:ln>
        </p:spPr>
        <p:txBody>
          <a:bodyPr lIns="80151" tIns="40076" rIns="80151" bIns="40076"/>
          <a:lstStyle/>
          <a:p>
            <a:pPr marL="301625" indent="-301625" algn="l" defTabSz="801688">
              <a:lnSpc>
                <a:spcPct val="100000"/>
              </a:lnSpc>
              <a:spcBef>
                <a:spcPct val="25000"/>
              </a:spcBef>
            </a:pPr>
            <a:r>
              <a:rPr lang="en-US" sz="2400"/>
              <a:t>ARM10</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t>Agenda</a:t>
            </a:r>
          </a:p>
        </p:txBody>
      </p:sp>
      <p:sp>
        <p:nvSpPr>
          <p:cNvPr id="49155" name="Rectangle 3"/>
          <p:cNvSpPr>
            <a:spLocks noGrp="1" noChangeArrowheads="1"/>
          </p:cNvSpPr>
          <p:nvPr>
            <p:ph type="body" idx="1"/>
          </p:nvPr>
        </p:nvSpPr>
        <p:spPr/>
        <p:txBody>
          <a:bodyPr/>
          <a:lstStyle/>
          <a:p>
            <a:pPr>
              <a:buFont typeface="Wingdings" pitchFamily="2" charset="2"/>
              <a:buNone/>
            </a:pPr>
            <a:r>
              <a:rPr lang="en-US" b="1" smtClean="0"/>
              <a:t>	Introduction to ARM Ltd</a:t>
            </a:r>
          </a:p>
          <a:p>
            <a:pPr>
              <a:buFont typeface="Wingdings" pitchFamily="2" charset="2"/>
              <a:buNone/>
            </a:pPr>
            <a:r>
              <a:rPr lang="en-US" b="1" smtClean="0"/>
              <a:t>	Fundamentals, Programmer’s Model, and Instructions</a:t>
            </a:r>
          </a:p>
          <a:p>
            <a:pPr>
              <a:buFont typeface="Wingdings" pitchFamily="2" charset="2"/>
              <a:buNone/>
            </a:pPr>
            <a:r>
              <a:rPr lang="en-US" b="1" smtClean="0"/>
              <a:t>	Core Family Pipelines</a:t>
            </a:r>
            <a:endParaRPr lang="en-US" smtClean="0"/>
          </a:p>
          <a:p>
            <a:r>
              <a:rPr lang="en-US" smtClean="0">
                <a:solidFill>
                  <a:schemeClr val="bg2"/>
                </a:solidFill>
              </a:rPr>
              <a:t>AMBA</a:t>
            </a:r>
          </a:p>
          <a:p>
            <a:pPr>
              <a:buFont typeface="Wingdings" pitchFamily="2" charset="2"/>
              <a:buNone/>
            </a:pPr>
            <a:r>
              <a:rPr lang="en-US" b="1" smtClean="0"/>
              <a:t>	</a:t>
            </a:r>
          </a:p>
          <a:p>
            <a:endParaRPr lang="en-US"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p:cNvGrpSpPr>
            <a:grpSpLocks/>
          </p:cNvGrpSpPr>
          <p:nvPr/>
        </p:nvGrpSpPr>
        <p:grpSpPr bwMode="auto">
          <a:xfrm>
            <a:off x="0" y="1219200"/>
            <a:ext cx="9144000" cy="5029200"/>
            <a:chOff x="0" y="768"/>
            <a:chExt cx="5760" cy="3168"/>
          </a:xfrm>
        </p:grpSpPr>
        <p:sp>
          <p:nvSpPr>
            <p:cNvPr id="9465" name="Rectangle 3"/>
            <p:cNvSpPr>
              <a:spLocks noChangeArrowheads="1"/>
            </p:cNvSpPr>
            <p:nvPr/>
          </p:nvSpPr>
          <p:spPr bwMode="gray">
            <a:xfrm>
              <a:off x="0" y="768"/>
              <a:ext cx="5760" cy="3168"/>
            </a:xfrm>
            <a:prstGeom prst="rect">
              <a:avLst/>
            </a:prstGeom>
            <a:solidFill>
              <a:srgbClr val="FFFFFF"/>
            </a:solidFill>
            <a:ln w="12700">
              <a:noFill/>
              <a:miter lim="800000"/>
              <a:headEnd/>
              <a:tailEnd/>
            </a:ln>
          </p:spPr>
          <p:txBody>
            <a:bodyPr wrap="none" anchor="ctr"/>
            <a:lstStyle/>
            <a:p>
              <a:endParaRPr lang="es-AR"/>
            </a:p>
          </p:txBody>
        </p:sp>
        <p:grpSp>
          <p:nvGrpSpPr>
            <p:cNvPr id="9466" name="Group 4"/>
            <p:cNvGrpSpPr>
              <a:grpSpLocks/>
            </p:cNvGrpSpPr>
            <p:nvPr/>
          </p:nvGrpSpPr>
          <p:grpSpPr bwMode="auto">
            <a:xfrm>
              <a:off x="0" y="900"/>
              <a:ext cx="5616" cy="2988"/>
              <a:chOff x="0" y="900"/>
              <a:chExt cx="5616" cy="2988"/>
            </a:xfrm>
          </p:grpSpPr>
          <p:sp>
            <p:nvSpPr>
              <p:cNvPr id="9467" name="Rectangle 5"/>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r0</a:t>
                </a:r>
                <a:endParaRPr lang="en-US" sz="1600" b="1">
                  <a:solidFill>
                    <a:schemeClr val="bg1"/>
                  </a:solidFill>
                  <a:latin typeface="Courier New" pitchFamily="49" charset="0"/>
                </a:endParaRPr>
              </a:p>
            </p:txBody>
          </p:sp>
          <p:sp>
            <p:nvSpPr>
              <p:cNvPr id="9468" name="Rectangle 6"/>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a:t>
                </a:r>
                <a:endParaRPr lang="en-US" sz="1600" b="1">
                  <a:solidFill>
                    <a:schemeClr val="bg1"/>
                  </a:solidFill>
                  <a:latin typeface="Courier New" pitchFamily="49" charset="0"/>
                </a:endParaRPr>
              </a:p>
            </p:txBody>
          </p:sp>
          <p:sp>
            <p:nvSpPr>
              <p:cNvPr id="9469" name="Rectangle 7"/>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r2</a:t>
                </a:r>
                <a:endParaRPr lang="en-US" sz="1600" b="1">
                  <a:solidFill>
                    <a:schemeClr val="bg1"/>
                  </a:solidFill>
                  <a:latin typeface="Courier New" pitchFamily="49" charset="0"/>
                </a:endParaRPr>
              </a:p>
            </p:txBody>
          </p:sp>
          <p:sp>
            <p:nvSpPr>
              <p:cNvPr id="9470" name="Rectangle 8"/>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r3</a:t>
                </a:r>
                <a:endParaRPr lang="en-US" sz="1600" b="1">
                  <a:solidFill>
                    <a:schemeClr val="bg1"/>
                  </a:solidFill>
                  <a:latin typeface="Courier New" pitchFamily="49" charset="0"/>
                </a:endParaRPr>
              </a:p>
            </p:txBody>
          </p:sp>
          <p:sp>
            <p:nvSpPr>
              <p:cNvPr id="9471" name="Rectangle 9"/>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r4</a:t>
                </a:r>
                <a:endParaRPr lang="en-US" sz="1600" b="1">
                  <a:solidFill>
                    <a:schemeClr val="bg1"/>
                  </a:solidFill>
                  <a:latin typeface="Courier New" pitchFamily="49" charset="0"/>
                </a:endParaRPr>
              </a:p>
            </p:txBody>
          </p:sp>
          <p:sp>
            <p:nvSpPr>
              <p:cNvPr id="9472" name="Rectangle 10"/>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r5</a:t>
                </a:r>
                <a:endParaRPr lang="en-US" sz="1600" b="1">
                  <a:solidFill>
                    <a:schemeClr val="bg1"/>
                  </a:solidFill>
                  <a:latin typeface="Courier New" pitchFamily="49" charset="0"/>
                </a:endParaRPr>
              </a:p>
            </p:txBody>
          </p:sp>
          <p:sp>
            <p:nvSpPr>
              <p:cNvPr id="9473" name="Rectangle 11"/>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r6</a:t>
                </a:r>
                <a:endParaRPr lang="en-US" sz="1600" b="1">
                  <a:solidFill>
                    <a:schemeClr val="bg1"/>
                  </a:solidFill>
                  <a:latin typeface="Courier New" pitchFamily="49" charset="0"/>
                </a:endParaRPr>
              </a:p>
            </p:txBody>
          </p:sp>
          <p:sp>
            <p:nvSpPr>
              <p:cNvPr id="9474" name="Rectangle 12"/>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r7</a:t>
                </a:r>
                <a:endParaRPr lang="en-US" sz="1600" b="1">
                  <a:solidFill>
                    <a:schemeClr val="bg1"/>
                  </a:solidFill>
                  <a:latin typeface="Courier New" pitchFamily="49" charset="0"/>
                </a:endParaRPr>
              </a:p>
            </p:txBody>
          </p:sp>
          <p:sp>
            <p:nvSpPr>
              <p:cNvPr id="9475" name="Rectangle 13"/>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r8</a:t>
                </a:r>
                <a:endParaRPr lang="en-US" sz="1600" b="1">
                  <a:solidFill>
                    <a:schemeClr val="bg1"/>
                  </a:solidFill>
                  <a:latin typeface="Courier New" pitchFamily="49" charset="0"/>
                </a:endParaRPr>
              </a:p>
            </p:txBody>
          </p:sp>
          <p:sp>
            <p:nvSpPr>
              <p:cNvPr id="9476" name="Rectangle 14"/>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r9</a:t>
                </a:r>
                <a:endParaRPr lang="en-US" sz="1600" b="1">
                  <a:solidFill>
                    <a:schemeClr val="bg1"/>
                  </a:solidFill>
                  <a:latin typeface="Courier New" pitchFamily="49" charset="0"/>
                </a:endParaRPr>
              </a:p>
            </p:txBody>
          </p:sp>
          <p:sp>
            <p:nvSpPr>
              <p:cNvPr id="9477" name="Rectangle 15"/>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r10</a:t>
                </a:r>
                <a:endParaRPr lang="en-US" sz="1600" b="1">
                  <a:solidFill>
                    <a:schemeClr val="bg1"/>
                  </a:solidFill>
                  <a:latin typeface="Courier New" pitchFamily="49" charset="0"/>
                </a:endParaRPr>
              </a:p>
            </p:txBody>
          </p:sp>
          <p:sp>
            <p:nvSpPr>
              <p:cNvPr id="9478" name="Rectangle 16"/>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r11</a:t>
                </a:r>
                <a:endParaRPr lang="en-US" sz="1600" b="1">
                  <a:solidFill>
                    <a:schemeClr val="bg1"/>
                  </a:solidFill>
                  <a:latin typeface="Courier New" pitchFamily="49" charset="0"/>
                </a:endParaRPr>
              </a:p>
            </p:txBody>
          </p:sp>
          <p:sp>
            <p:nvSpPr>
              <p:cNvPr id="9479" name="Rectangle 17"/>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r12</a:t>
                </a:r>
                <a:endParaRPr lang="en-US" sz="1600" b="1">
                  <a:solidFill>
                    <a:schemeClr val="bg1"/>
                  </a:solidFill>
                  <a:latin typeface="Courier New" pitchFamily="49" charset="0"/>
                </a:endParaRPr>
              </a:p>
            </p:txBody>
          </p:sp>
          <p:sp>
            <p:nvSpPr>
              <p:cNvPr id="9480" name="Rectangle 18"/>
              <p:cNvSpPr>
                <a:spLocks noChangeArrowheads="1"/>
              </p:cNvSpPr>
              <p:nvPr/>
            </p:nvSpPr>
            <p:spPr bwMode="gray">
              <a:xfrm>
                <a:off x="1008" y="307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481" name="Rectangle 19"/>
              <p:cNvSpPr>
                <a:spLocks noChangeArrowheads="1"/>
              </p:cNvSpPr>
              <p:nvPr/>
            </p:nvSpPr>
            <p:spPr bwMode="gray">
              <a:xfrm>
                <a:off x="1008" y="321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9482" name="Rectangle 20"/>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r15 (pc)</a:t>
                </a:r>
                <a:endParaRPr lang="en-US" sz="1600" b="1">
                  <a:solidFill>
                    <a:schemeClr val="bg1"/>
                  </a:solidFill>
                  <a:latin typeface="Courier New" pitchFamily="49" charset="0"/>
                </a:endParaRPr>
              </a:p>
            </p:txBody>
          </p:sp>
          <p:sp>
            <p:nvSpPr>
              <p:cNvPr id="9483" name="Rectangle 21"/>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cpsr</a:t>
                </a:r>
                <a:endParaRPr lang="en-US" sz="1600" b="1">
                  <a:solidFill>
                    <a:schemeClr val="bg1"/>
                  </a:solidFill>
                  <a:latin typeface="Courier New" pitchFamily="49" charset="0"/>
                </a:endParaRPr>
              </a:p>
            </p:txBody>
          </p:sp>
          <p:sp>
            <p:nvSpPr>
              <p:cNvPr id="9484" name="Rectangle 22"/>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r13 (sp)</a:t>
                </a:r>
                <a:endParaRPr lang="en-US" sz="1300">
                  <a:solidFill>
                    <a:schemeClr val="bg1"/>
                  </a:solidFill>
                  <a:latin typeface="Helvetica" pitchFamily="34" charset="0"/>
                </a:endParaRPr>
              </a:p>
            </p:txBody>
          </p:sp>
          <p:sp>
            <p:nvSpPr>
              <p:cNvPr id="9485" name="Rectangle 23"/>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r14 (lr)</a:t>
                </a:r>
                <a:endParaRPr lang="en-US" sz="1300">
                  <a:solidFill>
                    <a:schemeClr val="bg1"/>
                  </a:solidFill>
                  <a:latin typeface="Helvetica" pitchFamily="34" charset="0"/>
                </a:endParaRPr>
              </a:p>
            </p:txBody>
          </p:sp>
          <p:sp>
            <p:nvSpPr>
              <p:cNvPr id="9486" name="Rectangle 24"/>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487" name="Rectangle 25"/>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488" name="Rectangle 26"/>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9489" name="Rectangle 27"/>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490" name="Rectangle 28"/>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p>
            </p:txBody>
          </p:sp>
          <p:sp>
            <p:nvSpPr>
              <p:cNvPr id="9491" name="Rectangle 29"/>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p>
            </p:txBody>
          </p:sp>
          <p:sp>
            <p:nvSpPr>
              <p:cNvPr id="9492" name="Rectangle 30"/>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493" name="Rectangle 31"/>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r13 (sp)</a:t>
                </a:r>
              </a:p>
            </p:txBody>
          </p:sp>
          <p:sp>
            <p:nvSpPr>
              <p:cNvPr id="9494" name="Rectangle 32"/>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r14 (lr)</a:t>
                </a:r>
              </a:p>
            </p:txBody>
          </p:sp>
          <p:sp>
            <p:nvSpPr>
              <p:cNvPr id="9495" name="Rectangle 33"/>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spsr</a:t>
                </a:r>
              </a:p>
            </p:txBody>
          </p:sp>
          <p:sp>
            <p:nvSpPr>
              <p:cNvPr id="9496" name="Rectangle 34"/>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r8</a:t>
                </a:r>
                <a:endParaRPr lang="en-US" sz="1600" b="1">
                  <a:solidFill>
                    <a:schemeClr val="bg1"/>
                  </a:solidFill>
                  <a:latin typeface="Courier New" pitchFamily="49" charset="0"/>
                </a:endParaRPr>
              </a:p>
            </p:txBody>
          </p:sp>
          <p:sp>
            <p:nvSpPr>
              <p:cNvPr id="9497" name="Rectangle 35"/>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r9</a:t>
                </a:r>
                <a:endParaRPr lang="en-US" sz="1600" b="1">
                  <a:solidFill>
                    <a:schemeClr val="bg1"/>
                  </a:solidFill>
                  <a:latin typeface="Courier New" pitchFamily="49" charset="0"/>
                </a:endParaRPr>
              </a:p>
            </p:txBody>
          </p:sp>
          <p:sp>
            <p:nvSpPr>
              <p:cNvPr id="9498" name="Rectangle 36"/>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r10</a:t>
                </a:r>
                <a:endParaRPr lang="en-US" sz="1600" b="1">
                  <a:solidFill>
                    <a:schemeClr val="bg1"/>
                  </a:solidFill>
                  <a:latin typeface="Courier New" pitchFamily="49" charset="0"/>
                </a:endParaRPr>
              </a:p>
            </p:txBody>
          </p:sp>
          <p:sp>
            <p:nvSpPr>
              <p:cNvPr id="9499" name="Rectangle 37"/>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r11</a:t>
                </a:r>
                <a:endParaRPr lang="en-US" sz="1600" b="1">
                  <a:solidFill>
                    <a:schemeClr val="bg1"/>
                  </a:solidFill>
                  <a:latin typeface="Courier New" pitchFamily="49" charset="0"/>
                </a:endParaRPr>
              </a:p>
            </p:txBody>
          </p:sp>
          <p:sp>
            <p:nvSpPr>
              <p:cNvPr id="9500" name="Rectangle 38"/>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r12</a:t>
                </a:r>
                <a:endParaRPr lang="en-US" sz="1600" b="1">
                  <a:solidFill>
                    <a:schemeClr val="bg1"/>
                  </a:solidFill>
                  <a:latin typeface="Courier New" pitchFamily="49" charset="0"/>
                </a:endParaRPr>
              </a:p>
            </p:txBody>
          </p:sp>
          <p:sp>
            <p:nvSpPr>
              <p:cNvPr id="9501" name="Rectangle 39"/>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502" name="Rectangle 40"/>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9503" name="Rectangle 41"/>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endParaRPr lang="en-US" sz="1600" b="1">
                  <a:solidFill>
                    <a:schemeClr val="bg1"/>
                  </a:solidFill>
                  <a:latin typeface="Courier New" pitchFamily="49" charset="0"/>
                </a:endParaRPr>
              </a:p>
            </p:txBody>
          </p:sp>
          <p:sp>
            <p:nvSpPr>
              <p:cNvPr id="9504" name="Rectangle 42"/>
              <p:cNvSpPr>
                <a:spLocks noChangeArrowheads="1"/>
              </p:cNvSpPr>
              <p:nvPr/>
            </p:nvSpPr>
            <p:spPr bwMode="gray">
              <a:xfrm>
                <a:off x="2784"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FIQ</a:t>
                </a:r>
              </a:p>
            </p:txBody>
          </p:sp>
          <p:sp>
            <p:nvSpPr>
              <p:cNvPr id="9505" name="Rectangle 43"/>
              <p:cNvSpPr>
                <a:spLocks noChangeArrowheads="1"/>
              </p:cNvSpPr>
              <p:nvPr/>
            </p:nvSpPr>
            <p:spPr bwMode="gray">
              <a:xfrm>
                <a:off x="3360"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IRQ</a:t>
                </a:r>
                <a:endParaRPr lang="en-US" sz="2000" b="1">
                  <a:solidFill>
                    <a:schemeClr val="hlink"/>
                  </a:solidFill>
                </a:endParaRPr>
              </a:p>
            </p:txBody>
          </p:sp>
          <p:sp>
            <p:nvSpPr>
              <p:cNvPr id="9506" name="Rectangle 44"/>
              <p:cNvSpPr>
                <a:spLocks noChangeArrowheads="1"/>
              </p:cNvSpPr>
              <p:nvPr/>
            </p:nvSpPr>
            <p:spPr bwMode="gray">
              <a:xfrm>
                <a:off x="3936"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SVC</a:t>
                </a:r>
                <a:endParaRPr lang="en-US" sz="2000" b="1">
                  <a:solidFill>
                    <a:schemeClr val="hlink"/>
                  </a:solidFill>
                </a:endParaRPr>
              </a:p>
            </p:txBody>
          </p:sp>
          <p:sp>
            <p:nvSpPr>
              <p:cNvPr id="9507" name="Rectangle 45"/>
              <p:cNvSpPr>
                <a:spLocks noChangeArrowheads="1"/>
              </p:cNvSpPr>
              <p:nvPr/>
            </p:nvSpPr>
            <p:spPr bwMode="gray">
              <a:xfrm>
                <a:off x="4512" y="2023"/>
                <a:ext cx="576"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Undef</a:t>
                </a:r>
                <a:endParaRPr lang="en-US" sz="2000" b="1">
                  <a:solidFill>
                    <a:schemeClr val="hlink"/>
                  </a:solidFill>
                </a:endParaRPr>
              </a:p>
            </p:txBody>
          </p:sp>
          <p:sp>
            <p:nvSpPr>
              <p:cNvPr id="9508" name="Rectangle 46"/>
              <p:cNvSpPr>
                <a:spLocks noChangeArrowheads="1"/>
              </p:cNvSpPr>
              <p:nvPr/>
            </p:nvSpPr>
            <p:spPr bwMode="gray">
              <a:xfrm>
                <a:off x="5040" y="2023"/>
                <a:ext cx="576"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Abort</a:t>
                </a:r>
                <a:endParaRPr lang="en-US" sz="2000" b="1">
                  <a:solidFill>
                    <a:schemeClr val="hlink"/>
                  </a:solidFill>
                </a:endParaRPr>
              </a:p>
            </p:txBody>
          </p:sp>
          <p:sp>
            <p:nvSpPr>
              <p:cNvPr id="9509" name="Rectangle 47"/>
              <p:cNvSpPr>
                <a:spLocks noChangeArrowheads="1"/>
              </p:cNvSpPr>
              <p:nvPr/>
            </p:nvSpPr>
            <p:spPr bwMode="gray">
              <a:xfrm>
                <a:off x="0" y="1226"/>
                <a:ext cx="960"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User Mode</a:t>
                </a:r>
                <a:endParaRPr lang="en-US" sz="2000" b="1">
                  <a:solidFill>
                    <a:schemeClr val="hlink"/>
                  </a:solidFill>
                </a:endParaRPr>
              </a:p>
            </p:txBody>
          </p:sp>
          <p:sp>
            <p:nvSpPr>
              <p:cNvPr id="9510" name="Rectangle 48"/>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r0</a:t>
                </a:r>
                <a:endParaRPr lang="en-US" sz="1600" b="1">
                  <a:solidFill>
                    <a:schemeClr val="bg1"/>
                  </a:solidFill>
                  <a:latin typeface="Courier New" pitchFamily="49" charset="0"/>
                </a:endParaRPr>
              </a:p>
            </p:txBody>
          </p:sp>
          <p:sp>
            <p:nvSpPr>
              <p:cNvPr id="9511" name="Rectangle 49"/>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a:t>
                </a:r>
                <a:endParaRPr lang="en-US" sz="1600" b="1">
                  <a:solidFill>
                    <a:schemeClr val="bg1"/>
                  </a:solidFill>
                  <a:latin typeface="Courier New" pitchFamily="49" charset="0"/>
                </a:endParaRPr>
              </a:p>
            </p:txBody>
          </p:sp>
          <p:sp>
            <p:nvSpPr>
              <p:cNvPr id="9512" name="Rectangle 50"/>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r2</a:t>
                </a:r>
                <a:endParaRPr lang="en-US" sz="1600" b="1">
                  <a:solidFill>
                    <a:schemeClr val="bg1"/>
                  </a:solidFill>
                  <a:latin typeface="Courier New" pitchFamily="49" charset="0"/>
                </a:endParaRPr>
              </a:p>
            </p:txBody>
          </p:sp>
          <p:sp>
            <p:nvSpPr>
              <p:cNvPr id="9513" name="Rectangle 51"/>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r3</a:t>
                </a:r>
                <a:endParaRPr lang="en-US" sz="1600" b="1">
                  <a:solidFill>
                    <a:schemeClr val="bg1"/>
                  </a:solidFill>
                  <a:latin typeface="Courier New" pitchFamily="49" charset="0"/>
                </a:endParaRPr>
              </a:p>
            </p:txBody>
          </p:sp>
          <p:sp>
            <p:nvSpPr>
              <p:cNvPr id="9514" name="Rectangle 52"/>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r4</a:t>
                </a:r>
                <a:endParaRPr lang="en-US" sz="1600" b="1">
                  <a:solidFill>
                    <a:schemeClr val="bg1"/>
                  </a:solidFill>
                  <a:latin typeface="Courier New" pitchFamily="49" charset="0"/>
                </a:endParaRPr>
              </a:p>
            </p:txBody>
          </p:sp>
          <p:sp>
            <p:nvSpPr>
              <p:cNvPr id="9515" name="Rectangle 53"/>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r5</a:t>
                </a:r>
                <a:endParaRPr lang="en-US" sz="1600" b="1">
                  <a:solidFill>
                    <a:schemeClr val="bg1"/>
                  </a:solidFill>
                  <a:latin typeface="Courier New" pitchFamily="49" charset="0"/>
                </a:endParaRPr>
              </a:p>
            </p:txBody>
          </p:sp>
          <p:sp>
            <p:nvSpPr>
              <p:cNvPr id="9516" name="Rectangle 54"/>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r6</a:t>
                </a:r>
                <a:endParaRPr lang="en-US" sz="1600" b="1">
                  <a:solidFill>
                    <a:schemeClr val="bg1"/>
                  </a:solidFill>
                  <a:latin typeface="Courier New" pitchFamily="49" charset="0"/>
                </a:endParaRPr>
              </a:p>
            </p:txBody>
          </p:sp>
          <p:sp>
            <p:nvSpPr>
              <p:cNvPr id="9517" name="Rectangle 55"/>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r7</a:t>
                </a:r>
                <a:endParaRPr lang="en-US" sz="1600" b="1">
                  <a:solidFill>
                    <a:schemeClr val="bg1"/>
                  </a:solidFill>
                  <a:latin typeface="Courier New" pitchFamily="49" charset="0"/>
                </a:endParaRPr>
              </a:p>
            </p:txBody>
          </p:sp>
          <p:sp>
            <p:nvSpPr>
              <p:cNvPr id="9518" name="Rectangle 56"/>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r8</a:t>
                </a:r>
                <a:endParaRPr lang="en-US" sz="1600" b="1">
                  <a:solidFill>
                    <a:schemeClr val="bg1"/>
                  </a:solidFill>
                  <a:latin typeface="Courier New" pitchFamily="49" charset="0"/>
                </a:endParaRPr>
              </a:p>
            </p:txBody>
          </p:sp>
          <p:sp>
            <p:nvSpPr>
              <p:cNvPr id="9519" name="Rectangle 57"/>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r9</a:t>
                </a:r>
                <a:endParaRPr lang="en-US" sz="1600" b="1">
                  <a:solidFill>
                    <a:schemeClr val="bg1"/>
                  </a:solidFill>
                  <a:latin typeface="Courier New" pitchFamily="49" charset="0"/>
                </a:endParaRPr>
              </a:p>
            </p:txBody>
          </p:sp>
          <p:sp>
            <p:nvSpPr>
              <p:cNvPr id="9520" name="Rectangle 58"/>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r10</a:t>
                </a:r>
                <a:endParaRPr lang="en-US" sz="1600" b="1">
                  <a:solidFill>
                    <a:schemeClr val="bg1"/>
                  </a:solidFill>
                  <a:latin typeface="Courier New" pitchFamily="49" charset="0"/>
                </a:endParaRPr>
              </a:p>
            </p:txBody>
          </p:sp>
          <p:sp>
            <p:nvSpPr>
              <p:cNvPr id="9521" name="Rectangle 59"/>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r11</a:t>
                </a:r>
                <a:endParaRPr lang="en-US" sz="1600" b="1">
                  <a:solidFill>
                    <a:schemeClr val="bg1"/>
                  </a:solidFill>
                  <a:latin typeface="Courier New" pitchFamily="49" charset="0"/>
                </a:endParaRPr>
              </a:p>
            </p:txBody>
          </p:sp>
          <p:sp>
            <p:nvSpPr>
              <p:cNvPr id="9522" name="Rectangle 60"/>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r12</a:t>
                </a:r>
                <a:endParaRPr lang="en-US" sz="1600" b="1">
                  <a:solidFill>
                    <a:schemeClr val="bg1"/>
                  </a:solidFill>
                  <a:latin typeface="Courier New" pitchFamily="49" charset="0"/>
                </a:endParaRPr>
              </a:p>
            </p:txBody>
          </p:sp>
          <p:sp>
            <p:nvSpPr>
              <p:cNvPr id="9523" name="Rectangle 61"/>
              <p:cNvSpPr>
                <a:spLocks noChangeArrowheads="1"/>
              </p:cNvSpPr>
              <p:nvPr/>
            </p:nvSpPr>
            <p:spPr bwMode="gray">
              <a:xfrm>
                <a:off x="1008" y="307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524" name="Rectangle 62"/>
              <p:cNvSpPr>
                <a:spLocks noChangeArrowheads="1"/>
              </p:cNvSpPr>
              <p:nvPr/>
            </p:nvSpPr>
            <p:spPr bwMode="gray">
              <a:xfrm>
                <a:off x="1008" y="321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9525" name="Rectangle 63"/>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r15 (pc)</a:t>
                </a:r>
                <a:endParaRPr lang="en-US" sz="1600" b="1">
                  <a:solidFill>
                    <a:schemeClr val="bg1"/>
                  </a:solidFill>
                  <a:latin typeface="Courier New" pitchFamily="49" charset="0"/>
                </a:endParaRPr>
              </a:p>
            </p:txBody>
          </p:sp>
          <p:sp>
            <p:nvSpPr>
              <p:cNvPr id="9526" name="Rectangle 64"/>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cpsr</a:t>
                </a:r>
                <a:endParaRPr lang="en-US" sz="1600" b="1">
                  <a:solidFill>
                    <a:schemeClr val="bg1"/>
                  </a:solidFill>
                  <a:latin typeface="Courier New" pitchFamily="49" charset="0"/>
                </a:endParaRPr>
              </a:p>
            </p:txBody>
          </p:sp>
          <p:sp>
            <p:nvSpPr>
              <p:cNvPr id="9527" name="Rectangle 65"/>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r13 (sp)</a:t>
                </a:r>
                <a:endParaRPr lang="en-US" sz="1300">
                  <a:solidFill>
                    <a:schemeClr val="bg1"/>
                  </a:solidFill>
                  <a:latin typeface="Helvetica" pitchFamily="34" charset="0"/>
                </a:endParaRPr>
              </a:p>
            </p:txBody>
          </p:sp>
          <p:sp>
            <p:nvSpPr>
              <p:cNvPr id="9528" name="Rectangle 66"/>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r14 (lr)</a:t>
                </a:r>
                <a:endParaRPr lang="en-US" sz="1300">
                  <a:solidFill>
                    <a:schemeClr val="bg1"/>
                  </a:solidFill>
                  <a:latin typeface="Helvetica" pitchFamily="34" charset="0"/>
                </a:endParaRPr>
              </a:p>
            </p:txBody>
          </p:sp>
          <p:sp>
            <p:nvSpPr>
              <p:cNvPr id="9529" name="Rectangle 67"/>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530" name="Rectangle 68"/>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531" name="Rectangle 69"/>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9532" name="Rectangle 70"/>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533" name="Rectangle 71"/>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p>
            </p:txBody>
          </p:sp>
          <p:sp>
            <p:nvSpPr>
              <p:cNvPr id="9534" name="Rectangle 72"/>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p>
            </p:txBody>
          </p:sp>
          <p:sp>
            <p:nvSpPr>
              <p:cNvPr id="9535" name="Rectangle 73"/>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536" name="Rectangle 74"/>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r13 (sp)</a:t>
                </a:r>
              </a:p>
            </p:txBody>
          </p:sp>
          <p:sp>
            <p:nvSpPr>
              <p:cNvPr id="9537" name="Rectangle 75"/>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r14 (lr)</a:t>
                </a:r>
              </a:p>
            </p:txBody>
          </p:sp>
          <p:sp>
            <p:nvSpPr>
              <p:cNvPr id="9538" name="Rectangle 76"/>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spsr</a:t>
                </a:r>
              </a:p>
            </p:txBody>
          </p:sp>
          <p:sp>
            <p:nvSpPr>
              <p:cNvPr id="9539" name="Rectangle 77"/>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r8</a:t>
                </a:r>
                <a:endParaRPr lang="en-US" sz="1600" b="1">
                  <a:solidFill>
                    <a:schemeClr val="bg1"/>
                  </a:solidFill>
                  <a:latin typeface="Courier New" pitchFamily="49" charset="0"/>
                </a:endParaRPr>
              </a:p>
            </p:txBody>
          </p:sp>
          <p:sp>
            <p:nvSpPr>
              <p:cNvPr id="9540" name="Rectangle 78"/>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r9</a:t>
                </a:r>
                <a:endParaRPr lang="en-US" sz="1600" b="1">
                  <a:solidFill>
                    <a:schemeClr val="bg1"/>
                  </a:solidFill>
                  <a:latin typeface="Courier New" pitchFamily="49" charset="0"/>
                </a:endParaRPr>
              </a:p>
            </p:txBody>
          </p:sp>
          <p:sp>
            <p:nvSpPr>
              <p:cNvPr id="9541" name="Rectangle 79"/>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r10</a:t>
                </a:r>
                <a:endParaRPr lang="en-US" sz="1600" b="1">
                  <a:solidFill>
                    <a:schemeClr val="bg1"/>
                  </a:solidFill>
                  <a:latin typeface="Courier New" pitchFamily="49" charset="0"/>
                </a:endParaRPr>
              </a:p>
            </p:txBody>
          </p:sp>
          <p:sp>
            <p:nvSpPr>
              <p:cNvPr id="9542" name="Rectangle 80"/>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r11</a:t>
                </a:r>
                <a:endParaRPr lang="en-US" sz="1600" b="1">
                  <a:solidFill>
                    <a:schemeClr val="bg1"/>
                  </a:solidFill>
                  <a:latin typeface="Courier New" pitchFamily="49" charset="0"/>
                </a:endParaRPr>
              </a:p>
            </p:txBody>
          </p:sp>
          <p:sp>
            <p:nvSpPr>
              <p:cNvPr id="9543" name="Rectangle 81"/>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r12</a:t>
                </a:r>
                <a:endParaRPr lang="en-US" sz="1600" b="1">
                  <a:solidFill>
                    <a:schemeClr val="bg1"/>
                  </a:solidFill>
                  <a:latin typeface="Courier New" pitchFamily="49" charset="0"/>
                </a:endParaRPr>
              </a:p>
            </p:txBody>
          </p:sp>
          <p:sp>
            <p:nvSpPr>
              <p:cNvPr id="9544" name="Rectangle 82"/>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545" name="Rectangle 83"/>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9546" name="Rectangle 84"/>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endParaRPr lang="en-US" sz="1600" b="1">
                  <a:solidFill>
                    <a:schemeClr val="bg1"/>
                  </a:solidFill>
                  <a:latin typeface="Courier New" pitchFamily="49" charset="0"/>
                </a:endParaRPr>
              </a:p>
            </p:txBody>
          </p:sp>
          <p:sp>
            <p:nvSpPr>
              <p:cNvPr id="9547" name="Rectangle 85"/>
              <p:cNvSpPr>
                <a:spLocks noChangeArrowheads="1"/>
              </p:cNvSpPr>
              <p:nvPr/>
            </p:nvSpPr>
            <p:spPr bwMode="gray">
              <a:xfrm>
                <a:off x="288" y="900"/>
                <a:ext cx="2112" cy="252"/>
              </a:xfrm>
              <a:prstGeom prst="rect">
                <a:avLst/>
              </a:prstGeom>
              <a:solidFill>
                <a:schemeClr val="bg1"/>
              </a:solid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2000" b="1">
                    <a:solidFill>
                      <a:schemeClr val="bg2"/>
                    </a:solidFill>
                  </a:rPr>
                  <a:t>Current Visible Registers</a:t>
                </a:r>
              </a:p>
            </p:txBody>
          </p:sp>
          <p:sp>
            <p:nvSpPr>
              <p:cNvPr id="9548" name="Rectangle 86"/>
              <p:cNvSpPr>
                <a:spLocks noChangeArrowheads="1"/>
              </p:cNvSpPr>
              <p:nvPr/>
            </p:nvSpPr>
            <p:spPr bwMode="gray">
              <a:xfrm>
                <a:off x="3110" y="1579"/>
                <a:ext cx="1920" cy="252"/>
              </a:xfrm>
              <a:prstGeom prst="rect">
                <a:avLst/>
              </a:prstGeom>
              <a:solidFill>
                <a:schemeClr val="bg1"/>
              </a:solid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2000" b="1">
                    <a:solidFill>
                      <a:schemeClr val="bg2"/>
                    </a:solidFill>
                  </a:rPr>
                  <a:t>Banked out Registers</a:t>
                </a:r>
              </a:p>
            </p:txBody>
          </p:sp>
          <p:sp>
            <p:nvSpPr>
              <p:cNvPr id="9549" name="Rectangle 87"/>
              <p:cNvSpPr>
                <a:spLocks noChangeArrowheads="1"/>
              </p:cNvSpPr>
              <p:nvPr/>
            </p:nvSpPr>
            <p:spPr bwMode="gray">
              <a:xfrm>
                <a:off x="2784"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FIQ</a:t>
                </a:r>
              </a:p>
            </p:txBody>
          </p:sp>
          <p:sp>
            <p:nvSpPr>
              <p:cNvPr id="9550" name="Rectangle 88"/>
              <p:cNvSpPr>
                <a:spLocks noChangeArrowheads="1"/>
              </p:cNvSpPr>
              <p:nvPr/>
            </p:nvSpPr>
            <p:spPr bwMode="gray">
              <a:xfrm>
                <a:off x="3360"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IRQ</a:t>
                </a:r>
                <a:endParaRPr lang="en-US" sz="2000" b="1">
                  <a:solidFill>
                    <a:schemeClr val="hlink"/>
                  </a:solidFill>
                </a:endParaRPr>
              </a:p>
            </p:txBody>
          </p:sp>
          <p:sp>
            <p:nvSpPr>
              <p:cNvPr id="9551" name="Rectangle 89"/>
              <p:cNvSpPr>
                <a:spLocks noChangeArrowheads="1"/>
              </p:cNvSpPr>
              <p:nvPr/>
            </p:nvSpPr>
            <p:spPr bwMode="gray">
              <a:xfrm>
                <a:off x="3936"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SVC</a:t>
                </a:r>
                <a:endParaRPr lang="en-US" sz="2000" b="1">
                  <a:solidFill>
                    <a:schemeClr val="hlink"/>
                  </a:solidFill>
                </a:endParaRPr>
              </a:p>
            </p:txBody>
          </p:sp>
          <p:sp>
            <p:nvSpPr>
              <p:cNvPr id="9552" name="Rectangle 90"/>
              <p:cNvSpPr>
                <a:spLocks noChangeArrowheads="1"/>
              </p:cNvSpPr>
              <p:nvPr/>
            </p:nvSpPr>
            <p:spPr bwMode="gray">
              <a:xfrm>
                <a:off x="4512" y="2023"/>
                <a:ext cx="576"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Undef</a:t>
                </a:r>
                <a:endParaRPr lang="en-US" sz="2000" b="1">
                  <a:solidFill>
                    <a:schemeClr val="hlink"/>
                  </a:solidFill>
                </a:endParaRPr>
              </a:p>
            </p:txBody>
          </p:sp>
          <p:sp>
            <p:nvSpPr>
              <p:cNvPr id="9553" name="Rectangle 91"/>
              <p:cNvSpPr>
                <a:spLocks noChangeArrowheads="1"/>
              </p:cNvSpPr>
              <p:nvPr/>
            </p:nvSpPr>
            <p:spPr bwMode="gray">
              <a:xfrm>
                <a:off x="5040" y="2023"/>
                <a:ext cx="576"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Abort</a:t>
                </a:r>
                <a:endParaRPr lang="en-US" sz="2000" b="1">
                  <a:solidFill>
                    <a:schemeClr val="hlink"/>
                  </a:solidFill>
                </a:endParaRPr>
              </a:p>
            </p:txBody>
          </p:sp>
        </p:grpSp>
      </p:grpSp>
      <p:grpSp>
        <p:nvGrpSpPr>
          <p:cNvPr id="4" name="Group 92"/>
          <p:cNvGrpSpPr>
            <a:grpSpLocks/>
          </p:cNvGrpSpPr>
          <p:nvPr/>
        </p:nvGrpSpPr>
        <p:grpSpPr bwMode="auto">
          <a:xfrm>
            <a:off x="-63500" y="1219200"/>
            <a:ext cx="9055100" cy="5029200"/>
            <a:chOff x="-40" y="768"/>
            <a:chExt cx="5704" cy="3168"/>
          </a:xfrm>
        </p:grpSpPr>
        <p:sp>
          <p:nvSpPr>
            <p:cNvPr id="9418" name="Rectangle 93"/>
            <p:cNvSpPr>
              <a:spLocks noChangeArrowheads="1"/>
            </p:cNvSpPr>
            <p:nvPr/>
          </p:nvSpPr>
          <p:spPr bwMode="gray">
            <a:xfrm>
              <a:off x="96" y="768"/>
              <a:ext cx="5568" cy="3168"/>
            </a:xfrm>
            <a:prstGeom prst="rect">
              <a:avLst/>
            </a:prstGeom>
            <a:solidFill>
              <a:srgbClr val="FFFFFF"/>
            </a:solidFill>
            <a:ln w="12700">
              <a:noFill/>
              <a:miter lim="800000"/>
              <a:headEnd/>
              <a:tailEnd/>
            </a:ln>
          </p:spPr>
          <p:txBody>
            <a:bodyPr wrap="none" anchor="ctr"/>
            <a:lstStyle/>
            <a:p>
              <a:endParaRPr lang="es-AR"/>
            </a:p>
          </p:txBody>
        </p:sp>
        <p:grpSp>
          <p:nvGrpSpPr>
            <p:cNvPr id="9419" name="Group 94"/>
            <p:cNvGrpSpPr>
              <a:grpSpLocks/>
            </p:cNvGrpSpPr>
            <p:nvPr/>
          </p:nvGrpSpPr>
          <p:grpSpPr bwMode="auto">
            <a:xfrm>
              <a:off x="-40" y="900"/>
              <a:ext cx="5656" cy="2988"/>
              <a:chOff x="-40" y="900"/>
              <a:chExt cx="5656" cy="2988"/>
            </a:xfrm>
          </p:grpSpPr>
          <p:sp>
            <p:nvSpPr>
              <p:cNvPr id="9420" name="Rectangle 95"/>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r0</a:t>
                </a:r>
                <a:endParaRPr lang="en-US" sz="1600" b="1">
                  <a:solidFill>
                    <a:schemeClr val="bg1"/>
                  </a:solidFill>
                  <a:latin typeface="Courier New" pitchFamily="49" charset="0"/>
                </a:endParaRPr>
              </a:p>
            </p:txBody>
          </p:sp>
          <p:sp>
            <p:nvSpPr>
              <p:cNvPr id="9421" name="Rectangle 96"/>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a:t>
                </a:r>
                <a:endParaRPr lang="en-US" sz="1600" b="1">
                  <a:solidFill>
                    <a:schemeClr val="bg1"/>
                  </a:solidFill>
                  <a:latin typeface="Courier New" pitchFamily="49" charset="0"/>
                </a:endParaRPr>
              </a:p>
            </p:txBody>
          </p:sp>
          <p:sp>
            <p:nvSpPr>
              <p:cNvPr id="9422" name="Rectangle 97"/>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r2</a:t>
                </a:r>
                <a:endParaRPr lang="en-US" sz="1600" b="1">
                  <a:solidFill>
                    <a:schemeClr val="bg1"/>
                  </a:solidFill>
                  <a:latin typeface="Courier New" pitchFamily="49" charset="0"/>
                </a:endParaRPr>
              </a:p>
            </p:txBody>
          </p:sp>
          <p:sp>
            <p:nvSpPr>
              <p:cNvPr id="9423" name="Rectangle 98"/>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r3</a:t>
                </a:r>
                <a:endParaRPr lang="en-US" sz="1600" b="1">
                  <a:solidFill>
                    <a:schemeClr val="bg1"/>
                  </a:solidFill>
                  <a:latin typeface="Courier New" pitchFamily="49" charset="0"/>
                </a:endParaRPr>
              </a:p>
            </p:txBody>
          </p:sp>
          <p:sp>
            <p:nvSpPr>
              <p:cNvPr id="9424" name="Rectangle 99"/>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r4</a:t>
                </a:r>
                <a:endParaRPr lang="en-US" sz="1600" b="1">
                  <a:solidFill>
                    <a:schemeClr val="bg1"/>
                  </a:solidFill>
                  <a:latin typeface="Courier New" pitchFamily="49" charset="0"/>
                </a:endParaRPr>
              </a:p>
            </p:txBody>
          </p:sp>
          <p:sp>
            <p:nvSpPr>
              <p:cNvPr id="9425" name="Rectangle 100"/>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r5</a:t>
                </a:r>
                <a:endParaRPr lang="en-US" sz="1600" b="1">
                  <a:solidFill>
                    <a:schemeClr val="bg1"/>
                  </a:solidFill>
                  <a:latin typeface="Courier New" pitchFamily="49" charset="0"/>
                </a:endParaRPr>
              </a:p>
            </p:txBody>
          </p:sp>
          <p:sp>
            <p:nvSpPr>
              <p:cNvPr id="9426" name="Rectangle 101"/>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r6</a:t>
                </a:r>
                <a:endParaRPr lang="en-US" sz="1600" b="1">
                  <a:solidFill>
                    <a:schemeClr val="bg1"/>
                  </a:solidFill>
                  <a:latin typeface="Courier New" pitchFamily="49" charset="0"/>
                </a:endParaRPr>
              </a:p>
            </p:txBody>
          </p:sp>
          <p:sp>
            <p:nvSpPr>
              <p:cNvPr id="9427" name="Rectangle 102"/>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r7</a:t>
                </a:r>
                <a:endParaRPr lang="en-US" sz="1600" b="1">
                  <a:solidFill>
                    <a:schemeClr val="bg1"/>
                  </a:solidFill>
                  <a:latin typeface="Courier New" pitchFamily="49" charset="0"/>
                </a:endParaRPr>
              </a:p>
            </p:txBody>
          </p:sp>
          <p:sp>
            <p:nvSpPr>
              <p:cNvPr id="9428" name="Rectangle 103"/>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r15 (pc)</a:t>
                </a:r>
                <a:endParaRPr lang="en-US" sz="1600" b="1">
                  <a:solidFill>
                    <a:schemeClr val="bg1"/>
                  </a:solidFill>
                  <a:latin typeface="Courier New" pitchFamily="49" charset="0"/>
                </a:endParaRPr>
              </a:p>
            </p:txBody>
          </p:sp>
          <p:sp>
            <p:nvSpPr>
              <p:cNvPr id="9429" name="Rectangle 104"/>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cpsr</a:t>
                </a:r>
                <a:endParaRPr lang="en-US" sz="1600" b="1">
                  <a:solidFill>
                    <a:schemeClr val="bg1"/>
                  </a:solidFill>
                  <a:latin typeface="Courier New" pitchFamily="49" charset="0"/>
                </a:endParaRPr>
              </a:p>
            </p:txBody>
          </p:sp>
          <p:sp>
            <p:nvSpPr>
              <p:cNvPr id="9430" name="Rectangle 105"/>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r13 (sp)</a:t>
                </a:r>
                <a:endParaRPr lang="en-US" sz="1300">
                  <a:solidFill>
                    <a:schemeClr val="bg1"/>
                  </a:solidFill>
                  <a:latin typeface="Helvetica" pitchFamily="34" charset="0"/>
                </a:endParaRPr>
              </a:p>
            </p:txBody>
          </p:sp>
          <p:sp>
            <p:nvSpPr>
              <p:cNvPr id="9431" name="Rectangle 106"/>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r14 (lr)</a:t>
                </a:r>
                <a:endParaRPr lang="en-US" sz="1300">
                  <a:solidFill>
                    <a:schemeClr val="bg1"/>
                  </a:solidFill>
                  <a:latin typeface="Helvetica" pitchFamily="34" charset="0"/>
                </a:endParaRPr>
              </a:p>
            </p:txBody>
          </p:sp>
          <p:sp>
            <p:nvSpPr>
              <p:cNvPr id="9432" name="Rectangle 107"/>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433" name="Rectangle 108"/>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434" name="Rectangle 109"/>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9435" name="Rectangle 110"/>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436" name="Rectangle 111"/>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p>
            </p:txBody>
          </p:sp>
          <p:sp>
            <p:nvSpPr>
              <p:cNvPr id="9437" name="Rectangle 112"/>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p>
            </p:txBody>
          </p:sp>
          <p:sp>
            <p:nvSpPr>
              <p:cNvPr id="9438" name="Rectangle 113"/>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439" name="Rectangle 114"/>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r13 (sp)</a:t>
                </a:r>
              </a:p>
            </p:txBody>
          </p:sp>
          <p:sp>
            <p:nvSpPr>
              <p:cNvPr id="9440" name="Rectangle 115"/>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r14 (lr)</a:t>
                </a:r>
              </a:p>
            </p:txBody>
          </p:sp>
          <p:sp>
            <p:nvSpPr>
              <p:cNvPr id="9441" name="Rectangle 116"/>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spsr</a:t>
                </a:r>
              </a:p>
            </p:txBody>
          </p:sp>
          <p:sp>
            <p:nvSpPr>
              <p:cNvPr id="9442" name="Rectangle 117"/>
              <p:cNvSpPr>
                <a:spLocks noChangeArrowheads="1"/>
              </p:cNvSpPr>
              <p:nvPr/>
            </p:nvSpPr>
            <p:spPr bwMode="gray">
              <a:xfrm>
                <a:off x="1008" y="2352"/>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r8</a:t>
                </a:r>
                <a:endParaRPr lang="en-US" sz="1600" b="1">
                  <a:solidFill>
                    <a:schemeClr val="bg1"/>
                  </a:solidFill>
                  <a:latin typeface="Courier New" pitchFamily="49" charset="0"/>
                </a:endParaRPr>
              </a:p>
            </p:txBody>
          </p:sp>
          <p:sp>
            <p:nvSpPr>
              <p:cNvPr id="9443" name="Rectangle 118"/>
              <p:cNvSpPr>
                <a:spLocks noChangeArrowheads="1"/>
              </p:cNvSpPr>
              <p:nvPr/>
            </p:nvSpPr>
            <p:spPr bwMode="gray">
              <a:xfrm>
                <a:off x="1008" y="2496"/>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r9</a:t>
                </a:r>
                <a:endParaRPr lang="en-US" sz="1600" b="1">
                  <a:solidFill>
                    <a:schemeClr val="bg1"/>
                  </a:solidFill>
                  <a:latin typeface="Courier New" pitchFamily="49" charset="0"/>
                </a:endParaRPr>
              </a:p>
            </p:txBody>
          </p:sp>
          <p:sp>
            <p:nvSpPr>
              <p:cNvPr id="9444" name="Rectangle 119"/>
              <p:cNvSpPr>
                <a:spLocks noChangeArrowheads="1"/>
              </p:cNvSpPr>
              <p:nvPr/>
            </p:nvSpPr>
            <p:spPr bwMode="gray">
              <a:xfrm>
                <a:off x="1008" y="2640"/>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r10</a:t>
                </a:r>
                <a:endParaRPr lang="en-US" sz="1600" b="1">
                  <a:solidFill>
                    <a:schemeClr val="bg1"/>
                  </a:solidFill>
                  <a:latin typeface="Courier New" pitchFamily="49" charset="0"/>
                </a:endParaRPr>
              </a:p>
            </p:txBody>
          </p:sp>
          <p:sp>
            <p:nvSpPr>
              <p:cNvPr id="9445" name="Rectangle 120"/>
              <p:cNvSpPr>
                <a:spLocks noChangeArrowheads="1"/>
              </p:cNvSpPr>
              <p:nvPr/>
            </p:nvSpPr>
            <p:spPr bwMode="gray">
              <a:xfrm>
                <a:off x="1008" y="2784"/>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r11</a:t>
                </a:r>
                <a:endParaRPr lang="en-US" sz="1600" b="1">
                  <a:solidFill>
                    <a:schemeClr val="bg1"/>
                  </a:solidFill>
                  <a:latin typeface="Courier New" pitchFamily="49" charset="0"/>
                </a:endParaRPr>
              </a:p>
            </p:txBody>
          </p:sp>
          <p:sp>
            <p:nvSpPr>
              <p:cNvPr id="9446" name="Rectangle 121"/>
              <p:cNvSpPr>
                <a:spLocks noChangeArrowheads="1"/>
              </p:cNvSpPr>
              <p:nvPr/>
            </p:nvSpPr>
            <p:spPr bwMode="gray">
              <a:xfrm>
                <a:off x="1008" y="2928"/>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r12</a:t>
                </a:r>
                <a:endParaRPr lang="en-US" sz="1600" b="1">
                  <a:solidFill>
                    <a:schemeClr val="bg1"/>
                  </a:solidFill>
                  <a:latin typeface="Courier New" pitchFamily="49" charset="0"/>
                </a:endParaRPr>
              </a:p>
            </p:txBody>
          </p:sp>
          <p:sp>
            <p:nvSpPr>
              <p:cNvPr id="9447" name="Rectangle 122"/>
              <p:cNvSpPr>
                <a:spLocks noChangeArrowheads="1"/>
              </p:cNvSpPr>
              <p:nvPr/>
            </p:nvSpPr>
            <p:spPr bwMode="gray">
              <a:xfrm>
                <a:off x="1008" y="3072"/>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448" name="Rectangle 123"/>
              <p:cNvSpPr>
                <a:spLocks noChangeArrowheads="1"/>
              </p:cNvSpPr>
              <p:nvPr/>
            </p:nvSpPr>
            <p:spPr bwMode="gray">
              <a:xfrm>
                <a:off x="1008" y="3216"/>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9449" name="Rectangle 124"/>
              <p:cNvSpPr>
                <a:spLocks noChangeArrowheads="1"/>
              </p:cNvSpPr>
              <p:nvPr/>
            </p:nvSpPr>
            <p:spPr bwMode="gray">
              <a:xfrm>
                <a:off x="1008" y="3744"/>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endParaRPr lang="en-US" sz="1600" b="1">
                  <a:solidFill>
                    <a:schemeClr val="bg1"/>
                  </a:solidFill>
                  <a:latin typeface="Courier New" pitchFamily="49" charset="0"/>
                </a:endParaRPr>
              </a:p>
            </p:txBody>
          </p:sp>
          <p:sp>
            <p:nvSpPr>
              <p:cNvPr id="9450" name="Rectangle 125"/>
              <p:cNvSpPr>
                <a:spLocks noChangeArrowheads="1"/>
              </p:cNvSpPr>
              <p:nvPr/>
            </p:nvSpPr>
            <p:spPr bwMode="gray">
              <a:xfrm>
                <a:off x="288" y="900"/>
                <a:ext cx="2112" cy="252"/>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2000" b="1">
                    <a:solidFill>
                      <a:schemeClr val="bg2"/>
                    </a:solidFill>
                  </a:rPr>
                  <a:t>Current Visible Registers</a:t>
                </a:r>
              </a:p>
            </p:txBody>
          </p:sp>
          <p:sp>
            <p:nvSpPr>
              <p:cNvPr id="9451" name="Rectangle 126"/>
              <p:cNvSpPr>
                <a:spLocks noChangeArrowheads="1"/>
              </p:cNvSpPr>
              <p:nvPr/>
            </p:nvSpPr>
            <p:spPr bwMode="gray">
              <a:xfrm>
                <a:off x="3110" y="1579"/>
                <a:ext cx="1920" cy="252"/>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2000" b="1">
                    <a:solidFill>
                      <a:schemeClr val="bg2"/>
                    </a:solidFill>
                  </a:rPr>
                  <a:t>Banked out Registers</a:t>
                </a:r>
              </a:p>
            </p:txBody>
          </p:sp>
          <p:sp>
            <p:nvSpPr>
              <p:cNvPr id="9452" name="Rectangle 127"/>
              <p:cNvSpPr>
                <a:spLocks noChangeArrowheads="1"/>
              </p:cNvSpPr>
              <p:nvPr/>
            </p:nvSpPr>
            <p:spPr bwMode="gray">
              <a:xfrm>
                <a:off x="2160"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User</a:t>
                </a:r>
                <a:endParaRPr lang="en-US" sz="2000" b="1">
                  <a:solidFill>
                    <a:schemeClr val="hlink"/>
                  </a:solidFill>
                </a:endParaRPr>
              </a:p>
            </p:txBody>
          </p:sp>
          <p:sp>
            <p:nvSpPr>
              <p:cNvPr id="9453" name="Rectangle 128"/>
              <p:cNvSpPr>
                <a:spLocks noChangeArrowheads="1"/>
              </p:cNvSpPr>
              <p:nvPr/>
            </p:nvSpPr>
            <p:spPr bwMode="gray">
              <a:xfrm>
                <a:off x="3360"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IRQ</a:t>
                </a:r>
                <a:endParaRPr lang="en-US" sz="2000" b="1">
                  <a:solidFill>
                    <a:schemeClr val="hlink"/>
                  </a:solidFill>
                </a:endParaRPr>
              </a:p>
            </p:txBody>
          </p:sp>
          <p:sp>
            <p:nvSpPr>
              <p:cNvPr id="9454" name="Rectangle 129"/>
              <p:cNvSpPr>
                <a:spLocks noChangeArrowheads="1"/>
              </p:cNvSpPr>
              <p:nvPr/>
            </p:nvSpPr>
            <p:spPr bwMode="gray">
              <a:xfrm>
                <a:off x="3936"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SVC</a:t>
                </a:r>
                <a:endParaRPr lang="en-US" sz="2000" b="1">
                  <a:solidFill>
                    <a:schemeClr val="hlink"/>
                  </a:solidFill>
                </a:endParaRPr>
              </a:p>
            </p:txBody>
          </p:sp>
          <p:sp>
            <p:nvSpPr>
              <p:cNvPr id="9455" name="Rectangle 130"/>
              <p:cNvSpPr>
                <a:spLocks noChangeArrowheads="1"/>
              </p:cNvSpPr>
              <p:nvPr/>
            </p:nvSpPr>
            <p:spPr bwMode="gray">
              <a:xfrm>
                <a:off x="4512" y="2023"/>
                <a:ext cx="576"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Undef</a:t>
                </a:r>
                <a:endParaRPr lang="en-US" sz="2000" b="1">
                  <a:solidFill>
                    <a:schemeClr val="hlink"/>
                  </a:solidFill>
                </a:endParaRPr>
              </a:p>
            </p:txBody>
          </p:sp>
          <p:sp>
            <p:nvSpPr>
              <p:cNvPr id="9456" name="Rectangle 131"/>
              <p:cNvSpPr>
                <a:spLocks noChangeArrowheads="1"/>
              </p:cNvSpPr>
              <p:nvPr/>
            </p:nvSpPr>
            <p:spPr bwMode="gray">
              <a:xfrm>
                <a:off x="5040" y="2023"/>
                <a:ext cx="576"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Abort</a:t>
                </a:r>
                <a:endParaRPr lang="en-US" sz="2000" b="1">
                  <a:solidFill>
                    <a:schemeClr val="hlink"/>
                  </a:solidFill>
                </a:endParaRPr>
              </a:p>
            </p:txBody>
          </p:sp>
          <p:sp>
            <p:nvSpPr>
              <p:cNvPr id="9457" name="Rectangle 132"/>
              <p:cNvSpPr>
                <a:spLocks noChangeArrowheads="1"/>
              </p:cNvSpPr>
              <p:nvPr/>
            </p:nvSpPr>
            <p:spPr bwMode="gray">
              <a:xfrm>
                <a:off x="2160" y="235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r8</a:t>
                </a:r>
                <a:endParaRPr lang="en-US" sz="1600" b="1">
                  <a:solidFill>
                    <a:schemeClr val="bg1"/>
                  </a:solidFill>
                  <a:latin typeface="Courier New" pitchFamily="49" charset="0"/>
                </a:endParaRPr>
              </a:p>
            </p:txBody>
          </p:sp>
          <p:sp>
            <p:nvSpPr>
              <p:cNvPr id="9458" name="Rectangle 133"/>
              <p:cNvSpPr>
                <a:spLocks noChangeArrowheads="1"/>
              </p:cNvSpPr>
              <p:nvPr/>
            </p:nvSpPr>
            <p:spPr bwMode="gray">
              <a:xfrm>
                <a:off x="2160" y="249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r9</a:t>
                </a:r>
                <a:endParaRPr lang="en-US" sz="1600" b="1">
                  <a:solidFill>
                    <a:schemeClr val="bg1"/>
                  </a:solidFill>
                  <a:latin typeface="Courier New" pitchFamily="49" charset="0"/>
                </a:endParaRPr>
              </a:p>
            </p:txBody>
          </p:sp>
          <p:sp>
            <p:nvSpPr>
              <p:cNvPr id="9459" name="Rectangle 134"/>
              <p:cNvSpPr>
                <a:spLocks noChangeArrowheads="1"/>
              </p:cNvSpPr>
              <p:nvPr/>
            </p:nvSpPr>
            <p:spPr bwMode="gray">
              <a:xfrm>
                <a:off x="2160" y="264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r10</a:t>
                </a:r>
                <a:endParaRPr lang="en-US" sz="1600" b="1">
                  <a:solidFill>
                    <a:schemeClr val="bg1"/>
                  </a:solidFill>
                  <a:latin typeface="Courier New" pitchFamily="49" charset="0"/>
                </a:endParaRPr>
              </a:p>
            </p:txBody>
          </p:sp>
          <p:sp>
            <p:nvSpPr>
              <p:cNvPr id="9460" name="Rectangle 135"/>
              <p:cNvSpPr>
                <a:spLocks noChangeArrowheads="1"/>
              </p:cNvSpPr>
              <p:nvPr/>
            </p:nvSpPr>
            <p:spPr bwMode="gray">
              <a:xfrm>
                <a:off x="2160" y="278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r11</a:t>
                </a:r>
                <a:endParaRPr lang="en-US" sz="1600" b="1">
                  <a:solidFill>
                    <a:schemeClr val="bg1"/>
                  </a:solidFill>
                  <a:latin typeface="Courier New" pitchFamily="49" charset="0"/>
                </a:endParaRPr>
              </a:p>
            </p:txBody>
          </p:sp>
          <p:sp>
            <p:nvSpPr>
              <p:cNvPr id="9461" name="Rectangle 136"/>
              <p:cNvSpPr>
                <a:spLocks noChangeArrowheads="1"/>
              </p:cNvSpPr>
              <p:nvPr/>
            </p:nvSpPr>
            <p:spPr bwMode="gray">
              <a:xfrm>
                <a:off x="2160" y="292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r12</a:t>
                </a:r>
                <a:endParaRPr lang="en-US" sz="1600" b="1">
                  <a:solidFill>
                    <a:schemeClr val="bg1"/>
                  </a:solidFill>
                  <a:latin typeface="Courier New" pitchFamily="49" charset="0"/>
                </a:endParaRPr>
              </a:p>
            </p:txBody>
          </p:sp>
          <p:sp>
            <p:nvSpPr>
              <p:cNvPr id="9462" name="Rectangle 137"/>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463" name="Rectangle 138"/>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9464" name="Rectangle 139"/>
              <p:cNvSpPr>
                <a:spLocks noChangeArrowheads="1"/>
              </p:cNvSpPr>
              <p:nvPr/>
            </p:nvSpPr>
            <p:spPr bwMode="gray">
              <a:xfrm>
                <a:off x="-40" y="1226"/>
                <a:ext cx="960"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FIQ Mode</a:t>
                </a:r>
                <a:endParaRPr lang="en-US" sz="2000" b="1">
                  <a:solidFill>
                    <a:schemeClr val="hlink"/>
                  </a:solidFill>
                </a:endParaRPr>
              </a:p>
            </p:txBody>
          </p:sp>
        </p:grpSp>
      </p:grpSp>
      <p:grpSp>
        <p:nvGrpSpPr>
          <p:cNvPr id="6" name="Group 140"/>
          <p:cNvGrpSpPr>
            <a:grpSpLocks/>
          </p:cNvGrpSpPr>
          <p:nvPr/>
        </p:nvGrpSpPr>
        <p:grpSpPr bwMode="auto">
          <a:xfrm>
            <a:off x="0" y="1219200"/>
            <a:ext cx="9144000" cy="5029200"/>
            <a:chOff x="0" y="768"/>
            <a:chExt cx="5760" cy="3168"/>
          </a:xfrm>
        </p:grpSpPr>
        <p:sp>
          <p:nvSpPr>
            <p:cNvPr id="9371" name="Rectangle 141"/>
            <p:cNvSpPr>
              <a:spLocks noChangeArrowheads="1"/>
            </p:cNvSpPr>
            <p:nvPr/>
          </p:nvSpPr>
          <p:spPr bwMode="gray">
            <a:xfrm>
              <a:off x="0" y="768"/>
              <a:ext cx="5760" cy="3168"/>
            </a:xfrm>
            <a:prstGeom prst="rect">
              <a:avLst/>
            </a:prstGeom>
            <a:solidFill>
              <a:srgbClr val="FFFFFF"/>
            </a:solidFill>
            <a:ln w="12700">
              <a:noFill/>
              <a:miter lim="800000"/>
              <a:headEnd/>
              <a:tailEnd/>
            </a:ln>
          </p:spPr>
          <p:txBody>
            <a:bodyPr wrap="none" anchor="ctr"/>
            <a:lstStyle/>
            <a:p>
              <a:endParaRPr lang="es-AR"/>
            </a:p>
          </p:txBody>
        </p:sp>
        <p:grpSp>
          <p:nvGrpSpPr>
            <p:cNvPr id="9372" name="Group 142"/>
            <p:cNvGrpSpPr>
              <a:grpSpLocks/>
            </p:cNvGrpSpPr>
            <p:nvPr/>
          </p:nvGrpSpPr>
          <p:grpSpPr bwMode="auto">
            <a:xfrm>
              <a:off x="38" y="895"/>
              <a:ext cx="5578" cy="2993"/>
              <a:chOff x="38" y="895"/>
              <a:chExt cx="5578" cy="2993"/>
            </a:xfrm>
          </p:grpSpPr>
          <p:sp>
            <p:nvSpPr>
              <p:cNvPr id="9373" name="Rectangle 143"/>
              <p:cNvSpPr>
                <a:spLocks noChangeArrowheads="1"/>
              </p:cNvSpPr>
              <p:nvPr/>
            </p:nvSpPr>
            <p:spPr bwMode="gray">
              <a:xfrm>
                <a:off x="38" y="1226"/>
                <a:ext cx="816"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IRQ Mode</a:t>
                </a:r>
                <a:endParaRPr lang="en-US" sz="2000" b="1">
                  <a:solidFill>
                    <a:schemeClr val="hlink"/>
                  </a:solidFill>
                </a:endParaRPr>
              </a:p>
            </p:txBody>
          </p:sp>
          <p:sp>
            <p:nvSpPr>
              <p:cNvPr id="9374" name="Rectangle 144"/>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r0</a:t>
                </a:r>
                <a:endParaRPr lang="en-US" sz="1600" b="1">
                  <a:solidFill>
                    <a:schemeClr val="bg1"/>
                  </a:solidFill>
                  <a:latin typeface="Courier New" pitchFamily="49" charset="0"/>
                </a:endParaRPr>
              </a:p>
            </p:txBody>
          </p:sp>
          <p:sp>
            <p:nvSpPr>
              <p:cNvPr id="9375" name="Rectangle 145"/>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a:t>
                </a:r>
                <a:endParaRPr lang="en-US" sz="1600" b="1">
                  <a:solidFill>
                    <a:schemeClr val="bg1"/>
                  </a:solidFill>
                  <a:latin typeface="Courier New" pitchFamily="49" charset="0"/>
                </a:endParaRPr>
              </a:p>
            </p:txBody>
          </p:sp>
          <p:sp>
            <p:nvSpPr>
              <p:cNvPr id="9376" name="Rectangle 146"/>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r2</a:t>
                </a:r>
                <a:endParaRPr lang="en-US" sz="1600" b="1">
                  <a:solidFill>
                    <a:schemeClr val="bg1"/>
                  </a:solidFill>
                  <a:latin typeface="Courier New" pitchFamily="49" charset="0"/>
                </a:endParaRPr>
              </a:p>
            </p:txBody>
          </p:sp>
          <p:sp>
            <p:nvSpPr>
              <p:cNvPr id="9377" name="Rectangle 147"/>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r3</a:t>
                </a:r>
                <a:endParaRPr lang="en-US" sz="1600" b="1">
                  <a:solidFill>
                    <a:schemeClr val="bg1"/>
                  </a:solidFill>
                  <a:latin typeface="Courier New" pitchFamily="49" charset="0"/>
                </a:endParaRPr>
              </a:p>
            </p:txBody>
          </p:sp>
          <p:sp>
            <p:nvSpPr>
              <p:cNvPr id="9378" name="Rectangle 148"/>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r4</a:t>
                </a:r>
                <a:endParaRPr lang="en-US" sz="1600" b="1">
                  <a:solidFill>
                    <a:schemeClr val="bg1"/>
                  </a:solidFill>
                  <a:latin typeface="Courier New" pitchFamily="49" charset="0"/>
                </a:endParaRPr>
              </a:p>
            </p:txBody>
          </p:sp>
          <p:sp>
            <p:nvSpPr>
              <p:cNvPr id="9379" name="Rectangle 149"/>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r5</a:t>
                </a:r>
                <a:endParaRPr lang="en-US" sz="1600" b="1">
                  <a:solidFill>
                    <a:schemeClr val="bg1"/>
                  </a:solidFill>
                  <a:latin typeface="Courier New" pitchFamily="49" charset="0"/>
                </a:endParaRPr>
              </a:p>
            </p:txBody>
          </p:sp>
          <p:sp>
            <p:nvSpPr>
              <p:cNvPr id="9380" name="Rectangle 150"/>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r6</a:t>
                </a:r>
                <a:endParaRPr lang="en-US" sz="1600" b="1">
                  <a:solidFill>
                    <a:schemeClr val="bg1"/>
                  </a:solidFill>
                  <a:latin typeface="Courier New" pitchFamily="49" charset="0"/>
                </a:endParaRPr>
              </a:p>
            </p:txBody>
          </p:sp>
          <p:sp>
            <p:nvSpPr>
              <p:cNvPr id="9381" name="Rectangle 151"/>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r7</a:t>
                </a:r>
                <a:endParaRPr lang="en-US" sz="1600" b="1">
                  <a:solidFill>
                    <a:schemeClr val="bg1"/>
                  </a:solidFill>
                  <a:latin typeface="Courier New" pitchFamily="49" charset="0"/>
                </a:endParaRPr>
              </a:p>
            </p:txBody>
          </p:sp>
          <p:sp>
            <p:nvSpPr>
              <p:cNvPr id="9382" name="Rectangle 152"/>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r8</a:t>
                </a:r>
                <a:endParaRPr lang="en-US" sz="1600" b="1">
                  <a:solidFill>
                    <a:schemeClr val="bg1"/>
                  </a:solidFill>
                  <a:latin typeface="Courier New" pitchFamily="49" charset="0"/>
                </a:endParaRPr>
              </a:p>
            </p:txBody>
          </p:sp>
          <p:sp>
            <p:nvSpPr>
              <p:cNvPr id="9383" name="Rectangle 153"/>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r9</a:t>
                </a:r>
                <a:endParaRPr lang="en-US" sz="1600" b="1">
                  <a:solidFill>
                    <a:schemeClr val="bg1"/>
                  </a:solidFill>
                  <a:latin typeface="Courier New" pitchFamily="49" charset="0"/>
                </a:endParaRPr>
              </a:p>
            </p:txBody>
          </p:sp>
          <p:sp>
            <p:nvSpPr>
              <p:cNvPr id="9384" name="Rectangle 154"/>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r10</a:t>
                </a:r>
                <a:endParaRPr lang="en-US" sz="1600" b="1">
                  <a:solidFill>
                    <a:schemeClr val="bg1"/>
                  </a:solidFill>
                  <a:latin typeface="Courier New" pitchFamily="49" charset="0"/>
                </a:endParaRPr>
              </a:p>
            </p:txBody>
          </p:sp>
          <p:sp>
            <p:nvSpPr>
              <p:cNvPr id="9385" name="Rectangle 155"/>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r11</a:t>
                </a:r>
                <a:endParaRPr lang="en-US" sz="1600" b="1">
                  <a:solidFill>
                    <a:schemeClr val="bg1"/>
                  </a:solidFill>
                  <a:latin typeface="Courier New" pitchFamily="49" charset="0"/>
                </a:endParaRPr>
              </a:p>
            </p:txBody>
          </p:sp>
          <p:sp>
            <p:nvSpPr>
              <p:cNvPr id="9386" name="Rectangle 156"/>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r12</a:t>
                </a:r>
                <a:endParaRPr lang="en-US" sz="1600" b="1">
                  <a:solidFill>
                    <a:schemeClr val="bg1"/>
                  </a:solidFill>
                  <a:latin typeface="Courier New" pitchFamily="49" charset="0"/>
                </a:endParaRPr>
              </a:p>
            </p:txBody>
          </p:sp>
          <p:sp>
            <p:nvSpPr>
              <p:cNvPr id="9387" name="Rectangle 157"/>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r15 (pc)</a:t>
                </a:r>
                <a:endParaRPr lang="en-US" sz="1600" b="1">
                  <a:solidFill>
                    <a:schemeClr val="bg1"/>
                  </a:solidFill>
                  <a:latin typeface="Courier New" pitchFamily="49" charset="0"/>
                </a:endParaRPr>
              </a:p>
            </p:txBody>
          </p:sp>
          <p:sp>
            <p:nvSpPr>
              <p:cNvPr id="9388" name="Rectangle 158"/>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cpsr</a:t>
                </a:r>
                <a:endParaRPr lang="en-US" sz="1600" b="1">
                  <a:solidFill>
                    <a:schemeClr val="bg1"/>
                  </a:solidFill>
                  <a:latin typeface="Courier New" pitchFamily="49" charset="0"/>
                </a:endParaRPr>
              </a:p>
            </p:txBody>
          </p:sp>
          <p:sp>
            <p:nvSpPr>
              <p:cNvPr id="9389" name="Rectangle 159"/>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r13 (sp)</a:t>
                </a:r>
                <a:endParaRPr lang="en-US" sz="1300">
                  <a:solidFill>
                    <a:schemeClr val="bg1"/>
                  </a:solidFill>
                  <a:latin typeface="Helvetica" pitchFamily="34" charset="0"/>
                </a:endParaRPr>
              </a:p>
            </p:txBody>
          </p:sp>
          <p:sp>
            <p:nvSpPr>
              <p:cNvPr id="9390" name="Rectangle 160"/>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r14 (lr)</a:t>
                </a:r>
                <a:endParaRPr lang="en-US" sz="1300">
                  <a:solidFill>
                    <a:schemeClr val="bg1"/>
                  </a:solidFill>
                  <a:latin typeface="Helvetica" pitchFamily="34" charset="0"/>
                </a:endParaRPr>
              </a:p>
            </p:txBody>
          </p:sp>
          <p:sp>
            <p:nvSpPr>
              <p:cNvPr id="9391" name="Rectangle 161"/>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392" name="Rectangle 162"/>
              <p:cNvSpPr>
                <a:spLocks noChangeArrowheads="1"/>
              </p:cNvSpPr>
              <p:nvPr/>
            </p:nvSpPr>
            <p:spPr bwMode="gray">
              <a:xfrm>
                <a:off x="1008" y="3072"/>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393" name="Rectangle 163"/>
              <p:cNvSpPr>
                <a:spLocks noChangeArrowheads="1"/>
              </p:cNvSpPr>
              <p:nvPr/>
            </p:nvSpPr>
            <p:spPr bwMode="gray">
              <a:xfrm>
                <a:off x="1008" y="3216"/>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9394" name="Rectangle 164"/>
              <p:cNvSpPr>
                <a:spLocks noChangeArrowheads="1"/>
              </p:cNvSpPr>
              <p:nvPr/>
            </p:nvSpPr>
            <p:spPr bwMode="gray">
              <a:xfrm>
                <a:off x="1008" y="3744"/>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395" name="Rectangle 165"/>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p>
            </p:txBody>
          </p:sp>
          <p:sp>
            <p:nvSpPr>
              <p:cNvPr id="9396" name="Rectangle 166"/>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p>
            </p:txBody>
          </p:sp>
          <p:sp>
            <p:nvSpPr>
              <p:cNvPr id="9397" name="Rectangle 167"/>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398" name="Rectangle 168"/>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r13 (sp)</a:t>
                </a:r>
              </a:p>
            </p:txBody>
          </p:sp>
          <p:sp>
            <p:nvSpPr>
              <p:cNvPr id="9399" name="Rectangle 169"/>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r14 (lr)</a:t>
                </a:r>
              </a:p>
            </p:txBody>
          </p:sp>
          <p:sp>
            <p:nvSpPr>
              <p:cNvPr id="9400" name="Rectangle 170"/>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spsr</a:t>
                </a:r>
              </a:p>
            </p:txBody>
          </p:sp>
          <p:sp>
            <p:nvSpPr>
              <p:cNvPr id="9401" name="Rectangle 171"/>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r8</a:t>
                </a:r>
                <a:endParaRPr lang="en-US" sz="1600" b="1">
                  <a:solidFill>
                    <a:schemeClr val="bg1"/>
                  </a:solidFill>
                  <a:latin typeface="Courier New" pitchFamily="49" charset="0"/>
                </a:endParaRPr>
              </a:p>
            </p:txBody>
          </p:sp>
          <p:sp>
            <p:nvSpPr>
              <p:cNvPr id="9402" name="Rectangle 172"/>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r9</a:t>
                </a:r>
                <a:endParaRPr lang="en-US" sz="1600" b="1">
                  <a:solidFill>
                    <a:schemeClr val="bg1"/>
                  </a:solidFill>
                  <a:latin typeface="Courier New" pitchFamily="49" charset="0"/>
                </a:endParaRPr>
              </a:p>
            </p:txBody>
          </p:sp>
          <p:sp>
            <p:nvSpPr>
              <p:cNvPr id="9403" name="Rectangle 173"/>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r10</a:t>
                </a:r>
                <a:endParaRPr lang="en-US" sz="1600" b="1">
                  <a:solidFill>
                    <a:schemeClr val="bg1"/>
                  </a:solidFill>
                  <a:latin typeface="Courier New" pitchFamily="49" charset="0"/>
                </a:endParaRPr>
              </a:p>
            </p:txBody>
          </p:sp>
          <p:sp>
            <p:nvSpPr>
              <p:cNvPr id="9404" name="Rectangle 174"/>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r11</a:t>
                </a:r>
                <a:endParaRPr lang="en-US" sz="1600" b="1">
                  <a:solidFill>
                    <a:schemeClr val="bg1"/>
                  </a:solidFill>
                  <a:latin typeface="Courier New" pitchFamily="49" charset="0"/>
                </a:endParaRPr>
              </a:p>
            </p:txBody>
          </p:sp>
          <p:sp>
            <p:nvSpPr>
              <p:cNvPr id="9405" name="Rectangle 175"/>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r12</a:t>
                </a:r>
                <a:endParaRPr lang="en-US" sz="1600" b="1">
                  <a:solidFill>
                    <a:schemeClr val="bg1"/>
                  </a:solidFill>
                  <a:latin typeface="Courier New" pitchFamily="49" charset="0"/>
                </a:endParaRPr>
              </a:p>
            </p:txBody>
          </p:sp>
          <p:sp>
            <p:nvSpPr>
              <p:cNvPr id="9406" name="Rectangle 176"/>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407" name="Rectangle 177"/>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9408" name="Rectangle 178"/>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endParaRPr lang="en-US" sz="1600" b="1">
                  <a:solidFill>
                    <a:schemeClr val="bg1"/>
                  </a:solidFill>
                  <a:latin typeface="Courier New" pitchFamily="49" charset="0"/>
                </a:endParaRPr>
              </a:p>
            </p:txBody>
          </p:sp>
          <p:sp>
            <p:nvSpPr>
              <p:cNvPr id="9409" name="Rectangle 179"/>
              <p:cNvSpPr>
                <a:spLocks noChangeArrowheads="1"/>
              </p:cNvSpPr>
              <p:nvPr/>
            </p:nvSpPr>
            <p:spPr bwMode="gray">
              <a:xfrm>
                <a:off x="288" y="895"/>
                <a:ext cx="2112" cy="252"/>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2000" b="1">
                    <a:solidFill>
                      <a:schemeClr val="bg2"/>
                    </a:solidFill>
                  </a:rPr>
                  <a:t>Current Visible Registers</a:t>
                </a:r>
              </a:p>
            </p:txBody>
          </p:sp>
          <p:sp>
            <p:nvSpPr>
              <p:cNvPr id="9410" name="Rectangle 180"/>
              <p:cNvSpPr>
                <a:spLocks noChangeArrowheads="1"/>
              </p:cNvSpPr>
              <p:nvPr/>
            </p:nvSpPr>
            <p:spPr bwMode="gray">
              <a:xfrm>
                <a:off x="3135" y="1579"/>
                <a:ext cx="1872" cy="252"/>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2000" b="1">
                    <a:solidFill>
                      <a:schemeClr val="bg2"/>
                    </a:solidFill>
                  </a:rPr>
                  <a:t>Banked out Registers</a:t>
                </a:r>
              </a:p>
            </p:txBody>
          </p:sp>
          <p:sp>
            <p:nvSpPr>
              <p:cNvPr id="9411" name="Rectangle 181"/>
              <p:cNvSpPr>
                <a:spLocks noChangeArrowheads="1"/>
              </p:cNvSpPr>
              <p:nvPr/>
            </p:nvSpPr>
            <p:spPr bwMode="gray">
              <a:xfrm>
                <a:off x="2160"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User</a:t>
                </a:r>
                <a:endParaRPr lang="en-US" sz="2000" b="1">
                  <a:solidFill>
                    <a:schemeClr val="hlink"/>
                  </a:solidFill>
                </a:endParaRPr>
              </a:p>
            </p:txBody>
          </p:sp>
          <p:sp>
            <p:nvSpPr>
              <p:cNvPr id="9412" name="Rectangle 182"/>
              <p:cNvSpPr>
                <a:spLocks noChangeArrowheads="1"/>
              </p:cNvSpPr>
              <p:nvPr/>
            </p:nvSpPr>
            <p:spPr bwMode="gray">
              <a:xfrm>
                <a:off x="2784"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FIQ</a:t>
                </a:r>
              </a:p>
            </p:txBody>
          </p:sp>
          <p:sp>
            <p:nvSpPr>
              <p:cNvPr id="9413" name="Rectangle 183"/>
              <p:cNvSpPr>
                <a:spLocks noChangeArrowheads="1"/>
              </p:cNvSpPr>
              <p:nvPr/>
            </p:nvSpPr>
            <p:spPr bwMode="gray">
              <a:xfrm>
                <a:off x="3936"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SVC</a:t>
                </a:r>
                <a:endParaRPr lang="en-US" sz="2000" b="1">
                  <a:solidFill>
                    <a:schemeClr val="hlink"/>
                  </a:solidFill>
                </a:endParaRPr>
              </a:p>
            </p:txBody>
          </p:sp>
          <p:sp>
            <p:nvSpPr>
              <p:cNvPr id="9414" name="Rectangle 184"/>
              <p:cNvSpPr>
                <a:spLocks noChangeArrowheads="1"/>
              </p:cNvSpPr>
              <p:nvPr/>
            </p:nvSpPr>
            <p:spPr bwMode="gray">
              <a:xfrm>
                <a:off x="4512" y="2023"/>
                <a:ext cx="576"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Undef</a:t>
                </a:r>
                <a:endParaRPr lang="en-US" sz="2000" b="1">
                  <a:solidFill>
                    <a:schemeClr val="hlink"/>
                  </a:solidFill>
                </a:endParaRPr>
              </a:p>
            </p:txBody>
          </p:sp>
          <p:sp>
            <p:nvSpPr>
              <p:cNvPr id="9415" name="Rectangle 185"/>
              <p:cNvSpPr>
                <a:spLocks noChangeArrowheads="1"/>
              </p:cNvSpPr>
              <p:nvPr/>
            </p:nvSpPr>
            <p:spPr bwMode="gray">
              <a:xfrm>
                <a:off x="5040" y="2023"/>
                <a:ext cx="576"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Abort</a:t>
                </a:r>
                <a:endParaRPr lang="en-US" sz="2000" b="1">
                  <a:solidFill>
                    <a:schemeClr val="hlink"/>
                  </a:solidFill>
                </a:endParaRPr>
              </a:p>
            </p:txBody>
          </p:sp>
          <p:sp>
            <p:nvSpPr>
              <p:cNvPr id="9416" name="Rectangle 186"/>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417" name="Rectangle 187"/>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grpSp>
      </p:grpSp>
      <p:grpSp>
        <p:nvGrpSpPr>
          <p:cNvPr id="8" name="Group 188"/>
          <p:cNvGrpSpPr>
            <a:grpSpLocks/>
          </p:cNvGrpSpPr>
          <p:nvPr/>
        </p:nvGrpSpPr>
        <p:grpSpPr bwMode="auto">
          <a:xfrm>
            <a:off x="0" y="1219200"/>
            <a:ext cx="9144000" cy="5029200"/>
            <a:chOff x="0" y="768"/>
            <a:chExt cx="5760" cy="3168"/>
          </a:xfrm>
        </p:grpSpPr>
        <p:sp>
          <p:nvSpPr>
            <p:cNvPr id="9324" name="Rectangle 189"/>
            <p:cNvSpPr>
              <a:spLocks noChangeArrowheads="1"/>
            </p:cNvSpPr>
            <p:nvPr/>
          </p:nvSpPr>
          <p:spPr bwMode="gray">
            <a:xfrm>
              <a:off x="0" y="768"/>
              <a:ext cx="5760" cy="3168"/>
            </a:xfrm>
            <a:prstGeom prst="rect">
              <a:avLst/>
            </a:prstGeom>
            <a:solidFill>
              <a:srgbClr val="FFFFFF"/>
            </a:solidFill>
            <a:ln w="12700">
              <a:noFill/>
              <a:miter lim="800000"/>
              <a:headEnd/>
              <a:tailEnd/>
            </a:ln>
          </p:spPr>
          <p:txBody>
            <a:bodyPr wrap="none" anchor="ctr"/>
            <a:lstStyle/>
            <a:p>
              <a:endParaRPr lang="es-AR"/>
            </a:p>
          </p:txBody>
        </p:sp>
        <p:grpSp>
          <p:nvGrpSpPr>
            <p:cNvPr id="9325" name="Group 190"/>
            <p:cNvGrpSpPr>
              <a:grpSpLocks/>
            </p:cNvGrpSpPr>
            <p:nvPr/>
          </p:nvGrpSpPr>
          <p:grpSpPr bwMode="auto">
            <a:xfrm>
              <a:off x="35" y="897"/>
              <a:ext cx="5581" cy="2991"/>
              <a:chOff x="35" y="897"/>
              <a:chExt cx="5581" cy="2991"/>
            </a:xfrm>
          </p:grpSpPr>
          <p:sp>
            <p:nvSpPr>
              <p:cNvPr id="9326" name="Rectangle 191"/>
              <p:cNvSpPr>
                <a:spLocks noChangeArrowheads="1"/>
              </p:cNvSpPr>
              <p:nvPr/>
            </p:nvSpPr>
            <p:spPr bwMode="gray">
              <a:xfrm>
                <a:off x="35" y="1224"/>
                <a:ext cx="960"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Undef Mode</a:t>
                </a:r>
                <a:endParaRPr lang="en-US" sz="2000" b="1">
                  <a:solidFill>
                    <a:schemeClr val="hlink"/>
                  </a:solidFill>
                </a:endParaRPr>
              </a:p>
            </p:txBody>
          </p:sp>
          <p:sp>
            <p:nvSpPr>
              <p:cNvPr id="9327" name="Rectangle 192"/>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r0</a:t>
                </a:r>
                <a:endParaRPr lang="en-US" sz="1600" b="1">
                  <a:solidFill>
                    <a:schemeClr val="bg1"/>
                  </a:solidFill>
                  <a:latin typeface="Courier New" pitchFamily="49" charset="0"/>
                </a:endParaRPr>
              </a:p>
            </p:txBody>
          </p:sp>
          <p:sp>
            <p:nvSpPr>
              <p:cNvPr id="9328" name="Rectangle 193"/>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a:t>
                </a:r>
                <a:endParaRPr lang="en-US" sz="1600" b="1">
                  <a:solidFill>
                    <a:schemeClr val="bg1"/>
                  </a:solidFill>
                  <a:latin typeface="Courier New" pitchFamily="49" charset="0"/>
                </a:endParaRPr>
              </a:p>
            </p:txBody>
          </p:sp>
          <p:sp>
            <p:nvSpPr>
              <p:cNvPr id="9329" name="Rectangle 194"/>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r2</a:t>
                </a:r>
                <a:endParaRPr lang="en-US" sz="1600" b="1">
                  <a:solidFill>
                    <a:schemeClr val="bg1"/>
                  </a:solidFill>
                  <a:latin typeface="Courier New" pitchFamily="49" charset="0"/>
                </a:endParaRPr>
              </a:p>
            </p:txBody>
          </p:sp>
          <p:sp>
            <p:nvSpPr>
              <p:cNvPr id="9330" name="Rectangle 195"/>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r3</a:t>
                </a:r>
                <a:endParaRPr lang="en-US" sz="1600" b="1">
                  <a:solidFill>
                    <a:schemeClr val="bg1"/>
                  </a:solidFill>
                  <a:latin typeface="Courier New" pitchFamily="49" charset="0"/>
                </a:endParaRPr>
              </a:p>
            </p:txBody>
          </p:sp>
          <p:sp>
            <p:nvSpPr>
              <p:cNvPr id="9331" name="Rectangle 196"/>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r4</a:t>
                </a:r>
                <a:endParaRPr lang="en-US" sz="1600" b="1">
                  <a:solidFill>
                    <a:schemeClr val="bg1"/>
                  </a:solidFill>
                  <a:latin typeface="Courier New" pitchFamily="49" charset="0"/>
                </a:endParaRPr>
              </a:p>
            </p:txBody>
          </p:sp>
          <p:sp>
            <p:nvSpPr>
              <p:cNvPr id="9332" name="Rectangle 197"/>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r5</a:t>
                </a:r>
                <a:endParaRPr lang="en-US" sz="1600" b="1">
                  <a:solidFill>
                    <a:schemeClr val="bg1"/>
                  </a:solidFill>
                  <a:latin typeface="Courier New" pitchFamily="49" charset="0"/>
                </a:endParaRPr>
              </a:p>
            </p:txBody>
          </p:sp>
          <p:sp>
            <p:nvSpPr>
              <p:cNvPr id="9333" name="Rectangle 198"/>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r6</a:t>
                </a:r>
                <a:endParaRPr lang="en-US" sz="1600" b="1">
                  <a:solidFill>
                    <a:schemeClr val="bg1"/>
                  </a:solidFill>
                  <a:latin typeface="Courier New" pitchFamily="49" charset="0"/>
                </a:endParaRPr>
              </a:p>
            </p:txBody>
          </p:sp>
          <p:sp>
            <p:nvSpPr>
              <p:cNvPr id="9334" name="Rectangle 199"/>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r7</a:t>
                </a:r>
                <a:endParaRPr lang="en-US" sz="1600" b="1">
                  <a:solidFill>
                    <a:schemeClr val="bg1"/>
                  </a:solidFill>
                  <a:latin typeface="Courier New" pitchFamily="49" charset="0"/>
                </a:endParaRPr>
              </a:p>
            </p:txBody>
          </p:sp>
          <p:sp>
            <p:nvSpPr>
              <p:cNvPr id="9335" name="Rectangle 200"/>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r8</a:t>
                </a:r>
                <a:endParaRPr lang="en-US" sz="1600" b="1">
                  <a:solidFill>
                    <a:schemeClr val="bg1"/>
                  </a:solidFill>
                  <a:latin typeface="Courier New" pitchFamily="49" charset="0"/>
                </a:endParaRPr>
              </a:p>
            </p:txBody>
          </p:sp>
          <p:sp>
            <p:nvSpPr>
              <p:cNvPr id="9336" name="Rectangle 201"/>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r9</a:t>
                </a:r>
                <a:endParaRPr lang="en-US" sz="1600" b="1">
                  <a:solidFill>
                    <a:schemeClr val="bg1"/>
                  </a:solidFill>
                  <a:latin typeface="Courier New" pitchFamily="49" charset="0"/>
                </a:endParaRPr>
              </a:p>
            </p:txBody>
          </p:sp>
          <p:sp>
            <p:nvSpPr>
              <p:cNvPr id="9337" name="Rectangle 202"/>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r10</a:t>
                </a:r>
                <a:endParaRPr lang="en-US" sz="1600" b="1">
                  <a:solidFill>
                    <a:schemeClr val="bg1"/>
                  </a:solidFill>
                  <a:latin typeface="Courier New" pitchFamily="49" charset="0"/>
                </a:endParaRPr>
              </a:p>
            </p:txBody>
          </p:sp>
          <p:sp>
            <p:nvSpPr>
              <p:cNvPr id="9338" name="Rectangle 203"/>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r11</a:t>
                </a:r>
                <a:endParaRPr lang="en-US" sz="1600" b="1">
                  <a:solidFill>
                    <a:schemeClr val="bg1"/>
                  </a:solidFill>
                  <a:latin typeface="Courier New" pitchFamily="49" charset="0"/>
                </a:endParaRPr>
              </a:p>
            </p:txBody>
          </p:sp>
          <p:sp>
            <p:nvSpPr>
              <p:cNvPr id="9339" name="Rectangle 204"/>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r12</a:t>
                </a:r>
                <a:endParaRPr lang="en-US" sz="1600" b="1">
                  <a:solidFill>
                    <a:schemeClr val="bg1"/>
                  </a:solidFill>
                  <a:latin typeface="Courier New" pitchFamily="49" charset="0"/>
                </a:endParaRPr>
              </a:p>
            </p:txBody>
          </p:sp>
          <p:sp>
            <p:nvSpPr>
              <p:cNvPr id="9340" name="Rectangle 205"/>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r15 (pc)</a:t>
                </a:r>
                <a:endParaRPr lang="en-US" sz="1600" b="1">
                  <a:solidFill>
                    <a:schemeClr val="bg1"/>
                  </a:solidFill>
                  <a:latin typeface="Courier New" pitchFamily="49" charset="0"/>
                </a:endParaRPr>
              </a:p>
            </p:txBody>
          </p:sp>
          <p:sp>
            <p:nvSpPr>
              <p:cNvPr id="9341" name="Rectangle 206"/>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cpsr</a:t>
                </a:r>
                <a:endParaRPr lang="en-US" sz="1600" b="1">
                  <a:solidFill>
                    <a:schemeClr val="bg1"/>
                  </a:solidFill>
                  <a:latin typeface="Courier New" pitchFamily="49" charset="0"/>
                </a:endParaRPr>
              </a:p>
            </p:txBody>
          </p:sp>
          <p:sp>
            <p:nvSpPr>
              <p:cNvPr id="9342" name="Rectangle 207"/>
              <p:cNvSpPr>
                <a:spLocks noChangeArrowheads="1"/>
              </p:cNvSpPr>
              <p:nvPr/>
            </p:nvSpPr>
            <p:spPr bwMode="gray">
              <a:xfrm>
                <a:off x="1008"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r13 (sp)</a:t>
                </a:r>
                <a:endParaRPr lang="en-US" sz="1300">
                  <a:solidFill>
                    <a:schemeClr val="bg1"/>
                  </a:solidFill>
                  <a:latin typeface="Helvetica" pitchFamily="34" charset="0"/>
                </a:endParaRPr>
              </a:p>
            </p:txBody>
          </p:sp>
          <p:sp>
            <p:nvSpPr>
              <p:cNvPr id="9343" name="Rectangle 208"/>
              <p:cNvSpPr>
                <a:spLocks noChangeArrowheads="1"/>
              </p:cNvSpPr>
              <p:nvPr/>
            </p:nvSpPr>
            <p:spPr bwMode="gray">
              <a:xfrm>
                <a:off x="1008"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r14 (lr)</a:t>
                </a:r>
                <a:endParaRPr lang="en-US" sz="1300">
                  <a:solidFill>
                    <a:schemeClr val="bg1"/>
                  </a:solidFill>
                  <a:latin typeface="Helvetica" pitchFamily="34" charset="0"/>
                </a:endParaRPr>
              </a:p>
            </p:txBody>
          </p:sp>
          <p:sp>
            <p:nvSpPr>
              <p:cNvPr id="9344" name="Rectangle 209"/>
              <p:cNvSpPr>
                <a:spLocks noChangeArrowheads="1"/>
              </p:cNvSpPr>
              <p:nvPr/>
            </p:nvSpPr>
            <p:spPr bwMode="gray">
              <a:xfrm>
                <a:off x="1008"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345" name="Rectangle 210"/>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346" name="Rectangle 211"/>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9347" name="Rectangle 212"/>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348" name="Rectangle 213"/>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p>
            </p:txBody>
          </p:sp>
          <p:sp>
            <p:nvSpPr>
              <p:cNvPr id="9349" name="Rectangle 214"/>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p>
            </p:txBody>
          </p:sp>
          <p:sp>
            <p:nvSpPr>
              <p:cNvPr id="9350" name="Rectangle 215"/>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351" name="Rectangle 216"/>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r13 (sp)</a:t>
                </a:r>
              </a:p>
            </p:txBody>
          </p:sp>
          <p:sp>
            <p:nvSpPr>
              <p:cNvPr id="9352" name="Rectangle 217"/>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r14 (lr)</a:t>
                </a:r>
              </a:p>
            </p:txBody>
          </p:sp>
          <p:sp>
            <p:nvSpPr>
              <p:cNvPr id="9353" name="Rectangle 218"/>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spsr</a:t>
                </a:r>
              </a:p>
            </p:txBody>
          </p:sp>
          <p:sp>
            <p:nvSpPr>
              <p:cNvPr id="9354" name="Rectangle 219"/>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r8</a:t>
                </a:r>
                <a:endParaRPr lang="en-US" sz="1600" b="1">
                  <a:solidFill>
                    <a:schemeClr val="bg1"/>
                  </a:solidFill>
                  <a:latin typeface="Courier New" pitchFamily="49" charset="0"/>
                </a:endParaRPr>
              </a:p>
            </p:txBody>
          </p:sp>
          <p:sp>
            <p:nvSpPr>
              <p:cNvPr id="9355" name="Rectangle 220"/>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r9</a:t>
                </a:r>
                <a:endParaRPr lang="en-US" sz="1600" b="1">
                  <a:solidFill>
                    <a:schemeClr val="bg1"/>
                  </a:solidFill>
                  <a:latin typeface="Courier New" pitchFamily="49" charset="0"/>
                </a:endParaRPr>
              </a:p>
            </p:txBody>
          </p:sp>
          <p:sp>
            <p:nvSpPr>
              <p:cNvPr id="9356" name="Rectangle 221"/>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r10</a:t>
                </a:r>
                <a:endParaRPr lang="en-US" sz="1600" b="1">
                  <a:solidFill>
                    <a:schemeClr val="bg1"/>
                  </a:solidFill>
                  <a:latin typeface="Courier New" pitchFamily="49" charset="0"/>
                </a:endParaRPr>
              </a:p>
            </p:txBody>
          </p:sp>
          <p:sp>
            <p:nvSpPr>
              <p:cNvPr id="9357" name="Rectangle 222"/>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r11</a:t>
                </a:r>
                <a:endParaRPr lang="en-US" sz="1600" b="1">
                  <a:solidFill>
                    <a:schemeClr val="bg1"/>
                  </a:solidFill>
                  <a:latin typeface="Courier New" pitchFamily="49" charset="0"/>
                </a:endParaRPr>
              </a:p>
            </p:txBody>
          </p:sp>
          <p:sp>
            <p:nvSpPr>
              <p:cNvPr id="9358" name="Rectangle 223"/>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r12</a:t>
                </a:r>
                <a:endParaRPr lang="en-US" sz="1600" b="1">
                  <a:solidFill>
                    <a:schemeClr val="bg1"/>
                  </a:solidFill>
                  <a:latin typeface="Courier New" pitchFamily="49" charset="0"/>
                </a:endParaRPr>
              </a:p>
            </p:txBody>
          </p:sp>
          <p:sp>
            <p:nvSpPr>
              <p:cNvPr id="9359" name="Rectangle 224"/>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360" name="Rectangle 225"/>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9361" name="Rectangle 226"/>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endParaRPr lang="en-US" sz="1600" b="1">
                  <a:solidFill>
                    <a:schemeClr val="bg1"/>
                  </a:solidFill>
                  <a:latin typeface="Courier New" pitchFamily="49" charset="0"/>
                </a:endParaRPr>
              </a:p>
            </p:txBody>
          </p:sp>
          <p:sp>
            <p:nvSpPr>
              <p:cNvPr id="9362" name="Rectangle 227"/>
              <p:cNvSpPr>
                <a:spLocks noChangeArrowheads="1"/>
              </p:cNvSpPr>
              <p:nvPr/>
            </p:nvSpPr>
            <p:spPr bwMode="gray">
              <a:xfrm>
                <a:off x="288" y="897"/>
                <a:ext cx="2112" cy="252"/>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2000" b="1">
                    <a:solidFill>
                      <a:schemeClr val="bg2"/>
                    </a:solidFill>
                  </a:rPr>
                  <a:t>Current Visible Registers</a:t>
                </a:r>
              </a:p>
            </p:txBody>
          </p:sp>
          <p:sp>
            <p:nvSpPr>
              <p:cNvPr id="9363" name="Rectangle 228"/>
              <p:cNvSpPr>
                <a:spLocks noChangeArrowheads="1"/>
              </p:cNvSpPr>
              <p:nvPr/>
            </p:nvSpPr>
            <p:spPr bwMode="gray">
              <a:xfrm>
                <a:off x="3147" y="1579"/>
                <a:ext cx="1854" cy="252"/>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2000" b="1">
                    <a:solidFill>
                      <a:schemeClr val="bg2"/>
                    </a:solidFill>
                  </a:rPr>
                  <a:t>Banked out Registers</a:t>
                </a:r>
              </a:p>
            </p:txBody>
          </p:sp>
          <p:sp>
            <p:nvSpPr>
              <p:cNvPr id="9364" name="Rectangle 229"/>
              <p:cNvSpPr>
                <a:spLocks noChangeArrowheads="1"/>
              </p:cNvSpPr>
              <p:nvPr/>
            </p:nvSpPr>
            <p:spPr bwMode="gray">
              <a:xfrm>
                <a:off x="2160"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User</a:t>
                </a:r>
                <a:endParaRPr lang="en-US" sz="2000" b="1">
                  <a:solidFill>
                    <a:schemeClr val="hlink"/>
                  </a:solidFill>
                </a:endParaRPr>
              </a:p>
            </p:txBody>
          </p:sp>
          <p:sp>
            <p:nvSpPr>
              <p:cNvPr id="9365" name="Rectangle 230"/>
              <p:cNvSpPr>
                <a:spLocks noChangeArrowheads="1"/>
              </p:cNvSpPr>
              <p:nvPr/>
            </p:nvSpPr>
            <p:spPr bwMode="gray">
              <a:xfrm>
                <a:off x="2784"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FIQ</a:t>
                </a:r>
              </a:p>
            </p:txBody>
          </p:sp>
          <p:sp>
            <p:nvSpPr>
              <p:cNvPr id="9366" name="Rectangle 231"/>
              <p:cNvSpPr>
                <a:spLocks noChangeArrowheads="1"/>
              </p:cNvSpPr>
              <p:nvPr/>
            </p:nvSpPr>
            <p:spPr bwMode="gray">
              <a:xfrm>
                <a:off x="3360"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IRQ</a:t>
                </a:r>
                <a:endParaRPr lang="en-US" sz="2000" b="1">
                  <a:solidFill>
                    <a:schemeClr val="hlink"/>
                  </a:solidFill>
                </a:endParaRPr>
              </a:p>
            </p:txBody>
          </p:sp>
          <p:sp>
            <p:nvSpPr>
              <p:cNvPr id="9367" name="Rectangle 232"/>
              <p:cNvSpPr>
                <a:spLocks noChangeArrowheads="1"/>
              </p:cNvSpPr>
              <p:nvPr/>
            </p:nvSpPr>
            <p:spPr bwMode="gray">
              <a:xfrm>
                <a:off x="3936"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SVC</a:t>
                </a:r>
                <a:endParaRPr lang="en-US" sz="2000" b="1">
                  <a:solidFill>
                    <a:schemeClr val="hlink"/>
                  </a:solidFill>
                </a:endParaRPr>
              </a:p>
            </p:txBody>
          </p:sp>
          <p:sp>
            <p:nvSpPr>
              <p:cNvPr id="9368" name="Rectangle 233"/>
              <p:cNvSpPr>
                <a:spLocks noChangeArrowheads="1"/>
              </p:cNvSpPr>
              <p:nvPr/>
            </p:nvSpPr>
            <p:spPr bwMode="gray">
              <a:xfrm>
                <a:off x="5040" y="2023"/>
                <a:ext cx="576"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Abort</a:t>
                </a:r>
                <a:endParaRPr lang="en-US" sz="2000" b="1">
                  <a:solidFill>
                    <a:schemeClr val="hlink"/>
                  </a:solidFill>
                </a:endParaRPr>
              </a:p>
            </p:txBody>
          </p:sp>
          <p:sp>
            <p:nvSpPr>
              <p:cNvPr id="9369" name="Rectangle 234"/>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370" name="Rectangle 235"/>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grpSp>
      </p:grpSp>
      <p:grpSp>
        <p:nvGrpSpPr>
          <p:cNvPr id="10" name="Group 236"/>
          <p:cNvGrpSpPr>
            <a:grpSpLocks/>
          </p:cNvGrpSpPr>
          <p:nvPr/>
        </p:nvGrpSpPr>
        <p:grpSpPr bwMode="auto">
          <a:xfrm>
            <a:off x="-17463" y="1219200"/>
            <a:ext cx="9161463" cy="5029200"/>
            <a:chOff x="-10" y="768"/>
            <a:chExt cx="5770" cy="3168"/>
          </a:xfrm>
        </p:grpSpPr>
        <p:sp>
          <p:nvSpPr>
            <p:cNvPr id="9277" name="Rectangle 237"/>
            <p:cNvSpPr>
              <a:spLocks noChangeArrowheads="1"/>
            </p:cNvSpPr>
            <p:nvPr/>
          </p:nvSpPr>
          <p:spPr bwMode="gray">
            <a:xfrm>
              <a:off x="0" y="768"/>
              <a:ext cx="5760" cy="3168"/>
            </a:xfrm>
            <a:prstGeom prst="rect">
              <a:avLst/>
            </a:prstGeom>
            <a:solidFill>
              <a:srgbClr val="FFFFFF"/>
            </a:solidFill>
            <a:ln w="12700">
              <a:noFill/>
              <a:miter lim="800000"/>
              <a:headEnd/>
              <a:tailEnd/>
            </a:ln>
          </p:spPr>
          <p:txBody>
            <a:bodyPr wrap="none" anchor="ctr"/>
            <a:lstStyle/>
            <a:p>
              <a:endParaRPr lang="es-AR"/>
            </a:p>
          </p:txBody>
        </p:sp>
        <p:grpSp>
          <p:nvGrpSpPr>
            <p:cNvPr id="9278" name="Group 238"/>
            <p:cNvGrpSpPr>
              <a:grpSpLocks/>
            </p:cNvGrpSpPr>
            <p:nvPr/>
          </p:nvGrpSpPr>
          <p:grpSpPr bwMode="auto">
            <a:xfrm>
              <a:off x="-10" y="895"/>
              <a:ext cx="5626" cy="2993"/>
              <a:chOff x="-10" y="895"/>
              <a:chExt cx="5626" cy="2993"/>
            </a:xfrm>
          </p:grpSpPr>
          <p:sp>
            <p:nvSpPr>
              <p:cNvPr id="9279" name="Rectangle 239"/>
              <p:cNvSpPr>
                <a:spLocks noChangeArrowheads="1"/>
              </p:cNvSpPr>
              <p:nvPr/>
            </p:nvSpPr>
            <p:spPr bwMode="gray">
              <a:xfrm>
                <a:off x="-10" y="1224"/>
                <a:ext cx="960"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SVC Mode</a:t>
                </a:r>
                <a:endParaRPr lang="en-US" sz="2000" b="1">
                  <a:solidFill>
                    <a:schemeClr val="hlink"/>
                  </a:solidFill>
                </a:endParaRPr>
              </a:p>
            </p:txBody>
          </p:sp>
          <p:sp>
            <p:nvSpPr>
              <p:cNvPr id="9280" name="Rectangle 240"/>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r0</a:t>
                </a:r>
                <a:endParaRPr lang="en-US" sz="1600" b="1">
                  <a:solidFill>
                    <a:schemeClr val="bg1"/>
                  </a:solidFill>
                  <a:latin typeface="Courier New" pitchFamily="49" charset="0"/>
                </a:endParaRPr>
              </a:p>
            </p:txBody>
          </p:sp>
          <p:sp>
            <p:nvSpPr>
              <p:cNvPr id="9281" name="Rectangle 241"/>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a:t>
                </a:r>
                <a:endParaRPr lang="en-US" sz="1600" b="1">
                  <a:solidFill>
                    <a:schemeClr val="bg1"/>
                  </a:solidFill>
                  <a:latin typeface="Courier New" pitchFamily="49" charset="0"/>
                </a:endParaRPr>
              </a:p>
            </p:txBody>
          </p:sp>
          <p:sp>
            <p:nvSpPr>
              <p:cNvPr id="9282" name="Rectangle 242"/>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r2</a:t>
                </a:r>
                <a:endParaRPr lang="en-US" sz="1600" b="1">
                  <a:solidFill>
                    <a:schemeClr val="bg1"/>
                  </a:solidFill>
                  <a:latin typeface="Courier New" pitchFamily="49" charset="0"/>
                </a:endParaRPr>
              </a:p>
            </p:txBody>
          </p:sp>
          <p:sp>
            <p:nvSpPr>
              <p:cNvPr id="9283" name="Rectangle 243"/>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r3</a:t>
                </a:r>
                <a:endParaRPr lang="en-US" sz="1600" b="1">
                  <a:solidFill>
                    <a:schemeClr val="bg1"/>
                  </a:solidFill>
                  <a:latin typeface="Courier New" pitchFamily="49" charset="0"/>
                </a:endParaRPr>
              </a:p>
            </p:txBody>
          </p:sp>
          <p:sp>
            <p:nvSpPr>
              <p:cNvPr id="9284" name="Rectangle 244"/>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r4</a:t>
                </a:r>
                <a:endParaRPr lang="en-US" sz="1600" b="1">
                  <a:solidFill>
                    <a:schemeClr val="bg1"/>
                  </a:solidFill>
                  <a:latin typeface="Courier New" pitchFamily="49" charset="0"/>
                </a:endParaRPr>
              </a:p>
            </p:txBody>
          </p:sp>
          <p:sp>
            <p:nvSpPr>
              <p:cNvPr id="9285" name="Rectangle 245"/>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r5</a:t>
                </a:r>
                <a:endParaRPr lang="en-US" sz="1600" b="1">
                  <a:solidFill>
                    <a:schemeClr val="bg1"/>
                  </a:solidFill>
                  <a:latin typeface="Courier New" pitchFamily="49" charset="0"/>
                </a:endParaRPr>
              </a:p>
            </p:txBody>
          </p:sp>
          <p:sp>
            <p:nvSpPr>
              <p:cNvPr id="9286" name="Rectangle 246"/>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r6</a:t>
                </a:r>
                <a:endParaRPr lang="en-US" sz="1600" b="1">
                  <a:solidFill>
                    <a:schemeClr val="bg1"/>
                  </a:solidFill>
                  <a:latin typeface="Courier New" pitchFamily="49" charset="0"/>
                </a:endParaRPr>
              </a:p>
            </p:txBody>
          </p:sp>
          <p:sp>
            <p:nvSpPr>
              <p:cNvPr id="9287" name="Rectangle 247"/>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r7</a:t>
                </a:r>
                <a:endParaRPr lang="en-US" sz="1600" b="1">
                  <a:solidFill>
                    <a:schemeClr val="bg1"/>
                  </a:solidFill>
                  <a:latin typeface="Courier New" pitchFamily="49" charset="0"/>
                </a:endParaRPr>
              </a:p>
            </p:txBody>
          </p:sp>
          <p:sp>
            <p:nvSpPr>
              <p:cNvPr id="9288" name="Rectangle 248"/>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r8</a:t>
                </a:r>
                <a:endParaRPr lang="en-US" sz="1600" b="1">
                  <a:solidFill>
                    <a:schemeClr val="bg1"/>
                  </a:solidFill>
                  <a:latin typeface="Courier New" pitchFamily="49" charset="0"/>
                </a:endParaRPr>
              </a:p>
            </p:txBody>
          </p:sp>
          <p:sp>
            <p:nvSpPr>
              <p:cNvPr id="9289" name="Rectangle 249"/>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r9</a:t>
                </a:r>
                <a:endParaRPr lang="en-US" sz="1600" b="1">
                  <a:solidFill>
                    <a:schemeClr val="bg1"/>
                  </a:solidFill>
                  <a:latin typeface="Courier New" pitchFamily="49" charset="0"/>
                </a:endParaRPr>
              </a:p>
            </p:txBody>
          </p:sp>
          <p:sp>
            <p:nvSpPr>
              <p:cNvPr id="9290" name="Rectangle 250"/>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r10</a:t>
                </a:r>
                <a:endParaRPr lang="en-US" sz="1600" b="1">
                  <a:solidFill>
                    <a:schemeClr val="bg1"/>
                  </a:solidFill>
                  <a:latin typeface="Courier New" pitchFamily="49" charset="0"/>
                </a:endParaRPr>
              </a:p>
            </p:txBody>
          </p:sp>
          <p:sp>
            <p:nvSpPr>
              <p:cNvPr id="9291" name="Rectangle 251"/>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r11</a:t>
                </a:r>
                <a:endParaRPr lang="en-US" sz="1600" b="1">
                  <a:solidFill>
                    <a:schemeClr val="bg1"/>
                  </a:solidFill>
                  <a:latin typeface="Courier New" pitchFamily="49" charset="0"/>
                </a:endParaRPr>
              </a:p>
            </p:txBody>
          </p:sp>
          <p:sp>
            <p:nvSpPr>
              <p:cNvPr id="9292" name="Rectangle 252"/>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r12</a:t>
                </a:r>
                <a:endParaRPr lang="en-US" sz="1600" b="1">
                  <a:solidFill>
                    <a:schemeClr val="bg1"/>
                  </a:solidFill>
                  <a:latin typeface="Courier New" pitchFamily="49" charset="0"/>
                </a:endParaRPr>
              </a:p>
            </p:txBody>
          </p:sp>
          <p:sp>
            <p:nvSpPr>
              <p:cNvPr id="9293" name="Rectangle 253"/>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r15 (pc)</a:t>
                </a:r>
                <a:endParaRPr lang="en-US" sz="1600" b="1">
                  <a:solidFill>
                    <a:schemeClr val="bg1"/>
                  </a:solidFill>
                  <a:latin typeface="Courier New" pitchFamily="49" charset="0"/>
                </a:endParaRPr>
              </a:p>
            </p:txBody>
          </p:sp>
          <p:sp>
            <p:nvSpPr>
              <p:cNvPr id="9294" name="Rectangle 254"/>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cpsr</a:t>
                </a:r>
                <a:endParaRPr lang="en-US" sz="1600" b="1">
                  <a:solidFill>
                    <a:schemeClr val="bg1"/>
                  </a:solidFill>
                  <a:latin typeface="Courier New" pitchFamily="49" charset="0"/>
                </a:endParaRPr>
              </a:p>
            </p:txBody>
          </p:sp>
          <p:sp>
            <p:nvSpPr>
              <p:cNvPr id="9295" name="Rectangle 255"/>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r13 (sp)</a:t>
                </a:r>
                <a:endParaRPr lang="en-US" sz="1300">
                  <a:solidFill>
                    <a:schemeClr val="bg1"/>
                  </a:solidFill>
                  <a:latin typeface="Helvetica" pitchFamily="34" charset="0"/>
                </a:endParaRPr>
              </a:p>
            </p:txBody>
          </p:sp>
          <p:sp>
            <p:nvSpPr>
              <p:cNvPr id="9296" name="Rectangle 256"/>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r14 (lr)</a:t>
                </a:r>
                <a:endParaRPr lang="en-US" sz="1300">
                  <a:solidFill>
                    <a:schemeClr val="bg1"/>
                  </a:solidFill>
                  <a:latin typeface="Helvetica" pitchFamily="34" charset="0"/>
                </a:endParaRPr>
              </a:p>
            </p:txBody>
          </p:sp>
          <p:sp>
            <p:nvSpPr>
              <p:cNvPr id="9297" name="Rectangle 257"/>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298" name="Rectangle 258"/>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299" name="Rectangle 259"/>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9300" name="Rectangle 260"/>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301" name="Rectangle 261"/>
              <p:cNvSpPr>
                <a:spLocks noChangeArrowheads="1"/>
              </p:cNvSpPr>
              <p:nvPr/>
            </p:nvSpPr>
            <p:spPr bwMode="gray">
              <a:xfrm>
                <a:off x="1008" y="3072"/>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p>
            </p:txBody>
          </p:sp>
          <p:sp>
            <p:nvSpPr>
              <p:cNvPr id="9302" name="Rectangle 262"/>
              <p:cNvSpPr>
                <a:spLocks noChangeArrowheads="1"/>
              </p:cNvSpPr>
              <p:nvPr/>
            </p:nvSpPr>
            <p:spPr bwMode="gray">
              <a:xfrm>
                <a:off x="1008" y="3216"/>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p>
            </p:txBody>
          </p:sp>
          <p:sp>
            <p:nvSpPr>
              <p:cNvPr id="9303" name="Rectangle 263"/>
              <p:cNvSpPr>
                <a:spLocks noChangeArrowheads="1"/>
              </p:cNvSpPr>
              <p:nvPr/>
            </p:nvSpPr>
            <p:spPr bwMode="gray">
              <a:xfrm>
                <a:off x="1008" y="3744"/>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304" name="Rectangle 264"/>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r13 (sp)</a:t>
                </a:r>
              </a:p>
            </p:txBody>
          </p:sp>
          <p:sp>
            <p:nvSpPr>
              <p:cNvPr id="9305" name="Rectangle 265"/>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r14 (lr)</a:t>
                </a:r>
              </a:p>
            </p:txBody>
          </p:sp>
          <p:sp>
            <p:nvSpPr>
              <p:cNvPr id="9306" name="Rectangle 266"/>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spsr</a:t>
                </a:r>
              </a:p>
            </p:txBody>
          </p:sp>
          <p:sp>
            <p:nvSpPr>
              <p:cNvPr id="9307" name="Rectangle 267"/>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r8</a:t>
                </a:r>
                <a:endParaRPr lang="en-US" sz="1600" b="1">
                  <a:solidFill>
                    <a:schemeClr val="bg1"/>
                  </a:solidFill>
                  <a:latin typeface="Courier New" pitchFamily="49" charset="0"/>
                </a:endParaRPr>
              </a:p>
            </p:txBody>
          </p:sp>
          <p:sp>
            <p:nvSpPr>
              <p:cNvPr id="9308" name="Rectangle 268"/>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r9</a:t>
                </a:r>
                <a:endParaRPr lang="en-US" sz="1600" b="1">
                  <a:solidFill>
                    <a:schemeClr val="bg1"/>
                  </a:solidFill>
                  <a:latin typeface="Courier New" pitchFamily="49" charset="0"/>
                </a:endParaRPr>
              </a:p>
            </p:txBody>
          </p:sp>
          <p:sp>
            <p:nvSpPr>
              <p:cNvPr id="9309" name="Rectangle 269"/>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r10</a:t>
                </a:r>
                <a:endParaRPr lang="en-US" sz="1600" b="1">
                  <a:solidFill>
                    <a:schemeClr val="bg1"/>
                  </a:solidFill>
                  <a:latin typeface="Courier New" pitchFamily="49" charset="0"/>
                </a:endParaRPr>
              </a:p>
            </p:txBody>
          </p:sp>
          <p:sp>
            <p:nvSpPr>
              <p:cNvPr id="9310" name="Rectangle 270"/>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r11</a:t>
                </a:r>
                <a:endParaRPr lang="en-US" sz="1600" b="1">
                  <a:solidFill>
                    <a:schemeClr val="bg1"/>
                  </a:solidFill>
                  <a:latin typeface="Courier New" pitchFamily="49" charset="0"/>
                </a:endParaRPr>
              </a:p>
            </p:txBody>
          </p:sp>
          <p:sp>
            <p:nvSpPr>
              <p:cNvPr id="9311" name="Rectangle 271"/>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r12</a:t>
                </a:r>
                <a:endParaRPr lang="en-US" sz="1600" b="1">
                  <a:solidFill>
                    <a:schemeClr val="bg1"/>
                  </a:solidFill>
                  <a:latin typeface="Courier New" pitchFamily="49" charset="0"/>
                </a:endParaRPr>
              </a:p>
            </p:txBody>
          </p:sp>
          <p:sp>
            <p:nvSpPr>
              <p:cNvPr id="9312" name="Rectangle 272"/>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313" name="Rectangle 273"/>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9314" name="Rectangle 274"/>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endParaRPr lang="en-US" sz="1600" b="1">
                  <a:solidFill>
                    <a:schemeClr val="bg1"/>
                  </a:solidFill>
                  <a:latin typeface="Courier New" pitchFamily="49" charset="0"/>
                </a:endParaRPr>
              </a:p>
            </p:txBody>
          </p:sp>
          <p:sp>
            <p:nvSpPr>
              <p:cNvPr id="9315" name="Rectangle 275"/>
              <p:cNvSpPr>
                <a:spLocks noChangeArrowheads="1"/>
              </p:cNvSpPr>
              <p:nvPr/>
            </p:nvSpPr>
            <p:spPr bwMode="gray">
              <a:xfrm>
                <a:off x="316" y="895"/>
                <a:ext cx="2064" cy="252"/>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2000" b="1">
                    <a:solidFill>
                      <a:schemeClr val="bg2"/>
                    </a:solidFill>
                  </a:rPr>
                  <a:t>Current Visible Registers</a:t>
                </a:r>
              </a:p>
            </p:txBody>
          </p:sp>
          <p:sp>
            <p:nvSpPr>
              <p:cNvPr id="9316" name="Rectangle 276"/>
              <p:cNvSpPr>
                <a:spLocks noChangeArrowheads="1"/>
              </p:cNvSpPr>
              <p:nvPr/>
            </p:nvSpPr>
            <p:spPr bwMode="gray">
              <a:xfrm>
                <a:off x="3163" y="1579"/>
                <a:ext cx="1812" cy="252"/>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2000" b="1">
                    <a:solidFill>
                      <a:schemeClr val="bg2"/>
                    </a:solidFill>
                  </a:rPr>
                  <a:t>Banked out Registers</a:t>
                </a:r>
              </a:p>
            </p:txBody>
          </p:sp>
          <p:sp>
            <p:nvSpPr>
              <p:cNvPr id="9317" name="Rectangle 277"/>
              <p:cNvSpPr>
                <a:spLocks noChangeArrowheads="1"/>
              </p:cNvSpPr>
              <p:nvPr/>
            </p:nvSpPr>
            <p:spPr bwMode="gray">
              <a:xfrm>
                <a:off x="2160"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User</a:t>
                </a:r>
                <a:endParaRPr lang="en-US" sz="2000" b="1">
                  <a:solidFill>
                    <a:schemeClr val="hlink"/>
                  </a:solidFill>
                </a:endParaRPr>
              </a:p>
            </p:txBody>
          </p:sp>
          <p:sp>
            <p:nvSpPr>
              <p:cNvPr id="9318" name="Rectangle 278"/>
              <p:cNvSpPr>
                <a:spLocks noChangeArrowheads="1"/>
              </p:cNvSpPr>
              <p:nvPr/>
            </p:nvSpPr>
            <p:spPr bwMode="gray">
              <a:xfrm>
                <a:off x="2784"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FIQ</a:t>
                </a:r>
              </a:p>
            </p:txBody>
          </p:sp>
          <p:sp>
            <p:nvSpPr>
              <p:cNvPr id="9319" name="Rectangle 279"/>
              <p:cNvSpPr>
                <a:spLocks noChangeArrowheads="1"/>
              </p:cNvSpPr>
              <p:nvPr/>
            </p:nvSpPr>
            <p:spPr bwMode="gray">
              <a:xfrm>
                <a:off x="3360"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IRQ</a:t>
                </a:r>
                <a:endParaRPr lang="en-US" sz="2000" b="1">
                  <a:solidFill>
                    <a:schemeClr val="hlink"/>
                  </a:solidFill>
                </a:endParaRPr>
              </a:p>
            </p:txBody>
          </p:sp>
          <p:sp>
            <p:nvSpPr>
              <p:cNvPr id="9320" name="Rectangle 280"/>
              <p:cNvSpPr>
                <a:spLocks noChangeArrowheads="1"/>
              </p:cNvSpPr>
              <p:nvPr/>
            </p:nvSpPr>
            <p:spPr bwMode="gray">
              <a:xfrm>
                <a:off x="4512" y="2023"/>
                <a:ext cx="576"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Undef</a:t>
                </a:r>
                <a:endParaRPr lang="en-US" sz="2000" b="1">
                  <a:solidFill>
                    <a:schemeClr val="hlink"/>
                  </a:solidFill>
                </a:endParaRPr>
              </a:p>
            </p:txBody>
          </p:sp>
          <p:sp>
            <p:nvSpPr>
              <p:cNvPr id="9321" name="Rectangle 281"/>
              <p:cNvSpPr>
                <a:spLocks noChangeArrowheads="1"/>
              </p:cNvSpPr>
              <p:nvPr/>
            </p:nvSpPr>
            <p:spPr bwMode="gray">
              <a:xfrm>
                <a:off x="5040" y="2023"/>
                <a:ext cx="576"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Abort</a:t>
                </a:r>
                <a:endParaRPr lang="en-US" sz="2000" b="1">
                  <a:solidFill>
                    <a:schemeClr val="hlink"/>
                  </a:solidFill>
                </a:endParaRPr>
              </a:p>
            </p:txBody>
          </p:sp>
          <p:sp>
            <p:nvSpPr>
              <p:cNvPr id="9322" name="Rectangle 282"/>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323" name="Rectangle 283"/>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grpSp>
      </p:grpSp>
      <p:grpSp>
        <p:nvGrpSpPr>
          <p:cNvPr id="12" name="Group 284"/>
          <p:cNvGrpSpPr>
            <a:grpSpLocks/>
          </p:cNvGrpSpPr>
          <p:nvPr/>
        </p:nvGrpSpPr>
        <p:grpSpPr bwMode="auto">
          <a:xfrm>
            <a:off x="0" y="1219200"/>
            <a:ext cx="9144000" cy="5029200"/>
            <a:chOff x="0" y="768"/>
            <a:chExt cx="5760" cy="3168"/>
          </a:xfrm>
        </p:grpSpPr>
        <p:sp>
          <p:nvSpPr>
            <p:cNvPr id="9230" name="Rectangle 285"/>
            <p:cNvSpPr>
              <a:spLocks noChangeArrowheads="1"/>
            </p:cNvSpPr>
            <p:nvPr/>
          </p:nvSpPr>
          <p:spPr bwMode="gray">
            <a:xfrm>
              <a:off x="0" y="768"/>
              <a:ext cx="5760" cy="3168"/>
            </a:xfrm>
            <a:prstGeom prst="rect">
              <a:avLst/>
            </a:prstGeom>
            <a:solidFill>
              <a:srgbClr val="FFFFFF"/>
            </a:solidFill>
            <a:ln w="12700">
              <a:noFill/>
              <a:miter lim="800000"/>
              <a:headEnd/>
              <a:tailEnd/>
            </a:ln>
          </p:spPr>
          <p:txBody>
            <a:bodyPr wrap="none" anchor="ctr"/>
            <a:lstStyle/>
            <a:p>
              <a:endParaRPr lang="es-AR"/>
            </a:p>
          </p:txBody>
        </p:sp>
        <p:grpSp>
          <p:nvGrpSpPr>
            <p:cNvPr id="9231" name="Group 286"/>
            <p:cNvGrpSpPr>
              <a:grpSpLocks/>
            </p:cNvGrpSpPr>
            <p:nvPr/>
          </p:nvGrpSpPr>
          <p:grpSpPr bwMode="auto">
            <a:xfrm>
              <a:off x="35" y="897"/>
              <a:ext cx="5053" cy="2991"/>
              <a:chOff x="35" y="897"/>
              <a:chExt cx="5053" cy="2991"/>
            </a:xfrm>
          </p:grpSpPr>
          <p:sp>
            <p:nvSpPr>
              <p:cNvPr id="9232" name="Rectangle 287"/>
              <p:cNvSpPr>
                <a:spLocks noChangeArrowheads="1"/>
              </p:cNvSpPr>
              <p:nvPr/>
            </p:nvSpPr>
            <p:spPr bwMode="gray">
              <a:xfrm>
                <a:off x="35" y="1219"/>
                <a:ext cx="960"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Abort Mode</a:t>
                </a:r>
                <a:endParaRPr lang="en-US" sz="2000" b="1">
                  <a:solidFill>
                    <a:schemeClr val="hlink"/>
                  </a:solidFill>
                </a:endParaRPr>
              </a:p>
            </p:txBody>
          </p:sp>
          <p:sp>
            <p:nvSpPr>
              <p:cNvPr id="9233" name="Rectangle 288"/>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r0</a:t>
                </a:r>
                <a:endParaRPr lang="en-US" sz="1600" b="1">
                  <a:solidFill>
                    <a:schemeClr val="bg1"/>
                  </a:solidFill>
                  <a:latin typeface="Courier New" pitchFamily="49" charset="0"/>
                </a:endParaRPr>
              </a:p>
            </p:txBody>
          </p:sp>
          <p:sp>
            <p:nvSpPr>
              <p:cNvPr id="9234" name="Rectangle 289"/>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a:t>
                </a:r>
                <a:endParaRPr lang="en-US" sz="1600" b="1">
                  <a:solidFill>
                    <a:schemeClr val="bg1"/>
                  </a:solidFill>
                  <a:latin typeface="Courier New" pitchFamily="49" charset="0"/>
                </a:endParaRPr>
              </a:p>
            </p:txBody>
          </p:sp>
          <p:sp>
            <p:nvSpPr>
              <p:cNvPr id="9235" name="Rectangle 290"/>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r2</a:t>
                </a:r>
                <a:endParaRPr lang="en-US" sz="1600" b="1">
                  <a:solidFill>
                    <a:schemeClr val="bg1"/>
                  </a:solidFill>
                  <a:latin typeface="Courier New" pitchFamily="49" charset="0"/>
                </a:endParaRPr>
              </a:p>
            </p:txBody>
          </p:sp>
          <p:sp>
            <p:nvSpPr>
              <p:cNvPr id="9236" name="Rectangle 291"/>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r3</a:t>
                </a:r>
                <a:endParaRPr lang="en-US" sz="1600" b="1">
                  <a:solidFill>
                    <a:schemeClr val="bg1"/>
                  </a:solidFill>
                  <a:latin typeface="Courier New" pitchFamily="49" charset="0"/>
                </a:endParaRPr>
              </a:p>
            </p:txBody>
          </p:sp>
          <p:sp>
            <p:nvSpPr>
              <p:cNvPr id="9237" name="Rectangle 292"/>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r4</a:t>
                </a:r>
                <a:endParaRPr lang="en-US" sz="1600" b="1">
                  <a:solidFill>
                    <a:schemeClr val="bg1"/>
                  </a:solidFill>
                  <a:latin typeface="Courier New" pitchFamily="49" charset="0"/>
                </a:endParaRPr>
              </a:p>
            </p:txBody>
          </p:sp>
          <p:sp>
            <p:nvSpPr>
              <p:cNvPr id="9238" name="Rectangle 293"/>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r5</a:t>
                </a:r>
                <a:endParaRPr lang="en-US" sz="1600" b="1">
                  <a:solidFill>
                    <a:schemeClr val="bg1"/>
                  </a:solidFill>
                  <a:latin typeface="Courier New" pitchFamily="49" charset="0"/>
                </a:endParaRPr>
              </a:p>
            </p:txBody>
          </p:sp>
          <p:sp>
            <p:nvSpPr>
              <p:cNvPr id="9239" name="Rectangle 294"/>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r6</a:t>
                </a:r>
                <a:endParaRPr lang="en-US" sz="1600" b="1">
                  <a:solidFill>
                    <a:schemeClr val="bg1"/>
                  </a:solidFill>
                  <a:latin typeface="Courier New" pitchFamily="49" charset="0"/>
                </a:endParaRPr>
              </a:p>
            </p:txBody>
          </p:sp>
          <p:sp>
            <p:nvSpPr>
              <p:cNvPr id="9240" name="Rectangle 295"/>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r7</a:t>
                </a:r>
                <a:endParaRPr lang="en-US" sz="1600" b="1">
                  <a:solidFill>
                    <a:schemeClr val="bg1"/>
                  </a:solidFill>
                  <a:latin typeface="Courier New" pitchFamily="49" charset="0"/>
                </a:endParaRPr>
              </a:p>
            </p:txBody>
          </p:sp>
          <p:sp>
            <p:nvSpPr>
              <p:cNvPr id="9241" name="Rectangle 296"/>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r8</a:t>
                </a:r>
                <a:endParaRPr lang="en-US" sz="1600" b="1">
                  <a:solidFill>
                    <a:schemeClr val="bg1"/>
                  </a:solidFill>
                  <a:latin typeface="Courier New" pitchFamily="49" charset="0"/>
                </a:endParaRPr>
              </a:p>
            </p:txBody>
          </p:sp>
          <p:sp>
            <p:nvSpPr>
              <p:cNvPr id="9242" name="Rectangle 297"/>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r9</a:t>
                </a:r>
                <a:endParaRPr lang="en-US" sz="1600" b="1">
                  <a:solidFill>
                    <a:schemeClr val="bg1"/>
                  </a:solidFill>
                  <a:latin typeface="Courier New" pitchFamily="49" charset="0"/>
                </a:endParaRPr>
              </a:p>
            </p:txBody>
          </p:sp>
          <p:sp>
            <p:nvSpPr>
              <p:cNvPr id="9243" name="Rectangle 298"/>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r10</a:t>
                </a:r>
                <a:endParaRPr lang="en-US" sz="1600" b="1">
                  <a:solidFill>
                    <a:schemeClr val="bg1"/>
                  </a:solidFill>
                  <a:latin typeface="Courier New" pitchFamily="49" charset="0"/>
                </a:endParaRPr>
              </a:p>
            </p:txBody>
          </p:sp>
          <p:sp>
            <p:nvSpPr>
              <p:cNvPr id="9244" name="Rectangle 299"/>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r11</a:t>
                </a:r>
                <a:endParaRPr lang="en-US" sz="1600" b="1">
                  <a:solidFill>
                    <a:schemeClr val="bg1"/>
                  </a:solidFill>
                  <a:latin typeface="Courier New" pitchFamily="49" charset="0"/>
                </a:endParaRPr>
              </a:p>
            </p:txBody>
          </p:sp>
          <p:sp>
            <p:nvSpPr>
              <p:cNvPr id="9245" name="Rectangle 300"/>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r12</a:t>
                </a:r>
                <a:endParaRPr lang="en-US" sz="1600" b="1">
                  <a:solidFill>
                    <a:schemeClr val="bg1"/>
                  </a:solidFill>
                  <a:latin typeface="Courier New" pitchFamily="49" charset="0"/>
                </a:endParaRPr>
              </a:p>
            </p:txBody>
          </p:sp>
          <p:sp>
            <p:nvSpPr>
              <p:cNvPr id="9246" name="Rectangle 301"/>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r15 (pc)</a:t>
                </a:r>
                <a:endParaRPr lang="en-US" sz="1600" b="1">
                  <a:solidFill>
                    <a:schemeClr val="bg1"/>
                  </a:solidFill>
                  <a:latin typeface="Courier New" pitchFamily="49" charset="0"/>
                </a:endParaRPr>
              </a:p>
            </p:txBody>
          </p:sp>
          <p:sp>
            <p:nvSpPr>
              <p:cNvPr id="9247" name="Rectangle 302"/>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cpsr</a:t>
                </a:r>
                <a:endParaRPr lang="en-US" sz="1600" b="1">
                  <a:solidFill>
                    <a:schemeClr val="bg1"/>
                  </a:solidFill>
                  <a:latin typeface="Courier New" pitchFamily="49" charset="0"/>
                </a:endParaRPr>
              </a:p>
            </p:txBody>
          </p:sp>
          <p:sp>
            <p:nvSpPr>
              <p:cNvPr id="9248" name="Rectangle 303"/>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r13 (sp)</a:t>
                </a:r>
                <a:endParaRPr lang="en-US" sz="1300">
                  <a:solidFill>
                    <a:schemeClr val="bg1"/>
                  </a:solidFill>
                  <a:latin typeface="Helvetica" pitchFamily="34" charset="0"/>
                </a:endParaRPr>
              </a:p>
            </p:txBody>
          </p:sp>
          <p:sp>
            <p:nvSpPr>
              <p:cNvPr id="9249" name="Rectangle 304"/>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r14 (lr)</a:t>
                </a:r>
                <a:endParaRPr lang="en-US" sz="1300">
                  <a:solidFill>
                    <a:schemeClr val="bg1"/>
                  </a:solidFill>
                  <a:latin typeface="Helvetica" pitchFamily="34" charset="0"/>
                </a:endParaRPr>
              </a:p>
            </p:txBody>
          </p:sp>
          <p:sp>
            <p:nvSpPr>
              <p:cNvPr id="9250" name="Rectangle 305"/>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251" name="Rectangle 306"/>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252" name="Rectangle 307"/>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9253" name="Rectangle 308"/>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254" name="Rectangle 309"/>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p>
            </p:txBody>
          </p:sp>
          <p:sp>
            <p:nvSpPr>
              <p:cNvPr id="9255" name="Rectangle 310"/>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p>
            </p:txBody>
          </p:sp>
          <p:sp>
            <p:nvSpPr>
              <p:cNvPr id="9256" name="Rectangle 311"/>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p>
            </p:txBody>
          </p:sp>
          <p:sp>
            <p:nvSpPr>
              <p:cNvPr id="9257" name="Rectangle 312"/>
              <p:cNvSpPr>
                <a:spLocks noChangeArrowheads="1"/>
              </p:cNvSpPr>
              <p:nvPr/>
            </p:nvSpPr>
            <p:spPr bwMode="gray">
              <a:xfrm>
                <a:off x="1008"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r13 (sp)</a:t>
                </a:r>
              </a:p>
            </p:txBody>
          </p:sp>
          <p:sp>
            <p:nvSpPr>
              <p:cNvPr id="9258" name="Rectangle 313"/>
              <p:cNvSpPr>
                <a:spLocks noChangeArrowheads="1"/>
              </p:cNvSpPr>
              <p:nvPr/>
            </p:nvSpPr>
            <p:spPr bwMode="gray">
              <a:xfrm>
                <a:off x="1008"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r14 (lr)</a:t>
                </a:r>
              </a:p>
            </p:txBody>
          </p:sp>
          <p:sp>
            <p:nvSpPr>
              <p:cNvPr id="9259" name="Rectangle 314"/>
              <p:cNvSpPr>
                <a:spLocks noChangeArrowheads="1"/>
              </p:cNvSpPr>
              <p:nvPr/>
            </p:nvSpPr>
            <p:spPr bwMode="gray">
              <a:xfrm>
                <a:off x="1008"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defTabSz="487363" fontAlgn="base">
                  <a:lnSpc>
                    <a:spcPct val="100000"/>
                  </a:lnSpc>
                  <a:spcBef>
                    <a:spcPct val="0"/>
                  </a:spcBef>
                  <a:buClrTx/>
                  <a:buSzTx/>
                  <a:buFontTx/>
                  <a:buNone/>
                </a:pPr>
                <a:r>
                  <a:rPr lang="en-US" sz="1200" b="1">
                    <a:latin typeface="Courier New" pitchFamily="49" charset="0"/>
                  </a:rPr>
                  <a:t>spsr</a:t>
                </a:r>
              </a:p>
            </p:txBody>
          </p:sp>
          <p:sp>
            <p:nvSpPr>
              <p:cNvPr id="9260" name="Rectangle 315"/>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r8</a:t>
                </a:r>
                <a:endParaRPr lang="en-US" sz="1600" b="1">
                  <a:solidFill>
                    <a:schemeClr val="bg1"/>
                  </a:solidFill>
                  <a:latin typeface="Courier New" pitchFamily="49" charset="0"/>
                </a:endParaRPr>
              </a:p>
            </p:txBody>
          </p:sp>
          <p:sp>
            <p:nvSpPr>
              <p:cNvPr id="9261" name="Rectangle 316"/>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r9</a:t>
                </a:r>
                <a:endParaRPr lang="en-US" sz="1600" b="1">
                  <a:solidFill>
                    <a:schemeClr val="bg1"/>
                  </a:solidFill>
                  <a:latin typeface="Courier New" pitchFamily="49" charset="0"/>
                </a:endParaRPr>
              </a:p>
            </p:txBody>
          </p:sp>
          <p:sp>
            <p:nvSpPr>
              <p:cNvPr id="9262" name="Rectangle 317"/>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r10</a:t>
                </a:r>
                <a:endParaRPr lang="en-US" sz="1600" b="1">
                  <a:solidFill>
                    <a:schemeClr val="bg1"/>
                  </a:solidFill>
                  <a:latin typeface="Courier New" pitchFamily="49" charset="0"/>
                </a:endParaRPr>
              </a:p>
            </p:txBody>
          </p:sp>
          <p:sp>
            <p:nvSpPr>
              <p:cNvPr id="9263" name="Rectangle 318"/>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r11</a:t>
                </a:r>
                <a:endParaRPr lang="en-US" sz="1600" b="1">
                  <a:solidFill>
                    <a:schemeClr val="bg1"/>
                  </a:solidFill>
                  <a:latin typeface="Courier New" pitchFamily="49" charset="0"/>
                </a:endParaRPr>
              </a:p>
            </p:txBody>
          </p:sp>
          <p:sp>
            <p:nvSpPr>
              <p:cNvPr id="9264" name="Rectangle 319"/>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r12</a:t>
                </a:r>
                <a:endParaRPr lang="en-US" sz="1600" b="1">
                  <a:solidFill>
                    <a:schemeClr val="bg1"/>
                  </a:solidFill>
                  <a:latin typeface="Courier New" pitchFamily="49" charset="0"/>
                </a:endParaRPr>
              </a:p>
            </p:txBody>
          </p:sp>
          <p:sp>
            <p:nvSpPr>
              <p:cNvPr id="9265" name="Rectangle 320"/>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266" name="Rectangle 321"/>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sp>
            <p:nvSpPr>
              <p:cNvPr id="9267" name="Rectangle 322"/>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spsr</a:t>
                </a:r>
                <a:endParaRPr lang="en-US" sz="1600" b="1">
                  <a:solidFill>
                    <a:schemeClr val="bg1"/>
                  </a:solidFill>
                  <a:latin typeface="Courier New" pitchFamily="49" charset="0"/>
                </a:endParaRPr>
              </a:p>
            </p:txBody>
          </p:sp>
          <p:sp>
            <p:nvSpPr>
              <p:cNvPr id="9268" name="Rectangle 323"/>
              <p:cNvSpPr>
                <a:spLocks noChangeArrowheads="1"/>
              </p:cNvSpPr>
              <p:nvPr/>
            </p:nvSpPr>
            <p:spPr bwMode="gray">
              <a:xfrm>
                <a:off x="318" y="897"/>
                <a:ext cx="2064" cy="252"/>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2000" b="1">
                    <a:solidFill>
                      <a:schemeClr val="bg2"/>
                    </a:solidFill>
                  </a:rPr>
                  <a:t>Current Visible Registers</a:t>
                </a:r>
              </a:p>
            </p:txBody>
          </p:sp>
          <p:sp>
            <p:nvSpPr>
              <p:cNvPr id="9269" name="Rectangle 324"/>
              <p:cNvSpPr>
                <a:spLocks noChangeArrowheads="1"/>
              </p:cNvSpPr>
              <p:nvPr/>
            </p:nvSpPr>
            <p:spPr bwMode="gray">
              <a:xfrm>
                <a:off x="3162" y="1579"/>
                <a:ext cx="1812" cy="252"/>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2000" b="1">
                    <a:solidFill>
                      <a:schemeClr val="bg2"/>
                    </a:solidFill>
                  </a:rPr>
                  <a:t>Banked out Registers</a:t>
                </a:r>
              </a:p>
            </p:txBody>
          </p:sp>
          <p:sp>
            <p:nvSpPr>
              <p:cNvPr id="9270" name="Rectangle 325"/>
              <p:cNvSpPr>
                <a:spLocks noChangeArrowheads="1"/>
              </p:cNvSpPr>
              <p:nvPr/>
            </p:nvSpPr>
            <p:spPr bwMode="gray">
              <a:xfrm>
                <a:off x="2160"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User</a:t>
                </a:r>
                <a:endParaRPr lang="en-US" sz="2000" b="1">
                  <a:solidFill>
                    <a:schemeClr val="hlink"/>
                  </a:solidFill>
                </a:endParaRPr>
              </a:p>
            </p:txBody>
          </p:sp>
          <p:sp>
            <p:nvSpPr>
              <p:cNvPr id="9271" name="Rectangle 326"/>
              <p:cNvSpPr>
                <a:spLocks noChangeArrowheads="1"/>
              </p:cNvSpPr>
              <p:nvPr/>
            </p:nvSpPr>
            <p:spPr bwMode="gray">
              <a:xfrm>
                <a:off x="2784"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FIQ</a:t>
                </a:r>
              </a:p>
            </p:txBody>
          </p:sp>
          <p:sp>
            <p:nvSpPr>
              <p:cNvPr id="9272" name="Rectangle 327"/>
              <p:cNvSpPr>
                <a:spLocks noChangeArrowheads="1"/>
              </p:cNvSpPr>
              <p:nvPr/>
            </p:nvSpPr>
            <p:spPr bwMode="gray">
              <a:xfrm>
                <a:off x="3360"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IRQ</a:t>
                </a:r>
                <a:endParaRPr lang="en-US" sz="2000" b="1">
                  <a:solidFill>
                    <a:schemeClr val="hlink"/>
                  </a:solidFill>
                </a:endParaRPr>
              </a:p>
            </p:txBody>
          </p:sp>
          <p:sp>
            <p:nvSpPr>
              <p:cNvPr id="9273" name="Rectangle 328"/>
              <p:cNvSpPr>
                <a:spLocks noChangeArrowheads="1"/>
              </p:cNvSpPr>
              <p:nvPr/>
            </p:nvSpPr>
            <p:spPr bwMode="gray">
              <a:xfrm>
                <a:off x="3936" y="2023"/>
                <a:ext cx="528"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SVC</a:t>
                </a:r>
                <a:endParaRPr lang="en-US" sz="2000" b="1">
                  <a:solidFill>
                    <a:schemeClr val="hlink"/>
                  </a:solidFill>
                </a:endParaRPr>
              </a:p>
            </p:txBody>
          </p:sp>
          <p:sp>
            <p:nvSpPr>
              <p:cNvPr id="9274" name="Rectangle 329"/>
              <p:cNvSpPr>
                <a:spLocks noChangeArrowheads="1"/>
              </p:cNvSpPr>
              <p:nvPr/>
            </p:nvSpPr>
            <p:spPr bwMode="gray">
              <a:xfrm>
                <a:off x="4512" y="2023"/>
                <a:ext cx="576" cy="214"/>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600" b="1"/>
                  <a:t>Undef</a:t>
                </a:r>
                <a:endParaRPr lang="en-US" sz="2000" b="1">
                  <a:solidFill>
                    <a:schemeClr val="hlink"/>
                  </a:solidFill>
                </a:endParaRPr>
              </a:p>
            </p:txBody>
          </p:sp>
          <p:sp>
            <p:nvSpPr>
              <p:cNvPr id="9275" name="Rectangle 330"/>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r13 (sp)</a:t>
                </a:r>
                <a:endParaRPr lang="en-US" sz="1600" b="1">
                  <a:solidFill>
                    <a:schemeClr val="bg1"/>
                  </a:solidFill>
                  <a:latin typeface="Courier New" pitchFamily="49" charset="0"/>
                </a:endParaRPr>
              </a:p>
            </p:txBody>
          </p:sp>
          <p:sp>
            <p:nvSpPr>
              <p:cNvPr id="9276" name="Rectangle 331"/>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200" b="1">
                    <a:solidFill>
                      <a:schemeClr val="bg1"/>
                    </a:solidFill>
                    <a:latin typeface="Courier New" pitchFamily="49" charset="0"/>
                  </a:rPr>
                  <a:t>r14 (lr)</a:t>
                </a:r>
                <a:endParaRPr lang="en-US" sz="1600" b="1">
                  <a:solidFill>
                    <a:schemeClr val="bg1"/>
                  </a:solidFill>
                  <a:latin typeface="Courier New" pitchFamily="49" charset="0"/>
                </a:endParaRPr>
              </a:p>
            </p:txBody>
          </p:sp>
        </p:grpSp>
      </p:grpSp>
      <p:sp>
        <p:nvSpPr>
          <p:cNvPr id="9224" name="Rectangle 332"/>
          <p:cNvSpPr>
            <a:spLocks noGrp="1" noChangeArrowheads="1"/>
          </p:cNvSpPr>
          <p:nvPr>
            <p:ph type="title"/>
          </p:nvPr>
        </p:nvSpPr>
        <p:spPr/>
        <p:txBody>
          <a:bodyPr/>
          <a:lstStyle/>
          <a:p>
            <a:r>
              <a:rPr lang="en-US" smtClean="0"/>
              <a:t>The ARM Register Set</a:t>
            </a:r>
          </a:p>
        </p:txBody>
      </p:sp>
      <p:sp>
        <p:nvSpPr>
          <p:cNvPr id="193869" name="Rectangle 333"/>
          <p:cNvSpPr>
            <a:spLocks noChangeArrowheads="1"/>
          </p:cNvSpPr>
          <p:nvPr/>
        </p:nvSpPr>
        <p:spPr bwMode="gray">
          <a:xfrm>
            <a:off x="7848600" y="1219200"/>
            <a:ext cx="990600" cy="685800"/>
          </a:xfrm>
          <a:prstGeom prst="rect">
            <a:avLst/>
          </a:prstGeom>
          <a:solidFill>
            <a:schemeClr val="bg1"/>
          </a:solidFill>
          <a:ln w="38100">
            <a:noFill/>
            <a:miter lim="800000"/>
            <a:headEnd/>
            <a:tailEnd/>
          </a:ln>
        </p:spPr>
        <p:txBody>
          <a:bodyPr wrap="none" anchor="ctr"/>
          <a:lstStyle/>
          <a:p>
            <a:endParaRPr lang="es-AR"/>
          </a:p>
        </p:txBody>
      </p:sp>
      <p:sp>
        <p:nvSpPr>
          <p:cNvPr id="193870" name="Rectangle 334"/>
          <p:cNvSpPr>
            <a:spLocks noChangeArrowheads="1"/>
          </p:cNvSpPr>
          <p:nvPr/>
        </p:nvSpPr>
        <p:spPr bwMode="gray">
          <a:xfrm>
            <a:off x="7848600" y="1219200"/>
            <a:ext cx="990600" cy="533400"/>
          </a:xfrm>
          <a:prstGeom prst="rect">
            <a:avLst/>
          </a:prstGeom>
          <a:solidFill>
            <a:srgbClr val="FFFFFF"/>
          </a:solidFill>
          <a:ln w="12700">
            <a:noFill/>
            <a:miter lim="800000"/>
            <a:headEnd/>
            <a:tailEnd/>
          </a:ln>
        </p:spPr>
        <p:txBody>
          <a:bodyPr wrap="none" anchor="ctr"/>
          <a:lstStyle/>
          <a:p>
            <a:endParaRPr lang="es-AR"/>
          </a:p>
        </p:txBody>
      </p:sp>
      <p:sp>
        <p:nvSpPr>
          <p:cNvPr id="193871" name="Rectangle 335"/>
          <p:cNvSpPr>
            <a:spLocks noChangeArrowheads="1"/>
          </p:cNvSpPr>
          <p:nvPr/>
        </p:nvSpPr>
        <p:spPr bwMode="gray">
          <a:xfrm>
            <a:off x="7848600" y="1295400"/>
            <a:ext cx="990600" cy="533400"/>
          </a:xfrm>
          <a:prstGeom prst="rect">
            <a:avLst/>
          </a:prstGeom>
          <a:solidFill>
            <a:srgbClr val="FFFFFF"/>
          </a:solidFill>
          <a:ln w="12700">
            <a:noFill/>
            <a:miter lim="800000"/>
            <a:headEnd/>
            <a:tailEnd/>
          </a:ln>
        </p:spPr>
        <p:txBody>
          <a:bodyPr wrap="none" anchor="ctr"/>
          <a:lstStyle/>
          <a:p>
            <a:endParaRPr lang="es-AR"/>
          </a:p>
        </p:txBody>
      </p:sp>
      <p:sp>
        <p:nvSpPr>
          <p:cNvPr id="193872" name="Rectangle 336"/>
          <p:cNvSpPr>
            <a:spLocks noChangeArrowheads="1"/>
          </p:cNvSpPr>
          <p:nvPr/>
        </p:nvSpPr>
        <p:spPr bwMode="gray">
          <a:xfrm>
            <a:off x="7848600" y="1371600"/>
            <a:ext cx="990600" cy="533400"/>
          </a:xfrm>
          <a:prstGeom prst="rect">
            <a:avLst/>
          </a:prstGeom>
          <a:solidFill>
            <a:srgbClr val="FFFFFF"/>
          </a:solidFill>
          <a:ln w="12700">
            <a:noFill/>
            <a:miter lim="800000"/>
            <a:headEnd/>
            <a:tailEnd/>
          </a:ln>
        </p:spPr>
        <p:txBody>
          <a:bodyPr wrap="none" anchor="ctr"/>
          <a:lstStyle/>
          <a:p>
            <a:endParaRPr lang="es-AR"/>
          </a:p>
        </p:txBody>
      </p:sp>
      <p:sp>
        <p:nvSpPr>
          <p:cNvPr id="193873" name="Rectangle 337"/>
          <p:cNvSpPr>
            <a:spLocks noChangeArrowheads="1"/>
          </p:cNvSpPr>
          <p:nvPr/>
        </p:nvSpPr>
        <p:spPr bwMode="gray">
          <a:xfrm>
            <a:off x="7848600" y="1143000"/>
            <a:ext cx="990600" cy="685800"/>
          </a:xfrm>
          <a:prstGeom prst="rect">
            <a:avLst/>
          </a:prstGeom>
          <a:solidFill>
            <a:schemeClr val="bg1"/>
          </a:solidFill>
          <a:ln w="38100">
            <a:noFill/>
            <a:miter lim="800000"/>
            <a:headEnd/>
            <a:tailEnd/>
          </a:ln>
        </p:spPr>
        <p:txBody>
          <a:bodyPr wrap="none" anchor="ctr"/>
          <a:lstStyle/>
          <a:p>
            <a:endParaRPr lang="es-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3869"/>
                                        </p:tgtEl>
                                        <p:attrNameLst>
                                          <p:attrName>style.visibility</p:attrName>
                                        </p:attrNameLst>
                                      </p:cBhvr>
                                      <p:to>
                                        <p:strVal val="visible"/>
                                      </p:to>
                                    </p:set>
                                  </p:childTnLst>
                                  <p:subTnLst>
                                    <p:set>
                                      <p:cBhvr override="childStyle">
                                        <p:cTn dur="1" fill="hold" display="0" masterRel="nextClick" afterEffect="1"/>
                                        <p:tgtEl>
                                          <p:spTgt spid="19386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3870"/>
                                        </p:tgtEl>
                                        <p:attrNameLst>
                                          <p:attrName>style.visibility</p:attrName>
                                        </p:attrNameLst>
                                      </p:cBhvr>
                                      <p:to>
                                        <p:strVal val="visible"/>
                                      </p:to>
                                    </p:set>
                                  </p:childTnLst>
                                  <p:subTnLst>
                                    <p:set>
                                      <p:cBhvr override="childStyle">
                                        <p:cTn dur="1" fill="hold" display="0" masterRel="nextClick" afterEffect="1"/>
                                        <p:tgtEl>
                                          <p:spTgt spid="19387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3871"/>
                                        </p:tgtEl>
                                        <p:attrNameLst>
                                          <p:attrName>style.visibility</p:attrName>
                                        </p:attrNameLst>
                                      </p:cBhvr>
                                      <p:to>
                                        <p:strVal val="visible"/>
                                      </p:to>
                                    </p:set>
                                  </p:childTnLst>
                                  <p:subTnLst>
                                    <p:set>
                                      <p:cBhvr override="childStyle">
                                        <p:cTn dur="1" fill="hold" display="0" masterRel="nextClick" afterEffect="1"/>
                                        <p:tgtEl>
                                          <p:spTgt spid="193871"/>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93872"/>
                                        </p:tgtEl>
                                        <p:attrNameLst>
                                          <p:attrName>style.visibility</p:attrName>
                                        </p:attrNameLst>
                                      </p:cBhvr>
                                      <p:to>
                                        <p:strVal val="visible"/>
                                      </p:to>
                                    </p:set>
                                  </p:childTnLst>
                                  <p:subTnLst>
                                    <p:set>
                                      <p:cBhvr override="childStyle">
                                        <p:cTn dur="1" fill="hold" display="0" masterRel="nextClick" afterEffect="1"/>
                                        <p:tgtEl>
                                          <p:spTgt spid="193872"/>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938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869" grpId="0" animBg="1"/>
      <p:bldP spid="193870" grpId="0" animBg="1"/>
      <p:bldP spid="193871" grpId="0" animBg="1"/>
      <p:bldP spid="193872" grpId="0" animBg="1"/>
      <p:bldP spid="19387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2075" tIns="46038" rIns="92075" bIns="46038"/>
          <a:lstStyle/>
          <a:p>
            <a:r>
              <a:rPr lang="en-US" smtClean="0"/>
              <a:t>Example ARM-based System</a:t>
            </a:r>
          </a:p>
        </p:txBody>
      </p:sp>
      <p:sp>
        <p:nvSpPr>
          <p:cNvPr id="50179" name="Rectangle 3"/>
          <p:cNvSpPr>
            <a:spLocks noChangeArrowheads="1"/>
          </p:cNvSpPr>
          <p:nvPr/>
        </p:nvSpPr>
        <p:spPr bwMode="gray">
          <a:xfrm>
            <a:off x="3143250" y="1852613"/>
            <a:ext cx="4265613" cy="3370262"/>
          </a:xfrm>
          <a:prstGeom prst="rect">
            <a:avLst/>
          </a:prstGeom>
          <a:solidFill>
            <a:srgbClr val="A5D0E3"/>
          </a:solidFill>
          <a:ln w="28575">
            <a:solidFill>
              <a:schemeClr val="tx1"/>
            </a:solidFill>
            <a:miter lim="800000"/>
            <a:headEnd/>
            <a:tailEnd/>
          </a:ln>
        </p:spPr>
        <p:txBody>
          <a:bodyPr wrap="none" anchor="ctr"/>
          <a:lstStyle/>
          <a:p>
            <a:endParaRPr lang="es-AR"/>
          </a:p>
        </p:txBody>
      </p:sp>
      <p:sp>
        <p:nvSpPr>
          <p:cNvPr id="50180" name="Rectangle 4"/>
          <p:cNvSpPr>
            <a:spLocks noChangeArrowheads="1"/>
          </p:cNvSpPr>
          <p:nvPr/>
        </p:nvSpPr>
        <p:spPr bwMode="gray">
          <a:xfrm>
            <a:off x="795338" y="2009775"/>
            <a:ext cx="1919287" cy="688975"/>
          </a:xfrm>
          <a:prstGeom prst="rect">
            <a:avLst/>
          </a:prstGeom>
          <a:solidFill>
            <a:schemeClr val="bg2"/>
          </a:solidFill>
          <a:ln w="25400">
            <a:solidFill>
              <a:srgbClr val="000000"/>
            </a:solidFill>
            <a:miter lim="800000"/>
            <a:headEnd/>
            <a:tailEnd/>
          </a:ln>
        </p:spPr>
        <p:txBody>
          <a:bodyPr wrap="none" anchor="ctr"/>
          <a:lstStyle/>
          <a:p>
            <a:endParaRPr lang="es-AR"/>
          </a:p>
        </p:txBody>
      </p:sp>
      <p:sp>
        <p:nvSpPr>
          <p:cNvPr id="50181" name="Rectangle 5"/>
          <p:cNvSpPr>
            <a:spLocks noChangeArrowheads="1"/>
          </p:cNvSpPr>
          <p:nvPr/>
        </p:nvSpPr>
        <p:spPr bwMode="gray">
          <a:xfrm>
            <a:off x="795338" y="4251325"/>
            <a:ext cx="1919287" cy="830263"/>
          </a:xfrm>
          <a:prstGeom prst="rect">
            <a:avLst/>
          </a:prstGeom>
          <a:solidFill>
            <a:schemeClr val="bg2"/>
          </a:solidFill>
          <a:ln w="25400">
            <a:solidFill>
              <a:srgbClr val="000000"/>
            </a:solidFill>
            <a:miter lim="800000"/>
            <a:headEnd/>
            <a:tailEnd/>
          </a:ln>
        </p:spPr>
        <p:txBody>
          <a:bodyPr wrap="none" anchor="ctr"/>
          <a:lstStyle/>
          <a:p>
            <a:endParaRPr lang="es-AR"/>
          </a:p>
        </p:txBody>
      </p:sp>
      <p:sp>
        <p:nvSpPr>
          <p:cNvPr id="50182" name="Line 6"/>
          <p:cNvSpPr>
            <a:spLocks noChangeShapeType="1"/>
          </p:cNvSpPr>
          <p:nvPr/>
        </p:nvSpPr>
        <p:spPr bwMode="gray">
          <a:xfrm flipH="1">
            <a:off x="1987550" y="3251200"/>
            <a:ext cx="1143000" cy="0"/>
          </a:xfrm>
          <a:prstGeom prst="line">
            <a:avLst/>
          </a:prstGeom>
          <a:noFill/>
          <a:ln w="25400">
            <a:solidFill>
              <a:srgbClr val="000000"/>
            </a:solidFill>
            <a:round/>
            <a:headEnd type="none" w="sm" len="sm"/>
            <a:tailEnd type="none" w="sm" len="sm"/>
          </a:ln>
        </p:spPr>
        <p:txBody>
          <a:bodyPr wrap="none" anchor="ctr"/>
          <a:lstStyle/>
          <a:p>
            <a:endParaRPr lang="es-AR"/>
          </a:p>
        </p:txBody>
      </p:sp>
      <p:sp>
        <p:nvSpPr>
          <p:cNvPr id="50183" name="Line 7"/>
          <p:cNvSpPr>
            <a:spLocks noChangeShapeType="1"/>
          </p:cNvSpPr>
          <p:nvPr/>
        </p:nvSpPr>
        <p:spPr bwMode="gray">
          <a:xfrm>
            <a:off x="1989138" y="2705100"/>
            <a:ext cx="0" cy="1541463"/>
          </a:xfrm>
          <a:prstGeom prst="line">
            <a:avLst/>
          </a:prstGeom>
          <a:noFill/>
          <a:ln w="25400">
            <a:solidFill>
              <a:srgbClr val="000000"/>
            </a:solidFill>
            <a:round/>
            <a:headEnd type="none" w="sm" len="sm"/>
            <a:tailEnd type="none" w="sm" len="sm"/>
          </a:ln>
        </p:spPr>
        <p:txBody>
          <a:bodyPr wrap="none" anchor="ctr"/>
          <a:lstStyle/>
          <a:p>
            <a:endParaRPr lang="es-AR"/>
          </a:p>
        </p:txBody>
      </p:sp>
      <p:sp>
        <p:nvSpPr>
          <p:cNvPr id="50184" name="Line 8"/>
          <p:cNvSpPr>
            <a:spLocks noChangeShapeType="1"/>
          </p:cNvSpPr>
          <p:nvPr/>
        </p:nvSpPr>
        <p:spPr bwMode="gray">
          <a:xfrm flipH="1">
            <a:off x="1517650" y="3838575"/>
            <a:ext cx="1611313" cy="0"/>
          </a:xfrm>
          <a:prstGeom prst="line">
            <a:avLst/>
          </a:prstGeom>
          <a:noFill/>
          <a:ln w="25400">
            <a:solidFill>
              <a:srgbClr val="000000"/>
            </a:solidFill>
            <a:round/>
            <a:headEnd type="none" w="sm" len="sm"/>
            <a:tailEnd type="none" w="sm" len="sm"/>
          </a:ln>
        </p:spPr>
        <p:txBody>
          <a:bodyPr wrap="none" anchor="ctr"/>
          <a:lstStyle/>
          <a:p>
            <a:endParaRPr lang="es-AR"/>
          </a:p>
        </p:txBody>
      </p:sp>
      <p:sp>
        <p:nvSpPr>
          <p:cNvPr id="50185" name="Line 9"/>
          <p:cNvSpPr>
            <a:spLocks noChangeShapeType="1"/>
          </p:cNvSpPr>
          <p:nvPr/>
        </p:nvSpPr>
        <p:spPr bwMode="gray">
          <a:xfrm flipV="1">
            <a:off x="1519238" y="2705100"/>
            <a:ext cx="0" cy="1541463"/>
          </a:xfrm>
          <a:prstGeom prst="line">
            <a:avLst/>
          </a:prstGeom>
          <a:noFill/>
          <a:ln w="25400">
            <a:solidFill>
              <a:srgbClr val="000000"/>
            </a:solidFill>
            <a:round/>
            <a:headEnd type="none" w="sm" len="sm"/>
            <a:tailEnd type="none" w="sm" len="sm"/>
          </a:ln>
        </p:spPr>
        <p:txBody>
          <a:bodyPr wrap="none" anchor="ctr"/>
          <a:lstStyle/>
          <a:p>
            <a:endParaRPr lang="es-AR"/>
          </a:p>
        </p:txBody>
      </p:sp>
      <p:sp>
        <p:nvSpPr>
          <p:cNvPr id="50186" name="Rectangle 10"/>
          <p:cNvSpPr>
            <a:spLocks noChangeArrowheads="1"/>
          </p:cNvSpPr>
          <p:nvPr/>
        </p:nvSpPr>
        <p:spPr bwMode="gray">
          <a:xfrm>
            <a:off x="823913" y="2176463"/>
            <a:ext cx="1903412" cy="334962"/>
          </a:xfrm>
          <a:prstGeom prst="rect">
            <a:avLst/>
          </a:prstGeom>
          <a:noFill/>
          <a:ln w="9525">
            <a:noFill/>
            <a:miter lim="800000"/>
            <a:headEnd/>
            <a:tailEnd/>
          </a:ln>
        </p:spPr>
        <p:txBody>
          <a:bodyPr lIns="114300" tIns="57150" rIns="114300" bIns="57150">
            <a:spAutoFit/>
          </a:bodyPr>
          <a:lstStyle/>
          <a:p>
            <a:pPr defTabSz="1385888" fontAlgn="base">
              <a:lnSpc>
                <a:spcPct val="90000"/>
              </a:lnSpc>
              <a:spcBef>
                <a:spcPct val="0"/>
              </a:spcBef>
              <a:buClrTx/>
              <a:buSzTx/>
              <a:buFontTx/>
              <a:buNone/>
            </a:pPr>
            <a:r>
              <a:rPr lang="en-US" sz="1600" b="1">
                <a:solidFill>
                  <a:schemeClr val="bg1"/>
                </a:solidFill>
              </a:rPr>
              <a:t>16 bit RAM</a:t>
            </a:r>
          </a:p>
        </p:txBody>
      </p:sp>
      <p:sp>
        <p:nvSpPr>
          <p:cNvPr id="50187" name="Rectangle 11"/>
          <p:cNvSpPr>
            <a:spLocks noChangeArrowheads="1"/>
          </p:cNvSpPr>
          <p:nvPr/>
        </p:nvSpPr>
        <p:spPr bwMode="gray">
          <a:xfrm>
            <a:off x="762000" y="4495800"/>
            <a:ext cx="1944688" cy="334963"/>
          </a:xfrm>
          <a:prstGeom prst="rect">
            <a:avLst/>
          </a:prstGeom>
          <a:noFill/>
          <a:ln w="9525">
            <a:noFill/>
            <a:miter lim="800000"/>
            <a:headEnd/>
            <a:tailEnd/>
          </a:ln>
        </p:spPr>
        <p:txBody>
          <a:bodyPr lIns="114300" tIns="57150" rIns="114300" bIns="57150">
            <a:spAutoFit/>
          </a:bodyPr>
          <a:lstStyle/>
          <a:p>
            <a:pPr defTabSz="1385888" fontAlgn="base">
              <a:lnSpc>
                <a:spcPct val="90000"/>
              </a:lnSpc>
              <a:spcBef>
                <a:spcPct val="0"/>
              </a:spcBef>
              <a:buClrTx/>
              <a:buSzTx/>
              <a:buFontTx/>
              <a:buNone/>
            </a:pPr>
            <a:r>
              <a:rPr lang="en-US" sz="1600" b="1">
                <a:solidFill>
                  <a:schemeClr val="bg1"/>
                </a:solidFill>
              </a:rPr>
              <a:t>8 bit ROM</a:t>
            </a:r>
          </a:p>
        </p:txBody>
      </p:sp>
      <p:sp>
        <p:nvSpPr>
          <p:cNvPr id="50188" name="Rectangle 12"/>
          <p:cNvSpPr>
            <a:spLocks noChangeArrowheads="1"/>
          </p:cNvSpPr>
          <p:nvPr/>
        </p:nvSpPr>
        <p:spPr bwMode="gray">
          <a:xfrm>
            <a:off x="3336925" y="2003425"/>
            <a:ext cx="1914525" cy="663575"/>
          </a:xfrm>
          <a:prstGeom prst="rect">
            <a:avLst/>
          </a:prstGeom>
          <a:solidFill>
            <a:schemeClr val="bg2"/>
          </a:solidFill>
          <a:ln w="12700">
            <a:solidFill>
              <a:srgbClr val="000000"/>
            </a:solidFill>
            <a:miter lim="800000"/>
            <a:headEnd/>
            <a:tailEnd/>
          </a:ln>
        </p:spPr>
        <p:txBody>
          <a:bodyPr wrap="none" anchor="ctr"/>
          <a:lstStyle/>
          <a:p>
            <a:pPr fontAlgn="base">
              <a:lnSpc>
                <a:spcPct val="100000"/>
              </a:lnSpc>
              <a:spcBef>
                <a:spcPct val="0"/>
              </a:spcBef>
              <a:buClrTx/>
              <a:buSzTx/>
              <a:buFontTx/>
              <a:buNone/>
            </a:pPr>
            <a:r>
              <a:rPr lang="en-US" sz="1600" b="1">
                <a:solidFill>
                  <a:schemeClr val="bg1"/>
                </a:solidFill>
              </a:rPr>
              <a:t>32 bit RAM</a:t>
            </a:r>
            <a:endParaRPr lang="en-US" sz="1600">
              <a:solidFill>
                <a:schemeClr val="bg1"/>
              </a:solidFill>
            </a:endParaRPr>
          </a:p>
        </p:txBody>
      </p:sp>
      <p:grpSp>
        <p:nvGrpSpPr>
          <p:cNvPr id="50189" name="Group 13"/>
          <p:cNvGrpSpPr>
            <a:grpSpLocks/>
          </p:cNvGrpSpPr>
          <p:nvPr/>
        </p:nvGrpSpPr>
        <p:grpSpPr bwMode="auto">
          <a:xfrm>
            <a:off x="3352800" y="3810000"/>
            <a:ext cx="1828800" cy="1263650"/>
            <a:chOff x="2102" y="2367"/>
            <a:chExt cx="1152" cy="796"/>
          </a:xfrm>
        </p:grpSpPr>
        <p:sp>
          <p:nvSpPr>
            <p:cNvPr id="50207" name="Rectangle 14"/>
            <p:cNvSpPr>
              <a:spLocks noChangeArrowheads="1"/>
            </p:cNvSpPr>
            <p:nvPr/>
          </p:nvSpPr>
          <p:spPr bwMode="gray">
            <a:xfrm>
              <a:off x="2102" y="2367"/>
              <a:ext cx="1148" cy="796"/>
            </a:xfrm>
            <a:prstGeom prst="rect">
              <a:avLst/>
            </a:prstGeom>
            <a:solidFill>
              <a:schemeClr val="folHlink"/>
            </a:solidFill>
            <a:ln w="12700">
              <a:solidFill>
                <a:srgbClr val="000000"/>
              </a:solidFill>
              <a:miter lim="800000"/>
              <a:headEnd/>
              <a:tailEnd/>
            </a:ln>
          </p:spPr>
          <p:txBody>
            <a:bodyPr wrap="none" anchor="ctr"/>
            <a:lstStyle/>
            <a:p>
              <a:endParaRPr lang="es-AR"/>
            </a:p>
          </p:txBody>
        </p:sp>
        <p:sp>
          <p:nvSpPr>
            <p:cNvPr id="50208" name="Rectangle 15"/>
            <p:cNvSpPr>
              <a:spLocks noChangeArrowheads="1"/>
            </p:cNvSpPr>
            <p:nvPr/>
          </p:nvSpPr>
          <p:spPr bwMode="gray">
            <a:xfrm>
              <a:off x="2121" y="2575"/>
              <a:ext cx="1133" cy="350"/>
            </a:xfrm>
            <a:prstGeom prst="rect">
              <a:avLst/>
            </a:prstGeom>
            <a:solidFill>
              <a:schemeClr val="folHlink"/>
            </a:solidFill>
            <a:ln w="9525">
              <a:noFill/>
              <a:miter lim="800000"/>
              <a:headEnd/>
              <a:tailEnd/>
            </a:ln>
          </p:spPr>
          <p:txBody>
            <a:bodyPr lIns="114300" tIns="57150" rIns="114300" bIns="57150">
              <a:spAutoFit/>
            </a:bodyPr>
            <a:lstStyle/>
            <a:p>
              <a:pPr defTabSz="1385888" fontAlgn="base">
                <a:lnSpc>
                  <a:spcPct val="90000"/>
                </a:lnSpc>
                <a:spcBef>
                  <a:spcPct val="0"/>
                </a:spcBef>
                <a:buClrTx/>
                <a:buSzTx/>
                <a:buFontTx/>
                <a:buNone/>
              </a:pPr>
              <a:r>
                <a:rPr lang="en-US" sz="1600" b="1">
                  <a:solidFill>
                    <a:schemeClr val="bg1"/>
                  </a:solidFill>
                </a:rPr>
                <a:t>ARM</a:t>
              </a:r>
            </a:p>
            <a:p>
              <a:pPr defTabSz="1385888" fontAlgn="base">
                <a:lnSpc>
                  <a:spcPct val="90000"/>
                </a:lnSpc>
                <a:spcBef>
                  <a:spcPct val="0"/>
                </a:spcBef>
                <a:buClrTx/>
                <a:buSzTx/>
                <a:buFontTx/>
                <a:buNone/>
              </a:pPr>
              <a:r>
                <a:rPr lang="en-US" sz="1600" b="1">
                  <a:solidFill>
                    <a:schemeClr val="bg1"/>
                  </a:solidFill>
                </a:rPr>
                <a:t>Core</a:t>
              </a:r>
            </a:p>
          </p:txBody>
        </p:sp>
      </p:grpSp>
      <p:sp>
        <p:nvSpPr>
          <p:cNvPr id="50190" name="Line 16"/>
          <p:cNvSpPr>
            <a:spLocks noChangeShapeType="1"/>
          </p:cNvSpPr>
          <p:nvPr/>
        </p:nvSpPr>
        <p:spPr bwMode="gray">
          <a:xfrm>
            <a:off x="7413625" y="3251200"/>
            <a:ext cx="922338" cy="0"/>
          </a:xfrm>
          <a:prstGeom prst="line">
            <a:avLst/>
          </a:prstGeom>
          <a:noFill/>
          <a:ln w="38100">
            <a:solidFill>
              <a:schemeClr val="tx1"/>
            </a:solidFill>
            <a:round/>
            <a:headEnd type="none" w="sm" len="sm"/>
            <a:tailEnd type="stealth" w="med" len="med"/>
          </a:ln>
        </p:spPr>
        <p:txBody>
          <a:bodyPr wrap="none" anchor="ctr"/>
          <a:lstStyle/>
          <a:p>
            <a:endParaRPr lang="es-AR"/>
          </a:p>
        </p:txBody>
      </p:sp>
      <p:sp>
        <p:nvSpPr>
          <p:cNvPr id="50191" name="Line 17"/>
          <p:cNvSpPr>
            <a:spLocks noChangeShapeType="1"/>
          </p:cNvSpPr>
          <p:nvPr/>
        </p:nvSpPr>
        <p:spPr bwMode="gray">
          <a:xfrm flipH="1">
            <a:off x="7413625" y="3838575"/>
            <a:ext cx="922338" cy="0"/>
          </a:xfrm>
          <a:prstGeom prst="line">
            <a:avLst/>
          </a:prstGeom>
          <a:noFill/>
          <a:ln w="38100">
            <a:solidFill>
              <a:schemeClr val="tx1"/>
            </a:solidFill>
            <a:round/>
            <a:headEnd type="none" w="sm" len="sm"/>
            <a:tailEnd type="stealth" w="med" len="med"/>
          </a:ln>
        </p:spPr>
        <p:txBody>
          <a:bodyPr wrap="none" anchor="ctr"/>
          <a:lstStyle/>
          <a:p>
            <a:endParaRPr lang="es-AR"/>
          </a:p>
        </p:txBody>
      </p:sp>
      <p:sp>
        <p:nvSpPr>
          <p:cNvPr id="50192" name="Rectangle 18"/>
          <p:cNvSpPr>
            <a:spLocks noChangeArrowheads="1"/>
          </p:cNvSpPr>
          <p:nvPr/>
        </p:nvSpPr>
        <p:spPr bwMode="auto">
          <a:xfrm>
            <a:off x="8277225" y="3336925"/>
            <a:ext cx="647700" cy="334963"/>
          </a:xfrm>
          <a:prstGeom prst="rect">
            <a:avLst/>
          </a:prstGeom>
          <a:noFill/>
          <a:ln w="9525">
            <a:noFill/>
            <a:miter lim="800000"/>
            <a:headEnd/>
            <a:tailEnd/>
          </a:ln>
        </p:spPr>
        <p:txBody>
          <a:bodyPr lIns="114300" tIns="57150" rIns="114300" bIns="57150">
            <a:spAutoFit/>
          </a:bodyPr>
          <a:lstStyle/>
          <a:p>
            <a:pPr defTabSz="1385888" fontAlgn="base">
              <a:lnSpc>
                <a:spcPct val="90000"/>
              </a:lnSpc>
              <a:spcBef>
                <a:spcPct val="0"/>
              </a:spcBef>
              <a:buClrTx/>
              <a:buSzTx/>
              <a:buFontTx/>
              <a:buNone/>
            </a:pPr>
            <a:r>
              <a:rPr lang="en-US" sz="1600" b="1">
                <a:solidFill>
                  <a:srgbClr val="000000"/>
                </a:solidFill>
              </a:rPr>
              <a:t>I/O</a:t>
            </a:r>
          </a:p>
        </p:txBody>
      </p:sp>
      <p:sp>
        <p:nvSpPr>
          <p:cNvPr id="50193" name="Line 19"/>
          <p:cNvSpPr>
            <a:spLocks noChangeShapeType="1"/>
          </p:cNvSpPr>
          <p:nvPr/>
        </p:nvSpPr>
        <p:spPr bwMode="gray">
          <a:xfrm flipH="1">
            <a:off x="4572000" y="2971800"/>
            <a:ext cx="981075" cy="0"/>
          </a:xfrm>
          <a:prstGeom prst="line">
            <a:avLst/>
          </a:prstGeom>
          <a:noFill/>
          <a:ln w="25400">
            <a:solidFill>
              <a:srgbClr val="000000"/>
            </a:solidFill>
            <a:round/>
            <a:headEnd type="none" w="sm" len="sm"/>
            <a:tailEnd type="none" w="sm" len="sm"/>
          </a:ln>
        </p:spPr>
        <p:txBody>
          <a:bodyPr wrap="none" anchor="ctr"/>
          <a:lstStyle/>
          <a:p>
            <a:endParaRPr lang="es-AR"/>
          </a:p>
        </p:txBody>
      </p:sp>
      <p:sp>
        <p:nvSpPr>
          <p:cNvPr id="50194" name="Line 20"/>
          <p:cNvSpPr>
            <a:spLocks noChangeShapeType="1"/>
          </p:cNvSpPr>
          <p:nvPr/>
        </p:nvSpPr>
        <p:spPr bwMode="gray">
          <a:xfrm flipH="1">
            <a:off x="4572000" y="3048000"/>
            <a:ext cx="914400" cy="0"/>
          </a:xfrm>
          <a:prstGeom prst="line">
            <a:avLst/>
          </a:prstGeom>
          <a:noFill/>
          <a:ln w="25400">
            <a:solidFill>
              <a:srgbClr val="000000"/>
            </a:solidFill>
            <a:round/>
            <a:headEnd type="none" w="sm" len="sm"/>
            <a:tailEnd type="none" w="sm" len="sm"/>
          </a:ln>
        </p:spPr>
        <p:txBody>
          <a:bodyPr wrap="none" anchor="ctr"/>
          <a:lstStyle/>
          <a:p>
            <a:endParaRPr lang="es-AR"/>
          </a:p>
        </p:txBody>
      </p:sp>
      <p:sp>
        <p:nvSpPr>
          <p:cNvPr id="50195" name="Line 21"/>
          <p:cNvSpPr>
            <a:spLocks noChangeShapeType="1"/>
          </p:cNvSpPr>
          <p:nvPr/>
        </p:nvSpPr>
        <p:spPr bwMode="gray">
          <a:xfrm flipH="1">
            <a:off x="4572000" y="3124200"/>
            <a:ext cx="914400" cy="0"/>
          </a:xfrm>
          <a:prstGeom prst="line">
            <a:avLst/>
          </a:prstGeom>
          <a:noFill/>
          <a:ln w="25400">
            <a:solidFill>
              <a:srgbClr val="000000"/>
            </a:solidFill>
            <a:round/>
            <a:headEnd type="none" w="sm" len="sm"/>
            <a:tailEnd type="none" w="sm" len="sm"/>
          </a:ln>
        </p:spPr>
        <p:txBody>
          <a:bodyPr wrap="none" anchor="ctr"/>
          <a:lstStyle/>
          <a:p>
            <a:endParaRPr lang="es-AR"/>
          </a:p>
        </p:txBody>
      </p:sp>
      <p:sp>
        <p:nvSpPr>
          <p:cNvPr id="50196" name="Line 22"/>
          <p:cNvSpPr>
            <a:spLocks noChangeShapeType="1"/>
          </p:cNvSpPr>
          <p:nvPr/>
        </p:nvSpPr>
        <p:spPr bwMode="gray">
          <a:xfrm flipH="1">
            <a:off x="4572000" y="3200400"/>
            <a:ext cx="914400" cy="0"/>
          </a:xfrm>
          <a:prstGeom prst="line">
            <a:avLst/>
          </a:prstGeom>
          <a:noFill/>
          <a:ln w="25400">
            <a:solidFill>
              <a:srgbClr val="000000"/>
            </a:solidFill>
            <a:round/>
            <a:headEnd type="none" w="sm" len="sm"/>
            <a:tailEnd type="none" w="sm" len="sm"/>
          </a:ln>
        </p:spPr>
        <p:txBody>
          <a:bodyPr wrap="none" anchor="ctr"/>
          <a:lstStyle/>
          <a:p>
            <a:endParaRPr lang="es-AR"/>
          </a:p>
        </p:txBody>
      </p:sp>
      <p:sp>
        <p:nvSpPr>
          <p:cNvPr id="50197" name="Line 23"/>
          <p:cNvSpPr>
            <a:spLocks noChangeShapeType="1"/>
          </p:cNvSpPr>
          <p:nvPr/>
        </p:nvSpPr>
        <p:spPr bwMode="gray">
          <a:xfrm flipH="1">
            <a:off x="4572000" y="2895600"/>
            <a:ext cx="914400" cy="0"/>
          </a:xfrm>
          <a:prstGeom prst="line">
            <a:avLst/>
          </a:prstGeom>
          <a:noFill/>
          <a:ln w="25400">
            <a:solidFill>
              <a:srgbClr val="000000"/>
            </a:solidFill>
            <a:round/>
            <a:headEnd type="none" w="sm" len="sm"/>
            <a:tailEnd type="none" w="sm" len="sm"/>
          </a:ln>
        </p:spPr>
        <p:txBody>
          <a:bodyPr wrap="none" anchor="ctr"/>
          <a:lstStyle/>
          <a:p>
            <a:endParaRPr lang="es-AR"/>
          </a:p>
        </p:txBody>
      </p:sp>
      <p:sp>
        <p:nvSpPr>
          <p:cNvPr id="50198" name="Line 24"/>
          <p:cNvSpPr>
            <a:spLocks noChangeShapeType="1"/>
          </p:cNvSpPr>
          <p:nvPr/>
        </p:nvSpPr>
        <p:spPr bwMode="gray">
          <a:xfrm flipH="1">
            <a:off x="4572000" y="3276600"/>
            <a:ext cx="914400" cy="0"/>
          </a:xfrm>
          <a:prstGeom prst="line">
            <a:avLst/>
          </a:prstGeom>
          <a:noFill/>
          <a:ln w="25400">
            <a:solidFill>
              <a:srgbClr val="000000"/>
            </a:solidFill>
            <a:round/>
            <a:headEnd type="none" w="sm" len="sm"/>
            <a:tailEnd type="none" w="sm" len="sm"/>
          </a:ln>
        </p:spPr>
        <p:txBody>
          <a:bodyPr wrap="none" anchor="ctr"/>
          <a:lstStyle/>
          <a:p>
            <a:endParaRPr lang="es-AR"/>
          </a:p>
        </p:txBody>
      </p:sp>
      <p:sp>
        <p:nvSpPr>
          <p:cNvPr id="50199" name="Rectangle 25"/>
          <p:cNvSpPr>
            <a:spLocks noChangeArrowheads="1"/>
          </p:cNvSpPr>
          <p:nvPr/>
        </p:nvSpPr>
        <p:spPr bwMode="gray">
          <a:xfrm>
            <a:off x="5486400" y="1981200"/>
            <a:ext cx="1741488" cy="3084513"/>
          </a:xfrm>
          <a:prstGeom prst="rect">
            <a:avLst/>
          </a:prstGeom>
          <a:solidFill>
            <a:srgbClr val="C0C0C0"/>
          </a:solidFill>
          <a:ln w="12700">
            <a:solidFill>
              <a:srgbClr val="000000"/>
            </a:solidFill>
            <a:miter lim="800000"/>
            <a:headEnd/>
            <a:tailEnd/>
          </a:ln>
        </p:spPr>
        <p:txBody>
          <a:bodyPr wrap="none" anchor="ctr"/>
          <a:lstStyle/>
          <a:p>
            <a:pPr fontAlgn="base">
              <a:lnSpc>
                <a:spcPct val="100000"/>
              </a:lnSpc>
              <a:spcBef>
                <a:spcPct val="0"/>
              </a:spcBef>
              <a:buClrTx/>
              <a:buSzTx/>
              <a:buFontTx/>
              <a:buNone/>
            </a:pPr>
            <a:r>
              <a:rPr lang="en-US" sz="1600" b="1"/>
              <a:t>Peripherals</a:t>
            </a:r>
            <a:endParaRPr lang="en-US" sz="1600"/>
          </a:p>
        </p:txBody>
      </p:sp>
      <p:sp>
        <p:nvSpPr>
          <p:cNvPr id="50200" name="Line 26"/>
          <p:cNvSpPr>
            <a:spLocks noChangeShapeType="1"/>
          </p:cNvSpPr>
          <p:nvPr/>
        </p:nvSpPr>
        <p:spPr bwMode="gray">
          <a:xfrm flipH="1">
            <a:off x="4572000" y="3352800"/>
            <a:ext cx="914400" cy="0"/>
          </a:xfrm>
          <a:prstGeom prst="line">
            <a:avLst/>
          </a:prstGeom>
          <a:noFill/>
          <a:ln w="25400">
            <a:solidFill>
              <a:srgbClr val="000000"/>
            </a:solidFill>
            <a:round/>
            <a:headEnd type="none" w="sm" len="sm"/>
            <a:tailEnd type="none" w="sm" len="sm"/>
          </a:ln>
        </p:spPr>
        <p:txBody>
          <a:bodyPr wrap="none" anchor="ctr"/>
          <a:lstStyle/>
          <a:p>
            <a:endParaRPr lang="es-AR"/>
          </a:p>
        </p:txBody>
      </p:sp>
      <p:sp>
        <p:nvSpPr>
          <p:cNvPr id="50201" name="Line 27"/>
          <p:cNvSpPr>
            <a:spLocks noChangeShapeType="1"/>
          </p:cNvSpPr>
          <p:nvPr/>
        </p:nvSpPr>
        <p:spPr bwMode="gray">
          <a:xfrm flipH="1">
            <a:off x="4572000" y="3429000"/>
            <a:ext cx="914400" cy="0"/>
          </a:xfrm>
          <a:prstGeom prst="line">
            <a:avLst/>
          </a:prstGeom>
          <a:noFill/>
          <a:ln w="25400">
            <a:solidFill>
              <a:srgbClr val="000000"/>
            </a:solidFill>
            <a:round/>
            <a:headEnd type="none" w="sm" len="sm"/>
            <a:tailEnd type="none" w="sm" len="sm"/>
          </a:ln>
        </p:spPr>
        <p:txBody>
          <a:bodyPr wrap="none" anchor="ctr"/>
          <a:lstStyle/>
          <a:p>
            <a:endParaRPr lang="es-AR"/>
          </a:p>
        </p:txBody>
      </p:sp>
      <p:sp>
        <p:nvSpPr>
          <p:cNvPr id="50202" name="Line 28"/>
          <p:cNvSpPr>
            <a:spLocks noChangeShapeType="1"/>
          </p:cNvSpPr>
          <p:nvPr/>
        </p:nvSpPr>
        <p:spPr bwMode="gray">
          <a:xfrm flipH="1" flipV="1">
            <a:off x="3733800" y="3429000"/>
            <a:ext cx="0" cy="381000"/>
          </a:xfrm>
          <a:prstGeom prst="line">
            <a:avLst/>
          </a:prstGeom>
          <a:noFill/>
          <a:ln w="25400">
            <a:solidFill>
              <a:srgbClr val="000000"/>
            </a:solidFill>
            <a:round/>
            <a:headEnd type="none" w="sm" len="sm"/>
            <a:tailEnd type="none" w="sm" len="sm"/>
          </a:ln>
        </p:spPr>
        <p:txBody>
          <a:bodyPr wrap="none" anchor="ctr"/>
          <a:lstStyle/>
          <a:p>
            <a:endParaRPr lang="es-AR"/>
          </a:p>
        </p:txBody>
      </p:sp>
      <p:sp>
        <p:nvSpPr>
          <p:cNvPr id="50203" name="Line 29"/>
          <p:cNvSpPr>
            <a:spLocks noChangeShapeType="1"/>
          </p:cNvSpPr>
          <p:nvPr/>
        </p:nvSpPr>
        <p:spPr bwMode="gray">
          <a:xfrm flipH="1" flipV="1">
            <a:off x="4343400" y="3429000"/>
            <a:ext cx="0" cy="381000"/>
          </a:xfrm>
          <a:prstGeom prst="line">
            <a:avLst/>
          </a:prstGeom>
          <a:noFill/>
          <a:ln w="25400">
            <a:solidFill>
              <a:srgbClr val="000000"/>
            </a:solidFill>
            <a:round/>
            <a:headEnd type="none" w="sm" len="sm"/>
            <a:tailEnd type="none" w="sm" len="sm"/>
          </a:ln>
        </p:spPr>
        <p:txBody>
          <a:bodyPr wrap="none" anchor="ctr"/>
          <a:lstStyle/>
          <a:p>
            <a:endParaRPr lang="es-AR"/>
          </a:p>
        </p:txBody>
      </p:sp>
      <p:sp>
        <p:nvSpPr>
          <p:cNvPr id="50204" name="Rectangle 30"/>
          <p:cNvSpPr>
            <a:spLocks noChangeArrowheads="1"/>
          </p:cNvSpPr>
          <p:nvPr/>
        </p:nvSpPr>
        <p:spPr bwMode="gray">
          <a:xfrm>
            <a:off x="3505200" y="2819400"/>
            <a:ext cx="1066800" cy="663575"/>
          </a:xfrm>
          <a:prstGeom prst="rect">
            <a:avLst/>
          </a:prstGeom>
          <a:solidFill>
            <a:schemeClr val="folHlink"/>
          </a:solidFill>
          <a:ln w="12700">
            <a:solidFill>
              <a:srgbClr val="000000"/>
            </a:solidFill>
            <a:miter lim="800000"/>
            <a:headEnd/>
            <a:tailEnd/>
          </a:ln>
        </p:spPr>
        <p:txBody>
          <a:bodyPr wrap="none" anchor="ctr"/>
          <a:lstStyle/>
          <a:p>
            <a:pPr fontAlgn="base">
              <a:lnSpc>
                <a:spcPct val="100000"/>
              </a:lnSpc>
              <a:spcBef>
                <a:spcPct val="0"/>
              </a:spcBef>
              <a:buClrTx/>
              <a:buSzTx/>
              <a:buFontTx/>
              <a:buNone/>
            </a:pPr>
            <a:r>
              <a:rPr lang="en-US" sz="1600" b="1">
                <a:solidFill>
                  <a:schemeClr val="bg1"/>
                </a:solidFill>
              </a:rPr>
              <a:t>Interrupt</a:t>
            </a:r>
          </a:p>
          <a:p>
            <a:pPr fontAlgn="base">
              <a:lnSpc>
                <a:spcPct val="100000"/>
              </a:lnSpc>
              <a:spcBef>
                <a:spcPct val="0"/>
              </a:spcBef>
              <a:buClrTx/>
              <a:buSzTx/>
              <a:buFontTx/>
              <a:buNone/>
            </a:pPr>
            <a:r>
              <a:rPr lang="en-US" sz="1600" b="1">
                <a:solidFill>
                  <a:schemeClr val="bg1"/>
                </a:solidFill>
              </a:rPr>
              <a:t>Controller</a:t>
            </a:r>
            <a:endParaRPr lang="en-US" sz="1600">
              <a:solidFill>
                <a:schemeClr val="bg1"/>
              </a:solidFill>
            </a:endParaRPr>
          </a:p>
        </p:txBody>
      </p:sp>
      <p:sp>
        <p:nvSpPr>
          <p:cNvPr id="50205" name="Rectangle 31"/>
          <p:cNvSpPr>
            <a:spLocks noChangeArrowheads="1"/>
          </p:cNvSpPr>
          <p:nvPr/>
        </p:nvSpPr>
        <p:spPr bwMode="gray">
          <a:xfrm>
            <a:off x="4343400" y="3505200"/>
            <a:ext cx="533400" cy="242888"/>
          </a:xfrm>
          <a:prstGeom prst="rect">
            <a:avLst/>
          </a:prstGeom>
          <a:noFill/>
          <a:ln w="9525">
            <a:noFill/>
            <a:miter lim="800000"/>
            <a:headEnd/>
            <a:tailEnd/>
          </a:ln>
        </p:spPr>
        <p:txBody>
          <a:bodyPr lIns="76200" tIns="30162" rIns="76200" bIns="30162">
            <a:spAutoFit/>
          </a:bodyPr>
          <a:lstStyle/>
          <a:p>
            <a:pPr algn="l" defTabSz="1316038" fontAlgn="base">
              <a:lnSpc>
                <a:spcPct val="100000"/>
              </a:lnSpc>
              <a:spcBef>
                <a:spcPct val="0"/>
              </a:spcBef>
              <a:buClrTx/>
              <a:buSzTx/>
              <a:buFontTx/>
              <a:buNone/>
            </a:pPr>
            <a:r>
              <a:rPr lang="en-US" sz="1200" b="1"/>
              <a:t>nFIQ</a:t>
            </a:r>
          </a:p>
        </p:txBody>
      </p:sp>
      <p:sp>
        <p:nvSpPr>
          <p:cNvPr id="50206" name="Rectangle 32"/>
          <p:cNvSpPr>
            <a:spLocks noChangeArrowheads="1"/>
          </p:cNvSpPr>
          <p:nvPr/>
        </p:nvSpPr>
        <p:spPr bwMode="gray">
          <a:xfrm>
            <a:off x="3733800" y="3505200"/>
            <a:ext cx="533400" cy="242888"/>
          </a:xfrm>
          <a:prstGeom prst="rect">
            <a:avLst/>
          </a:prstGeom>
          <a:noFill/>
          <a:ln w="9525">
            <a:noFill/>
            <a:miter lim="800000"/>
            <a:headEnd/>
            <a:tailEnd/>
          </a:ln>
        </p:spPr>
        <p:txBody>
          <a:bodyPr lIns="76200" tIns="30162" rIns="76200" bIns="30162">
            <a:spAutoFit/>
          </a:bodyPr>
          <a:lstStyle/>
          <a:p>
            <a:pPr algn="l" defTabSz="1316038" fontAlgn="base">
              <a:lnSpc>
                <a:spcPct val="100000"/>
              </a:lnSpc>
              <a:spcBef>
                <a:spcPct val="0"/>
              </a:spcBef>
              <a:buClrTx/>
              <a:buSzTx/>
              <a:buFontTx/>
              <a:buNone/>
            </a:pPr>
            <a:r>
              <a:rPr lang="en-US" sz="1200" b="1"/>
              <a:t>nIRQ</a:t>
            </a:r>
          </a:p>
        </p:txBody>
      </p:sp>
    </p:spTree>
  </p:cSld>
  <p:clrMapOvr>
    <a:masterClrMapping/>
  </p:clrMapOvr>
  <p:transition>
    <p:pull dir="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gray">
          <a:xfrm>
            <a:off x="2895600" y="1371600"/>
            <a:ext cx="2362200" cy="914400"/>
          </a:xfrm>
          <a:prstGeom prst="rect">
            <a:avLst/>
          </a:prstGeom>
          <a:solidFill>
            <a:schemeClr val="folHlink"/>
          </a:solidFill>
          <a:ln w="12700">
            <a:solidFill>
              <a:schemeClr val="tx1"/>
            </a:solidFill>
            <a:miter lim="800000"/>
            <a:headEnd type="none" w="sm" len="sm"/>
            <a:tailEnd type="none" w="sm" len="sm"/>
          </a:ln>
        </p:spPr>
        <p:txBody>
          <a:bodyPr wrap="none" anchor="ctr"/>
          <a:lstStyle/>
          <a:p>
            <a:pPr fontAlgn="base">
              <a:lnSpc>
                <a:spcPct val="100000"/>
              </a:lnSpc>
              <a:spcBef>
                <a:spcPct val="0"/>
              </a:spcBef>
              <a:buClrTx/>
              <a:buSzTx/>
              <a:buFontTx/>
              <a:buNone/>
            </a:pPr>
            <a:r>
              <a:rPr lang="en-US" sz="1600" b="1">
                <a:solidFill>
                  <a:schemeClr val="bg1"/>
                </a:solidFill>
              </a:rPr>
              <a:t>High Performance</a:t>
            </a:r>
          </a:p>
          <a:p>
            <a:pPr fontAlgn="base">
              <a:lnSpc>
                <a:spcPct val="100000"/>
              </a:lnSpc>
              <a:spcBef>
                <a:spcPct val="0"/>
              </a:spcBef>
              <a:buClrTx/>
              <a:buSzTx/>
              <a:buFontTx/>
              <a:buNone/>
            </a:pPr>
            <a:r>
              <a:rPr lang="en-US" sz="1600" b="1">
                <a:solidFill>
                  <a:schemeClr val="bg1"/>
                </a:solidFill>
              </a:rPr>
              <a:t>ARM processor</a:t>
            </a:r>
          </a:p>
        </p:txBody>
      </p:sp>
      <p:sp>
        <p:nvSpPr>
          <p:cNvPr id="51203" name="Rectangle 3"/>
          <p:cNvSpPr>
            <a:spLocks noChangeArrowheads="1"/>
          </p:cNvSpPr>
          <p:nvPr/>
        </p:nvSpPr>
        <p:spPr bwMode="gray">
          <a:xfrm>
            <a:off x="2057400" y="3810000"/>
            <a:ext cx="1905000" cy="914400"/>
          </a:xfrm>
          <a:prstGeom prst="rect">
            <a:avLst/>
          </a:prstGeom>
          <a:solidFill>
            <a:schemeClr val="accent1"/>
          </a:solidFill>
          <a:ln w="12700">
            <a:solidFill>
              <a:schemeClr val="tx1"/>
            </a:solidFill>
            <a:miter lim="800000"/>
            <a:headEnd type="none" w="sm" len="sm"/>
            <a:tailEnd type="none" w="sm" len="sm"/>
          </a:ln>
        </p:spPr>
        <p:txBody>
          <a:bodyPr wrap="none" anchor="ctr"/>
          <a:lstStyle/>
          <a:p>
            <a:pPr fontAlgn="base">
              <a:lnSpc>
                <a:spcPct val="100000"/>
              </a:lnSpc>
              <a:spcBef>
                <a:spcPct val="0"/>
              </a:spcBef>
              <a:buClrTx/>
              <a:buSzTx/>
              <a:buFontTx/>
              <a:buNone/>
            </a:pPr>
            <a:r>
              <a:rPr lang="en-US" sz="1600" b="1"/>
              <a:t>High-bandwidth</a:t>
            </a:r>
          </a:p>
          <a:p>
            <a:pPr fontAlgn="base">
              <a:lnSpc>
                <a:spcPct val="100000"/>
              </a:lnSpc>
              <a:spcBef>
                <a:spcPct val="0"/>
              </a:spcBef>
              <a:buClrTx/>
              <a:buSzTx/>
              <a:buFontTx/>
              <a:buNone/>
            </a:pPr>
            <a:r>
              <a:rPr lang="en-US" sz="1600" b="1"/>
              <a:t>on-chip RAM</a:t>
            </a:r>
          </a:p>
        </p:txBody>
      </p:sp>
      <p:sp>
        <p:nvSpPr>
          <p:cNvPr id="51204" name="Rectangle 4"/>
          <p:cNvSpPr>
            <a:spLocks noChangeArrowheads="1"/>
          </p:cNvSpPr>
          <p:nvPr/>
        </p:nvSpPr>
        <p:spPr bwMode="gray">
          <a:xfrm>
            <a:off x="533400" y="2286000"/>
            <a:ext cx="1371600" cy="1524000"/>
          </a:xfrm>
          <a:prstGeom prst="rect">
            <a:avLst/>
          </a:prstGeom>
          <a:solidFill>
            <a:srgbClr val="A5D0E3"/>
          </a:solidFill>
          <a:ln w="12700">
            <a:solidFill>
              <a:schemeClr val="tx1"/>
            </a:solidFill>
            <a:miter lim="800000"/>
            <a:headEnd type="none" w="sm" len="sm"/>
            <a:tailEnd type="none" w="sm" len="sm"/>
          </a:ln>
        </p:spPr>
        <p:txBody>
          <a:bodyPr wrap="none" anchor="ctr"/>
          <a:lstStyle/>
          <a:p>
            <a:pPr fontAlgn="base">
              <a:lnSpc>
                <a:spcPct val="100000"/>
              </a:lnSpc>
              <a:spcBef>
                <a:spcPct val="0"/>
              </a:spcBef>
              <a:buClrTx/>
              <a:buSzTx/>
              <a:buFontTx/>
              <a:buNone/>
            </a:pPr>
            <a:r>
              <a:rPr lang="en-US" sz="1600" b="1"/>
              <a:t>High</a:t>
            </a:r>
          </a:p>
          <a:p>
            <a:pPr fontAlgn="base">
              <a:lnSpc>
                <a:spcPct val="100000"/>
              </a:lnSpc>
              <a:spcBef>
                <a:spcPct val="0"/>
              </a:spcBef>
              <a:buClrTx/>
              <a:buSzTx/>
              <a:buFontTx/>
              <a:buNone/>
            </a:pPr>
            <a:r>
              <a:rPr lang="en-US" sz="1600" b="1"/>
              <a:t>Bandwidth</a:t>
            </a:r>
          </a:p>
          <a:p>
            <a:pPr fontAlgn="base">
              <a:lnSpc>
                <a:spcPct val="100000"/>
              </a:lnSpc>
              <a:spcBef>
                <a:spcPct val="0"/>
              </a:spcBef>
              <a:buClrTx/>
              <a:buSzTx/>
              <a:buFontTx/>
              <a:buNone/>
            </a:pPr>
            <a:r>
              <a:rPr lang="en-US" sz="1600" b="1"/>
              <a:t>External</a:t>
            </a:r>
          </a:p>
          <a:p>
            <a:pPr fontAlgn="base">
              <a:lnSpc>
                <a:spcPct val="100000"/>
              </a:lnSpc>
              <a:spcBef>
                <a:spcPct val="0"/>
              </a:spcBef>
              <a:buClrTx/>
              <a:buSzTx/>
              <a:buFontTx/>
              <a:buNone/>
            </a:pPr>
            <a:r>
              <a:rPr lang="en-US" sz="1600" b="1"/>
              <a:t>Memory</a:t>
            </a:r>
          </a:p>
          <a:p>
            <a:pPr fontAlgn="base">
              <a:lnSpc>
                <a:spcPct val="100000"/>
              </a:lnSpc>
              <a:spcBef>
                <a:spcPct val="0"/>
              </a:spcBef>
              <a:buClrTx/>
              <a:buSzTx/>
              <a:buFontTx/>
              <a:buNone/>
            </a:pPr>
            <a:r>
              <a:rPr lang="en-US" sz="1600" b="1"/>
              <a:t>Interface</a:t>
            </a:r>
          </a:p>
        </p:txBody>
      </p:sp>
      <p:sp>
        <p:nvSpPr>
          <p:cNvPr id="51205" name="Rectangle 5"/>
          <p:cNvSpPr>
            <a:spLocks noChangeArrowheads="1"/>
          </p:cNvSpPr>
          <p:nvPr/>
        </p:nvSpPr>
        <p:spPr bwMode="gray">
          <a:xfrm>
            <a:off x="4114800" y="3810000"/>
            <a:ext cx="1600200" cy="914400"/>
          </a:xfrm>
          <a:prstGeom prst="rect">
            <a:avLst/>
          </a:prstGeom>
          <a:solidFill>
            <a:schemeClr val="accent2"/>
          </a:solidFill>
          <a:ln w="12700">
            <a:solidFill>
              <a:schemeClr val="tx1"/>
            </a:solidFill>
            <a:miter lim="800000"/>
            <a:headEnd type="none" w="sm" len="sm"/>
            <a:tailEnd type="none" w="sm" len="sm"/>
          </a:ln>
        </p:spPr>
        <p:txBody>
          <a:bodyPr wrap="none" anchor="ctr"/>
          <a:lstStyle/>
          <a:p>
            <a:pPr fontAlgn="base">
              <a:lnSpc>
                <a:spcPct val="100000"/>
              </a:lnSpc>
              <a:spcBef>
                <a:spcPct val="0"/>
              </a:spcBef>
              <a:buClrTx/>
              <a:buSzTx/>
              <a:buFontTx/>
              <a:buNone/>
            </a:pPr>
            <a:r>
              <a:rPr lang="en-US" sz="1600" b="1">
                <a:solidFill>
                  <a:schemeClr val="bg1"/>
                </a:solidFill>
              </a:rPr>
              <a:t>DMA</a:t>
            </a:r>
          </a:p>
          <a:p>
            <a:pPr fontAlgn="base">
              <a:lnSpc>
                <a:spcPct val="100000"/>
              </a:lnSpc>
              <a:spcBef>
                <a:spcPct val="0"/>
              </a:spcBef>
              <a:buClrTx/>
              <a:buSzTx/>
              <a:buFontTx/>
              <a:buNone/>
            </a:pPr>
            <a:r>
              <a:rPr lang="en-US" sz="1600" b="1">
                <a:solidFill>
                  <a:schemeClr val="bg1"/>
                </a:solidFill>
              </a:rPr>
              <a:t>Bus Master</a:t>
            </a:r>
          </a:p>
        </p:txBody>
      </p:sp>
      <p:sp>
        <p:nvSpPr>
          <p:cNvPr id="51206" name="Rectangle 6"/>
          <p:cNvSpPr>
            <a:spLocks noChangeArrowheads="1"/>
          </p:cNvSpPr>
          <p:nvPr/>
        </p:nvSpPr>
        <p:spPr bwMode="gray">
          <a:xfrm>
            <a:off x="5715000" y="2514600"/>
            <a:ext cx="1066800" cy="1066800"/>
          </a:xfrm>
          <a:prstGeom prst="rect">
            <a:avLst/>
          </a:prstGeom>
          <a:solidFill>
            <a:schemeClr val="hlink"/>
          </a:solidFill>
          <a:ln w="12700">
            <a:solidFill>
              <a:schemeClr val="tx1"/>
            </a:solidFill>
            <a:miter lim="800000"/>
            <a:headEnd type="none" w="sm" len="sm"/>
            <a:tailEnd type="none" w="sm" len="sm"/>
          </a:ln>
        </p:spPr>
        <p:txBody>
          <a:bodyPr wrap="none" anchor="ctr"/>
          <a:lstStyle/>
          <a:p>
            <a:pPr fontAlgn="base">
              <a:lnSpc>
                <a:spcPct val="100000"/>
              </a:lnSpc>
              <a:spcBef>
                <a:spcPct val="0"/>
              </a:spcBef>
              <a:buClrTx/>
              <a:buSzTx/>
              <a:buFontTx/>
              <a:buNone/>
            </a:pPr>
            <a:r>
              <a:rPr lang="en-US" sz="1600" b="1">
                <a:solidFill>
                  <a:schemeClr val="bg1"/>
                </a:solidFill>
              </a:rPr>
              <a:t>APB</a:t>
            </a:r>
          </a:p>
          <a:p>
            <a:pPr fontAlgn="base">
              <a:lnSpc>
                <a:spcPct val="100000"/>
              </a:lnSpc>
              <a:spcBef>
                <a:spcPct val="0"/>
              </a:spcBef>
              <a:buClrTx/>
              <a:buSzTx/>
              <a:buFontTx/>
              <a:buNone/>
            </a:pPr>
            <a:r>
              <a:rPr lang="en-US" sz="1600" b="1">
                <a:solidFill>
                  <a:schemeClr val="bg1"/>
                </a:solidFill>
              </a:rPr>
              <a:t>Bridge</a:t>
            </a:r>
          </a:p>
        </p:txBody>
      </p:sp>
      <p:sp>
        <p:nvSpPr>
          <p:cNvPr id="51207" name="Rectangle 7"/>
          <p:cNvSpPr>
            <a:spLocks noChangeArrowheads="1"/>
          </p:cNvSpPr>
          <p:nvPr/>
        </p:nvSpPr>
        <p:spPr bwMode="gray">
          <a:xfrm>
            <a:off x="7239000" y="2438400"/>
            <a:ext cx="1143000" cy="533400"/>
          </a:xfrm>
          <a:prstGeom prst="rect">
            <a:avLst/>
          </a:prstGeom>
          <a:solidFill>
            <a:schemeClr val="bg2"/>
          </a:solidFill>
          <a:ln w="12700">
            <a:solidFill>
              <a:schemeClr val="tx1"/>
            </a:solidFill>
            <a:miter lim="800000"/>
            <a:headEnd type="none" w="sm" len="sm"/>
            <a:tailEnd type="none" w="sm" len="sm"/>
          </a:ln>
        </p:spPr>
        <p:txBody>
          <a:bodyPr wrap="none" anchor="ctr"/>
          <a:lstStyle/>
          <a:p>
            <a:pPr fontAlgn="base">
              <a:lnSpc>
                <a:spcPct val="100000"/>
              </a:lnSpc>
              <a:spcBef>
                <a:spcPct val="0"/>
              </a:spcBef>
              <a:buClrTx/>
              <a:buSzTx/>
              <a:buFontTx/>
              <a:buNone/>
            </a:pPr>
            <a:r>
              <a:rPr lang="en-US" sz="1600" b="1"/>
              <a:t>Timer</a:t>
            </a:r>
          </a:p>
        </p:txBody>
      </p:sp>
      <p:sp>
        <p:nvSpPr>
          <p:cNvPr id="51208" name="Rectangle 8"/>
          <p:cNvSpPr>
            <a:spLocks noChangeArrowheads="1"/>
          </p:cNvSpPr>
          <p:nvPr/>
        </p:nvSpPr>
        <p:spPr bwMode="gray">
          <a:xfrm>
            <a:off x="7239000" y="3124200"/>
            <a:ext cx="1143000" cy="533400"/>
          </a:xfrm>
          <a:prstGeom prst="rect">
            <a:avLst/>
          </a:prstGeom>
          <a:solidFill>
            <a:schemeClr val="bg2"/>
          </a:solidFill>
          <a:ln w="12700">
            <a:solidFill>
              <a:schemeClr val="tx1"/>
            </a:solidFill>
            <a:miter lim="800000"/>
            <a:headEnd type="none" w="sm" len="sm"/>
            <a:tailEnd type="none" w="sm" len="sm"/>
          </a:ln>
        </p:spPr>
        <p:txBody>
          <a:bodyPr wrap="none" anchor="ctr"/>
          <a:lstStyle/>
          <a:p>
            <a:pPr fontAlgn="base">
              <a:lnSpc>
                <a:spcPct val="100000"/>
              </a:lnSpc>
              <a:spcBef>
                <a:spcPct val="0"/>
              </a:spcBef>
              <a:buClrTx/>
              <a:buSzTx/>
              <a:buFontTx/>
              <a:buNone/>
            </a:pPr>
            <a:r>
              <a:rPr lang="en-US" sz="1600" b="1"/>
              <a:t>Keypad</a:t>
            </a:r>
          </a:p>
        </p:txBody>
      </p:sp>
      <p:sp>
        <p:nvSpPr>
          <p:cNvPr id="51209" name="Rectangle 9"/>
          <p:cNvSpPr>
            <a:spLocks noChangeArrowheads="1"/>
          </p:cNvSpPr>
          <p:nvPr/>
        </p:nvSpPr>
        <p:spPr bwMode="gray">
          <a:xfrm>
            <a:off x="7239000" y="1752600"/>
            <a:ext cx="1143000" cy="533400"/>
          </a:xfrm>
          <a:prstGeom prst="rect">
            <a:avLst/>
          </a:prstGeom>
          <a:solidFill>
            <a:schemeClr val="bg2"/>
          </a:solidFill>
          <a:ln w="12700">
            <a:solidFill>
              <a:schemeClr val="tx1"/>
            </a:solidFill>
            <a:miter lim="800000"/>
            <a:headEnd type="none" w="sm" len="sm"/>
            <a:tailEnd type="none" w="sm" len="sm"/>
          </a:ln>
        </p:spPr>
        <p:txBody>
          <a:bodyPr wrap="none" anchor="ctr"/>
          <a:lstStyle/>
          <a:p>
            <a:pPr fontAlgn="base">
              <a:lnSpc>
                <a:spcPct val="100000"/>
              </a:lnSpc>
              <a:spcBef>
                <a:spcPct val="0"/>
              </a:spcBef>
              <a:buClrTx/>
              <a:buSzTx/>
              <a:buFontTx/>
              <a:buNone/>
            </a:pPr>
            <a:r>
              <a:rPr lang="en-US" sz="1600" b="1"/>
              <a:t>UART</a:t>
            </a:r>
          </a:p>
        </p:txBody>
      </p:sp>
      <p:sp>
        <p:nvSpPr>
          <p:cNvPr id="51210" name="Rectangle 10"/>
          <p:cNvSpPr>
            <a:spLocks noChangeArrowheads="1"/>
          </p:cNvSpPr>
          <p:nvPr/>
        </p:nvSpPr>
        <p:spPr bwMode="gray">
          <a:xfrm>
            <a:off x="7239000" y="3810000"/>
            <a:ext cx="1143000" cy="533400"/>
          </a:xfrm>
          <a:prstGeom prst="rect">
            <a:avLst/>
          </a:prstGeom>
          <a:solidFill>
            <a:schemeClr val="bg2"/>
          </a:solidFill>
          <a:ln w="12700">
            <a:solidFill>
              <a:schemeClr val="tx1"/>
            </a:solidFill>
            <a:miter lim="800000"/>
            <a:headEnd type="none" w="sm" len="sm"/>
            <a:tailEnd type="none" w="sm" len="sm"/>
          </a:ln>
        </p:spPr>
        <p:txBody>
          <a:bodyPr wrap="none" anchor="ctr"/>
          <a:lstStyle/>
          <a:p>
            <a:pPr fontAlgn="base">
              <a:lnSpc>
                <a:spcPct val="100000"/>
              </a:lnSpc>
              <a:spcBef>
                <a:spcPct val="0"/>
              </a:spcBef>
              <a:buClrTx/>
              <a:buSzTx/>
              <a:buFontTx/>
              <a:buNone/>
            </a:pPr>
            <a:r>
              <a:rPr lang="en-US" sz="1600" b="1"/>
              <a:t>PIO</a:t>
            </a:r>
          </a:p>
        </p:txBody>
      </p:sp>
      <p:sp>
        <p:nvSpPr>
          <p:cNvPr id="51211" name="Line 11"/>
          <p:cNvSpPr>
            <a:spLocks noChangeShapeType="1"/>
          </p:cNvSpPr>
          <p:nvPr/>
        </p:nvSpPr>
        <p:spPr bwMode="gray">
          <a:xfrm>
            <a:off x="1905000" y="3048000"/>
            <a:ext cx="3810000" cy="0"/>
          </a:xfrm>
          <a:prstGeom prst="line">
            <a:avLst/>
          </a:prstGeom>
          <a:noFill/>
          <a:ln w="76200">
            <a:solidFill>
              <a:schemeClr val="tx1"/>
            </a:solidFill>
            <a:round/>
            <a:headEnd type="none" w="sm" len="sm"/>
            <a:tailEnd type="none" w="sm" len="sm"/>
          </a:ln>
        </p:spPr>
        <p:txBody>
          <a:bodyPr wrap="none" anchor="ctr"/>
          <a:lstStyle/>
          <a:p>
            <a:endParaRPr lang="es-AR"/>
          </a:p>
        </p:txBody>
      </p:sp>
      <p:sp>
        <p:nvSpPr>
          <p:cNvPr id="51212" name="Line 12"/>
          <p:cNvSpPr>
            <a:spLocks noChangeShapeType="1"/>
          </p:cNvSpPr>
          <p:nvPr/>
        </p:nvSpPr>
        <p:spPr bwMode="gray">
          <a:xfrm flipV="1">
            <a:off x="3048000" y="3048000"/>
            <a:ext cx="0" cy="762000"/>
          </a:xfrm>
          <a:prstGeom prst="line">
            <a:avLst/>
          </a:prstGeom>
          <a:noFill/>
          <a:ln w="76200">
            <a:solidFill>
              <a:schemeClr val="tx1"/>
            </a:solidFill>
            <a:round/>
            <a:headEnd type="none" w="sm" len="sm"/>
            <a:tailEnd type="none" w="sm" len="sm"/>
          </a:ln>
        </p:spPr>
        <p:txBody>
          <a:bodyPr wrap="none" anchor="ctr"/>
          <a:lstStyle/>
          <a:p>
            <a:endParaRPr lang="es-AR"/>
          </a:p>
        </p:txBody>
      </p:sp>
      <p:sp>
        <p:nvSpPr>
          <p:cNvPr id="51213" name="Line 13"/>
          <p:cNvSpPr>
            <a:spLocks noChangeShapeType="1"/>
          </p:cNvSpPr>
          <p:nvPr/>
        </p:nvSpPr>
        <p:spPr bwMode="gray">
          <a:xfrm flipV="1">
            <a:off x="4876800" y="3048000"/>
            <a:ext cx="0" cy="762000"/>
          </a:xfrm>
          <a:prstGeom prst="line">
            <a:avLst/>
          </a:prstGeom>
          <a:noFill/>
          <a:ln w="76200">
            <a:solidFill>
              <a:schemeClr val="tx1"/>
            </a:solidFill>
            <a:round/>
            <a:headEnd type="none" w="sm" len="sm"/>
            <a:tailEnd type="none" w="sm" len="sm"/>
          </a:ln>
        </p:spPr>
        <p:txBody>
          <a:bodyPr wrap="none" anchor="ctr"/>
          <a:lstStyle/>
          <a:p>
            <a:endParaRPr lang="es-AR"/>
          </a:p>
        </p:txBody>
      </p:sp>
      <p:sp>
        <p:nvSpPr>
          <p:cNvPr id="51214" name="Line 14"/>
          <p:cNvSpPr>
            <a:spLocks noChangeShapeType="1"/>
          </p:cNvSpPr>
          <p:nvPr/>
        </p:nvSpPr>
        <p:spPr bwMode="gray">
          <a:xfrm>
            <a:off x="4038600" y="2286000"/>
            <a:ext cx="0" cy="762000"/>
          </a:xfrm>
          <a:prstGeom prst="line">
            <a:avLst/>
          </a:prstGeom>
          <a:noFill/>
          <a:ln w="76200">
            <a:solidFill>
              <a:schemeClr val="tx1"/>
            </a:solidFill>
            <a:round/>
            <a:headEnd type="none" w="sm" len="sm"/>
            <a:tailEnd type="none" w="sm" len="sm"/>
          </a:ln>
        </p:spPr>
        <p:txBody>
          <a:bodyPr wrap="none" anchor="ctr"/>
          <a:lstStyle/>
          <a:p>
            <a:endParaRPr lang="es-AR"/>
          </a:p>
        </p:txBody>
      </p:sp>
      <p:sp>
        <p:nvSpPr>
          <p:cNvPr id="51215" name="Line 15"/>
          <p:cNvSpPr>
            <a:spLocks noChangeShapeType="1"/>
          </p:cNvSpPr>
          <p:nvPr/>
        </p:nvSpPr>
        <p:spPr bwMode="gray">
          <a:xfrm>
            <a:off x="7010400" y="2057400"/>
            <a:ext cx="0" cy="2057400"/>
          </a:xfrm>
          <a:prstGeom prst="line">
            <a:avLst/>
          </a:prstGeom>
          <a:noFill/>
          <a:ln w="38100">
            <a:solidFill>
              <a:schemeClr val="tx1"/>
            </a:solidFill>
            <a:round/>
            <a:headEnd type="none" w="sm" len="sm"/>
            <a:tailEnd type="none" w="sm" len="sm"/>
          </a:ln>
        </p:spPr>
        <p:txBody>
          <a:bodyPr wrap="none" anchor="ctr"/>
          <a:lstStyle/>
          <a:p>
            <a:endParaRPr lang="es-AR"/>
          </a:p>
        </p:txBody>
      </p:sp>
      <p:sp>
        <p:nvSpPr>
          <p:cNvPr id="51216" name="Line 16"/>
          <p:cNvSpPr>
            <a:spLocks noChangeShapeType="1"/>
          </p:cNvSpPr>
          <p:nvPr/>
        </p:nvSpPr>
        <p:spPr bwMode="gray">
          <a:xfrm>
            <a:off x="6781800" y="3048000"/>
            <a:ext cx="228600" cy="0"/>
          </a:xfrm>
          <a:prstGeom prst="line">
            <a:avLst/>
          </a:prstGeom>
          <a:noFill/>
          <a:ln w="38100">
            <a:solidFill>
              <a:schemeClr val="tx1"/>
            </a:solidFill>
            <a:round/>
            <a:headEnd type="none" w="sm" len="sm"/>
            <a:tailEnd type="none" w="sm" len="sm"/>
          </a:ln>
        </p:spPr>
        <p:txBody>
          <a:bodyPr wrap="none" anchor="ctr"/>
          <a:lstStyle/>
          <a:p>
            <a:endParaRPr lang="es-AR"/>
          </a:p>
        </p:txBody>
      </p:sp>
      <p:sp>
        <p:nvSpPr>
          <p:cNvPr id="51217" name="Line 17"/>
          <p:cNvSpPr>
            <a:spLocks noChangeShapeType="1"/>
          </p:cNvSpPr>
          <p:nvPr/>
        </p:nvSpPr>
        <p:spPr bwMode="gray">
          <a:xfrm>
            <a:off x="7010400" y="3429000"/>
            <a:ext cx="228600" cy="0"/>
          </a:xfrm>
          <a:prstGeom prst="line">
            <a:avLst/>
          </a:prstGeom>
          <a:noFill/>
          <a:ln w="38100">
            <a:solidFill>
              <a:schemeClr val="tx1"/>
            </a:solidFill>
            <a:round/>
            <a:headEnd type="none" w="sm" len="sm"/>
            <a:tailEnd type="none" w="sm" len="sm"/>
          </a:ln>
        </p:spPr>
        <p:txBody>
          <a:bodyPr wrap="none" anchor="ctr"/>
          <a:lstStyle/>
          <a:p>
            <a:endParaRPr lang="es-AR"/>
          </a:p>
        </p:txBody>
      </p:sp>
      <p:sp>
        <p:nvSpPr>
          <p:cNvPr id="51218" name="Line 18"/>
          <p:cNvSpPr>
            <a:spLocks noChangeShapeType="1"/>
          </p:cNvSpPr>
          <p:nvPr/>
        </p:nvSpPr>
        <p:spPr bwMode="gray">
          <a:xfrm>
            <a:off x="7010400" y="2057400"/>
            <a:ext cx="228600" cy="0"/>
          </a:xfrm>
          <a:prstGeom prst="line">
            <a:avLst/>
          </a:prstGeom>
          <a:noFill/>
          <a:ln w="38100">
            <a:solidFill>
              <a:schemeClr val="tx1"/>
            </a:solidFill>
            <a:round/>
            <a:headEnd type="none" w="sm" len="sm"/>
            <a:tailEnd type="none" w="sm" len="sm"/>
          </a:ln>
        </p:spPr>
        <p:txBody>
          <a:bodyPr wrap="none" anchor="ctr"/>
          <a:lstStyle/>
          <a:p>
            <a:endParaRPr lang="es-AR"/>
          </a:p>
        </p:txBody>
      </p:sp>
      <p:sp>
        <p:nvSpPr>
          <p:cNvPr id="51219" name="Line 19"/>
          <p:cNvSpPr>
            <a:spLocks noChangeShapeType="1"/>
          </p:cNvSpPr>
          <p:nvPr/>
        </p:nvSpPr>
        <p:spPr bwMode="gray">
          <a:xfrm>
            <a:off x="7010400" y="4114800"/>
            <a:ext cx="228600" cy="0"/>
          </a:xfrm>
          <a:prstGeom prst="line">
            <a:avLst/>
          </a:prstGeom>
          <a:noFill/>
          <a:ln w="38100">
            <a:solidFill>
              <a:schemeClr val="tx1"/>
            </a:solidFill>
            <a:round/>
            <a:headEnd type="none" w="sm" len="sm"/>
            <a:tailEnd type="none" w="sm" len="sm"/>
          </a:ln>
        </p:spPr>
        <p:txBody>
          <a:bodyPr wrap="none" anchor="ctr"/>
          <a:lstStyle/>
          <a:p>
            <a:endParaRPr lang="es-AR"/>
          </a:p>
        </p:txBody>
      </p:sp>
      <p:sp>
        <p:nvSpPr>
          <p:cNvPr id="51220" name="Line 20"/>
          <p:cNvSpPr>
            <a:spLocks noChangeShapeType="1"/>
          </p:cNvSpPr>
          <p:nvPr/>
        </p:nvSpPr>
        <p:spPr bwMode="gray">
          <a:xfrm>
            <a:off x="7010400" y="2743200"/>
            <a:ext cx="228600" cy="0"/>
          </a:xfrm>
          <a:prstGeom prst="line">
            <a:avLst/>
          </a:prstGeom>
          <a:noFill/>
          <a:ln w="38100">
            <a:solidFill>
              <a:schemeClr val="tx1"/>
            </a:solidFill>
            <a:round/>
            <a:headEnd type="none" w="sm" len="sm"/>
            <a:tailEnd type="none" w="sm" len="sm"/>
          </a:ln>
        </p:spPr>
        <p:txBody>
          <a:bodyPr wrap="none" anchor="ctr"/>
          <a:lstStyle/>
          <a:p>
            <a:endParaRPr lang="es-AR"/>
          </a:p>
        </p:txBody>
      </p:sp>
      <p:sp>
        <p:nvSpPr>
          <p:cNvPr id="51221" name="Text Box 21"/>
          <p:cNvSpPr txBox="1">
            <a:spLocks noChangeArrowheads="1"/>
          </p:cNvSpPr>
          <p:nvPr/>
        </p:nvSpPr>
        <p:spPr bwMode="gray">
          <a:xfrm>
            <a:off x="4114800" y="2636838"/>
            <a:ext cx="622300" cy="336550"/>
          </a:xfrm>
          <a:prstGeom prst="rect">
            <a:avLst/>
          </a:prstGeom>
          <a:noFill/>
          <a:ln w="12700">
            <a:noFill/>
            <a:miter lim="800000"/>
            <a:headEnd type="none" w="sm" len="sm"/>
            <a:tailEnd type="none" w="sm" len="sm"/>
          </a:ln>
        </p:spPr>
        <p:txBody>
          <a:bodyPr wrap="none">
            <a:spAutoFit/>
          </a:bodyPr>
          <a:lstStyle/>
          <a:p>
            <a:pPr algn="l" fontAlgn="base">
              <a:lnSpc>
                <a:spcPct val="100000"/>
              </a:lnSpc>
              <a:spcBef>
                <a:spcPct val="0"/>
              </a:spcBef>
              <a:buClrTx/>
              <a:buSzTx/>
              <a:buFontTx/>
              <a:buNone/>
            </a:pPr>
            <a:r>
              <a:rPr lang="en-US" sz="1600" b="1"/>
              <a:t>AHB</a:t>
            </a:r>
          </a:p>
        </p:txBody>
      </p:sp>
      <p:sp>
        <p:nvSpPr>
          <p:cNvPr id="51222" name="Text Box 22"/>
          <p:cNvSpPr txBox="1">
            <a:spLocks noChangeArrowheads="1"/>
          </p:cNvSpPr>
          <p:nvPr/>
        </p:nvSpPr>
        <p:spPr bwMode="gray">
          <a:xfrm>
            <a:off x="6400800" y="1646238"/>
            <a:ext cx="611188" cy="336550"/>
          </a:xfrm>
          <a:prstGeom prst="rect">
            <a:avLst/>
          </a:prstGeom>
          <a:noFill/>
          <a:ln w="12700">
            <a:noFill/>
            <a:miter lim="800000"/>
            <a:headEnd type="none" w="sm" len="sm"/>
            <a:tailEnd type="none" w="sm" len="sm"/>
          </a:ln>
        </p:spPr>
        <p:txBody>
          <a:bodyPr wrap="none">
            <a:spAutoFit/>
          </a:bodyPr>
          <a:lstStyle/>
          <a:p>
            <a:pPr algn="l" fontAlgn="base">
              <a:lnSpc>
                <a:spcPct val="100000"/>
              </a:lnSpc>
              <a:spcBef>
                <a:spcPct val="0"/>
              </a:spcBef>
              <a:buClrTx/>
              <a:buSzTx/>
              <a:buFontTx/>
              <a:buNone/>
            </a:pPr>
            <a:r>
              <a:rPr lang="en-US" sz="1600" b="1"/>
              <a:t>APB</a:t>
            </a:r>
          </a:p>
        </p:txBody>
      </p:sp>
      <p:sp>
        <p:nvSpPr>
          <p:cNvPr id="51223" name="Text Box 23"/>
          <p:cNvSpPr txBox="1">
            <a:spLocks noChangeArrowheads="1"/>
          </p:cNvSpPr>
          <p:nvPr/>
        </p:nvSpPr>
        <p:spPr bwMode="gray">
          <a:xfrm>
            <a:off x="2898775" y="5000625"/>
            <a:ext cx="1955800" cy="942975"/>
          </a:xfrm>
          <a:prstGeom prst="rect">
            <a:avLst/>
          </a:prstGeom>
          <a:noFill/>
          <a:ln w="12700">
            <a:noFill/>
            <a:miter lim="800000"/>
            <a:headEnd type="none" w="sm" len="sm"/>
            <a:tailEnd type="none" w="sm" len="sm"/>
          </a:ln>
        </p:spPr>
        <p:txBody>
          <a:bodyPr wrap="none">
            <a:spAutoFit/>
          </a:bodyPr>
          <a:lstStyle/>
          <a:p>
            <a:pPr algn="l" fontAlgn="base">
              <a:lnSpc>
                <a:spcPct val="100000"/>
              </a:lnSpc>
              <a:spcBef>
                <a:spcPct val="0"/>
              </a:spcBef>
              <a:buClrTx/>
              <a:buSzTx/>
              <a:buFontTx/>
              <a:buNone/>
            </a:pPr>
            <a:r>
              <a:rPr lang="en-US" sz="1400" b="1"/>
              <a:t>High Performance</a:t>
            </a:r>
          </a:p>
          <a:p>
            <a:pPr algn="l" fontAlgn="base">
              <a:lnSpc>
                <a:spcPct val="100000"/>
              </a:lnSpc>
              <a:spcBef>
                <a:spcPct val="0"/>
              </a:spcBef>
              <a:buClrTx/>
              <a:buSzTx/>
              <a:buFontTx/>
              <a:buNone/>
            </a:pPr>
            <a:r>
              <a:rPr lang="en-US" sz="1400" b="1"/>
              <a:t>Pipelined</a:t>
            </a:r>
          </a:p>
          <a:p>
            <a:pPr algn="l" fontAlgn="base">
              <a:lnSpc>
                <a:spcPct val="100000"/>
              </a:lnSpc>
              <a:spcBef>
                <a:spcPct val="0"/>
              </a:spcBef>
              <a:buClrTx/>
              <a:buSzTx/>
              <a:buFontTx/>
              <a:buNone/>
            </a:pPr>
            <a:r>
              <a:rPr lang="en-US" sz="1400" b="1"/>
              <a:t>Burst Support</a:t>
            </a:r>
          </a:p>
          <a:p>
            <a:pPr algn="l" fontAlgn="base">
              <a:lnSpc>
                <a:spcPct val="100000"/>
              </a:lnSpc>
              <a:spcBef>
                <a:spcPct val="0"/>
              </a:spcBef>
              <a:buClrTx/>
              <a:buSzTx/>
              <a:buFontTx/>
              <a:buNone/>
            </a:pPr>
            <a:r>
              <a:rPr lang="en-US" sz="1400" b="1"/>
              <a:t>Multiple Bus Masters</a:t>
            </a:r>
          </a:p>
        </p:txBody>
      </p:sp>
      <p:sp>
        <p:nvSpPr>
          <p:cNvPr id="51224" name="Text Box 24"/>
          <p:cNvSpPr txBox="1">
            <a:spLocks noChangeArrowheads="1"/>
          </p:cNvSpPr>
          <p:nvPr/>
        </p:nvSpPr>
        <p:spPr bwMode="gray">
          <a:xfrm>
            <a:off x="7091363" y="4619625"/>
            <a:ext cx="1554162" cy="730250"/>
          </a:xfrm>
          <a:prstGeom prst="rect">
            <a:avLst/>
          </a:prstGeom>
          <a:noFill/>
          <a:ln w="12700">
            <a:noFill/>
            <a:miter lim="800000"/>
            <a:headEnd type="none" w="sm" len="sm"/>
            <a:tailEnd type="none" w="sm" len="sm"/>
          </a:ln>
        </p:spPr>
        <p:txBody>
          <a:bodyPr wrap="none">
            <a:spAutoFit/>
          </a:bodyPr>
          <a:lstStyle/>
          <a:p>
            <a:pPr algn="l" fontAlgn="base">
              <a:lnSpc>
                <a:spcPct val="100000"/>
              </a:lnSpc>
              <a:spcBef>
                <a:spcPct val="0"/>
              </a:spcBef>
              <a:buClrTx/>
              <a:buSzTx/>
              <a:buFontTx/>
              <a:buNone/>
            </a:pPr>
            <a:r>
              <a:rPr lang="en-US" sz="1400" b="1"/>
              <a:t>Low Power</a:t>
            </a:r>
          </a:p>
          <a:p>
            <a:pPr algn="l" fontAlgn="base">
              <a:lnSpc>
                <a:spcPct val="100000"/>
              </a:lnSpc>
              <a:spcBef>
                <a:spcPct val="0"/>
              </a:spcBef>
              <a:buClrTx/>
              <a:buSzTx/>
              <a:buFontTx/>
              <a:buNone/>
            </a:pPr>
            <a:r>
              <a:rPr lang="en-US" sz="1400" b="1"/>
              <a:t>Non-pipelined</a:t>
            </a:r>
          </a:p>
          <a:p>
            <a:pPr algn="l" fontAlgn="base">
              <a:lnSpc>
                <a:spcPct val="100000"/>
              </a:lnSpc>
              <a:spcBef>
                <a:spcPct val="0"/>
              </a:spcBef>
              <a:buClrTx/>
              <a:buSzTx/>
              <a:buFontTx/>
              <a:buNone/>
            </a:pPr>
            <a:r>
              <a:rPr lang="en-US" sz="1400" b="1"/>
              <a:t>Simple Interface</a:t>
            </a:r>
          </a:p>
        </p:txBody>
      </p:sp>
      <p:sp>
        <p:nvSpPr>
          <p:cNvPr id="51225" name="Rectangle 25"/>
          <p:cNvSpPr>
            <a:spLocks noGrp="1" noChangeArrowheads="1"/>
          </p:cNvSpPr>
          <p:nvPr>
            <p:ph type="title"/>
          </p:nvPr>
        </p:nvSpPr>
        <p:spPr>
          <a:noFill/>
        </p:spPr>
        <p:txBody>
          <a:bodyPr/>
          <a:lstStyle/>
          <a:p>
            <a:r>
              <a:rPr lang="en-US" smtClean="0"/>
              <a:t>An Example AMBA System</a:t>
            </a:r>
          </a:p>
        </p:txBody>
      </p:sp>
    </p:spTree>
  </p:cSld>
  <p:clrMapOvr>
    <a:masterClrMapping/>
  </p:clrMapOvr>
  <p:transition>
    <p:pull dir="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gray">
          <a:xfrm>
            <a:off x="5715000" y="1981200"/>
            <a:ext cx="633413" cy="214313"/>
          </a:xfrm>
          <a:prstGeom prst="rect">
            <a:avLst/>
          </a:prstGeom>
          <a:noFill/>
          <a:ln w="12700">
            <a:noFill/>
            <a:miter lim="800000"/>
            <a:headEnd type="none" w="sm" len="sm"/>
            <a:tailEnd type="none" w="sm" len="sm"/>
          </a:ln>
        </p:spPr>
        <p:txBody>
          <a:bodyPr wrap="none">
            <a:spAutoFit/>
          </a:bodyPr>
          <a:lstStyle/>
          <a:p>
            <a:pPr algn="l" fontAlgn="base">
              <a:lnSpc>
                <a:spcPct val="100000"/>
              </a:lnSpc>
              <a:spcBef>
                <a:spcPct val="0"/>
              </a:spcBef>
              <a:buClrTx/>
              <a:buSzTx/>
              <a:buFontTx/>
              <a:buNone/>
            </a:pPr>
            <a:r>
              <a:rPr lang="en-US" sz="800" b="1"/>
              <a:t>HWDATA</a:t>
            </a:r>
            <a:endParaRPr lang="en-US" sz="800"/>
          </a:p>
        </p:txBody>
      </p:sp>
      <p:sp>
        <p:nvSpPr>
          <p:cNvPr id="52227" name="Rectangle 3"/>
          <p:cNvSpPr>
            <a:spLocks noChangeArrowheads="1"/>
          </p:cNvSpPr>
          <p:nvPr/>
        </p:nvSpPr>
        <p:spPr bwMode="gray">
          <a:xfrm>
            <a:off x="1981200" y="4495800"/>
            <a:ext cx="609600" cy="609600"/>
          </a:xfrm>
          <a:prstGeom prst="rect">
            <a:avLst/>
          </a:prstGeom>
          <a:solidFill>
            <a:schemeClr val="folHlink"/>
          </a:solidFill>
          <a:ln w="12700">
            <a:solidFill>
              <a:schemeClr val="tx1"/>
            </a:solidFill>
            <a:miter lim="800000"/>
            <a:headEnd type="none" w="sm" len="sm"/>
            <a:tailEnd type="none" w="sm" len="sm"/>
          </a:ln>
        </p:spPr>
        <p:txBody>
          <a:bodyPr wrap="none" anchor="ctr"/>
          <a:lstStyle/>
          <a:p>
            <a:endParaRPr lang="es-AR"/>
          </a:p>
        </p:txBody>
      </p:sp>
      <p:sp>
        <p:nvSpPr>
          <p:cNvPr id="52228" name="Rectangle 4"/>
          <p:cNvSpPr>
            <a:spLocks noChangeArrowheads="1"/>
          </p:cNvSpPr>
          <p:nvPr/>
        </p:nvSpPr>
        <p:spPr bwMode="gray">
          <a:xfrm>
            <a:off x="1981200" y="2057400"/>
            <a:ext cx="609600" cy="609600"/>
          </a:xfrm>
          <a:prstGeom prst="rect">
            <a:avLst/>
          </a:prstGeom>
          <a:solidFill>
            <a:schemeClr val="folHlink"/>
          </a:solidFill>
          <a:ln w="12700">
            <a:solidFill>
              <a:schemeClr val="tx1"/>
            </a:solidFill>
            <a:miter lim="800000"/>
            <a:headEnd type="none" w="sm" len="sm"/>
            <a:tailEnd type="none" w="sm" len="sm"/>
          </a:ln>
        </p:spPr>
        <p:txBody>
          <a:bodyPr wrap="none" anchor="ctr"/>
          <a:lstStyle/>
          <a:p>
            <a:endParaRPr lang="es-AR"/>
          </a:p>
        </p:txBody>
      </p:sp>
      <p:sp>
        <p:nvSpPr>
          <p:cNvPr id="52229" name="Rectangle 5"/>
          <p:cNvSpPr>
            <a:spLocks noChangeArrowheads="1"/>
          </p:cNvSpPr>
          <p:nvPr/>
        </p:nvSpPr>
        <p:spPr bwMode="gray">
          <a:xfrm>
            <a:off x="1981200" y="3276600"/>
            <a:ext cx="609600" cy="609600"/>
          </a:xfrm>
          <a:prstGeom prst="rect">
            <a:avLst/>
          </a:prstGeom>
          <a:solidFill>
            <a:schemeClr val="folHlink"/>
          </a:solidFill>
          <a:ln w="12700">
            <a:solidFill>
              <a:schemeClr val="tx1"/>
            </a:solidFill>
            <a:miter lim="800000"/>
            <a:headEnd type="none" w="sm" len="sm"/>
            <a:tailEnd type="none" w="sm" len="sm"/>
          </a:ln>
        </p:spPr>
        <p:txBody>
          <a:bodyPr wrap="none" anchor="ctr"/>
          <a:lstStyle/>
          <a:p>
            <a:endParaRPr lang="es-AR"/>
          </a:p>
        </p:txBody>
      </p:sp>
      <p:sp>
        <p:nvSpPr>
          <p:cNvPr id="52230" name="Rectangle 6"/>
          <p:cNvSpPr>
            <a:spLocks noChangeArrowheads="1"/>
          </p:cNvSpPr>
          <p:nvPr/>
        </p:nvSpPr>
        <p:spPr bwMode="gray">
          <a:xfrm>
            <a:off x="3962400" y="1295400"/>
            <a:ext cx="914400" cy="609600"/>
          </a:xfrm>
          <a:prstGeom prst="rect">
            <a:avLst/>
          </a:prstGeom>
          <a:solidFill>
            <a:schemeClr val="bg2"/>
          </a:solidFill>
          <a:ln w="12700">
            <a:solidFill>
              <a:schemeClr val="tx1"/>
            </a:solidFill>
            <a:miter lim="800000"/>
            <a:headEnd type="none" w="sm" len="sm"/>
            <a:tailEnd type="none" w="sm" len="sm"/>
          </a:ln>
        </p:spPr>
        <p:txBody>
          <a:bodyPr wrap="none" anchor="ctr"/>
          <a:lstStyle/>
          <a:p>
            <a:endParaRPr lang="es-AR"/>
          </a:p>
        </p:txBody>
      </p:sp>
      <p:sp>
        <p:nvSpPr>
          <p:cNvPr id="52231" name="Rectangle 7"/>
          <p:cNvSpPr>
            <a:spLocks noChangeArrowheads="1"/>
          </p:cNvSpPr>
          <p:nvPr/>
        </p:nvSpPr>
        <p:spPr bwMode="gray">
          <a:xfrm>
            <a:off x="6324600" y="1905000"/>
            <a:ext cx="609600" cy="6096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s-AR"/>
          </a:p>
        </p:txBody>
      </p:sp>
      <p:sp>
        <p:nvSpPr>
          <p:cNvPr id="52232" name="Rectangle 8"/>
          <p:cNvSpPr>
            <a:spLocks noChangeArrowheads="1"/>
          </p:cNvSpPr>
          <p:nvPr/>
        </p:nvSpPr>
        <p:spPr bwMode="gray">
          <a:xfrm>
            <a:off x="6324600" y="5105400"/>
            <a:ext cx="609600" cy="6096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s-AR"/>
          </a:p>
        </p:txBody>
      </p:sp>
      <p:sp>
        <p:nvSpPr>
          <p:cNvPr id="52233" name="Rectangle 9"/>
          <p:cNvSpPr>
            <a:spLocks noChangeArrowheads="1"/>
          </p:cNvSpPr>
          <p:nvPr/>
        </p:nvSpPr>
        <p:spPr bwMode="gray">
          <a:xfrm>
            <a:off x="6324600" y="2971800"/>
            <a:ext cx="609600" cy="6096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s-AR"/>
          </a:p>
        </p:txBody>
      </p:sp>
      <p:sp>
        <p:nvSpPr>
          <p:cNvPr id="52234" name="Rectangle 10"/>
          <p:cNvSpPr>
            <a:spLocks noChangeArrowheads="1"/>
          </p:cNvSpPr>
          <p:nvPr/>
        </p:nvSpPr>
        <p:spPr bwMode="gray">
          <a:xfrm>
            <a:off x="6324600" y="4038600"/>
            <a:ext cx="609600" cy="6096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s-AR"/>
          </a:p>
        </p:txBody>
      </p:sp>
      <p:sp>
        <p:nvSpPr>
          <p:cNvPr id="52235" name="Rectangle 11"/>
          <p:cNvSpPr>
            <a:spLocks noChangeArrowheads="1"/>
          </p:cNvSpPr>
          <p:nvPr/>
        </p:nvSpPr>
        <p:spPr bwMode="gray">
          <a:xfrm>
            <a:off x="3962400" y="5486400"/>
            <a:ext cx="914400" cy="609600"/>
          </a:xfrm>
          <a:prstGeom prst="rect">
            <a:avLst/>
          </a:prstGeom>
          <a:solidFill>
            <a:schemeClr val="bg2"/>
          </a:solidFill>
          <a:ln w="12700">
            <a:solidFill>
              <a:schemeClr val="tx1"/>
            </a:solidFill>
            <a:miter lim="800000"/>
            <a:headEnd type="none" w="sm" len="sm"/>
            <a:tailEnd type="none" w="sm" len="sm"/>
          </a:ln>
        </p:spPr>
        <p:txBody>
          <a:bodyPr wrap="none" anchor="ctr"/>
          <a:lstStyle/>
          <a:p>
            <a:endParaRPr lang="es-AR"/>
          </a:p>
        </p:txBody>
      </p:sp>
      <p:sp>
        <p:nvSpPr>
          <p:cNvPr id="52236" name="AutoShape 12"/>
          <p:cNvSpPr>
            <a:spLocks noChangeArrowheads="1"/>
          </p:cNvSpPr>
          <p:nvPr/>
        </p:nvSpPr>
        <p:spPr bwMode="gray">
          <a:xfrm rot="-5400000">
            <a:off x="3810000" y="2438400"/>
            <a:ext cx="609600" cy="304800"/>
          </a:xfrm>
          <a:prstGeom prst="flowChartManualOperation">
            <a:avLst/>
          </a:prstGeom>
          <a:solidFill>
            <a:schemeClr val="bg2"/>
          </a:solidFill>
          <a:ln w="12700">
            <a:solidFill>
              <a:schemeClr val="tx1"/>
            </a:solidFill>
            <a:miter lim="800000"/>
            <a:headEnd type="none" w="sm" len="sm"/>
            <a:tailEnd type="none" w="sm" len="sm"/>
          </a:ln>
        </p:spPr>
        <p:txBody>
          <a:bodyPr wrap="none" anchor="ctr"/>
          <a:lstStyle/>
          <a:p>
            <a:endParaRPr lang="es-AR"/>
          </a:p>
        </p:txBody>
      </p:sp>
      <p:sp>
        <p:nvSpPr>
          <p:cNvPr id="52237" name="AutoShape 13"/>
          <p:cNvSpPr>
            <a:spLocks noChangeArrowheads="1"/>
          </p:cNvSpPr>
          <p:nvPr/>
        </p:nvSpPr>
        <p:spPr bwMode="gray">
          <a:xfrm rot="-5400000">
            <a:off x="4343400" y="3505200"/>
            <a:ext cx="609600" cy="304800"/>
          </a:xfrm>
          <a:prstGeom prst="flowChartManualOperation">
            <a:avLst/>
          </a:prstGeom>
          <a:solidFill>
            <a:schemeClr val="bg2"/>
          </a:solidFill>
          <a:ln w="12700">
            <a:solidFill>
              <a:schemeClr val="tx1"/>
            </a:solidFill>
            <a:miter lim="800000"/>
            <a:headEnd type="none" w="sm" len="sm"/>
            <a:tailEnd type="none" w="sm" len="sm"/>
          </a:ln>
        </p:spPr>
        <p:txBody>
          <a:bodyPr wrap="none" anchor="ctr"/>
          <a:lstStyle/>
          <a:p>
            <a:endParaRPr lang="es-AR"/>
          </a:p>
        </p:txBody>
      </p:sp>
      <p:sp>
        <p:nvSpPr>
          <p:cNvPr id="52238" name="AutoShape 14"/>
          <p:cNvSpPr>
            <a:spLocks noChangeArrowheads="1"/>
          </p:cNvSpPr>
          <p:nvPr/>
        </p:nvSpPr>
        <p:spPr bwMode="gray">
          <a:xfrm rot="5400000" flipH="1">
            <a:off x="4114800" y="4724400"/>
            <a:ext cx="609600" cy="304800"/>
          </a:xfrm>
          <a:prstGeom prst="flowChartManualOperation">
            <a:avLst/>
          </a:prstGeom>
          <a:solidFill>
            <a:schemeClr val="bg2"/>
          </a:solidFill>
          <a:ln w="12700">
            <a:solidFill>
              <a:schemeClr val="tx1"/>
            </a:solidFill>
            <a:miter lim="800000"/>
            <a:headEnd type="none" w="sm" len="sm"/>
            <a:tailEnd type="none" w="sm" len="sm"/>
          </a:ln>
        </p:spPr>
        <p:txBody>
          <a:bodyPr wrap="none" anchor="ctr"/>
          <a:lstStyle/>
          <a:p>
            <a:endParaRPr lang="es-AR"/>
          </a:p>
        </p:txBody>
      </p:sp>
      <p:sp>
        <p:nvSpPr>
          <p:cNvPr id="52239" name="Text Box 15"/>
          <p:cNvSpPr txBox="1">
            <a:spLocks noChangeArrowheads="1"/>
          </p:cNvSpPr>
          <p:nvPr/>
        </p:nvSpPr>
        <p:spPr bwMode="gray">
          <a:xfrm>
            <a:off x="3962400" y="1446213"/>
            <a:ext cx="914400" cy="274637"/>
          </a:xfrm>
          <a:prstGeom prst="rect">
            <a:avLst/>
          </a:prstGeom>
          <a:noFill/>
          <a:ln w="12700">
            <a:noFill/>
            <a:miter lim="800000"/>
            <a:headEnd type="none" w="sm" len="sm"/>
            <a:tailEnd type="none" w="sm" len="sm"/>
          </a:ln>
        </p:spPr>
        <p:txBody>
          <a:bodyPr>
            <a:spAutoFit/>
          </a:bodyPr>
          <a:lstStyle/>
          <a:p>
            <a:pPr fontAlgn="base">
              <a:lnSpc>
                <a:spcPct val="100000"/>
              </a:lnSpc>
              <a:spcBef>
                <a:spcPct val="0"/>
              </a:spcBef>
              <a:buClrTx/>
              <a:buSzTx/>
              <a:buFontTx/>
              <a:buNone/>
            </a:pPr>
            <a:r>
              <a:rPr lang="en-US" sz="1200" b="1"/>
              <a:t>Arbiter</a:t>
            </a:r>
          </a:p>
        </p:txBody>
      </p:sp>
      <p:sp>
        <p:nvSpPr>
          <p:cNvPr id="52240" name="Text Box 16"/>
          <p:cNvSpPr txBox="1">
            <a:spLocks noChangeArrowheads="1"/>
          </p:cNvSpPr>
          <p:nvPr/>
        </p:nvSpPr>
        <p:spPr bwMode="gray">
          <a:xfrm>
            <a:off x="3962400" y="5637213"/>
            <a:ext cx="914400" cy="274637"/>
          </a:xfrm>
          <a:prstGeom prst="rect">
            <a:avLst/>
          </a:prstGeom>
          <a:noFill/>
          <a:ln w="12700">
            <a:noFill/>
            <a:miter lim="800000"/>
            <a:headEnd type="none" w="sm" len="sm"/>
            <a:tailEnd type="none" w="sm" len="sm"/>
          </a:ln>
        </p:spPr>
        <p:txBody>
          <a:bodyPr>
            <a:spAutoFit/>
          </a:bodyPr>
          <a:lstStyle/>
          <a:p>
            <a:pPr fontAlgn="base">
              <a:lnSpc>
                <a:spcPct val="100000"/>
              </a:lnSpc>
              <a:spcBef>
                <a:spcPct val="0"/>
              </a:spcBef>
              <a:buClrTx/>
              <a:buSzTx/>
              <a:buFontTx/>
              <a:buNone/>
            </a:pPr>
            <a:r>
              <a:rPr lang="en-US" sz="1200" b="1"/>
              <a:t>Decoder</a:t>
            </a:r>
          </a:p>
        </p:txBody>
      </p:sp>
      <p:sp>
        <p:nvSpPr>
          <p:cNvPr id="52241" name="Text Box 17"/>
          <p:cNvSpPr txBox="1">
            <a:spLocks noChangeArrowheads="1"/>
          </p:cNvSpPr>
          <p:nvPr/>
        </p:nvSpPr>
        <p:spPr bwMode="gray">
          <a:xfrm>
            <a:off x="1941513" y="2106613"/>
            <a:ext cx="673100" cy="457200"/>
          </a:xfrm>
          <a:prstGeom prst="rect">
            <a:avLst/>
          </a:prstGeom>
          <a:noFill/>
          <a:ln w="12700">
            <a:noFill/>
            <a:miter lim="800000"/>
            <a:headEnd type="none" w="sm" len="sm"/>
            <a:tailEnd type="none" w="sm" len="sm"/>
          </a:ln>
        </p:spPr>
        <p:txBody>
          <a:bodyPr wrap="none">
            <a:spAutoFit/>
          </a:bodyPr>
          <a:lstStyle/>
          <a:p>
            <a:pPr fontAlgn="base">
              <a:lnSpc>
                <a:spcPct val="100000"/>
              </a:lnSpc>
              <a:spcBef>
                <a:spcPct val="0"/>
              </a:spcBef>
              <a:buClrTx/>
              <a:buSzTx/>
              <a:buFontTx/>
              <a:buNone/>
            </a:pPr>
            <a:r>
              <a:rPr lang="en-US" sz="1200" b="1">
                <a:solidFill>
                  <a:schemeClr val="bg1"/>
                </a:solidFill>
              </a:rPr>
              <a:t>Master</a:t>
            </a:r>
          </a:p>
          <a:p>
            <a:pPr fontAlgn="base">
              <a:lnSpc>
                <a:spcPct val="100000"/>
              </a:lnSpc>
              <a:spcBef>
                <a:spcPct val="0"/>
              </a:spcBef>
              <a:buClrTx/>
              <a:buSzTx/>
              <a:buFontTx/>
              <a:buNone/>
            </a:pPr>
            <a:r>
              <a:rPr lang="en-US" sz="1200" b="1">
                <a:solidFill>
                  <a:schemeClr val="bg1"/>
                </a:solidFill>
              </a:rPr>
              <a:t>#1</a:t>
            </a:r>
          </a:p>
        </p:txBody>
      </p:sp>
      <p:sp>
        <p:nvSpPr>
          <p:cNvPr id="52242" name="Text Box 18"/>
          <p:cNvSpPr txBox="1">
            <a:spLocks noChangeArrowheads="1"/>
          </p:cNvSpPr>
          <p:nvPr/>
        </p:nvSpPr>
        <p:spPr bwMode="gray">
          <a:xfrm>
            <a:off x="1941513" y="4545013"/>
            <a:ext cx="673100" cy="457200"/>
          </a:xfrm>
          <a:prstGeom prst="rect">
            <a:avLst/>
          </a:prstGeom>
          <a:noFill/>
          <a:ln w="12700">
            <a:noFill/>
            <a:miter lim="800000"/>
            <a:headEnd type="none" w="sm" len="sm"/>
            <a:tailEnd type="none" w="sm" len="sm"/>
          </a:ln>
        </p:spPr>
        <p:txBody>
          <a:bodyPr wrap="none">
            <a:spAutoFit/>
          </a:bodyPr>
          <a:lstStyle/>
          <a:p>
            <a:pPr fontAlgn="base">
              <a:lnSpc>
                <a:spcPct val="100000"/>
              </a:lnSpc>
              <a:spcBef>
                <a:spcPct val="0"/>
              </a:spcBef>
              <a:buClrTx/>
              <a:buSzTx/>
              <a:buFontTx/>
              <a:buNone/>
            </a:pPr>
            <a:r>
              <a:rPr lang="en-US" sz="1200" b="1">
                <a:solidFill>
                  <a:schemeClr val="bg1"/>
                </a:solidFill>
              </a:rPr>
              <a:t>Master</a:t>
            </a:r>
          </a:p>
          <a:p>
            <a:pPr fontAlgn="base">
              <a:lnSpc>
                <a:spcPct val="100000"/>
              </a:lnSpc>
              <a:spcBef>
                <a:spcPct val="0"/>
              </a:spcBef>
              <a:buClrTx/>
              <a:buSzTx/>
              <a:buFontTx/>
              <a:buNone/>
            </a:pPr>
            <a:r>
              <a:rPr lang="en-US" sz="1200" b="1">
                <a:solidFill>
                  <a:schemeClr val="bg1"/>
                </a:solidFill>
              </a:rPr>
              <a:t>#3</a:t>
            </a:r>
          </a:p>
        </p:txBody>
      </p:sp>
      <p:sp>
        <p:nvSpPr>
          <p:cNvPr id="52243" name="Text Box 19"/>
          <p:cNvSpPr txBox="1">
            <a:spLocks noChangeArrowheads="1"/>
          </p:cNvSpPr>
          <p:nvPr/>
        </p:nvSpPr>
        <p:spPr bwMode="gray">
          <a:xfrm>
            <a:off x="1941513" y="3325813"/>
            <a:ext cx="673100" cy="457200"/>
          </a:xfrm>
          <a:prstGeom prst="rect">
            <a:avLst/>
          </a:prstGeom>
          <a:noFill/>
          <a:ln w="12700">
            <a:noFill/>
            <a:miter lim="800000"/>
            <a:headEnd type="none" w="sm" len="sm"/>
            <a:tailEnd type="none" w="sm" len="sm"/>
          </a:ln>
        </p:spPr>
        <p:txBody>
          <a:bodyPr wrap="none">
            <a:spAutoFit/>
          </a:bodyPr>
          <a:lstStyle/>
          <a:p>
            <a:pPr fontAlgn="base">
              <a:lnSpc>
                <a:spcPct val="100000"/>
              </a:lnSpc>
              <a:spcBef>
                <a:spcPct val="0"/>
              </a:spcBef>
              <a:buClrTx/>
              <a:buSzTx/>
              <a:buFontTx/>
              <a:buNone/>
            </a:pPr>
            <a:r>
              <a:rPr lang="en-US" sz="1200" b="1">
                <a:solidFill>
                  <a:schemeClr val="bg1"/>
                </a:solidFill>
              </a:rPr>
              <a:t>Master</a:t>
            </a:r>
          </a:p>
          <a:p>
            <a:pPr fontAlgn="base">
              <a:lnSpc>
                <a:spcPct val="100000"/>
              </a:lnSpc>
              <a:spcBef>
                <a:spcPct val="0"/>
              </a:spcBef>
              <a:buClrTx/>
              <a:buSzTx/>
              <a:buFontTx/>
              <a:buNone/>
            </a:pPr>
            <a:r>
              <a:rPr lang="en-US" sz="1200" b="1">
                <a:solidFill>
                  <a:schemeClr val="bg1"/>
                </a:solidFill>
              </a:rPr>
              <a:t>#2</a:t>
            </a:r>
          </a:p>
        </p:txBody>
      </p:sp>
      <p:sp>
        <p:nvSpPr>
          <p:cNvPr id="52244" name="Text Box 20"/>
          <p:cNvSpPr txBox="1">
            <a:spLocks noChangeArrowheads="1"/>
          </p:cNvSpPr>
          <p:nvPr/>
        </p:nvSpPr>
        <p:spPr bwMode="gray">
          <a:xfrm>
            <a:off x="6324600" y="1979613"/>
            <a:ext cx="588963" cy="457200"/>
          </a:xfrm>
          <a:prstGeom prst="rect">
            <a:avLst/>
          </a:prstGeom>
          <a:noFill/>
          <a:ln w="12700">
            <a:noFill/>
            <a:miter lim="800000"/>
            <a:headEnd type="none" w="sm" len="sm"/>
            <a:tailEnd type="none" w="sm" len="sm"/>
          </a:ln>
        </p:spPr>
        <p:txBody>
          <a:bodyPr>
            <a:spAutoFit/>
          </a:bodyPr>
          <a:lstStyle/>
          <a:p>
            <a:pPr fontAlgn="base">
              <a:lnSpc>
                <a:spcPct val="100000"/>
              </a:lnSpc>
              <a:spcBef>
                <a:spcPct val="0"/>
              </a:spcBef>
              <a:buClrTx/>
              <a:buSzTx/>
              <a:buFontTx/>
              <a:buNone/>
            </a:pPr>
            <a:r>
              <a:rPr lang="en-US" sz="1200" b="1"/>
              <a:t>Slave</a:t>
            </a:r>
          </a:p>
          <a:p>
            <a:pPr fontAlgn="base">
              <a:lnSpc>
                <a:spcPct val="100000"/>
              </a:lnSpc>
              <a:spcBef>
                <a:spcPct val="0"/>
              </a:spcBef>
              <a:buClrTx/>
              <a:buSzTx/>
              <a:buFontTx/>
              <a:buNone/>
            </a:pPr>
            <a:r>
              <a:rPr lang="en-US" sz="1200" b="1"/>
              <a:t>#1</a:t>
            </a:r>
          </a:p>
        </p:txBody>
      </p:sp>
      <p:sp>
        <p:nvSpPr>
          <p:cNvPr id="52245" name="Text Box 21"/>
          <p:cNvSpPr txBox="1">
            <a:spLocks noChangeArrowheads="1"/>
          </p:cNvSpPr>
          <p:nvPr/>
        </p:nvSpPr>
        <p:spPr bwMode="gray">
          <a:xfrm>
            <a:off x="6324600" y="5180013"/>
            <a:ext cx="588963" cy="457200"/>
          </a:xfrm>
          <a:prstGeom prst="rect">
            <a:avLst/>
          </a:prstGeom>
          <a:noFill/>
          <a:ln w="12700">
            <a:noFill/>
            <a:miter lim="800000"/>
            <a:headEnd type="none" w="sm" len="sm"/>
            <a:tailEnd type="none" w="sm" len="sm"/>
          </a:ln>
        </p:spPr>
        <p:txBody>
          <a:bodyPr>
            <a:spAutoFit/>
          </a:bodyPr>
          <a:lstStyle/>
          <a:p>
            <a:pPr fontAlgn="base">
              <a:lnSpc>
                <a:spcPct val="100000"/>
              </a:lnSpc>
              <a:spcBef>
                <a:spcPct val="0"/>
              </a:spcBef>
              <a:buClrTx/>
              <a:buSzTx/>
              <a:buFontTx/>
              <a:buNone/>
            </a:pPr>
            <a:r>
              <a:rPr lang="en-US" sz="1200" b="1"/>
              <a:t>Slave</a:t>
            </a:r>
          </a:p>
          <a:p>
            <a:pPr fontAlgn="base">
              <a:lnSpc>
                <a:spcPct val="100000"/>
              </a:lnSpc>
              <a:spcBef>
                <a:spcPct val="0"/>
              </a:spcBef>
              <a:buClrTx/>
              <a:buSzTx/>
              <a:buFontTx/>
              <a:buNone/>
            </a:pPr>
            <a:r>
              <a:rPr lang="en-US" sz="1200" b="1"/>
              <a:t>#4</a:t>
            </a:r>
          </a:p>
        </p:txBody>
      </p:sp>
      <p:sp>
        <p:nvSpPr>
          <p:cNvPr id="52246" name="Text Box 22"/>
          <p:cNvSpPr txBox="1">
            <a:spLocks noChangeArrowheads="1"/>
          </p:cNvSpPr>
          <p:nvPr/>
        </p:nvSpPr>
        <p:spPr bwMode="gray">
          <a:xfrm>
            <a:off x="6324600" y="4113213"/>
            <a:ext cx="588963" cy="457200"/>
          </a:xfrm>
          <a:prstGeom prst="rect">
            <a:avLst/>
          </a:prstGeom>
          <a:noFill/>
          <a:ln w="12700">
            <a:noFill/>
            <a:miter lim="800000"/>
            <a:headEnd type="none" w="sm" len="sm"/>
            <a:tailEnd type="none" w="sm" len="sm"/>
          </a:ln>
        </p:spPr>
        <p:txBody>
          <a:bodyPr>
            <a:spAutoFit/>
          </a:bodyPr>
          <a:lstStyle/>
          <a:p>
            <a:pPr fontAlgn="base">
              <a:lnSpc>
                <a:spcPct val="100000"/>
              </a:lnSpc>
              <a:spcBef>
                <a:spcPct val="0"/>
              </a:spcBef>
              <a:buClrTx/>
              <a:buSzTx/>
              <a:buFontTx/>
              <a:buNone/>
            </a:pPr>
            <a:r>
              <a:rPr lang="en-US" sz="1200" b="1"/>
              <a:t>Slave</a:t>
            </a:r>
          </a:p>
          <a:p>
            <a:pPr fontAlgn="base">
              <a:lnSpc>
                <a:spcPct val="100000"/>
              </a:lnSpc>
              <a:spcBef>
                <a:spcPct val="0"/>
              </a:spcBef>
              <a:buClrTx/>
              <a:buSzTx/>
              <a:buFontTx/>
              <a:buNone/>
            </a:pPr>
            <a:r>
              <a:rPr lang="en-US" sz="1200" b="1"/>
              <a:t>#3</a:t>
            </a:r>
          </a:p>
        </p:txBody>
      </p:sp>
      <p:sp>
        <p:nvSpPr>
          <p:cNvPr id="52247" name="Text Box 23"/>
          <p:cNvSpPr txBox="1">
            <a:spLocks noChangeArrowheads="1"/>
          </p:cNvSpPr>
          <p:nvPr/>
        </p:nvSpPr>
        <p:spPr bwMode="gray">
          <a:xfrm>
            <a:off x="6324600" y="3046413"/>
            <a:ext cx="588963" cy="457200"/>
          </a:xfrm>
          <a:prstGeom prst="rect">
            <a:avLst/>
          </a:prstGeom>
          <a:noFill/>
          <a:ln w="12700">
            <a:noFill/>
            <a:miter lim="800000"/>
            <a:headEnd type="none" w="sm" len="sm"/>
            <a:tailEnd type="none" w="sm" len="sm"/>
          </a:ln>
        </p:spPr>
        <p:txBody>
          <a:bodyPr>
            <a:spAutoFit/>
          </a:bodyPr>
          <a:lstStyle/>
          <a:p>
            <a:pPr fontAlgn="base">
              <a:lnSpc>
                <a:spcPct val="100000"/>
              </a:lnSpc>
              <a:spcBef>
                <a:spcPct val="0"/>
              </a:spcBef>
              <a:buClrTx/>
              <a:buSzTx/>
              <a:buFontTx/>
              <a:buNone/>
            </a:pPr>
            <a:r>
              <a:rPr lang="en-US" sz="1200" b="1"/>
              <a:t>Slave</a:t>
            </a:r>
          </a:p>
          <a:p>
            <a:pPr fontAlgn="base">
              <a:lnSpc>
                <a:spcPct val="100000"/>
              </a:lnSpc>
              <a:spcBef>
                <a:spcPct val="0"/>
              </a:spcBef>
              <a:buClrTx/>
              <a:buSzTx/>
              <a:buFontTx/>
              <a:buNone/>
            </a:pPr>
            <a:r>
              <a:rPr lang="en-US" sz="1200" b="1"/>
              <a:t>#2</a:t>
            </a:r>
          </a:p>
        </p:txBody>
      </p:sp>
      <p:sp>
        <p:nvSpPr>
          <p:cNvPr id="52248" name="Text Box 24"/>
          <p:cNvSpPr txBox="1">
            <a:spLocks noChangeArrowheads="1"/>
          </p:cNvSpPr>
          <p:nvPr/>
        </p:nvSpPr>
        <p:spPr bwMode="gray">
          <a:xfrm>
            <a:off x="3505200" y="2970213"/>
            <a:ext cx="1177925" cy="244475"/>
          </a:xfrm>
          <a:prstGeom prst="rect">
            <a:avLst/>
          </a:prstGeom>
          <a:noFill/>
          <a:ln w="12700">
            <a:noFill/>
            <a:miter lim="800000"/>
            <a:headEnd type="none" w="sm" len="sm"/>
            <a:tailEnd type="none" w="sm" len="sm"/>
          </a:ln>
        </p:spPr>
        <p:txBody>
          <a:bodyPr wrap="none">
            <a:spAutoFit/>
          </a:bodyPr>
          <a:lstStyle/>
          <a:p>
            <a:pPr algn="l" fontAlgn="base">
              <a:lnSpc>
                <a:spcPct val="100000"/>
              </a:lnSpc>
              <a:spcBef>
                <a:spcPct val="0"/>
              </a:spcBef>
              <a:buClrTx/>
              <a:buSzTx/>
              <a:buFontTx/>
              <a:buNone/>
            </a:pPr>
            <a:r>
              <a:rPr lang="en-US" sz="1000" b="1"/>
              <a:t>Address/Control</a:t>
            </a:r>
          </a:p>
        </p:txBody>
      </p:sp>
      <p:sp>
        <p:nvSpPr>
          <p:cNvPr id="52249" name="Text Box 25"/>
          <p:cNvSpPr txBox="1">
            <a:spLocks noChangeArrowheads="1"/>
          </p:cNvSpPr>
          <p:nvPr/>
        </p:nvSpPr>
        <p:spPr bwMode="gray">
          <a:xfrm>
            <a:off x="4267200" y="3960813"/>
            <a:ext cx="811213" cy="244475"/>
          </a:xfrm>
          <a:prstGeom prst="rect">
            <a:avLst/>
          </a:prstGeom>
          <a:noFill/>
          <a:ln w="12700">
            <a:noFill/>
            <a:miter lim="800000"/>
            <a:headEnd type="none" w="sm" len="sm"/>
            <a:tailEnd type="none" w="sm" len="sm"/>
          </a:ln>
        </p:spPr>
        <p:txBody>
          <a:bodyPr wrap="none">
            <a:spAutoFit/>
          </a:bodyPr>
          <a:lstStyle/>
          <a:p>
            <a:pPr algn="l" fontAlgn="base">
              <a:lnSpc>
                <a:spcPct val="100000"/>
              </a:lnSpc>
              <a:spcBef>
                <a:spcPct val="0"/>
              </a:spcBef>
              <a:buClrTx/>
              <a:buSzTx/>
              <a:buFontTx/>
              <a:buNone/>
            </a:pPr>
            <a:r>
              <a:rPr lang="en-US" sz="1000" b="1"/>
              <a:t>Write Data</a:t>
            </a:r>
          </a:p>
        </p:txBody>
      </p:sp>
      <p:sp>
        <p:nvSpPr>
          <p:cNvPr id="52250" name="Text Box 26"/>
          <p:cNvSpPr txBox="1">
            <a:spLocks noChangeArrowheads="1"/>
          </p:cNvSpPr>
          <p:nvPr/>
        </p:nvSpPr>
        <p:spPr bwMode="gray">
          <a:xfrm>
            <a:off x="4038600" y="4341813"/>
            <a:ext cx="803275" cy="244475"/>
          </a:xfrm>
          <a:prstGeom prst="rect">
            <a:avLst/>
          </a:prstGeom>
          <a:noFill/>
          <a:ln w="12700">
            <a:noFill/>
            <a:miter lim="800000"/>
            <a:headEnd type="none" w="sm" len="sm"/>
            <a:tailEnd type="none" w="sm" len="sm"/>
          </a:ln>
        </p:spPr>
        <p:txBody>
          <a:bodyPr wrap="none">
            <a:spAutoFit/>
          </a:bodyPr>
          <a:lstStyle/>
          <a:p>
            <a:pPr algn="l" fontAlgn="base">
              <a:lnSpc>
                <a:spcPct val="100000"/>
              </a:lnSpc>
              <a:spcBef>
                <a:spcPct val="0"/>
              </a:spcBef>
              <a:buClrTx/>
              <a:buSzTx/>
              <a:buFontTx/>
              <a:buNone/>
            </a:pPr>
            <a:r>
              <a:rPr lang="en-US" sz="1000" b="1"/>
              <a:t>Read Data</a:t>
            </a:r>
          </a:p>
        </p:txBody>
      </p:sp>
      <p:sp>
        <p:nvSpPr>
          <p:cNvPr id="52251" name="Line 27"/>
          <p:cNvSpPr>
            <a:spLocks noChangeShapeType="1"/>
          </p:cNvSpPr>
          <p:nvPr/>
        </p:nvSpPr>
        <p:spPr bwMode="gray">
          <a:xfrm>
            <a:off x="4114800" y="1905000"/>
            <a:ext cx="0" cy="457200"/>
          </a:xfrm>
          <a:prstGeom prst="line">
            <a:avLst/>
          </a:prstGeom>
          <a:noFill/>
          <a:ln w="12700">
            <a:solidFill>
              <a:schemeClr val="tx1"/>
            </a:solidFill>
            <a:round/>
            <a:headEnd/>
            <a:tailEnd type="triangle" w="med" len="med"/>
          </a:ln>
        </p:spPr>
        <p:txBody>
          <a:bodyPr wrap="none" anchor="ctr"/>
          <a:lstStyle/>
          <a:p>
            <a:endParaRPr lang="es-AR"/>
          </a:p>
        </p:txBody>
      </p:sp>
      <p:sp>
        <p:nvSpPr>
          <p:cNvPr id="52252" name="Line 28"/>
          <p:cNvSpPr>
            <a:spLocks noChangeShapeType="1"/>
          </p:cNvSpPr>
          <p:nvPr/>
        </p:nvSpPr>
        <p:spPr bwMode="gray">
          <a:xfrm>
            <a:off x="4648200" y="1905000"/>
            <a:ext cx="0" cy="1524000"/>
          </a:xfrm>
          <a:prstGeom prst="line">
            <a:avLst/>
          </a:prstGeom>
          <a:noFill/>
          <a:ln w="12700">
            <a:solidFill>
              <a:schemeClr val="tx1"/>
            </a:solidFill>
            <a:round/>
            <a:headEnd type="none" w="sm" len="sm"/>
            <a:tailEnd type="triangle" w="med" len="med"/>
          </a:ln>
        </p:spPr>
        <p:txBody>
          <a:bodyPr wrap="none" anchor="ctr"/>
          <a:lstStyle/>
          <a:p>
            <a:endParaRPr lang="es-AR"/>
          </a:p>
        </p:txBody>
      </p:sp>
      <p:sp>
        <p:nvSpPr>
          <p:cNvPr id="52253" name="Line 29"/>
          <p:cNvSpPr>
            <a:spLocks noChangeShapeType="1"/>
          </p:cNvSpPr>
          <p:nvPr/>
        </p:nvSpPr>
        <p:spPr bwMode="gray">
          <a:xfrm>
            <a:off x="4419600" y="5105400"/>
            <a:ext cx="0" cy="381000"/>
          </a:xfrm>
          <a:prstGeom prst="line">
            <a:avLst/>
          </a:prstGeom>
          <a:noFill/>
          <a:ln w="12700">
            <a:solidFill>
              <a:schemeClr val="tx1"/>
            </a:solidFill>
            <a:round/>
            <a:headEnd type="triangle" w="med" len="med"/>
            <a:tailEnd type="none" w="sm" len="sm"/>
          </a:ln>
        </p:spPr>
        <p:txBody>
          <a:bodyPr wrap="none" anchor="ctr"/>
          <a:lstStyle/>
          <a:p>
            <a:endParaRPr lang="es-AR"/>
          </a:p>
        </p:txBody>
      </p:sp>
      <p:sp>
        <p:nvSpPr>
          <p:cNvPr id="52254" name="Line 30"/>
          <p:cNvSpPr>
            <a:spLocks noChangeShapeType="1"/>
          </p:cNvSpPr>
          <p:nvPr/>
        </p:nvSpPr>
        <p:spPr bwMode="gray">
          <a:xfrm flipH="1">
            <a:off x="5791200" y="1981200"/>
            <a:ext cx="533400" cy="0"/>
          </a:xfrm>
          <a:prstGeom prst="line">
            <a:avLst/>
          </a:prstGeom>
          <a:noFill/>
          <a:ln w="12700">
            <a:solidFill>
              <a:schemeClr val="tx1"/>
            </a:solidFill>
            <a:round/>
            <a:headEnd type="triangle" w="med" len="med"/>
            <a:tailEnd type="none" w="sm" len="sm"/>
          </a:ln>
        </p:spPr>
        <p:txBody>
          <a:bodyPr wrap="none" anchor="ctr"/>
          <a:lstStyle/>
          <a:p>
            <a:endParaRPr lang="es-AR"/>
          </a:p>
        </p:txBody>
      </p:sp>
      <p:sp>
        <p:nvSpPr>
          <p:cNvPr id="52255" name="Line 31"/>
          <p:cNvSpPr>
            <a:spLocks noChangeShapeType="1"/>
          </p:cNvSpPr>
          <p:nvPr/>
        </p:nvSpPr>
        <p:spPr bwMode="gray">
          <a:xfrm flipH="1">
            <a:off x="5791200" y="4114800"/>
            <a:ext cx="533400" cy="0"/>
          </a:xfrm>
          <a:prstGeom prst="line">
            <a:avLst/>
          </a:prstGeom>
          <a:noFill/>
          <a:ln w="12700">
            <a:solidFill>
              <a:schemeClr val="tx1"/>
            </a:solidFill>
            <a:round/>
            <a:headEnd type="triangle" w="med" len="med"/>
            <a:tailEnd type="none" w="sm" len="sm"/>
          </a:ln>
        </p:spPr>
        <p:txBody>
          <a:bodyPr wrap="none" anchor="ctr"/>
          <a:lstStyle/>
          <a:p>
            <a:endParaRPr lang="es-AR"/>
          </a:p>
        </p:txBody>
      </p:sp>
      <p:sp>
        <p:nvSpPr>
          <p:cNvPr id="52256" name="Line 32"/>
          <p:cNvSpPr>
            <a:spLocks noChangeShapeType="1"/>
          </p:cNvSpPr>
          <p:nvPr/>
        </p:nvSpPr>
        <p:spPr bwMode="gray">
          <a:xfrm flipH="1">
            <a:off x="5791200" y="3048000"/>
            <a:ext cx="533400" cy="0"/>
          </a:xfrm>
          <a:prstGeom prst="line">
            <a:avLst/>
          </a:prstGeom>
          <a:noFill/>
          <a:ln w="12700">
            <a:solidFill>
              <a:schemeClr val="tx1"/>
            </a:solidFill>
            <a:round/>
            <a:headEnd type="triangle" w="med" len="med"/>
            <a:tailEnd/>
          </a:ln>
        </p:spPr>
        <p:txBody>
          <a:bodyPr wrap="none" anchor="ctr"/>
          <a:lstStyle/>
          <a:p>
            <a:endParaRPr lang="es-AR"/>
          </a:p>
        </p:txBody>
      </p:sp>
      <p:sp>
        <p:nvSpPr>
          <p:cNvPr id="52257" name="Line 33"/>
          <p:cNvSpPr>
            <a:spLocks noChangeShapeType="1"/>
          </p:cNvSpPr>
          <p:nvPr/>
        </p:nvSpPr>
        <p:spPr bwMode="gray">
          <a:xfrm flipH="1">
            <a:off x="5791200" y="5181600"/>
            <a:ext cx="533400" cy="0"/>
          </a:xfrm>
          <a:prstGeom prst="line">
            <a:avLst/>
          </a:prstGeom>
          <a:noFill/>
          <a:ln w="12700">
            <a:solidFill>
              <a:schemeClr val="tx1"/>
            </a:solidFill>
            <a:round/>
            <a:headEnd type="triangle" w="med" len="med"/>
            <a:tailEnd/>
          </a:ln>
        </p:spPr>
        <p:txBody>
          <a:bodyPr wrap="none" anchor="ctr"/>
          <a:lstStyle/>
          <a:p>
            <a:endParaRPr lang="es-AR"/>
          </a:p>
        </p:txBody>
      </p:sp>
      <p:sp>
        <p:nvSpPr>
          <p:cNvPr id="52258" name="Line 34"/>
          <p:cNvSpPr>
            <a:spLocks noChangeShapeType="1"/>
          </p:cNvSpPr>
          <p:nvPr/>
        </p:nvSpPr>
        <p:spPr bwMode="gray">
          <a:xfrm flipV="1">
            <a:off x="5791200" y="1981200"/>
            <a:ext cx="0" cy="320040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59" name="Line 35"/>
          <p:cNvSpPr>
            <a:spLocks noChangeShapeType="1"/>
          </p:cNvSpPr>
          <p:nvPr/>
        </p:nvSpPr>
        <p:spPr bwMode="gray">
          <a:xfrm flipH="1">
            <a:off x="5943600" y="2133600"/>
            <a:ext cx="381000" cy="0"/>
          </a:xfrm>
          <a:prstGeom prst="line">
            <a:avLst/>
          </a:prstGeom>
          <a:noFill/>
          <a:ln w="12700">
            <a:solidFill>
              <a:schemeClr val="tx1"/>
            </a:solidFill>
            <a:round/>
            <a:headEnd type="triangle" w="med" len="med"/>
            <a:tailEnd type="none" w="sm" len="sm"/>
          </a:ln>
        </p:spPr>
        <p:txBody>
          <a:bodyPr wrap="none" anchor="ctr"/>
          <a:lstStyle/>
          <a:p>
            <a:endParaRPr lang="es-AR"/>
          </a:p>
        </p:txBody>
      </p:sp>
      <p:sp>
        <p:nvSpPr>
          <p:cNvPr id="52260" name="Line 36"/>
          <p:cNvSpPr>
            <a:spLocks noChangeShapeType="1"/>
          </p:cNvSpPr>
          <p:nvPr/>
        </p:nvSpPr>
        <p:spPr bwMode="gray">
          <a:xfrm flipH="1">
            <a:off x="5943600" y="3200400"/>
            <a:ext cx="381000" cy="0"/>
          </a:xfrm>
          <a:prstGeom prst="line">
            <a:avLst/>
          </a:prstGeom>
          <a:noFill/>
          <a:ln w="12700">
            <a:solidFill>
              <a:schemeClr val="tx1"/>
            </a:solidFill>
            <a:round/>
            <a:headEnd type="triangle" w="med" len="med"/>
            <a:tailEnd type="none" w="sm" len="sm"/>
          </a:ln>
        </p:spPr>
        <p:txBody>
          <a:bodyPr wrap="none" anchor="ctr"/>
          <a:lstStyle/>
          <a:p>
            <a:endParaRPr lang="es-AR"/>
          </a:p>
        </p:txBody>
      </p:sp>
      <p:sp>
        <p:nvSpPr>
          <p:cNvPr id="52261" name="Line 37"/>
          <p:cNvSpPr>
            <a:spLocks noChangeShapeType="1"/>
          </p:cNvSpPr>
          <p:nvPr/>
        </p:nvSpPr>
        <p:spPr bwMode="gray">
          <a:xfrm flipH="1">
            <a:off x="5943600" y="4267200"/>
            <a:ext cx="381000" cy="0"/>
          </a:xfrm>
          <a:prstGeom prst="line">
            <a:avLst/>
          </a:prstGeom>
          <a:noFill/>
          <a:ln w="12700">
            <a:solidFill>
              <a:schemeClr val="tx1"/>
            </a:solidFill>
            <a:round/>
            <a:headEnd type="triangle" w="med" len="med"/>
            <a:tailEnd/>
          </a:ln>
        </p:spPr>
        <p:txBody>
          <a:bodyPr wrap="none" anchor="ctr"/>
          <a:lstStyle/>
          <a:p>
            <a:endParaRPr lang="es-AR"/>
          </a:p>
        </p:txBody>
      </p:sp>
      <p:sp>
        <p:nvSpPr>
          <p:cNvPr id="52262" name="Line 38"/>
          <p:cNvSpPr>
            <a:spLocks noChangeShapeType="1"/>
          </p:cNvSpPr>
          <p:nvPr/>
        </p:nvSpPr>
        <p:spPr bwMode="gray">
          <a:xfrm flipH="1">
            <a:off x="5943600" y="5334000"/>
            <a:ext cx="381000" cy="0"/>
          </a:xfrm>
          <a:prstGeom prst="line">
            <a:avLst/>
          </a:prstGeom>
          <a:noFill/>
          <a:ln w="12700">
            <a:solidFill>
              <a:schemeClr val="tx1"/>
            </a:solidFill>
            <a:round/>
            <a:headEnd type="triangle" w="med" len="med"/>
            <a:tailEnd type="none" w="sm" len="sm"/>
          </a:ln>
        </p:spPr>
        <p:txBody>
          <a:bodyPr wrap="none" anchor="ctr"/>
          <a:lstStyle/>
          <a:p>
            <a:endParaRPr lang="es-AR"/>
          </a:p>
        </p:txBody>
      </p:sp>
      <p:sp>
        <p:nvSpPr>
          <p:cNvPr id="52263" name="Line 39"/>
          <p:cNvSpPr>
            <a:spLocks noChangeShapeType="1"/>
          </p:cNvSpPr>
          <p:nvPr/>
        </p:nvSpPr>
        <p:spPr bwMode="gray">
          <a:xfrm>
            <a:off x="5943600" y="2133600"/>
            <a:ext cx="0" cy="320040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64" name="Line 40"/>
          <p:cNvSpPr>
            <a:spLocks noChangeShapeType="1"/>
          </p:cNvSpPr>
          <p:nvPr/>
        </p:nvSpPr>
        <p:spPr bwMode="gray">
          <a:xfrm flipH="1">
            <a:off x="5181600" y="5638800"/>
            <a:ext cx="1143000"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65" name="Line 41"/>
          <p:cNvSpPr>
            <a:spLocks noChangeShapeType="1"/>
          </p:cNvSpPr>
          <p:nvPr/>
        </p:nvSpPr>
        <p:spPr bwMode="gray">
          <a:xfrm>
            <a:off x="4572000" y="5105400"/>
            <a:ext cx="609600" cy="0"/>
          </a:xfrm>
          <a:prstGeom prst="line">
            <a:avLst/>
          </a:prstGeom>
          <a:noFill/>
          <a:ln w="12700">
            <a:solidFill>
              <a:schemeClr val="tx1"/>
            </a:solidFill>
            <a:round/>
            <a:headEnd type="triangle" w="med" len="med"/>
            <a:tailEnd type="none" w="sm" len="sm"/>
          </a:ln>
        </p:spPr>
        <p:txBody>
          <a:bodyPr wrap="none" anchor="ctr"/>
          <a:lstStyle/>
          <a:p>
            <a:endParaRPr lang="es-AR"/>
          </a:p>
        </p:txBody>
      </p:sp>
      <p:sp>
        <p:nvSpPr>
          <p:cNvPr id="52266" name="Line 42"/>
          <p:cNvSpPr>
            <a:spLocks noChangeShapeType="1"/>
          </p:cNvSpPr>
          <p:nvPr/>
        </p:nvSpPr>
        <p:spPr bwMode="gray">
          <a:xfrm flipH="1">
            <a:off x="5181600" y="2438400"/>
            <a:ext cx="1143000"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67" name="Line 43"/>
          <p:cNvSpPr>
            <a:spLocks noChangeShapeType="1"/>
          </p:cNvSpPr>
          <p:nvPr/>
        </p:nvSpPr>
        <p:spPr bwMode="gray">
          <a:xfrm>
            <a:off x="4572000" y="4648200"/>
            <a:ext cx="609600" cy="0"/>
          </a:xfrm>
          <a:prstGeom prst="line">
            <a:avLst/>
          </a:prstGeom>
          <a:noFill/>
          <a:ln w="12700">
            <a:solidFill>
              <a:schemeClr val="tx1"/>
            </a:solidFill>
            <a:round/>
            <a:headEnd type="triangle" w="med" len="med"/>
            <a:tailEnd type="none" w="sm" len="sm"/>
          </a:ln>
        </p:spPr>
        <p:txBody>
          <a:bodyPr wrap="none" anchor="ctr"/>
          <a:lstStyle/>
          <a:p>
            <a:endParaRPr lang="es-AR"/>
          </a:p>
        </p:txBody>
      </p:sp>
      <p:sp>
        <p:nvSpPr>
          <p:cNvPr id="52268" name="Line 44"/>
          <p:cNvSpPr>
            <a:spLocks noChangeShapeType="1"/>
          </p:cNvSpPr>
          <p:nvPr/>
        </p:nvSpPr>
        <p:spPr bwMode="gray">
          <a:xfrm>
            <a:off x="4572000" y="4800600"/>
            <a:ext cx="762000" cy="0"/>
          </a:xfrm>
          <a:prstGeom prst="line">
            <a:avLst/>
          </a:prstGeom>
          <a:noFill/>
          <a:ln w="12700">
            <a:solidFill>
              <a:schemeClr val="tx1"/>
            </a:solidFill>
            <a:round/>
            <a:headEnd type="triangle" w="med" len="med"/>
            <a:tailEnd type="none" w="sm" len="sm"/>
          </a:ln>
        </p:spPr>
        <p:txBody>
          <a:bodyPr wrap="none" anchor="ctr"/>
          <a:lstStyle/>
          <a:p>
            <a:endParaRPr lang="es-AR"/>
          </a:p>
        </p:txBody>
      </p:sp>
      <p:sp>
        <p:nvSpPr>
          <p:cNvPr id="52269" name="Line 45"/>
          <p:cNvSpPr>
            <a:spLocks noChangeShapeType="1"/>
          </p:cNvSpPr>
          <p:nvPr/>
        </p:nvSpPr>
        <p:spPr bwMode="gray">
          <a:xfrm>
            <a:off x="4572000" y="4953000"/>
            <a:ext cx="914400" cy="0"/>
          </a:xfrm>
          <a:prstGeom prst="line">
            <a:avLst/>
          </a:prstGeom>
          <a:noFill/>
          <a:ln w="12700">
            <a:solidFill>
              <a:schemeClr val="tx1"/>
            </a:solidFill>
            <a:round/>
            <a:headEnd type="triangle" w="med" len="med"/>
            <a:tailEnd type="none" w="sm" len="sm"/>
          </a:ln>
        </p:spPr>
        <p:txBody>
          <a:bodyPr wrap="none" anchor="ctr"/>
          <a:lstStyle/>
          <a:p>
            <a:endParaRPr lang="es-AR"/>
          </a:p>
        </p:txBody>
      </p:sp>
      <p:sp>
        <p:nvSpPr>
          <p:cNvPr id="52270" name="Line 46"/>
          <p:cNvSpPr>
            <a:spLocks noChangeShapeType="1"/>
          </p:cNvSpPr>
          <p:nvPr/>
        </p:nvSpPr>
        <p:spPr bwMode="gray">
          <a:xfrm flipV="1">
            <a:off x="5181600" y="5105400"/>
            <a:ext cx="0" cy="53340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71" name="Line 47"/>
          <p:cNvSpPr>
            <a:spLocks noChangeShapeType="1"/>
          </p:cNvSpPr>
          <p:nvPr/>
        </p:nvSpPr>
        <p:spPr bwMode="gray">
          <a:xfrm flipV="1">
            <a:off x="5181600" y="2438400"/>
            <a:ext cx="0" cy="220980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72" name="Line 48"/>
          <p:cNvSpPr>
            <a:spLocks noChangeShapeType="1"/>
          </p:cNvSpPr>
          <p:nvPr/>
        </p:nvSpPr>
        <p:spPr bwMode="gray">
          <a:xfrm flipV="1">
            <a:off x="5334000" y="3505200"/>
            <a:ext cx="0" cy="129540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73" name="Line 49"/>
          <p:cNvSpPr>
            <a:spLocks noChangeShapeType="1"/>
          </p:cNvSpPr>
          <p:nvPr/>
        </p:nvSpPr>
        <p:spPr bwMode="gray">
          <a:xfrm flipH="1">
            <a:off x="5334000" y="3505200"/>
            <a:ext cx="990600"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74" name="Line 50"/>
          <p:cNvSpPr>
            <a:spLocks noChangeShapeType="1"/>
          </p:cNvSpPr>
          <p:nvPr/>
        </p:nvSpPr>
        <p:spPr bwMode="gray">
          <a:xfrm flipH="1">
            <a:off x="5486400" y="4572000"/>
            <a:ext cx="838200"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75" name="Line 51"/>
          <p:cNvSpPr>
            <a:spLocks noChangeShapeType="1"/>
          </p:cNvSpPr>
          <p:nvPr/>
        </p:nvSpPr>
        <p:spPr bwMode="gray">
          <a:xfrm>
            <a:off x="5486400" y="4572000"/>
            <a:ext cx="0" cy="38100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76" name="Line 52"/>
          <p:cNvSpPr>
            <a:spLocks noChangeShapeType="1"/>
          </p:cNvSpPr>
          <p:nvPr/>
        </p:nvSpPr>
        <p:spPr bwMode="gray">
          <a:xfrm>
            <a:off x="4267200" y="2667000"/>
            <a:ext cx="1524000"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77" name="Line 53"/>
          <p:cNvSpPr>
            <a:spLocks noChangeShapeType="1"/>
          </p:cNvSpPr>
          <p:nvPr/>
        </p:nvSpPr>
        <p:spPr bwMode="gray">
          <a:xfrm flipH="1">
            <a:off x="4800600" y="3657600"/>
            <a:ext cx="1143000"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78" name="Line 54"/>
          <p:cNvSpPr>
            <a:spLocks noChangeShapeType="1"/>
          </p:cNvSpPr>
          <p:nvPr/>
        </p:nvSpPr>
        <p:spPr bwMode="gray">
          <a:xfrm>
            <a:off x="2590800" y="5029200"/>
            <a:ext cx="304800" cy="0"/>
          </a:xfrm>
          <a:prstGeom prst="line">
            <a:avLst/>
          </a:prstGeom>
          <a:noFill/>
          <a:ln w="12700">
            <a:solidFill>
              <a:schemeClr val="tx1"/>
            </a:solidFill>
            <a:round/>
            <a:headEnd type="triangle" w="med" len="med"/>
            <a:tailEnd type="none" w="sm" len="sm"/>
          </a:ln>
        </p:spPr>
        <p:txBody>
          <a:bodyPr wrap="none" anchor="ctr"/>
          <a:lstStyle/>
          <a:p>
            <a:endParaRPr lang="es-AR"/>
          </a:p>
        </p:txBody>
      </p:sp>
      <p:sp>
        <p:nvSpPr>
          <p:cNvPr id="52279" name="Line 55"/>
          <p:cNvSpPr>
            <a:spLocks noChangeShapeType="1"/>
          </p:cNvSpPr>
          <p:nvPr/>
        </p:nvSpPr>
        <p:spPr bwMode="gray">
          <a:xfrm>
            <a:off x="2895600" y="2590800"/>
            <a:ext cx="0" cy="243840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80" name="Line 56"/>
          <p:cNvSpPr>
            <a:spLocks noChangeShapeType="1"/>
          </p:cNvSpPr>
          <p:nvPr/>
        </p:nvSpPr>
        <p:spPr bwMode="gray">
          <a:xfrm flipH="1">
            <a:off x="3505200" y="2438400"/>
            <a:ext cx="457200" cy="0"/>
          </a:xfrm>
          <a:prstGeom prst="line">
            <a:avLst/>
          </a:prstGeom>
          <a:noFill/>
          <a:ln w="12700">
            <a:solidFill>
              <a:schemeClr val="tx1"/>
            </a:solidFill>
            <a:round/>
            <a:headEnd type="triangle" w="med" len="med"/>
            <a:tailEnd/>
          </a:ln>
        </p:spPr>
        <p:txBody>
          <a:bodyPr wrap="none" anchor="ctr"/>
          <a:lstStyle/>
          <a:p>
            <a:endParaRPr lang="es-AR"/>
          </a:p>
        </p:txBody>
      </p:sp>
      <p:sp>
        <p:nvSpPr>
          <p:cNvPr id="52281" name="Line 57"/>
          <p:cNvSpPr>
            <a:spLocks noChangeShapeType="1"/>
          </p:cNvSpPr>
          <p:nvPr/>
        </p:nvSpPr>
        <p:spPr bwMode="gray">
          <a:xfrm flipH="1">
            <a:off x="3505200" y="2743200"/>
            <a:ext cx="457200" cy="0"/>
          </a:xfrm>
          <a:prstGeom prst="line">
            <a:avLst/>
          </a:prstGeom>
          <a:noFill/>
          <a:ln w="12700">
            <a:solidFill>
              <a:schemeClr val="tx1"/>
            </a:solidFill>
            <a:round/>
            <a:headEnd type="triangle" w="med" len="med"/>
            <a:tailEnd type="none" w="sm" len="sm"/>
          </a:ln>
        </p:spPr>
        <p:txBody>
          <a:bodyPr wrap="none" anchor="ctr"/>
          <a:lstStyle/>
          <a:p>
            <a:endParaRPr lang="es-AR"/>
          </a:p>
        </p:txBody>
      </p:sp>
      <p:sp>
        <p:nvSpPr>
          <p:cNvPr id="52282" name="Line 58"/>
          <p:cNvSpPr>
            <a:spLocks noChangeShapeType="1"/>
          </p:cNvSpPr>
          <p:nvPr/>
        </p:nvSpPr>
        <p:spPr bwMode="gray">
          <a:xfrm flipH="1">
            <a:off x="3048000" y="3657600"/>
            <a:ext cx="1447800" cy="0"/>
          </a:xfrm>
          <a:prstGeom prst="line">
            <a:avLst/>
          </a:prstGeom>
          <a:noFill/>
          <a:ln w="12700">
            <a:solidFill>
              <a:schemeClr val="tx1"/>
            </a:solidFill>
            <a:round/>
            <a:headEnd type="triangle" w="med" len="med"/>
            <a:tailEnd type="none" w="sm" len="sm"/>
          </a:ln>
        </p:spPr>
        <p:txBody>
          <a:bodyPr wrap="none" anchor="ctr"/>
          <a:lstStyle/>
          <a:p>
            <a:endParaRPr lang="es-AR"/>
          </a:p>
        </p:txBody>
      </p:sp>
      <p:sp>
        <p:nvSpPr>
          <p:cNvPr id="52283" name="Line 59"/>
          <p:cNvSpPr>
            <a:spLocks noChangeShapeType="1"/>
          </p:cNvSpPr>
          <p:nvPr/>
        </p:nvSpPr>
        <p:spPr bwMode="gray">
          <a:xfrm flipH="1">
            <a:off x="3200400" y="3505200"/>
            <a:ext cx="1295400" cy="0"/>
          </a:xfrm>
          <a:prstGeom prst="line">
            <a:avLst/>
          </a:prstGeom>
          <a:noFill/>
          <a:ln w="12700">
            <a:solidFill>
              <a:schemeClr val="tx1"/>
            </a:solidFill>
            <a:round/>
            <a:headEnd type="triangle" w="med" len="med"/>
            <a:tailEnd type="none" w="sm" len="sm"/>
          </a:ln>
        </p:spPr>
        <p:txBody>
          <a:bodyPr wrap="none" anchor="ctr"/>
          <a:lstStyle/>
          <a:p>
            <a:endParaRPr lang="es-AR"/>
          </a:p>
        </p:txBody>
      </p:sp>
      <p:sp>
        <p:nvSpPr>
          <p:cNvPr id="52284" name="Line 60"/>
          <p:cNvSpPr>
            <a:spLocks noChangeShapeType="1"/>
          </p:cNvSpPr>
          <p:nvPr/>
        </p:nvSpPr>
        <p:spPr bwMode="gray">
          <a:xfrm flipH="1">
            <a:off x="3200400" y="3810000"/>
            <a:ext cx="1295400" cy="0"/>
          </a:xfrm>
          <a:prstGeom prst="line">
            <a:avLst/>
          </a:prstGeom>
          <a:noFill/>
          <a:ln w="12700">
            <a:solidFill>
              <a:schemeClr val="tx1"/>
            </a:solidFill>
            <a:round/>
            <a:headEnd type="triangle" w="med" len="med"/>
            <a:tailEnd type="none" w="sm" len="sm"/>
          </a:ln>
        </p:spPr>
        <p:txBody>
          <a:bodyPr wrap="none" anchor="ctr"/>
          <a:lstStyle/>
          <a:p>
            <a:endParaRPr lang="es-AR"/>
          </a:p>
        </p:txBody>
      </p:sp>
      <p:sp>
        <p:nvSpPr>
          <p:cNvPr id="52285" name="Line 61"/>
          <p:cNvSpPr>
            <a:spLocks noChangeShapeType="1"/>
          </p:cNvSpPr>
          <p:nvPr/>
        </p:nvSpPr>
        <p:spPr bwMode="gray">
          <a:xfrm>
            <a:off x="3200400" y="2286000"/>
            <a:ext cx="0" cy="121920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86" name="Line 62"/>
          <p:cNvSpPr>
            <a:spLocks noChangeShapeType="1"/>
          </p:cNvSpPr>
          <p:nvPr/>
        </p:nvSpPr>
        <p:spPr bwMode="gray">
          <a:xfrm>
            <a:off x="2590800" y="3810000"/>
            <a:ext cx="304800" cy="0"/>
          </a:xfrm>
          <a:prstGeom prst="line">
            <a:avLst/>
          </a:prstGeom>
          <a:noFill/>
          <a:ln w="12700">
            <a:solidFill>
              <a:schemeClr val="tx1"/>
            </a:solidFill>
            <a:round/>
            <a:headEnd type="triangle" w="med" len="med"/>
            <a:tailEnd type="none" w="sm" len="sm"/>
          </a:ln>
        </p:spPr>
        <p:txBody>
          <a:bodyPr wrap="none" anchor="ctr"/>
          <a:lstStyle/>
          <a:p>
            <a:endParaRPr lang="es-AR"/>
          </a:p>
        </p:txBody>
      </p:sp>
      <p:sp>
        <p:nvSpPr>
          <p:cNvPr id="52287" name="Line 63"/>
          <p:cNvSpPr>
            <a:spLocks noChangeShapeType="1"/>
          </p:cNvSpPr>
          <p:nvPr/>
        </p:nvSpPr>
        <p:spPr bwMode="gray">
          <a:xfrm>
            <a:off x="2590800" y="2590800"/>
            <a:ext cx="304800" cy="0"/>
          </a:xfrm>
          <a:prstGeom prst="line">
            <a:avLst/>
          </a:prstGeom>
          <a:noFill/>
          <a:ln w="12700">
            <a:solidFill>
              <a:schemeClr val="tx1"/>
            </a:solidFill>
            <a:round/>
            <a:headEnd type="triangle" w="med" len="med"/>
            <a:tailEnd type="none" w="sm" len="sm"/>
          </a:ln>
        </p:spPr>
        <p:txBody>
          <a:bodyPr wrap="none" anchor="ctr"/>
          <a:lstStyle/>
          <a:p>
            <a:endParaRPr lang="es-AR"/>
          </a:p>
        </p:txBody>
      </p:sp>
      <p:sp>
        <p:nvSpPr>
          <p:cNvPr id="52288" name="Line 64"/>
          <p:cNvSpPr>
            <a:spLocks noChangeShapeType="1"/>
          </p:cNvSpPr>
          <p:nvPr/>
        </p:nvSpPr>
        <p:spPr bwMode="gray">
          <a:xfrm>
            <a:off x="2590800" y="2133600"/>
            <a:ext cx="914400"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89" name="Line 65"/>
          <p:cNvSpPr>
            <a:spLocks noChangeShapeType="1"/>
          </p:cNvSpPr>
          <p:nvPr/>
        </p:nvSpPr>
        <p:spPr bwMode="gray">
          <a:xfrm>
            <a:off x="3505200" y="2133600"/>
            <a:ext cx="0" cy="30480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90" name="Line 66"/>
          <p:cNvSpPr>
            <a:spLocks noChangeShapeType="1"/>
          </p:cNvSpPr>
          <p:nvPr/>
        </p:nvSpPr>
        <p:spPr bwMode="gray">
          <a:xfrm>
            <a:off x="3505200" y="2743200"/>
            <a:ext cx="0" cy="182880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91" name="Line 67"/>
          <p:cNvSpPr>
            <a:spLocks noChangeShapeType="1"/>
          </p:cNvSpPr>
          <p:nvPr/>
        </p:nvSpPr>
        <p:spPr bwMode="gray">
          <a:xfrm>
            <a:off x="2590800" y="4572000"/>
            <a:ext cx="914400"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92" name="Line 68"/>
          <p:cNvSpPr>
            <a:spLocks noChangeShapeType="1"/>
          </p:cNvSpPr>
          <p:nvPr/>
        </p:nvSpPr>
        <p:spPr bwMode="gray">
          <a:xfrm>
            <a:off x="2590800" y="3352800"/>
            <a:ext cx="762000"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93" name="Line 69"/>
          <p:cNvSpPr>
            <a:spLocks noChangeShapeType="1"/>
          </p:cNvSpPr>
          <p:nvPr/>
        </p:nvSpPr>
        <p:spPr bwMode="gray">
          <a:xfrm flipH="1">
            <a:off x="3352800" y="2590800"/>
            <a:ext cx="609600" cy="0"/>
          </a:xfrm>
          <a:prstGeom prst="line">
            <a:avLst/>
          </a:prstGeom>
          <a:noFill/>
          <a:ln w="12700">
            <a:solidFill>
              <a:schemeClr val="tx1"/>
            </a:solidFill>
            <a:round/>
            <a:headEnd type="triangle" w="med" len="med"/>
            <a:tailEnd type="none" w="sm" len="sm"/>
          </a:ln>
        </p:spPr>
        <p:txBody>
          <a:bodyPr wrap="none" anchor="ctr"/>
          <a:lstStyle/>
          <a:p>
            <a:endParaRPr lang="es-AR"/>
          </a:p>
        </p:txBody>
      </p:sp>
      <p:sp>
        <p:nvSpPr>
          <p:cNvPr id="52294" name="Line 70"/>
          <p:cNvSpPr>
            <a:spLocks noChangeShapeType="1"/>
          </p:cNvSpPr>
          <p:nvPr/>
        </p:nvSpPr>
        <p:spPr bwMode="gray">
          <a:xfrm flipV="1">
            <a:off x="3352800" y="2590800"/>
            <a:ext cx="0" cy="76200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95" name="Line 71"/>
          <p:cNvSpPr>
            <a:spLocks noChangeShapeType="1"/>
          </p:cNvSpPr>
          <p:nvPr/>
        </p:nvSpPr>
        <p:spPr bwMode="gray">
          <a:xfrm>
            <a:off x="2590800" y="3505200"/>
            <a:ext cx="457200"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96" name="Line 72"/>
          <p:cNvSpPr>
            <a:spLocks noChangeShapeType="1"/>
          </p:cNvSpPr>
          <p:nvPr/>
        </p:nvSpPr>
        <p:spPr bwMode="gray">
          <a:xfrm>
            <a:off x="3048000" y="3505200"/>
            <a:ext cx="0" cy="15240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97" name="Line 73"/>
          <p:cNvSpPr>
            <a:spLocks noChangeShapeType="1"/>
          </p:cNvSpPr>
          <p:nvPr/>
        </p:nvSpPr>
        <p:spPr bwMode="gray">
          <a:xfrm>
            <a:off x="3200400" y="3810000"/>
            <a:ext cx="0" cy="91440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98" name="Line 74"/>
          <p:cNvSpPr>
            <a:spLocks noChangeShapeType="1"/>
          </p:cNvSpPr>
          <p:nvPr/>
        </p:nvSpPr>
        <p:spPr bwMode="gray">
          <a:xfrm flipH="1">
            <a:off x="2590800" y="2286000"/>
            <a:ext cx="609600"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299" name="Text Box 75"/>
          <p:cNvSpPr txBox="1">
            <a:spLocks noChangeArrowheads="1"/>
          </p:cNvSpPr>
          <p:nvPr/>
        </p:nvSpPr>
        <p:spPr bwMode="gray">
          <a:xfrm>
            <a:off x="2590800" y="1981200"/>
            <a:ext cx="549275" cy="214313"/>
          </a:xfrm>
          <a:prstGeom prst="rect">
            <a:avLst/>
          </a:prstGeom>
          <a:noFill/>
          <a:ln w="12700">
            <a:noFill/>
            <a:miter lim="800000"/>
            <a:headEnd type="none" w="sm" len="sm"/>
            <a:tailEnd type="none" w="sm" len="sm"/>
          </a:ln>
        </p:spPr>
        <p:txBody>
          <a:bodyPr wrap="none">
            <a:spAutoFit/>
          </a:bodyPr>
          <a:lstStyle/>
          <a:p>
            <a:pPr algn="l" fontAlgn="base">
              <a:lnSpc>
                <a:spcPct val="100000"/>
              </a:lnSpc>
              <a:spcBef>
                <a:spcPct val="0"/>
              </a:spcBef>
              <a:buClrTx/>
              <a:buSzTx/>
              <a:buFontTx/>
              <a:buNone/>
            </a:pPr>
            <a:r>
              <a:rPr lang="en-US" sz="800" b="1"/>
              <a:t>HADDR</a:t>
            </a:r>
            <a:endParaRPr lang="en-US" sz="800"/>
          </a:p>
        </p:txBody>
      </p:sp>
      <p:sp>
        <p:nvSpPr>
          <p:cNvPr id="52300" name="Text Box 76"/>
          <p:cNvSpPr txBox="1">
            <a:spLocks noChangeArrowheads="1"/>
          </p:cNvSpPr>
          <p:nvPr/>
        </p:nvSpPr>
        <p:spPr bwMode="gray">
          <a:xfrm>
            <a:off x="2590800" y="2133600"/>
            <a:ext cx="633413" cy="214313"/>
          </a:xfrm>
          <a:prstGeom prst="rect">
            <a:avLst/>
          </a:prstGeom>
          <a:noFill/>
          <a:ln w="12700">
            <a:noFill/>
            <a:miter lim="800000"/>
            <a:headEnd type="none" w="sm" len="sm"/>
            <a:tailEnd type="none" w="sm" len="sm"/>
          </a:ln>
        </p:spPr>
        <p:txBody>
          <a:bodyPr wrap="none">
            <a:spAutoFit/>
          </a:bodyPr>
          <a:lstStyle/>
          <a:p>
            <a:pPr algn="l" fontAlgn="base">
              <a:lnSpc>
                <a:spcPct val="100000"/>
              </a:lnSpc>
              <a:spcBef>
                <a:spcPct val="0"/>
              </a:spcBef>
              <a:buClrTx/>
              <a:buSzTx/>
              <a:buFontTx/>
              <a:buNone/>
            </a:pPr>
            <a:r>
              <a:rPr lang="en-US" sz="800" b="1"/>
              <a:t>HWDATA</a:t>
            </a:r>
            <a:endParaRPr lang="en-US" sz="800"/>
          </a:p>
        </p:txBody>
      </p:sp>
      <p:sp>
        <p:nvSpPr>
          <p:cNvPr id="52301" name="Text Box 77"/>
          <p:cNvSpPr txBox="1">
            <a:spLocks noChangeArrowheads="1"/>
          </p:cNvSpPr>
          <p:nvPr/>
        </p:nvSpPr>
        <p:spPr bwMode="gray">
          <a:xfrm>
            <a:off x="2590800" y="2438400"/>
            <a:ext cx="611188" cy="214313"/>
          </a:xfrm>
          <a:prstGeom prst="rect">
            <a:avLst/>
          </a:prstGeom>
          <a:noFill/>
          <a:ln w="12700">
            <a:noFill/>
            <a:miter lim="800000"/>
            <a:headEnd type="none" w="sm" len="sm"/>
            <a:tailEnd type="none" w="sm" len="sm"/>
          </a:ln>
        </p:spPr>
        <p:txBody>
          <a:bodyPr wrap="none">
            <a:spAutoFit/>
          </a:bodyPr>
          <a:lstStyle/>
          <a:p>
            <a:pPr algn="l" fontAlgn="base">
              <a:lnSpc>
                <a:spcPct val="100000"/>
              </a:lnSpc>
              <a:spcBef>
                <a:spcPct val="0"/>
              </a:spcBef>
              <a:buClrTx/>
              <a:buSzTx/>
              <a:buFontTx/>
              <a:buNone/>
            </a:pPr>
            <a:r>
              <a:rPr lang="en-US" sz="800" b="1"/>
              <a:t>HRDATA</a:t>
            </a:r>
            <a:endParaRPr lang="en-US" sz="800"/>
          </a:p>
        </p:txBody>
      </p:sp>
      <p:sp>
        <p:nvSpPr>
          <p:cNvPr id="52302" name="Line 78"/>
          <p:cNvSpPr>
            <a:spLocks noChangeShapeType="1"/>
          </p:cNvSpPr>
          <p:nvPr/>
        </p:nvSpPr>
        <p:spPr bwMode="gray">
          <a:xfrm>
            <a:off x="2895600" y="5029200"/>
            <a:ext cx="762000"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303" name="Line 79"/>
          <p:cNvSpPr>
            <a:spLocks noChangeShapeType="1"/>
          </p:cNvSpPr>
          <p:nvPr/>
        </p:nvSpPr>
        <p:spPr bwMode="gray">
          <a:xfrm flipH="1">
            <a:off x="3657600" y="4876800"/>
            <a:ext cx="609600"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304" name="Line 80"/>
          <p:cNvSpPr>
            <a:spLocks noChangeShapeType="1"/>
          </p:cNvSpPr>
          <p:nvPr/>
        </p:nvSpPr>
        <p:spPr bwMode="gray">
          <a:xfrm flipV="1">
            <a:off x="3657600" y="4876800"/>
            <a:ext cx="0" cy="15240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305" name="Text Box 81"/>
          <p:cNvSpPr txBox="1">
            <a:spLocks noChangeArrowheads="1"/>
          </p:cNvSpPr>
          <p:nvPr/>
        </p:nvSpPr>
        <p:spPr bwMode="gray">
          <a:xfrm>
            <a:off x="5715000" y="1828800"/>
            <a:ext cx="549275" cy="214313"/>
          </a:xfrm>
          <a:prstGeom prst="rect">
            <a:avLst/>
          </a:prstGeom>
          <a:noFill/>
          <a:ln w="12700">
            <a:noFill/>
            <a:miter lim="800000"/>
            <a:headEnd type="none" w="sm" len="sm"/>
            <a:tailEnd type="none" w="sm" len="sm"/>
          </a:ln>
        </p:spPr>
        <p:txBody>
          <a:bodyPr wrap="none">
            <a:spAutoFit/>
          </a:bodyPr>
          <a:lstStyle/>
          <a:p>
            <a:pPr algn="l" fontAlgn="base">
              <a:lnSpc>
                <a:spcPct val="100000"/>
              </a:lnSpc>
              <a:spcBef>
                <a:spcPct val="0"/>
              </a:spcBef>
              <a:buClrTx/>
              <a:buSzTx/>
              <a:buFontTx/>
              <a:buNone/>
            </a:pPr>
            <a:r>
              <a:rPr lang="en-US" sz="800" b="1"/>
              <a:t>HADDR</a:t>
            </a:r>
            <a:endParaRPr lang="en-US" sz="1000"/>
          </a:p>
        </p:txBody>
      </p:sp>
      <p:sp>
        <p:nvSpPr>
          <p:cNvPr id="52306" name="Text Box 82"/>
          <p:cNvSpPr txBox="1">
            <a:spLocks noChangeArrowheads="1"/>
          </p:cNvSpPr>
          <p:nvPr/>
        </p:nvSpPr>
        <p:spPr bwMode="gray">
          <a:xfrm>
            <a:off x="5181600" y="2286000"/>
            <a:ext cx="611188" cy="214313"/>
          </a:xfrm>
          <a:prstGeom prst="rect">
            <a:avLst/>
          </a:prstGeom>
          <a:noFill/>
          <a:ln w="12700">
            <a:noFill/>
            <a:miter lim="800000"/>
            <a:headEnd type="none" w="sm" len="sm"/>
            <a:tailEnd type="none" w="sm" len="sm"/>
          </a:ln>
        </p:spPr>
        <p:txBody>
          <a:bodyPr wrap="none">
            <a:spAutoFit/>
          </a:bodyPr>
          <a:lstStyle/>
          <a:p>
            <a:pPr algn="l" fontAlgn="base">
              <a:lnSpc>
                <a:spcPct val="100000"/>
              </a:lnSpc>
              <a:spcBef>
                <a:spcPct val="0"/>
              </a:spcBef>
              <a:buClrTx/>
              <a:buSzTx/>
              <a:buFontTx/>
              <a:buNone/>
            </a:pPr>
            <a:r>
              <a:rPr lang="en-US" sz="800" b="1"/>
              <a:t>HRDATA</a:t>
            </a:r>
            <a:endParaRPr lang="en-US" sz="800"/>
          </a:p>
        </p:txBody>
      </p:sp>
      <p:sp>
        <p:nvSpPr>
          <p:cNvPr id="52307" name="Line 83"/>
          <p:cNvSpPr>
            <a:spLocks noChangeShapeType="1"/>
          </p:cNvSpPr>
          <p:nvPr/>
        </p:nvSpPr>
        <p:spPr bwMode="gray">
          <a:xfrm flipH="1">
            <a:off x="2590800" y="4724400"/>
            <a:ext cx="609600" cy="0"/>
          </a:xfrm>
          <a:prstGeom prst="line">
            <a:avLst/>
          </a:prstGeom>
          <a:noFill/>
          <a:ln w="12700">
            <a:solidFill>
              <a:schemeClr val="tx1"/>
            </a:solidFill>
            <a:round/>
            <a:headEnd type="none" w="sm" len="sm"/>
            <a:tailEnd type="none" w="sm" len="sm"/>
          </a:ln>
        </p:spPr>
        <p:txBody>
          <a:bodyPr wrap="none" anchor="ctr"/>
          <a:lstStyle/>
          <a:p>
            <a:endParaRPr lang="es-AR"/>
          </a:p>
        </p:txBody>
      </p:sp>
      <p:sp>
        <p:nvSpPr>
          <p:cNvPr id="52308" name="Oval 84"/>
          <p:cNvSpPr>
            <a:spLocks noChangeArrowheads="1"/>
          </p:cNvSpPr>
          <p:nvPr/>
        </p:nvSpPr>
        <p:spPr bwMode="gray">
          <a:xfrm>
            <a:off x="5757863" y="2620963"/>
            <a:ext cx="76200" cy="76200"/>
          </a:xfrm>
          <a:prstGeom prst="ellipse">
            <a:avLst/>
          </a:prstGeom>
          <a:solidFill>
            <a:schemeClr val="tx1"/>
          </a:solidFill>
          <a:ln w="12700">
            <a:noFill/>
            <a:round/>
            <a:headEnd type="none" w="sm" len="sm"/>
            <a:tailEnd type="none" w="sm" len="sm"/>
          </a:ln>
        </p:spPr>
        <p:txBody>
          <a:bodyPr wrap="none" anchor="ctr"/>
          <a:lstStyle/>
          <a:p>
            <a:endParaRPr lang="es-AR"/>
          </a:p>
        </p:txBody>
      </p:sp>
      <p:sp>
        <p:nvSpPr>
          <p:cNvPr id="52309" name="Oval 85"/>
          <p:cNvSpPr>
            <a:spLocks noChangeArrowheads="1"/>
          </p:cNvSpPr>
          <p:nvPr/>
        </p:nvSpPr>
        <p:spPr bwMode="gray">
          <a:xfrm>
            <a:off x="5908675" y="3176588"/>
            <a:ext cx="76200" cy="76200"/>
          </a:xfrm>
          <a:prstGeom prst="ellipse">
            <a:avLst/>
          </a:prstGeom>
          <a:solidFill>
            <a:schemeClr val="tx1"/>
          </a:solidFill>
          <a:ln w="12700">
            <a:noFill/>
            <a:round/>
            <a:headEnd type="none" w="sm" len="sm"/>
            <a:tailEnd type="none" w="sm" len="sm"/>
          </a:ln>
        </p:spPr>
        <p:txBody>
          <a:bodyPr wrap="none" anchor="ctr"/>
          <a:lstStyle/>
          <a:p>
            <a:endParaRPr lang="es-AR"/>
          </a:p>
        </p:txBody>
      </p:sp>
      <p:sp>
        <p:nvSpPr>
          <p:cNvPr id="52310" name="Oval 86"/>
          <p:cNvSpPr>
            <a:spLocks noChangeArrowheads="1"/>
          </p:cNvSpPr>
          <p:nvPr/>
        </p:nvSpPr>
        <p:spPr bwMode="gray">
          <a:xfrm>
            <a:off x="5765800" y="2997200"/>
            <a:ext cx="76200" cy="76200"/>
          </a:xfrm>
          <a:prstGeom prst="ellipse">
            <a:avLst/>
          </a:prstGeom>
          <a:solidFill>
            <a:schemeClr val="tx1"/>
          </a:solidFill>
          <a:ln w="12700">
            <a:noFill/>
            <a:round/>
            <a:headEnd type="none" w="sm" len="sm"/>
            <a:tailEnd type="none" w="sm" len="sm"/>
          </a:ln>
        </p:spPr>
        <p:txBody>
          <a:bodyPr wrap="none" anchor="ctr"/>
          <a:lstStyle/>
          <a:p>
            <a:endParaRPr lang="es-AR"/>
          </a:p>
        </p:txBody>
      </p:sp>
      <p:sp>
        <p:nvSpPr>
          <p:cNvPr id="52311" name="Oval 87"/>
          <p:cNvSpPr>
            <a:spLocks noChangeArrowheads="1"/>
          </p:cNvSpPr>
          <p:nvPr/>
        </p:nvSpPr>
        <p:spPr bwMode="gray">
          <a:xfrm>
            <a:off x="5899150" y="3633788"/>
            <a:ext cx="76200" cy="76200"/>
          </a:xfrm>
          <a:prstGeom prst="ellipse">
            <a:avLst/>
          </a:prstGeom>
          <a:solidFill>
            <a:schemeClr val="tx1"/>
          </a:solidFill>
          <a:ln w="12700">
            <a:noFill/>
            <a:round/>
            <a:headEnd type="none" w="sm" len="sm"/>
            <a:tailEnd type="none" w="sm" len="sm"/>
          </a:ln>
        </p:spPr>
        <p:txBody>
          <a:bodyPr wrap="none" anchor="ctr"/>
          <a:lstStyle/>
          <a:p>
            <a:endParaRPr lang="es-AR"/>
          </a:p>
        </p:txBody>
      </p:sp>
      <p:sp>
        <p:nvSpPr>
          <p:cNvPr id="52312" name="Oval 88"/>
          <p:cNvSpPr>
            <a:spLocks noChangeArrowheads="1"/>
          </p:cNvSpPr>
          <p:nvPr/>
        </p:nvSpPr>
        <p:spPr bwMode="gray">
          <a:xfrm>
            <a:off x="5757863" y="4073525"/>
            <a:ext cx="76200" cy="76200"/>
          </a:xfrm>
          <a:prstGeom prst="ellipse">
            <a:avLst/>
          </a:prstGeom>
          <a:solidFill>
            <a:schemeClr val="tx1"/>
          </a:solidFill>
          <a:ln w="12700">
            <a:noFill/>
            <a:round/>
            <a:headEnd type="none" w="sm" len="sm"/>
            <a:tailEnd type="none" w="sm" len="sm"/>
          </a:ln>
        </p:spPr>
        <p:txBody>
          <a:bodyPr wrap="none" anchor="ctr"/>
          <a:lstStyle/>
          <a:p>
            <a:endParaRPr lang="es-AR"/>
          </a:p>
        </p:txBody>
      </p:sp>
      <p:sp>
        <p:nvSpPr>
          <p:cNvPr id="52313" name="Oval 89"/>
          <p:cNvSpPr>
            <a:spLocks noChangeArrowheads="1"/>
          </p:cNvSpPr>
          <p:nvPr/>
        </p:nvSpPr>
        <p:spPr bwMode="gray">
          <a:xfrm>
            <a:off x="5907088" y="4235450"/>
            <a:ext cx="76200" cy="76200"/>
          </a:xfrm>
          <a:prstGeom prst="ellipse">
            <a:avLst/>
          </a:prstGeom>
          <a:solidFill>
            <a:schemeClr val="tx1"/>
          </a:solidFill>
          <a:ln w="12700">
            <a:noFill/>
            <a:round/>
            <a:headEnd type="none" w="sm" len="sm"/>
            <a:tailEnd type="none" w="sm" len="sm"/>
          </a:ln>
        </p:spPr>
        <p:txBody>
          <a:bodyPr wrap="none" anchor="ctr"/>
          <a:lstStyle/>
          <a:p>
            <a:endParaRPr lang="es-AR"/>
          </a:p>
        </p:txBody>
      </p:sp>
      <p:sp>
        <p:nvSpPr>
          <p:cNvPr id="52314" name="Oval 90"/>
          <p:cNvSpPr>
            <a:spLocks noChangeArrowheads="1"/>
          </p:cNvSpPr>
          <p:nvPr/>
        </p:nvSpPr>
        <p:spPr bwMode="gray">
          <a:xfrm>
            <a:off x="2860675" y="4991100"/>
            <a:ext cx="76200" cy="76200"/>
          </a:xfrm>
          <a:prstGeom prst="ellipse">
            <a:avLst/>
          </a:prstGeom>
          <a:solidFill>
            <a:schemeClr val="tx1"/>
          </a:solidFill>
          <a:ln w="12700">
            <a:noFill/>
            <a:round/>
            <a:headEnd type="none" w="sm" len="sm"/>
            <a:tailEnd type="none" w="sm" len="sm"/>
          </a:ln>
        </p:spPr>
        <p:txBody>
          <a:bodyPr wrap="none" anchor="ctr"/>
          <a:lstStyle/>
          <a:p>
            <a:endParaRPr lang="es-AR"/>
          </a:p>
        </p:txBody>
      </p:sp>
      <p:sp>
        <p:nvSpPr>
          <p:cNvPr id="52315" name="Oval 91"/>
          <p:cNvSpPr>
            <a:spLocks noChangeArrowheads="1"/>
          </p:cNvSpPr>
          <p:nvPr/>
        </p:nvSpPr>
        <p:spPr bwMode="gray">
          <a:xfrm>
            <a:off x="2852738" y="3786188"/>
            <a:ext cx="76200" cy="76200"/>
          </a:xfrm>
          <a:prstGeom prst="ellipse">
            <a:avLst/>
          </a:prstGeom>
          <a:solidFill>
            <a:schemeClr val="tx1"/>
          </a:solidFill>
          <a:ln w="12700">
            <a:noFill/>
            <a:round/>
            <a:headEnd type="none" w="sm" len="sm"/>
            <a:tailEnd type="none" w="sm" len="sm"/>
          </a:ln>
        </p:spPr>
        <p:txBody>
          <a:bodyPr wrap="none" anchor="ctr"/>
          <a:lstStyle/>
          <a:p>
            <a:endParaRPr lang="es-AR"/>
          </a:p>
        </p:txBody>
      </p:sp>
      <p:sp>
        <p:nvSpPr>
          <p:cNvPr id="52316" name="Rectangle 92"/>
          <p:cNvSpPr>
            <a:spLocks noGrp="1" noChangeArrowheads="1"/>
          </p:cNvSpPr>
          <p:nvPr>
            <p:ph type="title"/>
          </p:nvPr>
        </p:nvSpPr>
        <p:spPr/>
        <p:txBody>
          <a:bodyPr/>
          <a:lstStyle/>
          <a:p>
            <a:r>
              <a:rPr lang="en-US" smtClean="0"/>
              <a:t>AHB Structure</a:t>
            </a:r>
            <a:endParaRPr lang="en-GB" smtClean="0"/>
          </a:p>
        </p:txBody>
      </p:sp>
    </p:spTree>
  </p:cSld>
  <p:clrMapOvr>
    <a:masterClrMapping/>
  </p:clrMapOvr>
  <p:transition>
    <p:pull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gray">
          <a:xfrm>
            <a:off x="6705600" y="4953000"/>
            <a:ext cx="1827213" cy="400050"/>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2000" b="1">
                <a:solidFill>
                  <a:schemeClr val="bg2"/>
                </a:solidFill>
              </a:rPr>
              <a:t>Vector Table</a:t>
            </a:r>
          </a:p>
        </p:txBody>
      </p:sp>
      <p:sp>
        <p:nvSpPr>
          <p:cNvPr id="10243" name="Rectangle 3"/>
          <p:cNvSpPr>
            <a:spLocks noGrp="1" noChangeArrowheads="1"/>
          </p:cNvSpPr>
          <p:nvPr>
            <p:ph type="title"/>
          </p:nvPr>
        </p:nvSpPr>
        <p:spPr/>
        <p:txBody>
          <a:bodyPr/>
          <a:lstStyle/>
          <a:p>
            <a:r>
              <a:rPr lang="en-US" smtClean="0"/>
              <a:t>Exception Handling</a:t>
            </a:r>
          </a:p>
        </p:txBody>
      </p:sp>
      <p:sp>
        <p:nvSpPr>
          <p:cNvPr id="10244" name="Rectangle 4"/>
          <p:cNvSpPr>
            <a:spLocks noGrp="1" noChangeArrowheads="1"/>
          </p:cNvSpPr>
          <p:nvPr>
            <p:ph type="body" idx="1"/>
          </p:nvPr>
        </p:nvSpPr>
        <p:spPr>
          <a:xfrm>
            <a:off x="312738" y="1314450"/>
            <a:ext cx="8810625" cy="4902200"/>
          </a:xfrm>
        </p:spPr>
        <p:txBody>
          <a:bodyPr/>
          <a:lstStyle/>
          <a:p>
            <a:r>
              <a:rPr lang="en-US" smtClean="0"/>
              <a:t>When an exception occurs, the ARM:</a:t>
            </a:r>
          </a:p>
          <a:p>
            <a:pPr lvl="1"/>
            <a:r>
              <a:rPr lang="en-US" smtClean="0"/>
              <a:t>Copies CPSR into SPSR_&lt;mode&gt;</a:t>
            </a:r>
          </a:p>
          <a:p>
            <a:pPr lvl="1"/>
            <a:r>
              <a:rPr lang="en-US" smtClean="0"/>
              <a:t>Sets appropriate CPSR bits </a:t>
            </a:r>
          </a:p>
          <a:p>
            <a:pPr lvl="2"/>
            <a:r>
              <a:rPr lang="en-US" smtClean="0"/>
              <a:t>Change to ARM state</a:t>
            </a:r>
          </a:p>
          <a:p>
            <a:pPr lvl="2"/>
            <a:r>
              <a:rPr lang="en-US" smtClean="0"/>
              <a:t>Change to exception mode </a:t>
            </a:r>
          </a:p>
          <a:p>
            <a:pPr lvl="2"/>
            <a:r>
              <a:rPr lang="en-US" smtClean="0"/>
              <a:t>Disable interrupts (if appropriate)</a:t>
            </a:r>
          </a:p>
          <a:p>
            <a:pPr lvl="1"/>
            <a:r>
              <a:rPr lang="en-US" smtClean="0"/>
              <a:t>Stores the return address in LR_&lt;mode&gt;</a:t>
            </a:r>
          </a:p>
          <a:p>
            <a:pPr lvl="1"/>
            <a:r>
              <a:rPr lang="en-US" smtClean="0"/>
              <a:t>Sets PC to vector address</a:t>
            </a:r>
          </a:p>
          <a:p>
            <a:r>
              <a:rPr lang="en-US" smtClean="0"/>
              <a:t>To return, exception handler needs to:</a:t>
            </a:r>
          </a:p>
          <a:p>
            <a:pPr lvl="1"/>
            <a:r>
              <a:rPr lang="en-US" smtClean="0"/>
              <a:t>Restore CPSR from SPSR_&lt;mode&gt;</a:t>
            </a:r>
          </a:p>
          <a:p>
            <a:pPr lvl="1"/>
            <a:r>
              <a:rPr lang="en-US" smtClean="0"/>
              <a:t>Restore PC from LR_&lt;mode&gt;</a:t>
            </a:r>
          </a:p>
          <a:p>
            <a:pPr>
              <a:buFont typeface="Wingdings" pitchFamily="2" charset="2"/>
              <a:buNone/>
            </a:pPr>
            <a:r>
              <a:rPr lang="en-US" smtClean="0"/>
              <a:t>	This can only be done in ARM state.</a:t>
            </a:r>
          </a:p>
        </p:txBody>
      </p:sp>
      <p:sp>
        <p:nvSpPr>
          <p:cNvPr id="10245" name="Rectangle 5"/>
          <p:cNvSpPr>
            <a:spLocks noChangeArrowheads="1"/>
          </p:cNvSpPr>
          <p:nvPr/>
        </p:nvSpPr>
        <p:spPr bwMode="black">
          <a:xfrm>
            <a:off x="6172200" y="5318125"/>
            <a:ext cx="2743200" cy="765175"/>
          </a:xfrm>
          <a:prstGeom prst="rect">
            <a:avLst/>
          </a:prstGeom>
          <a:noFill/>
          <a:ln w="12700">
            <a:noFill/>
            <a:miter lim="800000"/>
            <a:headEnd/>
            <a:tailEnd/>
          </a:ln>
        </p:spPr>
        <p:txBody>
          <a:bodyPr lIns="96838" tIns="47625" rIns="96838" bIns="47625" anchor="ctr">
            <a:spAutoFit/>
          </a:bodyPr>
          <a:lstStyle/>
          <a:p>
            <a:pPr fontAlgn="base">
              <a:lnSpc>
                <a:spcPct val="100000"/>
              </a:lnSpc>
              <a:spcBef>
                <a:spcPct val="0"/>
              </a:spcBef>
              <a:buClrTx/>
              <a:buSzTx/>
              <a:buFontTx/>
              <a:buNone/>
            </a:pPr>
            <a:r>
              <a:rPr lang="en-US" sz="1400"/>
              <a:t>Vector table can be at </a:t>
            </a:r>
            <a:br>
              <a:rPr lang="en-US" sz="1400"/>
            </a:br>
            <a:r>
              <a:rPr lang="en-US" sz="1600" b="1">
                <a:latin typeface="Courier New" pitchFamily="49" charset="0"/>
              </a:rPr>
              <a:t>0xFFFF0000</a:t>
            </a:r>
            <a:r>
              <a:rPr lang="en-US" sz="1400"/>
              <a:t> on ARM720T</a:t>
            </a:r>
            <a:br>
              <a:rPr lang="en-US" sz="1400"/>
            </a:br>
            <a:r>
              <a:rPr lang="en-US" sz="1400"/>
              <a:t> and on ARM9/10 family devices</a:t>
            </a:r>
          </a:p>
        </p:txBody>
      </p:sp>
      <p:sp>
        <p:nvSpPr>
          <p:cNvPr id="10246" name="Line 6"/>
          <p:cNvSpPr>
            <a:spLocks noChangeShapeType="1"/>
          </p:cNvSpPr>
          <p:nvPr/>
        </p:nvSpPr>
        <p:spPr bwMode="auto">
          <a:xfrm flipH="1">
            <a:off x="6477000" y="1600200"/>
            <a:ext cx="0" cy="914400"/>
          </a:xfrm>
          <a:prstGeom prst="line">
            <a:avLst/>
          </a:prstGeom>
          <a:noFill/>
          <a:ln w="12700">
            <a:solidFill>
              <a:srgbClr val="000000"/>
            </a:solidFill>
            <a:prstDash val="dash"/>
            <a:round/>
            <a:headEnd type="none" w="sm" len="sm"/>
            <a:tailEnd type="none" w="sm" len="sm"/>
          </a:ln>
        </p:spPr>
        <p:txBody>
          <a:bodyPr wrap="none" anchor="ctr"/>
          <a:lstStyle/>
          <a:p>
            <a:endParaRPr lang="es-AR"/>
          </a:p>
        </p:txBody>
      </p:sp>
      <p:sp>
        <p:nvSpPr>
          <p:cNvPr id="10247" name="Line 7"/>
          <p:cNvSpPr>
            <a:spLocks noChangeShapeType="1"/>
          </p:cNvSpPr>
          <p:nvPr/>
        </p:nvSpPr>
        <p:spPr bwMode="gray">
          <a:xfrm>
            <a:off x="7543800" y="1752600"/>
            <a:ext cx="0" cy="533400"/>
          </a:xfrm>
          <a:prstGeom prst="line">
            <a:avLst/>
          </a:prstGeom>
          <a:noFill/>
          <a:ln w="50800" cap="rnd">
            <a:solidFill>
              <a:srgbClr val="000000"/>
            </a:solidFill>
            <a:prstDash val="sysDot"/>
            <a:round/>
            <a:headEnd type="none" w="sm" len="sm"/>
            <a:tailEnd type="none" w="sm" len="sm"/>
          </a:ln>
        </p:spPr>
        <p:txBody>
          <a:bodyPr wrap="none" anchor="ctr"/>
          <a:lstStyle/>
          <a:p>
            <a:endParaRPr lang="es-AR"/>
          </a:p>
        </p:txBody>
      </p:sp>
      <p:sp>
        <p:nvSpPr>
          <p:cNvPr id="10248" name="Rectangle 8"/>
          <p:cNvSpPr>
            <a:spLocks noChangeArrowheads="1"/>
          </p:cNvSpPr>
          <p:nvPr/>
        </p:nvSpPr>
        <p:spPr bwMode="gray">
          <a:xfrm>
            <a:off x="6477000" y="2514600"/>
            <a:ext cx="2209800" cy="304800"/>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600" b="1">
                <a:solidFill>
                  <a:schemeClr val="bg1"/>
                </a:solidFill>
              </a:rPr>
              <a:t>FIQ</a:t>
            </a:r>
            <a:endParaRPr lang="en-US" sz="2400">
              <a:solidFill>
                <a:schemeClr val="bg1"/>
              </a:solidFill>
              <a:latin typeface="Times New Roman" pitchFamily="18" charset="0"/>
            </a:endParaRPr>
          </a:p>
        </p:txBody>
      </p:sp>
      <p:sp>
        <p:nvSpPr>
          <p:cNvPr id="10249" name="Rectangle 9"/>
          <p:cNvSpPr>
            <a:spLocks noChangeArrowheads="1"/>
          </p:cNvSpPr>
          <p:nvPr/>
        </p:nvSpPr>
        <p:spPr bwMode="gray">
          <a:xfrm>
            <a:off x="6477000" y="2819400"/>
            <a:ext cx="2209800" cy="304800"/>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600" b="1">
                <a:solidFill>
                  <a:schemeClr val="bg1"/>
                </a:solidFill>
              </a:rPr>
              <a:t>IRQ</a:t>
            </a:r>
            <a:endParaRPr lang="en-US" sz="1600" b="1">
              <a:solidFill>
                <a:schemeClr val="bg1"/>
              </a:solidFill>
              <a:latin typeface="Courier New" pitchFamily="49" charset="0"/>
            </a:endParaRPr>
          </a:p>
        </p:txBody>
      </p:sp>
      <p:sp>
        <p:nvSpPr>
          <p:cNvPr id="10250" name="Rectangle 10"/>
          <p:cNvSpPr>
            <a:spLocks noChangeArrowheads="1"/>
          </p:cNvSpPr>
          <p:nvPr/>
        </p:nvSpPr>
        <p:spPr bwMode="gray">
          <a:xfrm>
            <a:off x="6477000" y="3124200"/>
            <a:ext cx="2209800" cy="304800"/>
          </a:xfrm>
          <a:prstGeom prst="rect">
            <a:avLst/>
          </a:prstGeom>
          <a:solidFill>
            <a:schemeClr val="bg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600" b="1">
                <a:solidFill>
                  <a:schemeClr val="bg1"/>
                </a:solidFill>
              </a:rPr>
              <a:t>(Reserved)</a:t>
            </a:r>
            <a:endParaRPr lang="en-US" sz="2400">
              <a:solidFill>
                <a:schemeClr val="bg1"/>
              </a:solidFill>
              <a:latin typeface="Times New Roman" pitchFamily="18" charset="0"/>
            </a:endParaRPr>
          </a:p>
        </p:txBody>
      </p:sp>
      <p:sp>
        <p:nvSpPr>
          <p:cNvPr id="10251" name="Rectangle 11"/>
          <p:cNvSpPr>
            <a:spLocks noChangeArrowheads="1"/>
          </p:cNvSpPr>
          <p:nvPr/>
        </p:nvSpPr>
        <p:spPr bwMode="gray">
          <a:xfrm>
            <a:off x="6477000" y="3429000"/>
            <a:ext cx="2209800" cy="304800"/>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600" b="1">
                <a:solidFill>
                  <a:schemeClr val="bg1"/>
                </a:solidFill>
              </a:rPr>
              <a:t>Data Abort</a:t>
            </a:r>
            <a:endParaRPr lang="en-US" sz="1600" b="1">
              <a:solidFill>
                <a:schemeClr val="bg1"/>
              </a:solidFill>
              <a:latin typeface="Courier New" pitchFamily="49" charset="0"/>
            </a:endParaRPr>
          </a:p>
        </p:txBody>
      </p:sp>
      <p:sp>
        <p:nvSpPr>
          <p:cNvPr id="10252" name="Rectangle 12"/>
          <p:cNvSpPr>
            <a:spLocks noChangeArrowheads="1"/>
          </p:cNvSpPr>
          <p:nvPr/>
        </p:nvSpPr>
        <p:spPr bwMode="gray">
          <a:xfrm>
            <a:off x="6477000" y="3733800"/>
            <a:ext cx="2209800" cy="304800"/>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600" b="1">
                <a:solidFill>
                  <a:schemeClr val="bg1"/>
                </a:solidFill>
              </a:rPr>
              <a:t>Prefetch Abort</a:t>
            </a:r>
            <a:endParaRPr lang="en-US" sz="1600" b="1">
              <a:solidFill>
                <a:schemeClr val="bg1"/>
              </a:solidFill>
              <a:latin typeface="Courier New" pitchFamily="49" charset="0"/>
            </a:endParaRPr>
          </a:p>
        </p:txBody>
      </p:sp>
      <p:sp>
        <p:nvSpPr>
          <p:cNvPr id="10253" name="Rectangle 13"/>
          <p:cNvSpPr>
            <a:spLocks noChangeArrowheads="1"/>
          </p:cNvSpPr>
          <p:nvPr/>
        </p:nvSpPr>
        <p:spPr bwMode="gray">
          <a:xfrm>
            <a:off x="6477000" y="4038600"/>
            <a:ext cx="2209800" cy="304800"/>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300" b="1">
                <a:solidFill>
                  <a:schemeClr val="bg1"/>
                </a:solidFill>
              </a:rPr>
              <a:t>Software Interrupt</a:t>
            </a:r>
            <a:endParaRPr lang="en-US" sz="1300" b="1">
              <a:solidFill>
                <a:schemeClr val="bg1"/>
              </a:solidFill>
              <a:latin typeface="Courier New" pitchFamily="49" charset="0"/>
            </a:endParaRPr>
          </a:p>
        </p:txBody>
      </p:sp>
      <p:sp>
        <p:nvSpPr>
          <p:cNvPr id="10254" name="Rectangle 14"/>
          <p:cNvSpPr>
            <a:spLocks noChangeArrowheads="1"/>
          </p:cNvSpPr>
          <p:nvPr/>
        </p:nvSpPr>
        <p:spPr bwMode="gray">
          <a:xfrm>
            <a:off x="6477000" y="4343400"/>
            <a:ext cx="2209800" cy="304800"/>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300" b="1">
                <a:solidFill>
                  <a:schemeClr val="bg1"/>
                </a:solidFill>
              </a:rPr>
              <a:t>Undefined Instruction</a:t>
            </a:r>
            <a:endParaRPr lang="en-US" sz="1600" b="1">
              <a:solidFill>
                <a:schemeClr val="bg1"/>
              </a:solidFill>
              <a:latin typeface="Courier New" pitchFamily="49" charset="0"/>
            </a:endParaRPr>
          </a:p>
        </p:txBody>
      </p:sp>
      <p:sp>
        <p:nvSpPr>
          <p:cNvPr id="10255" name="Rectangle 15"/>
          <p:cNvSpPr>
            <a:spLocks noChangeArrowheads="1"/>
          </p:cNvSpPr>
          <p:nvPr/>
        </p:nvSpPr>
        <p:spPr bwMode="gray">
          <a:xfrm>
            <a:off x="6477000" y="4648200"/>
            <a:ext cx="2209800" cy="304800"/>
          </a:xfrm>
          <a:prstGeom prst="rect">
            <a:avLst/>
          </a:prstGeom>
          <a:solidFill>
            <a:schemeClr val="tx2"/>
          </a:solidFill>
          <a:ln w="12700">
            <a:solidFill>
              <a:schemeClr val="tx1"/>
            </a:solidFill>
            <a:miter lim="800000"/>
            <a:headEnd/>
            <a:tailEnd/>
          </a:ln>
        </p:spPr>
        <p:txBody>
          <a:bodyPr wrap="none" anchor="ctr"/>
          <a:lstStyle/>
          <a:p>
            <a:pPr fontAlgn="base">
              <a:lnSpc>
                <a:spcPct val="100000"/>
              </a:lnSpc>
              <a:spcBef>
                <a:spcPct val="0"/>
              </a:spcBef>
              <a:buClrTx/>
              <a:buSzTx/>
              <a:buFontTx/>
              <a:buNone/>
            </a:pPr>
            <a:r>
              <a:rPr lang="en-US" sz="1600" b="1">
                <a:solidFill>
                  <a:schemeClr val="bg1"/>
                </a:solidFill>
              </a:rPr>
              <a:t>Reset</a:t>
            </a:r>
            <a:endParaRPr lang="en-US" sz="1600" b="1">
              <a:solidFill>
                <a:schemeClr val="bg1"/>
              </a:solidFill>
              <a:latin typeface="Courier New" pitchFamily="49" charset="0"/>
            </a:endParaRPr>
          </a:p>
        </p:txBody>
      </p:sp>
      <p:grpSp>
        <p:nvGrpSpPr>
          <p:cNvPr id="10256" name="Group 16"/>
          <p:cNvGrpSpPr>
            <a:grpSpLocks/>
          </p:cNvGrpSpPr>
          <p:nvPr/>
        </p:nvGrpSpPr>
        <p:grpSpPr bwMode="auto">
          <a:xfrm>
            <a:off x="5715000" y="2514600"/>
            <a:ext cx="596900" cy="2438400"/>
            <a:chOff x="3888" y="1296"/>
            <a:chExt cx="1384" cy="1536"/>
          </a:xfrm>
        </p:grpSpPr>
        <p:sp>
          <p:nvSpPr>
            <p:cNvPr id="10258" name="Rectangle 17"/>
            <p:cNvSpPr>
              <a:spLocks noChangeArrowheads="1"/>
            </p:cNvSpPr>
            <p:nvPr/>
          </p:nvSpPr>
          <p:spPr bwMode="gray">
            <a:xfrm>
              <a:off x="3888" y="1296"/>
              <a:ext cx="1384" cy="192"/>
            </a:xfrm>
            <a:prstGeom prst="rect">
              <a:avLst/>
            </a:prstGeom>
            <a:noFill/>
            <a:ln w="12700">
              <a:noFill/>
              <a:miter lim="800000"/>
              <a:headEnd/>
              <a:tailEnd/>
            </a:ln>
          </p:spPr>
          <p:txBody>
            <a:bodyPr wrap="none" anchor="ctr"/>
            <a:lstStyle/>
            <a:p>
              <a:pPr fontAlgn="base">
                <a:lnSpc>
                  <a:spcPct val="100000"/>
                </a:lnSpc>
                <a:spcBef>
                  <a:spcPct val="0"/>
                </a:spcBef>
                <a:buClrTx/>
                <a:buSzTx/>
                <a:buFontTx/>
                <a:buNone/>
              </a:pPr>
              <a:r>
                <a:rPr lang="en-US" sz="1400"/>
                <a:t>0x1C</a:t>
              </a:r>
              <a:endParaRPr lang="en-US" sz="2400">
                <a:latin typeface="Times New Roman" pitchFamily="18" charset="0"/>
              </a:endParaRPr>
            </a:p>
          </p:txBody>
        </p:sp>
        <p:sp>
          <p:nvSpPr>
            <p:cNvPr id="10259" name="Rectangle 18"/>
            <p:cNvSpPr>
              <a:spLocks noChangeArrowheads="1"/>
            </p:cNvSpPr>
            <p:nvPr/>
          </p:nvSpPr>
          <p:spPr bwMode="gray">
            <a:xfrm>
              <a:off x="3888" y="1488"/>
              <a:ext cx="1384" cy="192"/>
            </a:xfrm>
            <a:prstGeom prst="rect">
              <a:avLst/>
            </a:prstGeom>
            <a:noFill/>
            <a:ln w="12700">
              <a:noFill/>
              <a:miter lim="800000"/>
              <a:headEnd/>
              <a:tailEnd/>
            </a:ln>
          </p:spPr>
          <p:txBody>
            <a:bodyPr wrap="none" anchor="ctr"/>
            <a:lstStyle/>
            <a:p>
              <a:pPr fontAlgn="base">
                <a:lnSpc>
                  <a:spcPct val="100000"/>
                </a:lnSpc>
                <a:spcBef>
                  <a:spcPct val="0"/>
                </a:spcBef>
                <a:buClrTx/>
                <a:buSzTx/>
                <a:buFontTx/>
                <a:buNone/>
              </a:pPr>
              <a:r>
                <a:rPr lang="en-US" sz="1400"/>
                <a:t>0x18</a:t>
              </a:r>
              <a:endParaRPr lang="en-US" sz="1600" b="1">
                <a:latin typeface="Courier New" pitchFamily="49" charset="0"/>
              </a:endParaRPr>
            </a:p>
          </p:txBody>
        </p:sp>
        <p:sp>
          <p:nvSpPr>
            <p:cNvPr id="10260" name="Rectangle 19"/>
            <p:cNvSpPr>
              <a:spLocks noChangeArrowheads="1"/>
            </p:cNvSpPr>
            <p:nvPr/>
          </p:nvSpPr>
          <p:spPr bwMode="gray">
            <a:xfrm>
              <a:off x="3888" y="1680"/>
              <a:ext cx="1384" cy="192"/>
            </a:xfrm>
            <a:prstGeom prst="rect">
              <a:avLst/>
            </a:prstGeom>
            <a:noFill/>
            <a:ln w="12700">
              <a:noFill/>
              <a:miter lim="800000"/>
              <a:headEnd/>
              <a:tailEnd/>
            </a:ln>
          </p:spPr>
          <p:txBody>
            <a:bodyPr wrap="none" anchor="ctr"/>
            <a:lstStyle/>
            <a:p>
              <a:pPr fontAlgn="base">
                <a:lnSpc>
                  <a:spcPct val="100000"/>
                </a:lnSpc>
                <a:spcBef>
                  <a:spcPct val="0"/>
                </a:spcBef>
                <a:buClrTx/>
                <a:buSzTx/>
                <a:buFontTx/>
                <a:buNone/>
              </a:pPr>
              <a:r>
                <a:rPr lang="en-US" sz="1400"/>
                <a:t>0x14</a:t>
              </a:r>
              <a:endParaRPr lang="en-US" sz="2400">
                <a:latin typeface="Times New Roman" pitchFamily="18" charset="0"/>
              </a:endParaRPr>
            </a:p>
          </p:txBody>
        </p:sp>
        <p:sp>
          <p:nvSpPr>
            <p:cNvPr id="10261" name="Rectangle 20"/>
            <p:cNvSpPr>
              <a:spLocks noChangeArrowheads="1"/>
            </p:cNvSpPr>
            <p:nvPr/>
          </p:nvSpPr>
          <p:spPr bwMode="gray">
            <a:xfrm>
              <a:off x="3888" y="1872"/>
              <a:ext cx="1384" cy="192"/>
            </a:xfrm>
            <a:prstGeom prst="rect">
              <a:avLst/>
            </a:prstGeom>
            <a:noFill/>
            <a:ln w="12700">
              <a:noFill/>
              <a:miter lim="800000"/>
              <a:headEnd/>
              <a:tailEnd/>
            </a:ln>
          </p:spPr>
          <p:txBody>
            <a:bodyPr wrap="none" anchor="ctr"/>
            <a:lstStyle/>
            <a:p>
              <a:pPr fontAlgn="base">
                <a:lnSpc>
                  <a:spcPct val="100000"/>
                </a:lnSpc>
                <a:spcBef>
                  <a:spcPct val="0"/>
                </a:spcBef>
                <a:buClrTx/>
                <a:buSzTx/>
                <a:buFontTx/>
                <a:buNone/>
              </a:pPr>
              <a:r>
                <a:rPr lang="en-US" sz="1400"/>
                <a:t>0x10</a:t>
              </a:r>
            </a:p>
          </p:txBody>
        </p:sp>
        <p:sp>
          <p:nvSpPr>
            <p:cNvPr id="10262" name="Rectangle 21"/>
            <p:cNvSpPr>
              <a:spLocks noChangeArrowheads="1"/>
            </p:cNvSpPr>
            <p:nvPr/>
          </p:nvSpPr>
          <p:spPr bwMode="gray">
            <a:xfrm>
              <a:off x="3888" y="2064"/>
              <a:ext cx="1384" cy="192"/>
            </a:xfrm>
            <a:prstGeom prst="rect">
              <a:avLst/>
            </a:prstGeom>
            <a:noFill/>
            <a:ln w="12700">
              <a:noFill/>
              <a:miter lim="800000"/>
              <a:headEnd/>
              <a:tailEnd/>
            </a:ln>
          </p:spPr>
          <p:txBody>
            <a:bodyPr wrap="none" anchor="ctr"/>
            <a:lstStyle/>
            <a:p>
              <a:pPr fontAlgn="base">
                <a:lnSpc>
                  <a:spcPct val="100000"/>
                </a:lnSpc>
                <a:spcBef>
                  <a:spcPct val="0"/>
                </a:spcBef>
                <a:buClrTx/>
                <a:buSzTx/>
                <a:buFontTx/>
                <a:buNone/>
              </a:pPr>
              <a:r>
                <a:rPr lang="en-US" sz="1400"/>
                <a:t>0x0C</a:t>
              </a:r>
              <a:endParaRPr lang="en-US" sz="1600" b="1">
                <a:latin typeface="Courier New" pitchFamily="49" charset="0"/>
              </a:endParaRPr>
            </a:p>
          </p:txBody>
        </p:sp>
        <p:sp>
          <p:nvSpPr>
            <p:cNvPr id="10263" name="Rectangle 22"/>
            <p:cNvSpPr>
              <a:spLocks noChangeArrowheads="1"/>
            </p:cNvSpPr>
            <p:nvPr/>
          </p:nvSpPr>
          <p:spPr bwMode="gray">
            <a:xfrm>
              <a:off x="3888" y="2256"/>
              <a:ext cx="1384" cy="192"/>
            </a:xfrm>
            <a:prstGeom prst="rect">
              <a:avLst/>
            </a:prstGeom>
            <a:noFill/>
            <a:ln w="12700">
              <a:noFill/>
              <a:miter lim="800000"/>
              <a:headEnd/>
              <a:tailEnd/>
            </a:ln>
          </p:spPr>
          <p:txBody>
            <a:bodyPr wrap="none" anchor="ctr"/>
            <a:lstStyle/>
            <a:p>
              <a:pPr fontAlgn="base">
                <a:lnSpc>
                  <a:spcPct val="100000"/>
                </a:lnSpc>
                <a:spcBef>
                  <a:spcPct val="0"/>
                </a:spcBef>
                <a:buClrTx/>
                <a:buSzTx/>
                <a:buFontTx/>
                <a:buNone/>
              </a:pPr>
              <a:r>
                <a:rPr lang="en-US" sz="1400"/>
                <a:t>0x08</a:t>
              </a:r>
              <a:endParaRPr lang="en-US" sz="1300" b="1">
                <a:latin typeface="Courier New" pitchFamily="49" charset="0"/>
              </a:endParaRPr>
            </a:p>
          </p:txBody>
        </p:sp>
        <p:sp>
          <p:nvSpPr>
            <p:cNvPr id="10264" name="Rectangle 23"/>
            <p:cNvSpPr>
              <a:spLocks noChangeArrowheads="1"/>
            </p:cNvSpPr>
            <p:nvPr/>
          </p:nvSpPr>
          <p:spPr bwMode="gray">
            <a:xfrm>
              <a:off x="3888" y="2448"/>
              <a:ext cx="1384" cy="192"/>
            </a:xfrm>
            <a:prstGeom prst="rect">
              <a:avLst/>
            </a:prstGeom>
            <a:noFill/>
            <a:ln w="12700">
              <a:noFill/>
              <a:miter lim="800000"/>
              <a:headEnd/>
              <a:tailEnd/>
            </a:ln>
          </p:spPr>
          <p:txBody>
            <a:bodyPr wrap="none" anchor="ctr"/>
            <a:lstStyle/>
            <a:p>
              <a:pPr fontAlgn="base">
                <a:lnSpc>
                  <a:spcPct val="100000"/>
                </a:lnSpc>
                <a:spcBef>
                  <a:spcPct val="0"/>
                </a:spcBef>
                <a:buClrTx/>
                <a:buSzTx/>
                <a:buFontTx/>
                <a:buNone/>
              </a:pPr>
              <a:r>
                <a:rPr lang="en-US" sz="1400"/>
                <a:t>0x04</a:t>
              </a:r>
            </a:p>
          </p:txBody>
        </p:sp>
        <p:sp>
          <p:nvSpPr>
            <p:cNvPr id="10265" name="Rectangle 24"/>
            <p:cNvSpPr>
              <a:spLocks noChangeArrowheads="1"/>
            </p:cNvSpPr>
            <p:nvPr/>
          </p:nvSpPr>
          <p:spPr bwMode="gray">
            <a:xfrm>
              <a:off x="3888" y="2640"/>
              <a:ext cx="1384" cy="192"/>
            </a:xfrm>
            <a:prstGeom prst="rect">
              <a:avLst/>
            </a:prstGeom>
            <a:noFill/>
            <a:ln w="12700">
              <a:noFill/>
              <a:miter lim="800000"/>
              <a:headEnd/>
              <a:tailEnd/>
            </a:ln>
          </p:spPr>
          <p:txBody>
            <a:bodyPr wrap="none" anchor="ctr"/>
            <a:lstStyle/>
            <a:p>
              <a:pPr fontAlgn="base">
                <a:lnSpc>
                  <a:spcPct val="100000"/>
                </a:lnSpc>
                <a:spcBef>
                  <a:spcPct val="0"/>
                </a:spcBef>
                <a:buClrTx/>
                <a:buSzTx/>
                <a:buFontTx/>
                <a:buNone/>
              </a:pPr>
              <a:r>
                <a:rPr lang="en-US" sz="1400"/>
                <a:t>0x00</a:t>
              </a:r>
            </a:p>
          </p:txBody>
        </p:sp>
      </p:grpSp>
      <p:sp>
        <p:nvSpPr>
          <p:cNvPr id="10257" name="Line 25"/>
          <p:cNvSpPr>
            <a:spLocks noChangeShapeType="1"/>
          </p:cNvSpPr>
          <p:nvPr/>
        </p:nvSpPr>
        <p:spPr bwMode="auto">
          <a:xfrm flipH="1">
            <a:off x="8686800" y="1600200"/>
            <a:ext cx="0" cy="914400"/>
          </a:xfrm>
          <a:prstGeom prst="line">
            <a:avLst/>
          </a:prstGeom>
          <a:noFill/>
          <a:ln w="12700">
            <a:solidFill>
              <a:srgbClr val="000000"/>
            </a:solidFill>
            <a:prstDash val="dash"/>
            <a:round/>
            <a:headEnd type="none" w="sm" len="sm"/>
            <a:tailEnd type="none" w="sm" len="sm"/>
          </a:ln>
        </p:spPr>
        <p:txBody>
          <a:bodyPr wrap="none" anchor="ctr"/>
          <a:lstStyle/>
          <a:p>
            <a:endParaRPr lang="es-AR"/>
          </a:p>
        </p:txBody>
      </p:sp>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Program Status Registers</a:t>
            </a:r>
          </a:p>
        </p:txBody>
      </p:sp>
      <p:sp>
        <p:nvSpPr>
          <p:cNvPr id="11267" name="Rectangle 3"/>
          <p:cNvSpPr>
            <a:spLocks noGrp="1" noChangeArrowheads="1"/>
          </p:cNvSpPr>
          <p:nvPr>
            <p:ph type="body" sz="half" idx="1"/>
          </p:nvPr>
        </p:nvSpPr>
        <p:spPr>
          <a:xfrm>
            <a:off x="361950" y="2151063"/>
            <a:ext cx="4391025" cy="4143375"/>
          </a:xfrm>
        </p:spPr>
        <p:txBody>
          <a:bodyPr anchorCtr="1"/>
          <a:lstStyle/>
          <a:p>
            <a:pPr marL="266700" indent="-266700"/>
            <a:r>
              <a:rPr lang="en-US" sz="1700" smtClean="0"/>
              <a:t>Condition code flags</a:t>
            </a:r>
          </a:p>
          <a:p>
            <a:pPr marL="768350" lvl="1" indent="-234950"/>
            <a:r>
              <a:rPr lang="en-US" sz="1400" smtClean="0"/>
              <a:t>N =</a:t>
            </a:r>
            <a:r>
              <a:rPr lang="en-US" sz="1400" smtClean="0">
                <a:solidFill>
                  <a:schemeClr val="bg2"/>
                </a:solidFill>
              </a:rPr>
              <a:t> </a:t>
            </a:r>
            <a:r>
              <a:rPr lang="en-US" sz="1400" b="1" smtClean="0">
                <a:solidFill>
                  <a:schemeClr val="bg2"/>
                </a:solidFill>
              </a:rPr>
              <a:t>N</a:t>
            </a:r>
            <a:r>
              <a:rPr lang="en-US" sz="1400" smtClean="0"/>
              <a:t>egative result from ALU </a:t>
            </a:r>
          </a:p>
          <a:p>
            <a:pPr marL="768350" lvl="1" indent="-234950"/>
            <a:r>
              <a:rPr lang="en-US" sz="1400" smtClean="0"/>
              <a:t>Z = </a:t>
            </a:r>
            <a:r>
              <a:rPr lang="en-US" sz="1400" b="1" smtClean="0">
                <a:solidFill>
                  <a:schemeClr val="bg2"/>
                </a:solidFill>
              </a:rPr>
              <a:t>Z</a:t>
            </a:r>
            <a:r>
              <a:rPr lang="en-US" sz="1400" smtClean="0"/>
              <a:t>ero result from ALU</a:t>
            </a:r>
          </a:p>
          <a:p>
            <a:pPr marL="768350" lvl="1" indent="-234950"/>
            <a:r>
              <a:rPr lang="en-US" sz="1400" smtClean="0"/>
              <a:t>C = ALU operation </a:t>
            </a:r>
            <a:r>
              <a:rPr lang="en-US" sz="1400" b="1" smtClean="0">
                <a:solidFill>
                  <a:schemeClr val="bg2"/>
                </a:solidFill>
              </a:rPr>
              <a:t>C</a:t>
            </a:r>
            <a:r>
              <a:rPr lang="en-US" sz="1400" smtClean="0"/>
              <a:t>arried out</a:t>
            </a:r>
          </a:p>
          <a:p>
            <a:pPr marL="768350" lvl="1" indent="-234950"/>
            <a:r>
              <a:rPr lang="en-US" sz="1400" smtClean="0"/>
              <a:t>V = ALU operation o</a:t>
            </a:r>
            <a:r>
              <a:rPr lang="en-US" sz="1400" b="1" smtClean="0">
                <a:solidFill>
                  <a:schemeClr val="bg2"/>
                </a:solidFill>
              </a:rPr>
              <a:t>V</a:t>
            </a:r>
            <a:r>
              <a:rPr lang="en-US" sz="1400" smtClean="0"/>
              <a:t>erflowed</a:t>
            </a:r>
          </a:p>
          <a:p>
            <a:pPr marL="266700" indent="-266700"/>
            <a:endParaRPr lang="en-US" sz="1700" smtClean="0"/>
          </a:p>
          <a:p>
            <a:pPr marL="266700" indent="-266700"/>
            <a:r>
              <a:rPr lang="en-US" sz="1700" smtClean="0">
                <a:solidFill>
                  <a:schemeClr val="hlink"/>
                </a:solidFill>
              </a:rPr>
              <a:t>Sticky Overflow flag - Q flag</a:t>
            </a:r>
          </a:p>
          <a:p>
            <a:pPr marL="768350" lvl="1" indent="-234950"/>
            <a:r>
              <a:rPr lang="en-US" sz="1400" smtClean="0"/>
              <a:t>Architecture 5TE/J only</a:t>
            </a:r>
          </a:p>
          <a:p>
            <a:pPr marL="768350" lvl="1" indent="-234950"/>
            <a:r>
              <a:rPr lang="en-US" sz="1400" smtClean="0"/>
              <a:t>Indicates if saturation has occurred</a:t>
            </a:r>
          </a:p>
          <a:p>
            <a:pPr marL="266700" indent="-266700"/>
            <a:endParaRPr lang="en-US" sz="1700" smtClean="0"/>
          </a:p>
          <a:p>
            <a:pPr marL="266700" indent="-266700"/>
            <a:r>
              <a:rPr lang="en-US" sz="1700" smtClean="0">
                <a:solidFill>
                  <a:schemeClr val="hlink"/>
                </a:solidFill>
              </a:rPr>
              <a:t>J bit</a:t>
            </a:r>
          </a:p>
          <a:p>
            <a:pPr marL="768350" lvl="1" indent="-234950"/>
            <a:r>
              <a:rPr lang="en-US" sz="1400" smtClean="0"/>
              <a:t>Architecture 5TEJ only</a:t>
            </a:r>
          </a:p>
          <a:p>
            <a:pPr marL="768350" lvl="1" indent="-234950"/>
            <a:r>
              <a:rPr lang="en-US" sz="1400" smtClean="0"/>
              <a:t>J = 1: Processor in Jazelle state</a:t>
            </a:r>
          </a:p>
          <a:p>
            <a:pPr marL="768350" lvl="1" indent="-234950"/>
            <a:endParaRPr lang="en-US" sz="1400" smtClean="0"/>
          </a:p>
          <a:p>
            <a:pPr marL="768350" lvl="1" indent="-234950"/>
            <a:endParaRPr lang="en-US" sz="1400" smtClean="0"/>
          </a:p>
        </p:txBody>
      </p:sp>
      <p:sp>
        <p:nvSpPr>
          <p:cNvPr id="11268" name="Rectangle 4"/>
          <p:cNvSpPr>
            <a:spLocks noGrp="1" noChangeArrowheads="1"/>
          </p:cNvSpPr>
          <p:nvPr>
            <p:ph type="body" sz="half" idx="2"/>
          </p:nvPr>
        </p:nvSpPr>
        <p:spPr>
          <a:xfrm>
            <a:off x="4662488" y="2151063"/>
            <a:ext cx="4373562" cy="3887787"/>
          </a:xfrm>
        </p:spPr>
        <p:txBody>
          <a:bodyPr anchorCtr="1"/>
          <a:lstStyle/>
          <a:p>
            <a:pPr marL="266700" indent="-266700"/>
            <a:r>
              <a:rPr lang="en-US" sz="1700" smtClean="0"/>
              <a:t>Interrupt Disable bits.</a:t>
            </a:r>
          </a:p>
          <a:p>
            <a:pPr marL="695325" lvl="1"/>
            <a:r>
              <a:rPr lang="en-US" sz="1400" smtClean="0"/>
              <a:t>I  = 1: Disables the IRQ.</a:t>
            </a:r>
          </a:p>
          <a:p>
            <a:pPr marL="695325" lvl="1"/>
            <a:r>
              <a:rPr lang="en-US" sz="1400" smtClean="0"/>
              <a:t>F = 1: Disables the FIQ.</a:t>
            </a:r>
          </a:p>
          <a:p>
            <a:pPr marL="695325" lvl="1"/>
            <a:endParaRPr lang="en-US" sz="1400" smtClean="0"/>
          </a:p>
          <a:p>
            <a:pPr marL="266700" indent="-266700"/>
            <a:r>
              <a:rPr lang="en-US" sz="1700" smtClean="0">
                <a:solidFill>
                  <a:schemeClr val="hlink"/>
                </a:solidFill>
              </a:rPr>
              <a:t>T Bit</a:t>
            </a:r>
          </a:p>
          <a:p>
            <a:pPr marL="695325" lvl="1"/>
            <a:r>
              <a:rPr lang="en-US" sz="1400" smtClean="0"/>
              <a:t>Architecture xT only</a:t>
            </a:r>
          </a:p>
          <a:p>
            <a:pPr marL="695325" lvl="1"/>
            <a:r>
              <a:rPr lang="en-US" sz="1400" smtClean="0"/>
              <a:t>T = 0: Processor in ARM state</a:t>
            </a:r>
          </a:p>
          <a:p>
            <a:pPr marL="695325" lvl="1"/>
            <a:r>
              <a:rPr lang="en-US" sz="1400" smtClean="0"/>
              <a:t>T = 1: Processor in Thumb state</a:t>
            </a:r>
          </a:p>
          <a:p>
            <a:pPr marL="266700" indent="-266700"/>
            <a:endParaRPr lang="en-US" sz="1700" smtClean="0"/>
          </a:p>
          <a:p>
            <a:pPr marL="266700" indent="-266700"/>
            <a:r>
              <a:rPr lang="en-US" sz="1700" smtClean="0"/>
              <a:t>Mode bits</a:t>
            </a:r>
          </a:p>
          <a:p>
            <a:pPr marL="695325" lvl="1"/>
            <a:r>
              <a:rPr lang="en-US" sz="1400" smtClean="0"/>
              <a:t>Specify the processor mode</a:t>
            </a:r>
          </a:p>
        </p:txBody>
      </p:sp>
      <p:grpSp>
        <p:nvGrpSpPr>
          <p:cNvPr id="11269" name="Group 5"/>
          <p:cNvGrpSpPr>
            <a:grpSpLocks/>
          </p:cNvGrpSpPr>
          <p:nvPr/>
        </p:nvGrpSpPr>
        <p:grpSpPr bwMode="auto">
          <a:xfrm>
            <a:off x="838200" y="1073150"/>
            <a:ext cx="7315200" cy="838200"/>
            <a:chOff x="528" y="816"/>
            <a:chExt cx="4608" cy="528"/>
          </a:xfrm>
        </p:grpSpPr>
        <p:sp>
          <p:nvSpPr>
            <p:cNvPr id="11270" name="Rectangle 6"/>
            <p:cNvSpPr>
              <a:spLocks noChangeArrowheads="1"/>
            </p:cNvSpPr>
            <p:nvPr/>
          </p:nvSpPr>
          <p:spPr bwMode="auto">
            <a:xfrm>
              <a:off x="1244" y="960"/>
              <a:ext cx="272" cy="192"/>
            </a:xfrm>
            <a:prstGeom prst="rect">
              <a:avLst/>
            </a:prstGeom>
            <a:solidFill>
              <a:srgbClr val="DDDDDD"/>
            </a:solidFill>
            <a:ln w="38100">
              <a:noFill/>
              <a:miter lim="800000"/>
              <a:headEnd/>
              <a:tailEnd/>
            </a:ln>
          </p:spPr>
          <p:txBody>
            <a:bodyPr anchor="ctr">
              <a:spAutoFit/>
            </a:bodyPr>
            <a:lstStyle/>
            <a:p>
              <a:endParaRPr lang="es-AR"/>
            </a:p>
          </p:txBody>
        </p:sp>
        <p:sp>
          <p:nvSpPr>
            <p:cNvPr id="11271" name="Rectangle 7"/>
            <p:cNvSpPr>
              <a:spLocks noChangeArrowheads="1"/>
            </p:cNvSpPr>
            <p:nvPr/>
          </p:nvSpPr>
          <p:spPr bwMode="auto">
            <a:xfrm>
              <a:off x="1680" y="960"/>
              <a:ext cx="2304" cy="192"/>
            </a:xfrm>
            <a:prstGeom prst="rect">
              <a:avLst/>
            </a:prstGeom>
            <a:solidFill>
              <a:srgbClr val="DDDDDD"/>
            </a:solidFill>
            <a:ln w="38100">
              <a:noFill/>
              <a:miter lim="800000"/>
              <a:headEnd/>
              <a:tailEnd/>
            </a:ln>
          </p:spPr>
          <p:txBody>
            <a:bodyPr anchor="ctr">
              <a:spAutoFit/>
            </a:bodyPr>
            <a:lstStyle/>
            <a:p>
              <a:endParaRPr lang="es-AR"/>
            </a:p>
          </p:txBody>
        </p:sp>
        <p:sp>
          <p:nvSpPr>
            <p:cNvPr id="11272" name="Rectangle 8"/>
            <p:cNvSpPr>
              <a:spLocks noChangeArrowheads="1"/>
            </p:cNvSpPr>
            <p:nvPr/>
          </p:nvSpPr>
          <p:spPr bwMode="auto">
            <a:xfrm>
              <a:off x="1104" y="816"/>
              <a:ext cx="164" cy="130"/>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27</a:t>
              </a:r>
            </a:p>
          </p:txBody>
        </p:sp>
        <p:sp>
          <p:nvSpPr>
            <p:cNvPr id="11273" name="Rectangle 9"/>
            <p:cNvSpPr>
              <a:spLocks noChangeArrowheads="1"/>
            </p:cNvSpPr>
            <p:nvPr/>
          </p:nvSpPr>
          <p:spPr bwMode="auto">
            <a:xfrm>
              <a:off x="528" y="816"/>
              <a:ext cx="164" cy="130"/>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31</a:t>
              </a:r>
            </a:p>
          </p:txBody>
        </p:sp>
        <p:sp>
          <p:nvSpPr>
            <p:cNvPr id="11274" name="Text Box 10"/>
            <p:cNvSpPr txBox="1">
              <a:spLocks noChangeArrowheads="1"/>
            </p:cNvSpPr>
            <p:nvPr/>
          </p:nvSpPr>
          <p:spPr bwMode="auto">
            <a:xfrm>
              <a:off x="536" y="946"/>
              <a:ext cx="1144" cy="216"/>
            </a:xfrm>
            <a:prstGeom prst="rect">
              <a:avLst/>
            </a:prstGeom>
            <a:noFill/>
            <a:ln w="38100">
              <a:solidFill>
                <a:srgbClr val="3366FF"/>
              </a:solidFill>
              <a:miter lim="800000"/>
              <a:headEnd/>
              <a:tailEnd/>
            </a:ln>
          </p:spPr>
          <p:txBody>
            <a:bodyPr anchor="ctr">
              <a:spAutoFit/>
            </a:bodyPr>
            <a:lstStyle/>
            <a:p>
              <a:pPr algn="l" fontAlgn="base">
                <a:lnSpc>
                  <a:spcPct val="100000"/>
                </a:lnSpc>
                <a:spcBef>
                  <a:spcPct val="0"/>
                </a:spcBef>
                <a:buClrTx/>
                <a:buSzTx/>
                <a:buFontTx/>
                <a:buNone/>
              </a:pPr>
              <a:r>
                <a:rPr lang="en-US" sz="1400" b="1">
                  <a:latin typeface="Courier New" pitchFamily="49" charset="0"/>
                </a:rPr>
                <a:t>N Z C V </a:t>
              </a:r>
              <a:r>
                <a:rPr lang="en-US" sz="1400" b="1">
                  <a:solidFill>
                    <a:schemeClr val="hlink"/>
                  </a:solidFill>
                  <a:latin typeface="Courier New" pitchFamily="49" charset="0"/>
                </a:rPr>
                <a:t>Q</a:t>
              </a:r>
              <a:endParaRPr lang="en-US" sz="1400">
                <a:solidFill>
                  <a:schemeClr val="hlink"/>
                </a:solidFill>
                <a:latin typeface="Courier New" pitchFamily="49" charset="0"/>
              </a:endParaRPr>
            </a:p>
          </p:txBody>
        </p:sp>
        <p:sp>
          <p:nvSpPr>
            <p:cNvPr id="11275" name="Line 11"/>
            <p:cNvSpPr>
              <a:spLocks noChangeShapeType="1"/>
            </p:cNvSpPr>
            <p:nvPr/>
          </p:nvSpPr>
          <p:spPr bwMode="auto">
            <a:xfrm>
              <a:off x="960" y="1104"/>
              <a:ext cx="0" cy="48"/>
            </a:xfrm>
            <a:prstGeom prst="line">
              <a:avLst/>
            </a:prstGeom>
            <a:noFill/>
            <a:ln w="25400">
              <a:solidFill>
                <a:schemeClr val="hlink"/>
              </a:solidFill>
              <a:round/>
              <a:headEnd/>
              <a:tailEnd/>
            </a:ln>
          </p:spPr>
          <p:txBody>
            <a:bodyPr wrap="none" anchor="ctr"/>
            <a:lstStyle/>
            <a:p>
              <a:endParaRPr lang="es-AR"/>
            </a:p>
          </p:txBody>
        </p:sp>
        <p:sp>
          <p:nvSpPr>
            <p:cNvPr id="11276" name="Line 12"/>
            <p:cNvSpPr>
              <a:spLocks noChangeShapeType="1"/>
            </p:cNvSpPr>
            <p:nvPr/>
          </p:nvSpPr>
          <p:spPr bwMode="auto">
            <a:xfrm>
              <a:off x="816" y="1104"/>
              <a:ext cx="0" cy="48"/>
            </a:xfrm>
            <a:prstGeom prst="line">
              <a:avLst/>
            </a:prstGeom>
            <a:noFill/>
            <a:ln w="25400">
              <a:solidFill>
                <a:schemeClr val="hlink"/>
              </a:solidFill>
              <a:round/>
              <a:headEnd/>
              <a:tailEnd/>
            </a:ln>
          </p:spPr>
          <p:txBody>
            <a:bodyPr wrap="none" anchor="ctr"/>
            <a:lstStyle/>
            <a:p>
              <a:endParaRPr lang="es-AR"/>
            </a:p>
          </p:txBody>
        </p:sp>
        <p:sp>
          <p:nvSpPr>
            <p:cNvPr id="11277" name="Line 13"/>
            <p:cNvSpPr>
              <a:spLocks noChangeShapeType="1"/>
            </p:cNvSpPr>
            <p:nvPr/>
          </p:nvSpPr>
          <p:spPr bwMode="auto">
            <a:xfrm>
              <a:off x="672" y="1104"/>
              <a:ext cx="0" cy="48"/>
            </a:xfrm>
            <a:prstGeom prst="line">
              <a:avLst/>
            </a:prstGeom>
            <a:noFill/>
            <a:ln w="25400">
              <a:solidFill>
                <a:schemeClr val="hlink"/>
              </a:solidFill>
              <a:round/>
              <a:headEnd/>
              <a:tailEnd/>
            </a:ln>
          </p:spPr>
          <p:txBody>
            <a:bodyPr wrap="none" anchor="ctr"/>
            <a:lstStyle/>
            <a:p>
              <a:endParaRPr lang="es-AR"/>
            </a:p>
          </p:txBody>
        </p:sp>
        <p:sp>
          <p:nvSpPr>
            <p:cNvPr id="11278" name="Line 14"/>
            <p:cNvSpPr>
              <a:spLocks noChangeShapeType="1"/>
            </p:cNvSpPr>
            <p:nvPr/>
          </p:nvSpPr>
          <p:spPr bwMode="auto">
            <a:xfrm>
              <a:off x="1248" y="960"/>
              <a:ext cx="0" cy="192"/>
            </a:xfrm>
            <a:prstGeom prst="line">
              <a:avLst/>
            </a:prstGeom>
            <a:noFill/>
            <a:ln w="25400">
              <a:solidFill>
                <a:schemeClr val="hlink"/>
              </a:solidFill>
              <a:round/>
              <a:headEnd/>
              <a:tailEnd/>
            </a:ln>
          </p:spPr>
          <p:txBody>
            <a:bodyPr wrap="none" anchor="ctr"/>
            <a:lstStyle/>
            <a:p>
              <a:endParaRPr lang="es-AR"/>
            </a:p>
          </p:txBody>
        </p:sp>
        <p:sp>
          <p:nvSpPr>
            <p:cNvPr id="11279" name="Line 15"/>
            <p:cNvSpPr>
              <a:spLocks noChangeShapeType="1"/>
            </p:cNvSpPr>
            <p:nvPr/>
          </p:nvSpPr>
          <p:spPr bwMode="auto">
            <a:xfrm>
              <a:off x="1104" y="960"/>
              <a:ext cx="0" cy="192"/>
            </a:xfrm>
            <a:prstGeom prst="line">
              <a:avLst/>
            </a:prstGeom>
            <a:noFill/>
            <a:ln w="25400">
              <a:solidFill>
                <a:schemeClr val="hlink"/>
              </a:solidFill>
              <a:round/>
              <a:headEnd/>
              <a:tailEnd/>
            </a:ln>
          </p:spPr>
          <p:txBody>
            <a:bodyPr wrap="none" anchor="ctr"/>
            <a:lstStyle/>
            <a:p>
              <a:endParaRPr lang="es-AR"/>
            </a:p>
          </p:txBody>
        </p:sp>
        <p:sp>
          <p:nvSpPr>
            <p:cNvPr id="11280" name="Rectangle 16"/>
            <p:cNvSpPr>
              <a:spLocks noChangeArrowheads="1"/>
            </p:cNvSpPr>
            <p:nvPr/>
          </p:nvSpPr>
          <p:spPr bwMode="auto">
            <a:xfrm>
              <a:off x="960" y="816"/>
              <a:ext cx="192" cy="130"/>
            </a:xfrm>
            <a:prstGeom prst="rect">
              <a:avLst/>
            </a:prstGeom>
            <a:noFill/>
            <a:ln w="9525">
              <a:noFill/>
              <a:miter lim="800000"/>
              <a:headEnd/>
              <a:tailEnd/>
            </a:ln>
          </p:spPr>
          <p:txBody>
            <a:bodyPr lIns="66675" tIns="26988" rIns="66675" bIns="26988">
              <a:spAutoFit/>
            </a:bodyPr>
            <a:lstStyle/>
            <a:p>
              <a:pPr defTabSz="944563" fontAlgn="base">
                <a:lnSpc>
                  <a:spcPct val="100000"/>
                </a:lnSpc>
                <a:spcBef>
                  <a:spcPct val="0"/>
                </a:spcBef>
                <a:buClrTx/>
                <a:buSzTx/>
                <a:buFontTx/>
                <a:buNone/>
              </a:pPr>
              <a:r>
                <a:rPr lang="en-US" sz="1000" b="1">
                  <a:solidFill>
                    <a:srgbClr val="000000"/>
                  </a:solidFill>
                  <a:latin typeface="Times New Roman" pitchFamily="18" charset="0"/>
                </a:rPr>
                <a:t>28</a:t>
              </a:r>
            </a:p>
          </p:txBody>
        </p:sp>
        <p:sp>
          <p:nvSpPr>
            <p:cNvPr id="11281" name="Rectangle 17"/>
            <p:cNvSpPr>
              <a:spLocks noChangeArrowheads="1"/>
            </p:cNvSpPr>
            <p:nvPr/>
          </p:nvSpPr>
          <p:spPr bwMode="auto">
            <a:xfrm>
              <a:off x="4128" y="816"/>
              <a:ext cx="124" cy="130"/>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6</a:t>
              </a:r>
            </a:p>
          </p:txBody>
        </p:sp>
        <p:sp>
          <p:nvSpPr>
            <p:cNvPr id="11282" name="Rectangle 18"/>
            <p:cNvSpPr>
              <a:spLocks noChangeArrowheads="1"/>
            </p:cNvSpPr>
            <p:nvPr/>
          </p:nvSpPr>
          <p:spPr bwMode="auto">
            <a:xfrm>
              <a:off x="3984" y="816"/>
              <a:ext cx="124" cy="130"/>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7</a:t>
              </a:r>
            </a:p>
          </p:txBody>
        </p:sp>
        <p:sp>
          <p:nvSpPr>
            <p:cNvPr id="11283" name="Text Box 19"/>
            <p:cNvSpPr txBox="1">
              <a:spLocks noChangeArrowheads="1"/>
            </p:cNvSpPr>
            <p:nvPr/>
          </p:nvSpPr>
          <p:spPr bwMode="auto">
            <a:xfrm>
              <a:off x="3984" y="946"/>
              <a:ext cx="1152" cy="216"/>
            </a:xfrm>
            <a:prstGeom prst="rect">
              <a:avLst/>
            </a:prstGeom>
            <a:noFill/>
            <a:ln w="38100">
              <a:solidFill>
                <a:srgbClr val="3366FF"/>
              </a:solidFill>
              <a:miter lim="800000"/>
              <a:headEnd/>
              <a:tailEnd/>
            </a:ln>
          </p:spPr>
          <p:txBody>
            <a:bodyPr anchor="ctr">
              <a:spAutoFit/>
            </a:bodyPr>
            <a:lstStyle/>
            <a:p>
              <a:pPr algn="l" fontAlgn="base">
                <a:lnSpc>
                  <a:spcPct val="100000"/>
                </a:lnSpc>
                <a:spcBef>
                  <a:spcPct val="0"/>
                </a:spcBef>
                <a:buClrTx/>
                <a:buSzTx/>
                <a:buFontTx/>
                <a:buNone/>
              </a:pPr>
              <a:r>
                <a:rPr lang="en-US" sz="1400" b="1">
                  <a:latin typeface="Courier New" pitchFamily="49" charset="0"/>
                </a:rPr>
                <a:t>I F </a:t>
              </a:r>
              <a:r>
                <a:rPr lang="en-US" sz="1400" b="1">
                  <a:solidFill>
                    <a:schemeClr val="hlink"/>
                  </a:solidFill>
                  <a:latin typeface="Courier New" pitchFamily="49" charset="0"/>
                </a:rPr>
                <a:t>T</a:t>
              </a:r>
              <a:r>
                <a:rPr lang="en-US" sz="1400" b="1">
                  <a:latin typeface="Courier New" pitchFamily="49" charset="0"/>
                </a:rPr>
                <a:t>    mode</a:t>
              </a:r>
              <a:endParaRPr lang="en-US" sz="1400">
                <a:latin typeface="Courier New" pitchFamily="49" charset="0"/>
              </a:endParaRPr>
            </a:p>
          </p:txBody>
        </p:sp>
        <p:sp>
          <p:nvSpPr>
            <p:cNvPr id="11284" name="Line 20"/>
            <p:cNvSpPr>
              <a:spLocks noChangeShapeType="1"/>
            </p:cNvSpPr>
            <p:nvPr/>
          </p:nvSpPr>
          <p:spPr bwMode="auto">
            <a:xfrm>
              <a:off x="4560" y="1104"/>
              <a:ext cx="0" cy="48"/>
            </a:xfrm>
            <a:prstGeom prst="line">
              <a:avLst/>
            </a:prstGeom>
            <a:noFill/>
            <a:ln w="25400">
              <a:solidFill>
                <a:schemeClr val="hlink"/>
              </a:solidFill>
              <a:round/>
              <a:headEnd/>
              <a:tailEnd/>
            </a:ln>
          </p:spPr>
          <p:txBody>
            <a:bodyPr wrap="none" anchor="ctr"/>
            <a:lstStyle/>
            <a:p>
              <a:endParaRPr lang="es-AR"/>
            </a:p>
          </p:txBody>
        </p:sp>
        <p:sp>
          <p:nvSpPr>
            <p:cNvPr id="11285" name="Line 21"/>
            <p:cNvSpPr>
              <a:spLocks noChangeShapeType="1"/>
            </p:cNvSpPr>
            <p:nvPr/>
          </p:nvSpPr>
          <p:spPr bwMode="auto">
            <a:xfrm>
              <a:off x="4128" y="1104"/>
              <a:ext cx="0" cy="48"/>
            </a:xfrm>
            <a:prstGeom prst="line">
              <a:avLst/>
            </a:prstGeom>
            <a:noFill/>
            <a:ln w="25400">
              <a:solidFill>
                <a:schemeClr val="hlink"/>
              </a:solidFill>
              <a:round/>
              <a:headEnd/>
              <a:tailEnd/>
            </a:ln>
          </p:spPr>
          <p:txBody>
            <a:bodyPr wrap="none" anchor="ctr"/>
            <a:lstStyle/>
            <a:p>
              <a:endParaRPr lang="es-AR"/>
            </a:p>
          </p:txBody>
        </p:sp>
        <p:sp>
          <p:nvSpPr>
            <p:cNvPr id="11286" name="Line 22"/>
            <p:cNvSpPr>
              <a:spLocks noChangeShapeType="1"/>
            </p:cNvSpPr>
            <p:nvPr/>
          </p:nvSpPr>
          <p:spPr bwMode="auto">
            <a:xfrm>
              <a:off x="4272" y="960"/>
              <a:ext cx="0" cy="192"/>
            </a:xfrm>
            <a:prstGeom prst="line">
              <a:avLst/>
            </a:prstGeom>
            <a:noFill/>
            <a:ln w="25400">
              <a:solidFill>
                <a:schemeClr val="hlink"/>
              </a:solidFill>
              <a:round/>
              <a:headEnd/>
              <a:tailEnd/>
            </a:ln>
          </p:spPr>
          <p:txBody>
            <a:bodyPr wrap="none" anchor="ctr"/>
            <a:lstStyle/>
            <a:p>
              <a:endParaRPr lang="es-AR"/>
            </a:p>
          </p:txBody>
        </p:sp>
        <p:sp>
          <p:nvSpPr>
            <p:cNvPr id="11287" name="Line 23"/>
            <p:cNvSpPr>
              <a:spLocks noChangeShapeType="1"/>
            </p:cNvSpPr>
            <p:nvPr/>
          </p:nvSpPr>
          <p:spPr bwMode="auto">
            <a:xfrm>
              <a:off x="4416" y="960"/>
              <a:ext cx="0" cy="192"/>
            </a:xfrm>
            <a:prstGeom prst="line">
              <a:avLst/>
            </a:prstGeom>
            <a:noFill/>
            <a:ln w="25400">
              <a:solidFill>
                <a:schemeClr val="hlink"/>
              </a:solidFill>
              <a:round/>
              <a:headEnd/>
              <a:tailEnd/>
            </a:ln>
          </p:spPr>
          <p:txBody>
            <a:bodyPr wrap="none" anchor="ctr"/>
            <a:lstStyle/>
            <a:p>
              <a:endParaRPr lang="es-AR"/>
            </a:p>
          </p:txBody>
        </p:sp>
        <p:sp>
          <p:nvSpPr>
            <p:cNvPr id="11288" name="Rectangle 24"/>
            <p:cNvSpPr>
              <a:spLocks noChangeArrowheads="1"/>
            </p:cNvSpPr>
            <p:nvPr/>
          </p:nvSpPr>
          <p:spPr bwMode="auto">
            <a:xfrm>
              <a:off x="2688" y="816"/>
              <a:ext cx="164" cy="130"/>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16</a:t>
              </a:r>
            </a:p>
          </p:txBody>
        </p:sp>
        <p:sp>
          <p:nvSpPr>
            <p:cNvPr id="11289" name="Rectangle 25"/>
            <p:cNvSpPr>
              <a:spLocks noChangeArrowheads="1"/>
            </p:cNvSpPr>
            <p:nvPr/>
          </p:nvSpPr>
          <p:spPr bwMode="auto">
            <a:xfrm>
              <a:off x="1680" y="816"/>
              <a:ext cx="164" cy="130"/>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23</a:t>
              </a:r>
            </a:p>
          </p:txBody>
        </p:sp>
        <p:sp>
          <p:nvSpPr>
            <p:cNvPr id="11290" name="Text Box 26"/>
            <p:cNvSpPr txBox="1">
              <a:spLocks noChangeArrowheads="1"/>
            </p:cNvSpPr>
            <p:nvPr/>
          </p:nvSpPr>
          <p:spPr bwMode="auto">
            <a:xfrm>
              <a:off x="1680" y="946"/>
              <a:ext cx="1152" cy="216"/>
            </a:xfrm>
            <a:prstGeom prst="rect">
              <a:avLst/>
            </a:prstGeom>
            <a:noFill/>
            <a:ln w="38100">
              <a:solidFill>
                <a:srgbClr val="3366FF"/>
              </a:solidFill>
              <a:miter lim="800000"/>
              <a:headEnd/>
              <a:tailEnd/>
            </a:ln>
          </p:spPr>
          <p:txBody>
            <a:bodyPr anchor="ctr">
              <a:spAutoFit/>
            </a:bodyPr>
            <a:lstStyle/>
            <a:p>
              <a:pPr algn="l" fontAlgn="base">
                <a:lnSpc>
                  <a:spcPct val="100000"/>
                </a:lnSpc>
                <a:spcBef>
                  <a:spcPct val="0"/>
                </a:spcBef>
                <a:buClrTx/>
                <a:buSzTx/>
                <a:buFontTx/>
                <a:buNone/>
              </a:pPr>
              <a:r>
                <a:rPr lang="en-US" sz="1400" b="1">
                  <a:latin typeface="Courier New" pitchFamily="49" charset="0"/>
                </a:rPr>
                <a:t> </a:t>
              </a:r>
              <a:endParaRPr lang="en-US" sz="1400">
                <a:latin typeface="Courier New" pitchFamily="49" charset="0"/>
              </a:endParaRPr>
            </a:p>
          </p:txBody>
        </p:sp>
        <p:sp>
          <p:nvSpPr>
            <p:cNvPr id="11291" name="Rectangle 27"/>
            <p:cNvSpPr>
              <a:spLocks noChangeArrowheads="1"/>
            </p:cNvSpPr>
            <p:nvPr/>
          </p:nvSpPr>
          <p:spPr bwMode="auto">
            <a:xfrm>
              <a:off x="3840" y="816"/>
              <a:ext cx="124" cy="130"/>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8</a:t>
              </a:r>
            </a:p>
          </p:txBody>
        </p:sp>
        <p:sp>
          <p:nvSpPr>
            <p:cNvPr id="11292" name="Rectangle 28"/>
            <p:cNvSpPr>
              <a:spLocks noChangeArrowheads="1"/>
            </p:cNvSpPr>
            <p:nvPr/>
          </p:nvSpPr>
          <p:spPr bwMode="auto">
            <a:xfrm>
              <a:off x="2832" y="816"/>
              <a:ext cx="164" cy="130"/>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15</a:t>
              </a:r>
            </a:p>
          </p:txBody>
        </p:sp>
        <p:sp>
          <p:nvSpPr>
            <p:cNvPr id="11293" name="Text Box 29"/>
            <p:cNvSpPr txBox="1">
              <a:spLocks noChangeArrowheads="1"/>
            </p:cNvSpPr>
            <p:nvPr/>
          </p:nvSpPr>
          <p:spPr bwMode="auto">
            <a:xfrm>
              <a:off x="2832" y="946"/>
              <a:ext cx="1152" cy="216"/>
            </a:xfrm>
            <a:prstGeom prst="rect">
              <a:avLst/>
            </a:prstGeom>
            <a:noFill/>
            <a:ln w="38100">
              <a:solidFill>
                <a:srgbClr val="3366FF"/>
              </a:solidFill>
              <a:miter lim="800000"/>
              <a:headEnd/>
              <a:tailEnd/>
            </a:ln>
          </p:spPr>
          <p:txBody>
            <a:bodyPr anchor="ctr">
              <a:spAutoFit/>
            </a:bodyPr>
            <a:lstStyle/>
            <a:p>
              <a:pPr algn="l" fontAlgn="base">
                <a:lnSpc>
                  <a:spcPct val="100000"/>
                </a:lnSpc>
                <a:spcBef>
                  <a:spcPct val="0"/>
                </a:spcBef>
                <a:buClrTx/>
                <a:buSzTx/>
                <a:buFontTx/>
                <a:buNone/>
              </a:pPr>
              <a:r>
                <a:rPr lang="en-US" sz="1400" b="1">
                  <a:latin typeface="Courier New" pitchFamily="49" charset="0"/>
                </a:rPr>
                <a:t> </a:t>
              </a:r>
              <a:endParaRPr lang="en-US" sz="1400">
                <a:latin typeface="Courier New" pitchFamily="49" charset="0"/>
              </a:endParaRPr>
            </a:p>
          </p:txBody>
        </p:sp>
        <p:sp>
          <p:nvSpPr>
            <p:cNvPr id="11294" name="Line 30"/>
            <p:cNvSpPr>
              <a:spLocks noChangeShapeType="1"/>
            </p:cNvSpPr>
            <p:nvPr/>
          </p:nvSpPr>
          <p:spPr bwMode="auto">
            <a:xfrm>
              <a:off x="4704" y="1104"/>
              <a:ext cx="0" cy="48"/>
            </a:xfrm>
            <a:prstGeom prst="line">
              <a:avLst/>
            </a:prstGeom>
            <a:noFill/>
            <a:ln w="25400">
              <a:solidFill>
                <a:schemeClr val="hlink"/>
              </a:solidFill>
              <a:round/>
              <a:headEnd/>
              <a:tailEnd/>
            </a:ln>
          </p:spPr>
          <p:txBody>
            <a:bodyPr wrap="none" anchor="ctr"/>
            <a:lstStyle/>
            <a:p>
              <a:endParaRPr lang="es-AR"/>
            </a:p>
          </p:txBody>
        </p:sp>
        <p:sp>
          <p:nvSpPr>
            <p:cNvPr id="11295" name="Line 31"/>
            <p:cNvSpPr>
              <a:spLocks noChangeShapeType="1"/>
            </p:cNvSpPr>
            <p:nvPr/>
          </p:nvSpPr>
          <p:spPr bwMode="auto">
            <a:xfrm>
              <a:off x="4848" y="1104"/>
              <a:ext cx="0" cy="48"/>
            </a:xfrm>
            <a:prstGeom prst="line">
              <a:avLst/>
            </a:prstGeom>
            <a:noFill/>
            <a:ln w="25400">
              <a:solidFill>
                <a:schemeClr val="hlink"/>
              </a:solidFill>
              <a:round/>
              <a:headEnd/>
              <a:tailEnd/>
            </a:ln>
          </p:spPr>
          <p:txBody>
            <a:bodyPr wrap="none" anchor="ctr"/>
            <a:lstStyle/>
            <a:p>
              <a:endParaRPr lang="es-AR"/>
            </a:p>
          </p:txBody>
        </p:sp>
        <p:sp>
          <p:nvSpPr>
            <p:cNvPr id="11296" name="Line 32"/>
            <p:cNvSpPr>
              <a:spLocks noChangeShapeType="1"/>
            </p:cNvSpPr>
            <p:nvPr/>
          </p:nvSpPr>
          <p:spPr bwMode="auto">
            <a:xfrm>
              <a:off x="4992" y="1104"/>
              <a:ext cx="0" cy="48"/>
            </a:xfrm>
            <a:prstGeom prst="line">
              <a:avLst/>
            </a:prstGeom>
            <a:noFill/>
            <a:ln w="25400">
              <a:solidFill>
                <a:schemeClr val="hlink"/>
              </a:solidFill>
              <a:round/>
              <a:headEnd/>
              <a:tailEnd/>
            </a:ln>
          </p:spPr>
          <p:txBody>
            <a:bodyPr wrap="none" anchor="ctr"/>
            <a:lstStyle/>
            <a:p>
              <a:endParaRPr lang="es-AR"/>
            </a:p>
          </p:txBody>
        </p:sp>
        <p:sp>
          <p:nvSpPr>
            <p:cNvPr id="11297" name="Rectangle 33"/>
            <p:cNvSpPr>
              <a:spLocks noChangeArrowheads="1"/>
            </p:cNvSpPr>
            <p:nvPr/>
          </p:nvSpPr>
          <p:spPr bwMode="auto">
            <a:xfrm>
              <a:off x="4272" y="816"/>
              <a:ext cx="124" cy="130"/>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5</a:t>
              </a:r>
            </a:p>
          </p:txBody>
        </p:sp>
        <p:sp>
          <p:nvSpPr>
            <p:cNvPr id="11298" name="Rectangle 34"/>
            <p:cNvSpPr>
              <a:spLocks noChangeArrowheads="1"/>
            </p:cNvSpPr>
            <p:nvPr/>
          </p:nvSpPr>
          <p:spPr bwMode="auto">
            <a:xfrm>
              <a:off x="4416" y="816"/>
              <a:ext cx="124" cy="130"/>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4</a:t>
              </a:r>
            </a:p>
          </p:txBody>
        </p:sp>
        <p:sp>
          <p:nvSpPr>
            <p:cNvPr id="11299" name="Rectangle 35"/>
            <p:cNvSpPr>
              <a:spLocks noChangeArrowheads="1"/>
            </p:cNvSpPr>
            <p:nvPr/>
          </p:nvSpPr>
          <p:spPr bwMode="auto">
            <a:xfrm>
              <a:off x="4992" y="816"/>
              <a:ext cx="124" cy="130"/>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0</a:t>
              </a:r>
            </a:p>
          </p:txBody>
        </p:sp>
        <p:sp>
          <p:nvSpPr>
            <p:cNvPr id="11300" name="Rectangle 36"/>
            <p:cNvSpPr>
              <a:spLocks noChangeArrowheads="1"/>
            </p:cNvSpPr>
            <p:nvPr/>
          </p:nvSpPr>
          <p:spPr bwMode="auto">
            <a:xfrm>
              <a:off x="1488" y="816"/>
              <a:ext cx="164" cy="130"/>
            </a:xfrm>
            <a:prstGeom prst="rect">
              <a:avLst/>
            </a:prstGeom>
            <a:noFill/>
            <a:ln w="9525">
              <a:noFill/>
              <a:miter lim="800000"/>
              <a:headEnd/>
              <a:tailEnd/>
            </a:ln>
          </p:spPr>
          <p:txBody>
            <a:bodyPr wrap="none" lIns="66675" tIns="26988" rIns="66675" bIns="26988">
              <a:spAutoFit/>
            </a:bodyPr>
            <a:lstStyle/>
            <a:p>
              <a:pPr algn="l" defTabSz="944563" fontAlgn="base">
                <a:lnSpc>
                  <a:spcPct val="100000"/>
                </a:lnSpc>
                <a:spcBef>
                  <a:spcPct val="0"/>
                </a:spcBef>
                <a:buClrTx/>
                <a:buSzTx/>
                <a:buFontTx/>
                <a:buNone/>
              </a:pPr>
              <a:r>
                <a:rPr lang="en-US" sz="1000" b="1">
                  <a:solidFill>
                    <a:srgbClr val="000000"/>
                  </a:solidFill>
                  <a:latin typeface="Times New Roman" pitchFamily="18" charset="0"/>
                </a:rPr>
                <a:t>24</a:t>
              </a:r>
            </a:p>
          </p:txBody>
        </p:sp>
        <p:sp>
          <p:nvSpPr>
            <p:cNvPr id="11301" name="Text Box 37"/>
            <p:cNvSpPr txBox="1">
              <a:spLocks noChangeArrowheads="1"/>
            </p:cNvSpPr>
            <p:nvPr/>
          </p:nvSpPr>
          <p:spPr bwMode="auto">
            <a:xfrm>
              <a:off x="528" y="1152"/>
              <a:ext cx="1152" cy="192"/>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solidFill>
                    <a:schemeClr val="bg2"/>
                  </a:solidFill>
                  <a:latin typeface="Courier New" pitchFamily="49" charset="0"/>
                </a:rPr>
                <a:t>f</a:t>
              </a:r>
            </a:p>
          </p:txBody>
        </p:sp>
        <p:sp>
          <p:nvSpPr>
            <p:cNvPr id="11302" name="Text Box 38"/>
            <p:cNvSpPr txBox="1">
              <a:spLocks noChangeArrowheads="1"/>
            </p:cNvSpPr>
            <p:nvPr/>
          </p:nvSpPr>
          <p:spPr bwMode="auto">
            <a:xfrm>
              <a:off x="1680" y="1152"/>
              <a:ext cx="1152" cy="192"/>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solidFill>
                    <a:schemeClr val="bg2"/>
                  </a:solidFill>
                  <a:latin typeface="Courier New" pitchFamily="49" charset="0"/>
                </a:rPr>
                <a:t>s</a:t>
              </a:r>
            </a:p>
          </p:txBody>
        </p:sp>
        <p:sp>
          <p:nvSpPr>
            <p:cNvPr id="11303" name="Text Box 39"/>
            <p:cNvSpPr txBox="1">
              <a:spLocks noChangeArrowheads="1"/>
            </p:cNvSpPr>
            <p:nvPr/>
          </p:nvSpPr>
          <p:spPr bwMode="auto">
            <a:xfrm>
              <a:off x="2832" y="1152"/>
              <a:ext cx="1152" cy="192"/>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solidFill>
                    <a:schemeClr val="bg2"/>
                  </a:solidFill>
                  <a:latin typeface="Courier New" pitchFamily="49" charset="0"/>
                </a:rPr>
                <a:t>x</a:t>
              </a:r>
            </a:p>
          </p:txBody>
        </p:sp>
        <p:sp>
          <p:nvSpPr>
            <p:cNvPr id="11304" name="Text Box 40"/>
            <p:cNvSpPr txBox="1">
              <a:spLocks noChangeArrowheads="1"/>
            </p:cNvSpPr>
            <p:nvPr/>
          </p:nvSpPr>
          <p:spPr bwMode="auto">
            <a:xfrm>
              <a:off x="3984" y="1152"/>
              <a:ext cx="1152" cy="192"/>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solidFill>
                    <a:schemeClr val="bg2"/>
                  </a:solidFill>
                  <a:latin typeface="Courier New" pitchFamily="49" charset="0"/>
                </a:rPr>
                <a:t>c</a:t>
              </a:r>
            </a:p>
          </p:txBody>
        </p:sp>
        <p:sp>
          <p:nvSpPr>
            <p:cNvPr id="11305" name="Line 41"/>
            <p:cNvSpPr>
              <a:spLocks noChangeShapeType="1"/>
            </p:cNvSpPr>
            <p:nvPr/>
          </p:nvSpPr>
          <p:spPr bwMode="auto">
            <a:xfrm>
              <a:off x="1680" y="1152"/>
              <a:ext cx="0" cy="96"/>
            </a:xfrm>
            <a:prstGeom prst="line">
              <a:avLst/>
            </a:prstGeom>
            <a:noFill/>
            <a:ln w="25400">
              <a:solidFill>
                <a:srgbClr val="3366FF"/>
              </a:solidFill>
              <a:round/>
              <a:headEnd/>
              <a:tailEnd/>
            </a:ln>
          </p:spPr>
          <p:txBody>
            <a:bodyPr wrap="none" anchor="ctr"/>
            <a:lstStyle/>
            <a:p>
              <a:endParaRPr lang="es-AR"/>
            </a:p>
          </p:txBody>
        </p:sp>
        <p:sp>
          <p:nvSpPr>
            <p:cNvPr id="11306" name="Line 42"/>
            <p:cNvSpPr>
              <a:spLocks noChangeShapeType="1"/>
            </p:cNvSpPr>
            <p:nvPr/>
          </p:nvSpPr>
          <p:spPr bwMode="auto">
            <a:xfrm>
              <a:off x="2832" y="1152"/>
              <a:ext cx="0" cy="96"/>
            </a:xfrm>
            <a:prstGeom prst="line">
              <a:avLst/>
            </a:prstGeom>
            <a:noFill/>
            <a:ln w="25400">
              <a:solidFill>
                <a:srgbClr val="3366FF"/>
              </a:solidFill>
              <a:round/>
              <a:headEnd/>
              <a:tailEnd/>
            </a:ln>
          </p:spPr>
          <p:txBody>
            <a:bodyPr wrap="none" anchor="ctr"/>
            <a:lstStyle/>
            <a:p>
              <a:endParaRPr lang="es-AR"/>
            </a:p>
          </p:txBody>
        </p:sp>
        <p:sp>
          <p:nvSpPr>
            <p:cNvPr id="11307" name="Line 43"/>
            <p:cNvSpPr>
              <a:spLocks noChangeShapeType="1"/>
            </p:cNvSpPr>
            <p:nvPr/>
          </p:nvSpPr>
          <p:spPr bwMode="auto">
            <a:xfrm>
              <a:off x="3984" y="1152"/>
              <a:ext cx="0" cy="96"/>
            </a:xfrm>
            <a:prstGeom prst="line">
              <a:avLst/>
            </a:prstGeom>
            <a:noFill/>
            <a:ln w="25400">
              <a:solidFill>
                <a:srgbClr val="3366FF"/>
              </a:solidFill>
              <a:round/>
              <a:headEnd/>
              <a:tailEnd/>
            </a:ln>
          </p:spPr>
          <p:txBody>
            <a:bodyPr wrap="none" anchor="ctr"/>
            <a:lstStyle/>
            <a:p>
              <a:endParaRPr lang="es-AR"/>
            </a:p>
          </p:txBody>
        </p:sp>
        <p:sp>
          <p:nvSpPr>
            <p:cNvPr id="11308" name="Line 44"/>
            <p:cNvSpPr>
              <a:spLocks noChangeShapeType="1"/>
            </p:cNvSpPr>
            <p:nvPr/>
          </p:nvSpPr>
          <p:spPr bwMode="auto">
            <a:xfrm>
              <a:off x="5136" y="1152"/>
              <a:ext cx="0" cy="96"/>
            </a:xfrm>
            <a:prstGeom prst="line">
              <a:avLst/>
            </a:prstGeom>
            <a:noFill/>
            <a:ln w="25400">
              <a:solidFill>
                <a:srgbClr val="3366FF"/>
              </a:solidFill>
              <a:round/>
              <a:headEnd/>
              <a:tailEnd/>
            </a:ln>
          </p:spPr>
          <p:txBody>
            <a:bodyPr wrap="none" anchor="ctr"/>
            <a:lstStyle/>
            <a:p>
              <a:endParaRPr lang="es-AR"/>
            </a:p>
          </p:txBody>
        </p:sp>
        <p:sp>
          <p:nvSpPr>
            <p:cNvPr id="11309" name="Line 45"/>
            <p:cNvSpPr>
              <a:spLocks noChangeShapeType="1"/>
            </p:cNvSpPr>
            <p:nvPr/>
          </p:nvSpPr>
          <p:spPr bwMode="auto">
            <a:xfrm>
              <a:off x="528" y="1152"/>
              <a:ext cx="0" cy="96"/>
            </a:xfrm>
            <a:prstGeom prst="line">
              <a:avLst/>
            </a:prstGeom>
            <a:noFill/>
            <a:ln w="25400">
              <a:solidFill>
                <a:srgbClr val="3366FF"/>
              </a:solidFill>
              <a:round/>
              <a:headEnd/>
              <a:tailEnd/>
            </a:ln>
          </p:spPr>
          <p:txBody>
            <a:bodyPr wrap="none" anchor="ctr"/>
            <a:lstStyle/>
            <a:p>
              <a:endParaRPr lang="es-AR"/>
            </a:p>
          </p:txBody>
        </p:sp>
        <p:sp>
          <p:nvSpPr>
            <p:cNvPr id="11310" name="Text Box 46"/>
            <p:cNvSpPr txBox="1">
              <a:spLocks noChangeArrowheads="1"/>
            </p:cNvSpPr>
            <p:nvPr/>
          </p:nvSpPr>
          <p:spPr bwMode="auto">
            <a:xfrm>
              <a:off x="1488" y="960"/>
              <a:ext cx="2448" cy="192"/>
            </a:xfrm>
            <a:prstGeom prst="rect">
              <a:avLst/>
            </a:prstGeom>
            <a:noFill/>
            <a:ln w="38100">
              <a:noFill/>
              <a:miter lim="800000"/>
              <a:headEnd/>
              <a:tailEnd/>
            </a:ln>
          </p:spPr>
          <p:txBody>
            <a:bodyPr anchor="ctr">
              <a:spAutoFit/>
            </a:bodyPr>
            <a:lstStyle/>
            <a:p>
              <a:pPr fontAlgn="base">
                <a:lnSpc>
                  <a:spcPct val="100000"/>
                </a:lnSpc>
                <a:buClrTx/>
                <a:buSzTx/>
                <a:buFontTx/>
                <a:buNone/>
              </a:pPr>
              <a:r>
                <a:rPr lang="en-US" sz="1400" b="1">
                  <a:solidFill>
                    <a:schemeClr val="accent1"/>
                  </a:solidFill>
                  <a:latin typeface="Courier New" pitchFamily="49" charset="0"/>
                </a:rPr>
                <a:t> </a:t>
              </a:r>
              <a:r>
                <a:rPr lang="en-US" sz="1400" b="1">
                  <a:latin typeface="Courier New" pitchFamily="49" charset="0"/>
                </a:rPr>
                <a:t>U  n  d  e  f  i  n  e  d</a:t>
              </a:r>
            </a:p>
          </p:txBody>
        </p:sp>
        <p:sp>
          <p:nvSpPr>
            <p:cNvPr id="11311" name="Line 47"/>
            <p:cNvSpPr>
              <a:spLocks noChangeShapeType="1"/>
            </p:cNvSpPr>
            <p:nvPr/>
          </p:nvSpPr>
          <p:spPr bwMode="auto">
            <a:xfrm>
              <a:off x="1520" y="960"/>
              <a:ext cx="0" cy="192"/>
            </a:xfrm>
            <a:prstGeom prst="line">
              <a:avLst/>
            </a:prstGeom>
            <a:noFill/>
            <a:ln w="25400">
              <a:solidFill>
                <a:schemeClr val="hlink"/>
              </a:solidFill>
              <a:round/>
              <a:headEnd/>
              <a:tailEnd/>
            </a:ln>
          </p:spPr>
          <p:txBody>
            <a:bodyPr wrap="none" anchor="ctr"/>
            <a:lstStyle/>
            <a:p>
              <a:endParaRPr lang="es-AR"/>
            </a:p>
          </p:txBody>
        </p:sp>
        <p:sp>
          <p:nvSpPr>
            <p:cNvPr id="11312" name="Text Box 48"/>
            <p:cNvSpPr txBox="1">
              <a:spLocks noChangeArrowheads="1"/>
            </p:cNvSpPr>
            <p:nvPr/>
          </p:nvSpPr>
          <p:spPr bwMode="auto">
            <a:xfrm>
              <a:off x="1520" y="960"/>
              <a:ext cx="160" cy="192"/>
            </a:xfrm>
            <a:prstGeom prst="rect">
              <a:avLst/>
            </a:prstGeom>
            <a:noFill/>
            <a:ln w="38100">
              <a:noFill/>
              <a:miter lim="800000"/>
              <a:headEnd/>
              <a:tailEnd/>
            </a:ln>
          </p:spPr>
          <p:txBody>
            <a:bodyPr anchor="ctr">
              <a:spAutoFit/>
            </a:bodyPr>
            <a:lstStyle/>
            <a:p>
              <a:pPr fontAlgn="base">
                <a:lnSpc>
                  <a:spcPct val="100000"/>
                </a:lnSpc>
                <a:spcBef>
                  <a:spcPct val="0"/>
                </a:spcBef>
                <a:buClrTx/>
                <a:buSzTx/>
                <a:buFontTx/>
                <a:buNone/>
              </a:pPr>
              <a:r>
                <a:rPr lang="en-US" sz="1400" b="1">
                  <a:solidFill>
                    <a:schemeClr val="hlink"/>
                  </a:solidFill>
                  <a:latin typeface="Courier New" pitchFamily="49" charset="0"/>
                </a:rPr>
                <a:t>J</a:t>
              </a:r>
              <a:endParaRPr lang="en-US" sz="1400">
                <a:solidFill>
                  <a:schemeClr val="hlink"/>
                </a:solidFill>
                <a:latin typeface="Courier New" pitchFamily="49" charset="0"/>
              </a:endParaRPr>
            </a:p>
          </p:txBody>
        </p:sp>
      </p:grpSp>
    </p:spTree>
  </p:cSld>
  <p:clrMapOvr>
    <a:masterClrMapping/>
  </p:clrMapOvr>
  <p:transition>
    <p:pull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p:spPr>
        <p:txBody>
          <a:bodyPr lIns="92075" tIns="46038" rIns="92075" bIns="46038" anchor="ctr"/>
          <a:lstStyle/>
          <a:p>
            <a:r>
              <a:rPr lang="en-US" smtClean="0"/>
              <a:t>When the processor is executing in ARM state:</a:t>
            </a:r>
          </a:p>
          <a:p>
            <a:pPr lvl="1"/>
            <a:r>
              <a:rPr lang="en-US" smtClean="0"/>
              <a:t>All instructions are 32 bits wide</a:t>
            </a:r>
          </a:p>
          <a:p>
            <a:pPr lvl="1"/>
            <a:r>
              <a:rPr lang="en-US" smtClean="0"/>
              <a:t>All instructions must be word aligned</a:t>
            </a:r>
          </a:p>
          <a:p>
            <a:pPr lvl="1"/>
            <a:r>
              <a:rPr lang="en-US" smtClean="0"/>
              <a:t>Therefore the </a:t>
            </a:r>
            <a:r>
              <a:rPr lang="en-US" b="1" smtClean="0">
                <a:solidFill>
                  <a:schemeClr val="bg2"/>
                </a:solidFill>
              </a:rPr>
              <a:t>pc</a:t>
            </a:r>
            <a:r>
              <a:rPr lang="en-US" smtClean="0"/>
              <a:t> value is stored in bits [31:2] with bits [1:0] undefined (as instruction cannot be halfword or byte aligned)</a:t>
            </a:r>
          </a:p>
          <a:p>
            <a:endParaRPr lang="en-US" smtClean="0"/>
          </a:p>
          <a:p>
            <a:r>
              <a:rPr lang="en-US" smtClean="0"/>
              <a:t>When the processor is executing in Thumb state:</a:t>
            </a:r>
          </a:p>
          <a:p>
            <a:pPr lvl="1"/>
            <a:r>
              <a:rPr lang="en-US" smtClean="0"/>
              <a:t>All instructions are 16 bits wide</a:t>
            </a:r>
          </a:p>
          <a:p>
            <a:pPr lvl="1"/>
            <a:r>
              <a:rPr lang="en-US" smtClean="0"/>
              <a:t>All instructions must be halfword aligned</a:t>
            </a:r>
          </a:p>
          <a:p>
            <a:pPr lvl="1"/>
            <a:r>
              <a:rPr lang="en-US" smtClean="0"/>
              <a:t>Therefore the </a:t>
            </a:r>
            <a:r>
              <a:rPr lang="en-US" b="1" smtClean="0">
                <a:solidFill>
                  <a:schemeClr val="bg2"/>
                </a:solidFill>
              </a:rPr>
              <a:t>pc</a:t>
            </a:r>
            <a:r>
              <a:rPr lang="en-US" smtClean="0"/>
              <a:t> value is stored in bits [31:1] with bit [0] undefined (as instruction cannot be byte aligned)</a:t>
            </a:r>
            <a:endParaRPr lang="en-US" smtClean="0">
              <a:solidFill>
                <a:schemeClr val="hlink"/>
              </a:solidFill>
              <a:latin typeface="Courier New" pitchFamily="49" charset="0"/>
            </a:endParaRPr>
          </a:p>
          <a:p>
            <a:pPr>
              <a:buFont typeface="Wingdings" pitchFamily="2" charset="2"/>
              <a:buNone/>
            </a:pPr>
            <a:endParaRPr lang="en-US" smtClean="0"/>
          </a:p>
          <a:p>
            <a:r>
              <a:rPr lang="en-US" smtClean="0"/>
              <a:t>When the processor is executing in Jazelle state:</a:t>
            </a:r>
          </a:p>
          <a:p>
            <a:pPr lvl="1"/>
            <a:r>
              <a:rPr lang="en-US" smtClean="0"/>
              <a:t>All instructions are 8 bits wide</a:t>
            </a:r>
          </a:p>
          <a:p>
            <a:pPr lvl="1"/>
            <a:r>
              <a:rPr lang="en-US" smtClean="0"/>
              <a:t>Processor performs a word access to read 4 instructions at once</a:t>
            </a:r>
          </a:p>
        </p:txBody>
      </p:sp>
      <p:sp>
        <p:nvSpPr>
          <p:cNvPr id="12291" name="Rectangle 3"/>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s-AR"/>
          </a:p>
        </p:txBody>
      </p:sp>
      <p:sp>
        <p:nvSpPr>
          <p:cNvPr id="12292" name="Rectangle 4"/>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s-AR"/>
          </a:p>
        </p:txBody>
      </p:sp>
      <p:sp>
        <p:nvSpPr>
          <p:cNvPr id="12293" name="Rectangle 5"/>
          <p:cNvSpPr>
            <a:spLocks noGrp="1" noChangeArrowheads="1"/>
          </p:cNvSpPr>
          <p:nvPr>
            <p:ph type="title"/>
          </p:nvPr>
        </p:nvSpPr>
        <p:spPr>
          <a:noFill/>
        </p:spPr>
        <p:txBody>
          <a:bodyPr lIns="92075" tIns="46038" rIns="92075" bIns="46038"/>
          <a:lstStyle/>
          <a:p>
            <a:r>
              <a:rPr lang="en-US" smtClean="0"/>
              <a:t>Program Counter (r15)</a:t>
            </a:r>
          </a:p>
        </p:txBody>
      </p:sp>
    </p:spTree>
  </p:cSld>
  <p:clrMapOvr>
    <a:masterClrMapping/>
  </p:clrMapOvr>
  <p:transition>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233363" y="1176338"/>
            <a:ext cx="8910637" cy="5473700"/>
          </a:xfrm>
        </p:spPr>
        <p:txBody>
          <a:bodyPr/>
          <a:lstStyle/>
          <a:p>
            <a:r>
              <a:rPr lang="en-US" sz="1800" smtClean="0"/>
              <a:t>ARM instructions can be made to execute conditionally by postfixing them with the appropriate condition code field.</a:t>
            </a:r>
          </a:p>
          <a:p>
            <a:pPr lvl="1"/>
            <a:r>
              <a:rPr lang="en-US" sz="1800" smtClean="0"/>
              <a:t>This improves code density </a:t>
            </a:r>
            <a:r>
              <a:rPr lang="en-US" sz="1800" i="1" smtClean="0"/>
              <a:t>and</a:t>
            </a:r>
            <a:r>
              <a:rPr lang="en-US" sz="1800" smtClean="0"/>
              <a:t> performance by reducing the number of forward branch instructions.</a:t>
            </a:r>
          </a:p>
          <a:p>
            <a:pPr lvl="1">
              <a:buFont typeface="Wingdings" pitchFamily="2" charset="2"/>
              <a:buNone/>
            </a:pPr>
            <a:r>
              <a:rPr lang="en-US" sz="1800" b="1" smtClean="0">
                <a:solidFill>
                  <a:schemeClr val="hlink"/>
                </a:solidFill>
                <a:latin typeface="Courier New" pitchFamily="49" charset="0"/>
              </a:rPr>
              <a:t>    </a:t>
            </a:r>
            <a:r>
              <a:rPr lang="en-US" sz="1800" b="1" smtClean="0">
                <a:solidFill>
                  <a:schemeClr val="bg2"/>
                </a:solidFill>
                <a:latin typeface="Courier New" pitchFamily="49" charset="0"/>
              </a:rPr>
              <a:t>CMP   r3,#0                           CMP   r3,#0</a:t>
            </a:r>
            <a:br>
              <a:rPr lang="en-US" sz="1800" b="1" smtClean="0">
                <a:solidFill>
                  <a:schemeClr val="bg2"/>
                </a:solidFill>
                <a:latin typeface="Courier New" pitchFamily="49" charset="0"/>
              </a:rPr>
            </a:br>
            <a:r>
              <a:rPr lang="en-US" sz="1800" b="1" smtClean="0">
                <a:solidFill>
                  <a:schemeClr val="bg2"/>
                </a:solidFill>
                <a:latin typeface="Courier New" pitchFamily="49" charset="0"/>
              </a:rPr>
              <a:t>  BEQ   skip                            ADDNE r0,r1,r2</a:t>
            </a:r>
            <a:br>
              <a:rPr lang="en-US" sz="1800" b="1" smtClean="0">
                <a:solidFill>
                  <a:schemeClr val="bg2"/>
                </a:solidFill>
                <a:latin typeface="Courier New" pitchFamily="49" charset="0"/>
              </a:rPr>
            </a:br>
            <a:r>
              <a:rPr lang="en-US" sz="1800" b="1" smtClean="0">
                <a:solidFill>
                  <a:schemeClr val="bg2"/>
                </a:solidFill>
                <a:latin typeface="Courier New" pitchFamily="49" charset="0"/>
              </a:rPr>
              <a:t>  ADD   r0,r1,r2</a:t>
            </a:r>
            <a:br>
              <a:rPr lang="en-US" sz="1800" b="1" smtClean="0">
                <a:solidFill>
                  <a:schemeClr val="bg2"/>
                </a:solidFill>
                <a:latin typeface="Courier New" pitchFamily="49" charset="0"/>
              </a:rPr>
            </a:br>
            <a:r>
              <a:rPr lang="en-US" sz="1800" b="1" smtClean="0">
                <a:solidFill>
                  <a:schemeClr val="bg2"/>
                </a:solidFill>
                <a:latin typeface="Courier New" pitchFamily="49" charset="0"/>
              </a:rPr>
              <a:t>skip</a:t>
            </a:r>
            <a:endParaRPr lang="en-US" sz="1800" smtClean="0">
              <a:solidFill>
                <a:schemeClr val="bg2"/>
              </a:solidFill>
            </a:endParaRPr>
          </a:p>
          <a:p>
            <a:endParaRPr lang="en-US" sz="1800" smtClean="0">
              <a:solidFill>
                <a:schemeClr val="bg2"/>
              </a:solidFill>
            </a:endParaRPr>
          </a:p>
          <a:p>
            <a:r>
              <a:rPr lang="en-US" sz="1800" smtClean="0"/>
              <a:t>By default, data processing instructions do not affect the condition code flags but the flags can be optionally set by using “S”.  CMP does not need “S”.</a:t>
            </a:r>
            <a:endParaRPr lang="en-US" sz="1800" smtClean="0">
              <a:solidFill>
                <a:schemeClr val="hlink"/>
              </a:solidFill>
              <a:latin typeface="Courier New" pitchFamily="49" charset="0"/>
            </a:endParaRPr>
          </a:p>
          <a:p>
            <a:pPr lvl="1">
              <a:buFont typeface="Wingdings" pitchFamily="2" charset="2"/>
              <a:buNone/>
            </a:pPr>
            <a:r>
              <a:rPr lang="en-US" sz="1800" smtClean="0">
                <a:solidFill>
                  <a:schemeClr val="hlink"/>
                </a:solidFill>
                <a:latin typeface="Courier New" pitchFamily="49" charset="0"/>
              </a:rPr>
              <a:t>	</a:t>
            </a:r>
            <a:r>
              <a:rPr lang="en-US" sz="1800" b="1" smtClean="0">
                <a:solidFill>
                  <a:schemeClr val="bg2"/>
                </a:solidFill>
                <a:latin typeface="Courier New" pitchFamily="49" charset="0"/>
              </a:rPr>
              <a:t>loop</a:t>
            </a:r>
            <a:br>
              <a:rPr lang="en-US" sz="1800" b="1" smtClean="0">
                <a:solidFill>
                  <a:schemeClr val="bg2"/>
                </a:solidFill>
                <a:latin typeface="Courier New" pitchFamily="49" charset="0"/>
              </a:rPr>
            </a:br>
            <a:r>
              <a:rPr lang="en-US" sz="1800" b="1" smtClean="0">
                <a:solidFill>
                  <a:schemeClr val="bg2"/>
                </a:solidFill>
                <a:latin typeface="Courier New" pitchFamily="49" charset="0"/>
              </a:rPr>
              <a:t>  …</a:t>
            </a:r>
            <a:br>
              <a:rPr lang="en-US" sz="1800" b="1" smtClean="0">
                <a:solidFill>
                  <a:schemeClr val="bg2"/>
                </a:solidFill>
                <a:latin typeface="Courier New" pitchFamily="49" charset="0"/>
              </a:rPr>
            </a:br>
            <a:r>
              <a:rPr lang="en-US" sz="1800" b="1" smtClean="0">
                <a:solidFill>
                  <a:schemeClr val="bg2"/>
                </a:solidFill>
                <a:latin typeface="Courier New" pitchFamily="49" charset="0"/>
              </a:rPr>
              <a:t>  SUBS r1,r1,#1</a:t>
            </a:r>
            <a:br>
              <a:rPr lang="en-US" sz="1800" b="1" smtClean="0">
                <a:solidFill>
                  <a:schemeClr val="bg2"/>
                </a:solidFill>
                <a:latin typeface="Courier New" pitchFamily="49" charset="0"/>
              </a:rPr>
            </a:br>
            <a:r>
              <a:rPr lang="en-US" sz="1800" b="1" smtClean="0">
                <a:solidFill>
                  <a:schemeClr val="bg2"/>
                </a:solidFill>
                <a:latin typeface="Courier New" pitchFamily="49" charset="0"/>
              </a:rPr>
              <a:t>  BNE loop</a:t>
            </a:r>
          </a:p>
          <a:p>
            <a:endParaRPr lang="en-GB" sz="1800" smtClean="0"/>
          </a:p>
        </p:txBody>
      </p:sp>
      <p:sp>
        <p:nvSpPr>
          <p:cNvPr id="13315" name="Rectangle 3"/>
          <p:cNvSpPr>
            <a:spLocks noChangeArrowheads="1"/>
          </p:cNvSpPr>
          <p:nvPr/>
        </p:nvSpPr>
        <p:spPr bwMode="auto">
          <a:xfrm>
            <a:off x="304800" y="1295400"/>
            <a:ext cx="8488363" cy="4648200"/>
          </a:xfrm>
          <a:prstGeom prst="rect">
            <a:avLst/>
          </a:prstGeom>
          <a:noFill/>
          <a:ln w="9525">
            <a:noFill/>
            <a:miter lim="800000"/>
            <a:headEnd/>
            <a:tailEnd/>
          </a:ln>
        </p:spPr>
        <p:txBody>
          <a:bodyPr lIns="92075" tIns="46038" rIns="92075" bIns="46038"/>
          <a:lstStyle/>
          <a:p>
            <a:pPr algn="l" fontAlgn="base">
              <a:lnSpc>
                <a:spcPct val="100000"/>
              </a:lnSpc>
              <a:spcBef>
                <a:spcPct val="0"/>
              </a:spcBef>
              <a:buClrTx/>
              <a:buSzTx/>
              <a:buFontTx/>
              <a:buNone/>
            </a:pPr>
            <a:endParaRPr lang="en-US" sz="1600">
              <a:solidFill>
                <a:schemeClr val="hlink"/>
              </a:solidFill>
              <a:latin typeface="Courier New" pitchFamily="49" charset="0"/>
            </a:endParaRPr>
          </a:p>
        </p:txBody>
      </p:sp>
      <p:sp>
        <p:nvSpPr>
          <p:cNvPr id="13316" name="Rectangle 4"/>
          <p:cNvSpPr>
            <a:spLocks noChangeArrowheads="1"/>
          </p:cNvSpPr>
          <p:nvPr/>
        </p:nvSpPr>
        <p:spPr bwMode="auto">
          <a:xfrm>
            <a:off x="3886200" y="5410200"/>
            <a:ext cx="2830513" cy="304800"/>
          </a:xfrm>
          <a:prstGeom prst="rect">
            <a:avLst/>
          </a:prstGeom>
          <a:solidFill>
            <a:srgbClr val="A5D0E3"/>
          </a:solid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600"/>
              <a:t> if Z flag clear then branch </a:t>
            </a:r>
            <a:endParaRPr lang="en-US" sz="1400"/>
          </a:p>
        </p:txBody>
      </p:sp>
      <p:sp>
        <p:nvSpPr>
          <p:cNvPr id="13317" name="Line 5"/>
          <p:cNvSpPr>
            <a:spLocks noChangeShapeType="1"/>
          </p:cNvSpPr>
          <p:nvPr/>
        </p:nvSpPr>
        <p:spPr bwMode="auto">
          <a:xfrm flipV="1">
            <a:off x="3124200" y="5257800"/>
            <a:ext cx="754063" cy="0"/>
          </a:xfrm>
          <a:prstGeom prst="line">
            <a:avLst/>
          </a:prstGeom>
          <a:noFill/>
          <a:ln w="25400">
            <a:solidFill>
              <a:schemeClr val="tx1"/>
            </a:solidFill>
            <a:round/>
            <a:headEnd type="stealth" w="lg" len="lg"/>
            <a:tailEnd/>
          </a:ln>
        </p:spPr>
        <p:txBody>
          <a:bodyPr wrap="none" anchor="ctr"/>
          <a:lstStyle/>
          <a:p>
            <a:endParaRPr lang="es-AR"/>
          </a:p>
        </p:txBody>
      </p:sp>
      <p:sp>
        <p:nvSpPr>
          <p:cNvPr id="13318" name="Rectangle 6"/>
          <p:cNvSpPr>
            <a:spLocks noChangeArrowheads="1"/>
          </p:cNvSpPr>
          <p:nvPr/>
        </p:nvSpPr>
        <p:spPr bwMode="auto">
          <a:xfrm>
            <a:off x="3886200" y="5029200"/>
            <a:ext cx="2819400" cy="304800"/>
          </a:xfrm>
          <a:prstGeom prst="rect">
            <a:avLst/>
          </a:prstGeom>
          <a:solidFill>
            <a:srgbClr val="A5D0E3"/>
          </a:solidFill>
          <a:ln w="12700">
            <a:solidFill>
              <a:schemeClr val="tx1"/>
            </a:solidFill>
            <a:miter lim="800000"/>
            <a:headEnd/>
            <a:tailEnd/>
          </a:ln>
        </p:spPr>
        <p:txBody>
          <a:bodyPr wrap="none" anchor="ctr"/>
          <a:lstStyle/>
          <a:p>
            <a:pPr algn="l" fontAlgn="base">
              <a:lnSpc>
                <a:spcPct val="100000"/>
              </a:lnSpc>
              <a:spcBef>
                <a:spcPct val="0"/>
              </a:spcBef>
              <a:buClrTx/>
              <a:buSzTx/>
              <a:buFontTx/>
              <a:buNone/>
            </a:pPr>
            <a:r>
              <a:rPr lang="en-US" sz="1600">
                <a:latin typeface="Times New Roman" pitchFamily="18" charset="0"/>
              </a:rPr>
              <a:t> </a:t>
            </a:r>
            <a:r>
              <a:rPr lang="en-US" sz="1600"/>
              <a:t>decrement r1 and set flags </a:t>
            </a:r>
          </a:p>
        </p:txBody>
      </p:sp>
      <p:sp>
        <p:nvSpPr>
          <p:cNvPr id="13319" name="Line 7"/>
          <p:cNvSpPr>
            <a:spLocks noChangeShapeType="1"/>
          </p:cNvSpPr>
          <p:nvPr/>
        </p:nvSpPr>
        <p:spPr bwMode="auto">
          <a:xfrm flipV="1">
            <a:off x="3124200" y="5486400"/>
            <a:ext cx="754063" cy="0"/>
          </a:xfrm>
          <a:prstGeom prst="line">
            <a:avLst/>
          </a:prstGeom>
          <a:noFill/>
          <a:ln w="25400">
            <a:solidFill>
              <a:schemeClr val="tx1"/>
            </a:solidFill>
            <a:round/>
            <a:headEnd type="stealth" w="lg" len="lg"/>
            <a:tailEnd/>
          </a:ln>
        </p:spPr>
        <p:txBody>
          <a:bodyPr wrap="none" anchor="ctr"/>
          <a:lstStyle/>
          <a:p>
            <a:endParaRPr lang="es-AR"/>
          </a:p>
        </p:txBody>
      </p:sp>
      <p:sp>
        <p:nvSpPr>
          <p:cNvPr id="13320" name="Line 8"/>
          <p:cNvSpPr>
            <a:spLocks noChangeShapeType="1"/>
          </p:cNvSpPr>
          <p:nvPr/>
        </p:nvSpPr>
        <p:spPr bwMode="auto">
          <a:xfrm flipV="1">
            <a:off x="2895600" y="3276600"/>
            <a:ext cx="990600" cy="0"/>
          </a:xfrm>
          <a:prstGeom prst="line">
            <a:avLst/>
          </a:prstGeom>
          <a:noFill/>
          <a:ln w="25400">
            <a:solidFill>
              <a:schemeClr val="tx1"/>
            </a:solidFill>
            <a:round/>
            <a:headEnd type="stealth" w="lg" len="lg"/>
            <a:tailEnd/>
          </a:ln>
        </p:spPr>
        <p:txBody>
          <a:bodyPr wrap="none" anchor="ctr"/>
          <a:lstStyle/>
          <a:p>
            <a:endParaRPr lang="es-AR"/>
          </a:p>
        </p:txBody>
      </p:sp>
      <p:sp>
        <p:nvSpPr>
          <p:cNvPr id="13321" name="Line 9"/>
          <p:cNvSpPr>
            <a:spLocks noChangeShapeType="1"/>
          </p:cNvSpPr>
          <p:nvPr/>
        </p:nvSpPr>
        <p:spPr bwMode="auto">
          <a:xfrm flipH="1" flipV="1">
            <a:off x="3886200" y="2895600"/>
            <a:ext cx="0" cy="381000"/>
          </a:xfrm>
          <a:prstGeom prst="line">
            <a:avLst/>
          </a:prstGeom>
          <a:noFill/>
          <a:ln w="25400">
            <a:solidFill>
              <a:schemeClr val="tx1"/>
            </a:solidFill>
            <a:round/>
            <a:headEnd type="none" w="lg" len="lg"/>
            <a:tailEnd/>
          </a:ln>
        </p:spPr>
        <p:txBody>
          <a:bodyPr wrap="none" anchor="ctr"/>
          <a:lstStyle/>
          <a:p>
            <a:endParaRPr lang="es-AR"/>
          </a:p>
        </p:txBody>
      </p:sp>
      <p:sp>
        <p:nvSpPr>
          <p:cNvPr id="13322" name="Line 10"/>
          <p:cNvSpPr>
            <a:spLocks noChangeShapeType="1"/>
          </p:cNvSpPr>
          <p:nvPr/>
        </p:nvSpPr>
        <p:spPr bwMode="auto">
          <a:xfrm flipH="1" flipV="1">
            <a:off x="2667000" y="2895600"/>
            <a:ext cx="1219200" cy="0"/>
          </a:xfrm>
          <a:prstGeom prst="line">
            <a:avLst/>
          </a:prstGeom>
          <a:noFill/>
          <a:ln w="25400">
            <a:solidFill>
              <a:schemeClr val="tx1"/>
            </a:solidFill>
            <a:round/>
            <a:headEnd type="none" w="lg" len="lg"/>
            <a:tailEnd/>
          </a:ln>
        </p:spPr>
        <p:txBody>
          <a:bodyPr wrap="none" anchor="ctr"/>
          <a:lstStyle/>
          <a:p>
            <a:endParaRPr lang="es-AR"/>
          </a:p>
        </p:txBody>
      </p:sp>
      <p:sp>
        <p:nvSpPr>
          <p:cNvPr id="13323" name="Rectangle 11"/>
          <p:cNvSpPr>
            <a:spLocks noGrp="1" noChangeArrowheads="1"/>
          </p:cNvSpPr>
          <p:nvPr>
            <p:ph type="title"/>
          </p:nvPr>
        </p:nvSpPr>
        <p:spPr/>
        <p:txBody>
          <a:bodyPr/>
          <a:lstStyle/>
          <a:p>
            <a:r>
              <a:rPr lang="en-US" smtClean="0"/>
              <a:t>Conditional Execution and Flags</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est3">
  <a:themeElements>
    <a:clrScheme name="test3 12">
      <a:dk1>
        <a:srgbClr val="1D315B"/>
      </a:dk1>
      <a:lt1>
        <a:srgbClr val="FFFFFF"/>
      </a:lt1>
      <a:dk2>
        <a:srgbClr val="660066"/>
      </a:dk2>
      <a:lt2>
        <a:srgbClr val="FF9933"/>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fontScheme name="test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80167" tIns="40084" rIns="80167" bIns="40084" numCol="1" anchor="ctr" anchorCtr="0" compatLnSpc="1">
        <a:prstTxWarp prst="textNoShape">
          <a:avLst/>
        </a:prstTxWarp>
        <a:spAutoFit/>
      </a:bodyPr>
      <a:lstStyle>
        <a:def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80167" tIns="40084" rIns="80167" bIns="40084" numCol="1" anchor="ctr" anchorCtr="0" compatLnSpc="1">
        <a:prstTxWarp prst="textNoShape">
          <a:avLst/>
        </a:prstTxWarp>
        <a:spAutoFit/>
      </a:bodyPr>
      <a:lstStyle>
        <a:def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test3 1">
        <a:dk1>
          <a:srgbClr val="80B7C0"/>
        </a:dk1>
        <a:lt1>
          <a:srgbClr val="FFFFFF"/>
        </a:lt1>
        <a:dk2>
          <a:srgbClr val="000066"/>
        </a:dk2>
        <a:lt2>
          <a:srgbClr val="4F647E"/>
        </a:lt2>
        <a:accent1>
          <a:srgbClr val="F49766"/>
        </a:accent1>
        <a:accent2>
          <a:srgbClr val="8866A6"/>
        </a:accent2>
        <a:accent3>
          <a:srgbClr val="AAAAB8"/>
        </a:accent3>
        <a:accent4>
          <a:srgbClr val="DADADA"/>
        </a:accent4>
        <a:accent5>
          <a:srgbClr val="F8C9B8"/>
        </a:accent5>
        <a:accent6>
          <a:srgbClr val="7B5C96"/>
        </a:accent6>
        <a:hlink>
          <a:srgbClr val="9C484F"/>
        </a:hlink>
        <a:folHlink>
          <a:srgbClr val="749285"/>
        </a:folHlink>
      </a:clrScheme>
      <a:clrMap bg1="dk2" tx1="lt1" bg2="dk1" tx2="lt2" accent1="accent1" accent2="accent2" accent3="accent3" accent4="accent4" accent5="accent5" accent6="accent6" hlink="hlink" folHlink="folHlink"/>
    </a:extraClrScheme>
    <a:extraClrScheme>
      <a:clrScheme name="test3 2">
        <a:dk1>
          <a:srgbClr val="80B7C0"/>
        </a:dk1>
        <a:lt1>
          <a:srgbClr val="FFFFFF"/>
        </a:lt1>
        <a:dk2>
          <a:srgbClr val="000066"/>
        </a:dk2>
        <a:lt2>
          <a:srgbClr val="FFFFFF"/>
        </a:lt2>
        <a:accent1>
          <a:srgbClr val="E86514"/>
        </a:accent1>
        <a:accent2>
          <a:srgbClr val="5D32A4"/>
        </a:accent2>
        <a:accent3>
          <a:srgbClr val="AAAAB8"/>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3">
        <a:dk1>
          <a:srgbClr val="80B7C0"/>
        </a:dk1>
        <a:lt1>
          <a:srgbClr val="FFFFFF"/>
        </a:lt1>
        <a:dk2>
          <a:srgbClr val="00325F"/>
        </a:dk2>
        <a:lt2>
          <a:srgbClr val="FFFFFF"/>
        </a:lt2>
        <a:accent1>
          <a:srgbClr val="E86514"/>
        </a:accent1>
        <a:accent2>
          <a:srgbClr val="5D32A4"/>
        </a:accent2>
        <a:accent3>
          <a:srgbClr val="AAADB6"/>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4">
        <a:dk1>
          <a:srgbClr val="80B7C0"/>
        </a:dk1>
        <a:lt1>
          <a:srgbClr val="FFFFFF"/>
        </a:lt1>
        <a:dk2>
          <a:srgbClr val="1D315B"/>
        </a:dk2>
        <a:lt2>
          <a:srgbClr val="FFFFFF"/>
        </a:lt2>
        <a:accent1>
          <a:srgbClr val="E86514"/>
        </a:accent1>
        <a:accent2>
          <a:srgbClr val="5D32A4"/>
        </a:accent2>
        <a:accent3>
          <a:srgbClr val="ABADB5"/>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5">
        <a:dk1>
          <a:srgbClr val="80B7C0"/>
        </a:dk1>
        <a:lt1>
          <a:srgbClr val="FFFFFF"/>
        </a:lt1>
        <a:dk2>
          <a:srgbClr val="1D315B"/>
        </a:dk2>
        <a:lt2>
          <a:srgbClr val="FFFFFF"/>
        </a:lt2>
        <a:accent1>
          <a:srgbClr val="FFCC00"/>
        </a:accent1>
        <a:accent2>
          <a:srgbClr val="CC0000"/>
        </a:accent2>
        <a:accent3>
          <a:srgbClr val="ABADB5"/>
        </a:accent3>
        <a:accent4>
          <a:srgbClr val="DADADA"/>
        </a:accent4>
        <a:accent5>
          <a:srgbClr val="FFE2AA"/>
        </a:accent5>
        <a:accent6>
          <a:srgbClr val="B90000"/>
        </a:accent6>
        <a:hlink>
          <a:srgbClr val="33CC33"/>
        </a:hlink>
        <a:folHlink>
          <a:srgbClr val="6600FF"/>
        </a:folHlink>
      </a:clrScheme>
      <a:clrMap bg1="dk2" tx1="lt1" bg2="dk1" tx2="lt2" accent1="accent1" accent2="accent2" accent3="accent3" accent4="accent4" accent5="accent5" accent6="accent6" hlink="hlink" folHlink="folHlink"/>
    </a:extraClrScheme>
    <a:extraClrScheme>
      <a:clrScheme name="test3 6">
        <a:dk1>
          <a:srgbClr val="80B7C0"/>
        </a:dk1>
        <a:lt1>
          <a:srgbClr val="FF9933"/>
        </a:lt1>
        <a:dk2>
          <a:srgbClr val="1D315B"/>
        </a:dk2>
        <a:lt2>
          <a:srgbClr val="990099"/>
        </a:lt2>
        <a:accent1>
          <a:srgbClr val="FFCC00"/>
        </a:accent1>
        <a:accent2>
          <a:srgbClr val="CC0000"/>
        </a:accent2>
        <a:accent3>
          <a:srgbClr val="ABADB5"/>
        </a:accent3>
        <a:accent4>
          <a:srgbClr val="DA822A"/>
        </a:accent4>
        <a:accent5>
          <a:srgbClr val="FFE2AA"/>
        </a:accent5>
        <a:accent6>
          <a:srgbClr val="B90000"/>
        </a:accent6>
        <a:hlink>
          <a:srgbClr val="33CC33"/>
        </a:hlink>
        <a:folHlink>
          <a:srgbClr val="6600FF"/>
        </a:folHlink>
      </a:clrScheme>
      <a:clrMap bg1="dk2" tx1="lt1" bg2="dk1" tx2="lt2" accent1="accent1" accent2="accent2" accent3="accent3" accent4="accent4" accent5="accent5" accent6="accent6" hlink="hlink" folHlink="folHlink"/>
    </a:extraClrScheme>
    <a:extraClrScheme>
      <a:clrScheme name="test3 7">
        <a:dk1>
          <a:srgbClr val="FFFFFF"/>
        </a:dk1>
        <a:lt1>
          <a:srgbClr val="FF9933"/>
        </a:lt1>
        <a:dk2>
          <a:srgbClr val="1D315B"/>
        </a:dk2>
        <a:lt2>
          <a:srgbClr val="800080"/>
        </a:lt2>
        <a:accent1>
          <a:srgbClr val="FFCC00"/>
        </a:accent1>
        <a:accent2>
          <a:srgbClr val="990033"/>
        </a:accent2>
        <a:accent3>
          <a:srgbClr val="ABADB5"/>
        </a:accent3>
        <a:accent4>
          <a:srgbClr val="DA822A"/>
        </a:accent4>
        <a:accent5>
          <a:srgbClr val="FFE2AA"/>
        </a:accent5>
        <a:accent6>
          <a:srgbClr val="8A002D"/>
        </a:accent6>
        <a:hlink>
          <a:srgbClr val="009900"/>
        </a:hlink>
        <a:folHlink>
          <a:srgbClr val="0099CC"/>
        </a:folHlink>
      </a:clrScheme>
      <a:clrMap bg1="dk2" tx1="lt1" bg2="dk1" tx2="lt2" accent1="accent1" accent2="accent2" accent3="accent3" accent4="accent4" accent5="accent5" accent6="accent6" hlink="hlink" folHlink="folHlink"/>
    </a:extraClrScheme>
    <a:extraClrScheme>
      <a:clrScheme name="test3 8">
        <a:dk1>
          <a:srgbClr val="FFFFFF"/>
        </a:dk1>
        <a:lt1>
          <a:srgbClr val="FF9933"/>
        </a:lt1>
        <a:dk2>
          <a:srgbClr val="1D315B"/>
        </a:dk2>
        <a:lt2>
          <a:srgbClr val="800080"/>
        </a:lt2>
        <a:accent1>
          <a:srgbClr val="FFCC00"/>
        </a:accent1>
        <a:accent2>
          <a:srgbClr val="990033"/>
        </a:accent2>
        <a:accent3>
          <a:srgbClr val="ABADB5"/>
        </a:accent3>
        <a:accent4>
          <a:srgbClr val="DA822A"/>
        </a:accent4>
        <a:accent5>
          <a:srgbClr val="FFE2AA"/>
        </a:accent5>
        <a:accent6>
          <a:srgbClr val="8A002D"/>
        </a:accent6>
        <a:hlink>
          <a:srgbClr val="009900"/>
        </a:hlink>
        <a:folHlink>
          <a:srgbClr val="007FAC"/>
        </a:folHlink>
      </a:clrScheme>
      <a:clrMap bg1="dk2" tx1="lt1" bg2="dk1" tx2="lt2" accent1="accent1" accent2="accent2" accent3="accent3" accent4="accent4" accent5="accent5" accent6="accent6" hlink="hlink" folHlink="folHlink"/>
    </a:extraClrScheme>
    <a:extraClrScheme>
      <a:clrScheme name="test3 9">
        <a:dk1>
          <a:srgbClr val="FFFFFF"/>
        </a:dk1>
        <a:lt1>
          <a:srgbClr val="FF9933"/>
        </a:lt1>
        <a:dk2>
          <a:srgbClr val="1D315B"/>
        </a:dk2>
        <a:lt2>
          <a:srgbClr val="660066"/>
        </a:lt2>
        <a:accent1>
          <a:srgbClr val="FFCC00"/>
        </a:accent1>
        <a:accent2>
          <a:srgbClr val="990033"/>
        </a:accent2>
        <a:accent3>
          <a:srgbClr val="ABADB5"/>
        </a:accent3>
        <a:accent4>
          <a:srgbClr val="DA822A"/>
        </a:accent4>
        <a:accent5>
          <a:srgbClr val="FFE2AA"/>
        </a:accent5>
        <a:accent6>
          <a:srgbClr val="8A002D"/>
        </a:accent6>
        <a:hlink>
          <a:srgbClr val="336600"/>
        </a:hlink>
        <a:folHlink>
          <a:srgbClr val="007FAC"/>
        </a:folHlink>
      </a:clrScheme>
      <a:clrMap bg1="dk2" tx1="lt1" bg2="dk1" tx2="lt2" accent1="accent1" accent2="accent2" accent3="accent3" accent4="accent4" accent5="accent5" accent6="accent6" hlink="hlink" folHlink="folHlink"/>
    </a:extraClrScheme>
    <a:extraClrScheme>
      <a:clrScheme name="test3 10">
        <a:dk1>
          <a:srgbClr val="FF9933"/>
        </a:dk1>
        <a:lt1>
          <a:srgbClr val="FFFFFF"/>
        </a:lt1>
        <a:dk2>
          <a:srgbClr val="660066"/>
        </a:dk2>
        <a:lt2>
          <a:srgbClr val="1D315B"/>
        </a:lt2>
        <a:accent1>
          <a:srgbClr val="FFCC00"/>
        </a:accent1>
        <a:accent2>
          <a:srgbClr val="990033"/>
        </a:accent2>
        <a:accent3>
          <a:srgbClr val="FFFFFF"/>
        </a:accent3>
        <a:accent4>
          <a:srgbClr val="DA822A"/>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
      <a:clrScheme name="test3 11">
        <a:dk1>
          <a:srgbClr val="1D315B"/>
        </a:dk1>
        <a:lt1>
          <a:srgbClr val="FFFFFF"/>
        </a:lt1>
        <a:dk2>
          <a:srgbClr val="660066"/>
        </a:dk2>
        <a:lt2>
          <a:srgbClr val="1D315B"/>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
      <a:clrScheme name="test3 12">
        <a:dk1>
          <a:srgbClr val="1D315B"/>
        </a:dk1>
        <a:lt1>
          <a:srgbClr val="FFFFFF"/>
        </a:lt1>
        <a:dk2>
          <a:srgbClr val="660066"/>
        </a:dk2>
        <a:lt2>
          <a:srgbClr val="FF9933"/>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st3">
  <a:themeElements>
    <a:clrScheme name="1_test3 12">
      <a:dk1>
        <a:srgbClr val="1D315B"/>
      </a:dk1>
      <a:lt1>
        <a:srgbClr val="FFFFFF"/>
      </a:lt1>
      <a:dk2>
        <a:srgbClr val="660066"/>
      </a:dk2>
      <a:lt2>
        <a:srgbClr val="FF9933"/>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fontScheme name="1_test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80167" tIns="40084" rIns="80167" bIns="40084" numCol="1" anchor="ctr" anchorCtr="0" compatLnSpc="1">
        <a:prstTxWarp prst="textNoShape">
          <a:avLst/>
        </a:prstTxWarp>
        <a:spAutoFit/>
      </a:bodyPr>
      <a:lstStyle>
        <a:def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80167" tIns="40084" rIns="80167" bIns="40084" numCol="1" anchor="ctr" anchorCtr="0" compatLnSpc="1">
        <a:prstTxWarp prst="textNoShape">
          <a:avLst/>
        </a:prstTxWarp>
        <a:spAutoFit/>
      </a:bodyPr>
      <a:lstStyle>
        <a:def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1_test3 1">
        <a:dk1>
          <a:srgbClr val="80B7C0"/>
        </a:dk1>
        <a:lt1>
          <a:srgbClr val="FFFFFF"/>
        </a:lt1>
        <a:dk2>
          <a:srgbClr val="000066"/>
        </a:dk2>
        <a:lt2>
          <a:srgbClr val="4F647E"/>
        </a:lt2>
        <a:accent1>
          <a:srgbClr val="F49766"/>
        </a:accent1>
        <a:accent2>
          <a:srgbClr val="8866A6"/>
        </a:accent2>
        <a:accent3>
          <a:srgbClr val="AAAAB8"/>
        </a:accent3>
        <a:accent4>
          <a:srgbClr val="DADADA"/>
        </a:accent4>
        <a:accent5>
          <a:srgbClr val="F8C9B8"/>
        </a:accent5>
        <a:accent6>
          <a:srgbClr val="7B5C96"/>
        </a:accent6>
        <a:hlink>
          <a:srgbClr val="9C484F"/>
        </a:hlink>
        <a:folHlink>
          <a:srgbClr val="749285"/>
        </a:folHlink>
      </a:clrScheme>
      <a:clrMap bg1="dk2" tx1="lt1" bg2="dk1" tx2="lt2" accent1="accent1" accent2="accent2" accent3="accent3" accent4="accent4" accent5="accent5" accent6="accent6" hlink="hlink" folHlink="folHlink"/>
    </a:extraClrScheme>
    <a:extraClrScheme>
      <a:clrScheme name="1_test3 2">
        <a:dk1>
          <a:srgbClr val="80B7C0"/>
        </a:dk1>
        <a:lt1>
          <a:srgbClr val="FFFFFF"/>
        </a:lt1>
        <a:dk2>
          <a:srgbClr val="000066"/>
        </a:dk2>
        <a:lt2>
          <a:srgbClr val="FFFFFF"/>
        </a:lt2>
        <a:accent1>
          <a:srgbClr val="E86514"/>
        </a:accent1>
        <a:accent2>
          <a:srgbClr val="5D32A4"/>
        </a:accent2>
        <a:accent3>
          <a:srgbClr val="AAAAB8"/>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1_test3 3">
        <a:dk1>
          <a:srgbClr val="80B7C0"/>
        </a:dk1>
        <a:lt1>
          <a:srgbClr val="FFFFFF"/>
        </a:lt1>
        <a:dk2>
          <a:srgbClr val="00325F"/>
        </a:dk2>
        <a:lt2>
          <a:srgbClr val="FFFFFF"/>
        </a:lt2>
        <a:accent1>
          <a:srgbClr val="E86514"/>
        </a:accent1>
        <a:accent2>
          <a:srgbClr val="5D32A4"/>
        </a:accent2>
        <a:accent3>
          <a:srgbClr val="AAADB6"/>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1_test3 4">
        <a:dk1>
          <a:srgbClr val="80B7C0"/>
        </a:dk1>
        <a:lt1>
          <a:srgbClr val="FFFFFF"/>
        </a:lt1>
        <a:dk2>
          <a:srgbClr val="1D315B"/>
        </a:dk2>
        <a:lt2>
          <a:srgbClr val="FFFFFF"/>
        </a:lt2>
        <a:accent1>
          <a:srgbClr val="E86514"/>
        </a:accent1>
        <a:accent2>
          <a:srgbClr val="5D32A4"/>
        </a:accent2>
        <a:accent3>
          <a:srgbClr val="ABADB5"/>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1_test3 5">
        <a:dk1>
          <a:srgbClr val="80B7C0"/>
        </a:dk1>
        <a:lt1>
          <a:srgbClr val="FFFFFF"/>
        </a:lt1>
        <a:dk2>
          <a:srgbClr val="1D315B"/>
        </a:dk2>
        <a:lt2>
          <a:srgbClr val="FFFFFF"/>
        </a:lt2>
        <a:accent1>
          <a:srgbClr val="FFCC00"/>
        </a:accent1>
        <a:accent2>
          <a:srgbClr val="CC0000"/>
        </a:accent2>
        <a:accent3>
          <a:srgbClr val="ABADB5"/>
        </a:accent3>
        <a:accent4>
          <a:srgbClr val="DADADA"/>
        </a:accent4>
        <a:accent5>
          <a:srgbClr val="FFE2AA"/>
        </a:accent5>
        <a:accent6>
          <a:srgbClr val="B90000"/>
        </a:accent6>
        <a:hlink>
          <a:srgbClr val="33CC33"/>
        </a:hlink>
        <a:folHlink>
          <a:srgbClr val="6600FF"/>
        </a:folHlink>
      </a:clrScheme>
      <a:clrMap bg1="dk2" tx1="lt1" bg2="dk1" tx2="lt2" accent1="accent1" accent2="accent2" accent3="accent3" accent4="accent4" accent5="accent5" accent6="accent6" hlink="hlink" folHlink="folHlink"/>
    </a:extraClrScheme>
    <a:extraClrScheme>
      <a:clrScheme name="1_test3 6">
        <a:dk1>
          <a:srgbClr val="80B7C0"/>
        </a:dk1>
        <a:lt1>
          <a:srgbClr val="FF9933"/>
        </a:lt1>
        <a:dk2>
          <a:srgbClr val="1D315B"/>
        </a:dk2>
        <a:lt2>
          <a:srgbClr val="990099"/>
        </a:lt2>
        <a:accent1>
          <a:srgbClr val="FFCC00"/>
        </a:accent1>
        <a:accent2>
          <a:srgbClr val="CC0000"/>
        </a:accent2>
        <a:accent3>
          <a:srgbClr val="ABADB5"/>
        </a:accent3>
        <a:accent4>
          <a:srgbClr val="DA822A"/>
        </a:accent4>
        <a:accent5>
          <a:srgbClr val="FFE2AA"/>
        </a:accent5>
        <a:accent6>
          <a:srgbClr val="B90000"/>
        </a:accent6>
        <a:hlink>
          <a:srgbClr val="33CC33"/>
        </a:hlink>
        <a:folHlink>
          <a:srgbClr val="6600FF"/>
        </a:folHlink>
      </a:clrScheme>
      <a:clrMap bg1="dk2" tx1="lt1" bg2="dk1" tx2="lt2" accent1="accent1" accent2="accent2" accent3="accent3" accent4="accent4" accent5="accent5" accent6="accent6" hlink="hlink" folHlink="folHlink"/>
    </a:extraClrScheme>
    <a:extraClrScheme>
      <a:clrScheme name="1_test3 7">
        <a:dk1>
          <a:srgbClr val="FFFFFF"/>
        </a:dk1>
        <a:lt1>
          <a:srgbClr val="FF9933"/>
        </a:lt1>
        <a:dk2>
          <a:srgbClr val="1D315B"/>
        </a:dk2>
        <a:lt2>
          <a:srgbClr val="800080"/>
        </a:lt2>
        <a:accent1>
          <a:srgbClr val="FFCC00"/>
        </a:accent1>
        <a:accent2>
          <a:srgbClr val="990033"/>
        </a:accent2>
        <a:accent3>
          <a:srgbClr val="ABADB5"/>
        </a:accent3>
        <a:accent4>
          <a:srgbClr val="DA822A"/>
        </a:accent4>
        <a:accent5>
          <a:srgbClr val="FFE2AA"/>
        </a:accent5>
        <a:accent6>
          <a:srgbClr val="8A002D"/>
        </a:accent6>
        <a:hlink>
          <a:srgbClr val="009900"/>
        </a:hlink>
        <a:folHlink>
          <a:srgbClr val="0099CC"/>
        </a:folHlink>
      </a:clrScheme>
      <a:clrMap bg1="dk2" tx1="lt1" bg2="dk1" tx2="lt2" accent1="accent1" accent2="accent2" accent3="accent3" accent4="accent4" accent5="accent5" accent6="accent6" hlink="hlink" folHlink="folHlink"/>
    </a:extraClrScheme>
    <a:extraClrScheme>
      <a:clrScheme name="1_test3 8">
        <a:dk1>
          <a:srgbClr val="FFFFFF"/>
        </a:dk1>
        <a:lt1>
          <a:srgbClr val="FF9933"/>
        </a:lt1>
        <a:dk2>
          <a:srgbClr val="1D315B"/>
        </a:dk2>
        <a:lt2>
          <a:srgbClr val="800080"/>
        </a:lt2>
        <a:accent1>
          <a:srgbClr val="FFCC00"/>
        </a:accent1>
        <a:accent2>
          <a:srgbClr val="990033"/>
        </a:accent2>
        <a:accent3>
          <a:srgbClr val="ABADB5"/>
        </a:accent3>
        <a:accent4>
          <a:srgbClr val="DA822A"/>
        </a:accent4>
        <a:accent5>
          <a:srgbClr val="FFE2AA"/>
        </a:accent5>
        <a:accent6>
          <a:srgbClr val="8A002D"/>
        </a:accent6>
        <a:hlink>
          <a:srgbClr val="009900"/>
        </a:hlink>
        <a:folHlink>
          <a:srgbClr val="007FAC"/>
        </a:folHlink>
      </a:clrScheme>
      <a:clrMap bg1="dk2" tx1="lt1" bg2="dk1" tx2="lt2" accent1="accent1" accent2="accent2" accent3="accent3" accent4="accent4" accent5="accent5" accent6="accent6" hlink="hlink" folHlink="folHlink"/>
    </a:extraClrScheme>
    <a:extraClrScheme>
      <a:clrScheme name="1_test3 9">
        <a:dk1>
          <a:srgbClr val="FFFFFF"/>
        </a:dk1>
        <a:lt1>
          <a:srgbClr val="FF9933"/>
        </a:lt1>
        <a:dk2>
          <a:srgbClr val="1D315B"/>
        </a:dk2>
        <a:lt2>
          <a:srgbClr val="660066"/>
        </a:lt2>
        <a:accent1>
          <a:srgbClr val="FFCC00"/>
        </a:accent1>
        <a:accent2>
          <a:srgbClr val="990033"/>
        </a:accent2>
        <a:accent3>
          <a:srgbClr val="ABADB5"/>
        </a:accent3>
        <a:accent4>
          <a:srgbClr val="DA822A"/>
        </a:accent4>
        <a:accent5>
          <a:srgbClr val="FFE2AA"/>
        </a:accent5>
        <a:accent6>
          <a:srgbClr val="8A002D"/>
        </a:accent6>
        <a:hlink>
          <a:srgbClr val="336600"/>
        </a:hlink>
        <a:folHlink>
          <a:srgbClr val="007FAC"/>
        </a:folHlink>
      </a:clrScheme>
      <a:clrMap bg1="dk2" tx1="lt1" bg2="dk1" tx2="lt2" accent1="accent1" accent2="accent2" accent3="accent3" accent4="accent4" accent5="accent5" accent6="accent6" hlink="hlink" folHlink="folHlink"/>
    </a:extraClrScheme>
    <a:extraClrScheme>
      <a:clrScheme name="1_test3 10">
        <a:dk1>
          <a:srgbClr val="FF9933"/>
        </a:dk1>
        <a:lt1>
          <a:srgbClr val="FFFFFF"/>
        </a:lt1>
        <a:dk2>
          <a:srgbClr val="660066"/>
        </a:dk2>
        <a:lt2>
          <a:srgbClr val="1D315B"/>
        </a:lt2>
        <a:accent1>
          <a:srgbClr val="FFCC00"/>
        </a:accent1>
        <a:accent2>
          <a:srgbClr val="990033"/>
        </a:accent2>
        <a:accent3>
          <a:srgbClr val="FFFFFF"/>
        </a:accent3>
        <a:accent4>
          <a:srgbClr val="DA822A"/>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
      <a:clrScheme name="1_test3 11">
        <a:dk1>
          <a:srgbClr val="1D315B"/>
        </a:dk1>
        <a:lt1>
          <a:srgbClr val="FFFFFF"/>
        </a:lt1>
        <a:dk2>
          <a:srgbClr val="660066"/>
        </a:dk2>
        <a:lt2>
          <a:srgbClr val="1D315B"/>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
      <a:clrScheme name="1_test3 12">
        <a:dk1>
          <a:srgbClr val="1D315B"/>
        </a:dk1>
        <a:lt1>
          <a:srgbClr val="FFFFFF"/>
        </a:lt1>
        <a:dk2>
          <a:srgbClr val="660066"/>
        </a:dk2>
        <a:lt2>
          <a:srgbClr val="FF9933"/>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ARM Corp Template Confidential</Template>
  <TotalTime>2901</TotalTime>
  <Words>6360</Words>
  <Application>Microsoft Office PowerPoint</Application>
  <PresentationFormat>Presentación en pantalla (4:3)</PresentationFormat>
  <Paragraphs>1523</Paragraphs>
  <Slides>52</Slides>
  <Notes>52</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52</vt:i4>
      </vt:variant>
    </vt:vector>
  </HeadingPairs>
  <TitlesOfParts>
    <vt:vector size="61" baseType="lpstr">
      <vt:lpstr>Arial</vt:lpstr>
      <vt:lpstr>Calibri</vt:lpstr>
      <vt:lpstr>Courier New</vt:lpstr>
      <vt:lpstr>Helvetica</vt:lpstr>
      <vt:lpstr>Symbol</vt:lpstr>
      <vt:lpstr>Times New Roman</vt:lpstr>
      <vt:lpstr>Wingdings</vt:lpstr>
      <vt:lpstr>test3</vt:lpstr>
      <vt:lpstr>1_test3</vt:lpstr>
      <vt:lpstr>Architecture Revisions</vt:lpstr>
      <vt:lpstr>Data Sizes and Instruction Sets</vt:lpstr>
      <vt:lpstr>Presentación de PowerPoint</vt:lpstr>
      <vt:lpstr>Processor Modes</vt:lpstr>
      <vt:lpstr>The ARM Register Set</vt:lpstr>
      <vt:lpstr>Exception Handling</vt:lpstr>
      <vt:lpstr>Program Status Registers</vt:lpstr>
      <vt:lpstr>Program Counter (r15)</vt:lpstr>
      <vt:lpstr>Conditional Execution and Flags</vt:lpstr>
      <vt:lpstr>Condition Codes </vt:lpstr>
      <vt:lpstr>Conditional execution examples</vt:lpstr>
      <vt:lpstr>Examples of conditional execution</vt:lpstr>
      <vt:lpstr>Data Processing Instructions</vt:lpstr>
      <vt:lpstr>The Barrel Shifter</vt:lpstr>
      <vt:lpstr>Presentación de PowerPoint</vt:lpstr>
      <vt:lpstr>Using a Barrel Shifter:The 2nd Operand</vt:lpstr>
      <vt:lpstr>Data Processing Exercise</vt:lpstr>
      <vt:lpstr>Data Processing Solutions</vt:lpstr>
      <vt:lpstr>Immediate constants (1) </vt:lpstr>
      <vt:lpstr>Immediate constants (2)</vt:lpstr>
      <vt:lpstr>Generating constants</vt:lpstr>
      <vt:lpstr>Loading 32 bit constants</vt:lpstr>
      <vt:lpstr>Single register data transfer</vt:lpstr>
      <vt:lpstr> Address accessed</vt:lpstr>
      <vt:lpstr>Pre or Post Indexed Addressing?</vt:lpstr>
      <vt:lpstr>C language example</vt:lpstr>
      <vt:lpstr>Single register data transfer</vt:lpstr>
      <vt:lpstr>Single register data transfer</vt:lpstr>
      <vt:lpstr>Single register data transfer: examples</vt:lpstr>
      <vt:lpstr>Load/Store Exercise</vt:lpstr>
      <vt:lpstr>Load/Store Exercise Solution</vt:lpstr>
      <vt:lpstr>Load/Store halfword</vt:lpstr>
      <vt:lpstr>Load/Store signed halfword</vt:lpstr>
      <vt:lpstr>Load and Store Multiples</vt:lpstr>
      <vt:lpstr>Load and Store Multiples</vt:lpstr>
      <vt:lpstr>Multiply and Divide</vt:lpstr>
      <vt:lpstr>Branch instructions</vt:lpstr>
      <vt:lpstr>Register Usage</vt:lpstr>
      <vt:lpstr>Input Arguments and Return Value</vt:lpstr>
      <vt:lpstr>Input Arguments and Return Value</vt:lpstr>
      <vt:lpstr>Storing Register Values on the Stack</vt:lpstr>
      <vt:lpstr>The Stack during diffofsums Call</vt:lpstr>
      <vt:lpstr>A hardware stack in memory</vt:lpstr>
      <vt:lpstr>ARM Branches and Subroutines</vt:lpstr>
      <vt:lpstr>PSR access</vt:lpstr>
      <vt:lpstr>Agenda</vt:lpstr>
      <vt:lpstr>Pipeline changes for ARM9TDMI</vt:lpstr>
      <vt:lpstr>ARM10 vs. ARM11 Pipelines</vt:lpstr>
      <vt:lpstr>Agenda</vt:lpstr>
      <vt:lpstr>Example ARM-based System</vt:lpstr>
      <vt:lpstr>An Example AMBA System</vt:lpstr>
      <vt:lpstr>AHB Structure</vt:lpstr>
    </vt:vector>
  </TitlesOfParts>
  <Company>ARM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swaldron</dc:creator>
  <cp:lastModifiedBy>Luis</cp:lastModifiedBy>
  <cp:revision>129</cp:revision>
  <dcterms:created xsi:type="dcterms:W3CDTF">2005-01-04T14:47:16Z</dcterms:created>
  <dcterms:modified xsi:type="dcterms:W3CDTF">2019-05-30T20:15:07Z</dcterms:modified>
</cp:coreProperties>
</file>