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389" r:id="rId2"/>
    <p:sldId id="256" r:id="rId3"/>
    <p:sldId id="395" r:id="rId4"/>
    <p:sldId id="257" r:id="rId5"/>
    <p:sldId id="379" r:id="rId6"/>
    <p:sldId id="258" r:id="rId7"/>
    <p:sldId id="259" r:id="rId8"/>
    <p:sldId id="341" r:id="rId9"/>
    <p:sldId id="378" r:id="rId10"/>
    <p:sldId id="343" r:id="rId11"/>
    <p:sldId id="344" r:id="rId12"/>
    <p:sldId id="427" r:id="rId13"/>
    <p:sldId id="260" r:id="rId14"/>
    <p:sldId id="428" r:id="rId15"/>
    <p:sldId id="429" r:id="rId16"/>
    <p:sldId id="430" r:id="rId17"/>
    <p:sldId id="262" r:id="rId18"/>
    <p:sldId id="263" r:id="rId19"/>
    <p:sldId id="265" r:id="rId20"/>
    <p:sldId id="264" r:id="rId21"/>
    <p:sldId id="267" r:id="rId22"/>
    <p:sldId id="266" r:id="rId23"/>
    <p:sldId id="269" r:id="rId24"/>
    <p:sldId id="268" r:id="rId25"/>
    <p:sldId id="271" r:id="rId26"/>
    <p:sldId id="387" r:id="rId27"/>
    <p:sldId id="273" r:id="rId28"/>
    <p:sldId id="272" r:id="rId29"/>
    <p:sldId id="274" r:id="rId30"/>
    <p:sldId id="320" r:id="rId31"/>
    <p:sldId id="327" r:id="rId32"/>
    <p:sldId id="328" r:id="rId33"/>
    <p:sldId id="329" r:id="rId34"/>
    <p:sldId id="330" r:id="rId35"/>
    <p:sldId id="331" r:id="rId36"/>
    <p:sldId id="276" r:id="rId37"/>
    <p:sldId id="281" r:id="rId38"/>
    <p:sldId id="297" r:id="rId39"/>
    <p:sldId id="298" r:id="rId40"/>
    <p:sldId id="303" r:id="rId41"/>
    <p:sldId id="304" r:id="rId42"/>
    <p:sldId id="305" r:id="rId43"/>
    <p:sldId id="383" r:id="rId44"/>
    <p:sldId id="381" r:id="rId45"/>
    <p:sldId id="382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90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87EB87"/>
    <a:srgbClr val="008000"/>
    <a:srgbClr val="FFCC00"/>
    <a:srgbClr val="F8F8F8"/>
    <a:srgbClr val="DDDDDD"/>
    <a:srgbClr val="931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84" y="534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fld id="{75F2B9DA-963D-463D-8C17-530E09DDCFD9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EB77B814-C797-4944-B388-8D6CF0D9BD1A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AC1E3-4670-401D-80A9-C52F1CC9F80A}" type="slidenum">
              <a:rPr lang="en-US"/>
              <a:pPr/>
              <a:t>1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58870-8385-4DCF-A903-3122D7AD540F}" type="slidenum">
              <a:rPr lang="en-US"/>
              <a:pPr/>
              <a:t>45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236550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2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552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</p:spPr>
      </p:pic>
      <p:pic>
        <p:nvPicPr>
          <p:cNvPr id="236553" name="Picture 9" descr="PH01266J"/>
          <p:cNvPicPr>
            <a:picLocks noChangeAspect="1" noChangeArrowheads="1"/>
          </p:cNvPicPr>
          <p:nvPr/>
        </p:nvPicPr>
        <p:blipFill>
          <a:blip r:embed="rId5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  <p:sp>
        <p:nvSpPr>
          <p:cNvPr id="236555" name="Text Box 11"/>
          <p:cNvSpPr txBox="1">
            <a:spLocks noChangeArrowheads="1"/>
          </p:cNvSpPr>
          <p:nvPr userDrawn="1"/>
        </p:nvSpPr>
        <p:spPr bwMode="auto">
          <a:xfrm>
            <a:off x="2279650" y="5726113"/>
            <a:ext cx="45037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Fundamentos de Bases de datos, 5ª Edición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y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Consulte </a:t>
            </a:r>
            <a:r>
              <a:rPr lang="en-US" sz="1200" b="1">
                <a:solidFill>
                  <a:schemeClr val="tx2"/>
                </a:solidFill>
                <a:hlinkClick r:id="rId6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sobre condiciones de uso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E9D601-6990-4EDB-9642-547133535E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1CADA1-9E6B-4383-A5CD-DB69F4EB614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D8D0A6-E5AE-46FA-858E-754AE4B7D89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AE2A2-6BF8-40A3-B564-1709BC0721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77858-0015-4A66-B76B-92A96934025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10F2FC-366F-4345-9AF6-9CD580C00D5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8508E4-DC06-4FCC-8910-DFDAB471FDB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BB1BF-3D7B-47BC-80F8-7EC979F3877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8B04FC-1C49-46EA-99CD-745EAAE3618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726F91-6424-449E-8620-C3E99C6A49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4116F175-1BC4-45C6-B290-AE87EC144AC2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2.</a:t>
            </a:r>
            <a:fld id="{80172F54-DB09-4B43-973B-92764094B4BB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‹Nº›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2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3552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</p:spPr>
      </p:pic>
      <p:pic>
        <p:nvPicPr>
          <p:cNvPr id="235530" name="Picture 10" descr="PH01266J"/>
          <p:cNvPicPr>
            <a:picLocks noChangeAspect="1" noChangeArrowheads="1"/>
          </p:cNvPicPr>
          <p:nvPr/>
        </p:nvPicPr>
        <p:blipFill>
          <a:blip r:embed="rId14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  <p:sp>
        <p:nvSpPr>
          <p:cNvPr id="235531" name="Text Box 11"/>
          <p:cNvSpPr txBox="1">
            <a:spLocks noChangeArrowheads="1"/>
          </p:cNvSpPr>
          <p:nvPr userDrawn="1"/>
        </p:nvSpPr>
        <p:spPr bwMode="auto">
          <a:xfrm>
            <a:off x="6840538" y="6613525"/>
            <a:ext cx="2222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y Sudarshan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 userDrawn="1"/>
        </p:nvSpPr>
        <p:spPr bwMode="auto">
          <a:xfrm>
            <a:off x="0" y="6613525"/>
            <a:ext cx="327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Fundamentos de Bases de Datos – 5ª Edición, 2005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Capítulo</a:t>
            </a:r>
            <a:r>
              <a:rPr lang="en-US" dirty="0"/>
              <a:t> 2: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 smtClean="0"/>
              <a:t>entidad-relación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Algebra </a:t>
            </a:r>
            <a:r>
              <a:rPr lang="en-US" dirty="0" err="1" smtClean="0"/>
              <a:t>Relacional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i="1" dirty="0" err="1" smtClean="0"/>
              <a:t>proveedores</a:t>
            </a:r>
            <a:endParaRPr lang="en-US" dirty="0"/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667555" cy="2743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i="1" dirty="0" err="1" smtClean="0"/>
              <a:t>partes</a:t>
            </a:r>
            <a:endParaRPr lang="en-US" dirty="0"/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775164" cy="30670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i="1" dirty="0" err="1" smtClean="0"/>
              <a:t>envios</a:t>
            </a:r>
            <a:endParaRPr lang="en-US" dirty="0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066800"/>
            <a:ext cx="2557463" cy="546616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Claves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r>
              <a:rPr lang="es-ES" dirty="0"/>
              <a:t>Sea K </a:t>
            </a:r>
            <a:r>
              <a:rPr lang="es-ES" dirty="0">
                <a:sym typeface="Symbol" pitchFamily="18" charset="2"/>
              </a:rPr>
              <a:t> R</a:t>
            </a:r>
          </a:p>
          <a:p>
            <a:r>
              <a:rPr lang="es-ES" i="1" dirty="0">
                <a:sym typeface="Symbol" pitchFamily="18" charset="2"/>
              </a:rPr>
              <a:t>K </a:t>
            </a:r>
            <a:r>
              <a:rPr lang="es-ES" dirty="0">
                <a:sym typeface="Symbol" pitchFamily="18" charset="2"/>
              </a:rPr>
              <a:t>es una </a:t>
            </a:r>
            <a:r>
              <a:rPr lang="es-ES" b="1" dirty="0" err="1">
                <a:solidFill>
                  <a:schemeClr val="tx2"/>
                </a:solidFill>
                <a:sym typeface="Symbol" pitchFamily="18" charset="2"/>
              </a:rPr>
              <a:t>superclave</a:t>
            </a:r>
            <a:r>
              <a:rPr lang="es-ES" b="1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s-ES" dirty="0">
                <a:sym typeface="Symbol" pitchFamily="18" charset="2"/>
              </a:rPr>
              <a:t>de </a:t>
            </a:r>
            <a:r>
              <a:rPr lang="es-ES" i="1" dirty="0">
                <a:sym typeface="Symbol" pitchFamily="18" charset="2"/>
              </a:rPr>
              <a:t>R</a:t>
            </a:r>
            <a:r>
              <a:rPr lang="es-ES" dirty="0">
                <a:sym typeface="Symbol" pitchFamily="18" charset="2"/>
              </a:rPr>
              <a:t> si los valores de  </a:t>
            </a:r>
            <a:r>
              <a:rPr lang="es-ES" i="1" dirty="0">
                <a:sym typeface="Symbol" pitchFamily="18" charset="2"/>
              </a:rPr>
              <a:t>K</a:t>
            </a:r>
            <a:r>
              <a:rPr lang="es-ES" dirty="0">
                <a:sym typeface="Symbol" pitchFamily="18" charset="2"/>
              </a:rPr>
              <a:t> son suficientes para identificar una </a:t>
            </a:r>
            <a:r>
              <a:rPr lang="es-ES" dirty="0" err="1">
                <a:sym typeface="Symbol" pitchFamily="18" charset="2"/>
              </a:rPr>
              <a:t>tupla</a:t>
            </a:r>
            <a:r>
              <a:rPr lang="es-ES" dirty="0">
                <a:sym typeface="Symbol" pitchFamily="18" charset="2"/>
              </a:rPr>
              <a:t> única de entre todas de la relación </a:t>
            </a:r>
            <a:r>
              <a:rPr lang="es-ES" i="1" dirty="0">
                <a:sym typeface="Symbol" pitchFamily="18" charset="2"/>
              </a:rPr>
              <a:t>r(R)</a:t>
            </a:r>
            <a:r>
              <a:rPr lang="es-ES" dirty="0">
                <a:sym typeface="Symbol" pitchFamily="18" charset="2"/>
              </a:rPr>
              <a:t> </a:t>
            </a:r>
          </a:p>
          <a:p>
            <a:pPr lvl="1"/>
            <a:r>
              <a:rPr lang="es-ES" dirty="0">
                <a:sym typeface="Symbol" pitchFamily="18" charset="2"/>
              </a:rPr>
              <a:t>Por las “posibles </a:t>
            </a:r>
            <a:r>
              <a:rPr lang="es-ES" i="1" dirty="0">
                <a:sym typeface="Symbol" pitchFamily="18" charset="2"/>
              </a:rPr>
              <a:t>r </a:t>
            </a:r>
            <a:r>
              <a:rPr lang="es-ES" dirty="0">
                <a:sym typeface="Symbol" pitchFamily="18" charset="2"/>
              </a:rPr>
              <a:t>” quiere decir una relación </a:t>
            </a:r>
            <a:r>
              <a:rPr lang="es-ES" i="1" dirty="0">
                <a:sym typeface="Symbol" pitchFamily="18" charset="2"/>
              </a:rPr>
              <a:t>r</a:t>
            </a:r>
            <a:r>
              <a:rPr lang="es-ES" dirty="0">
                <a:sym typeface="Symbol" pitchFamily="18" charset="2"/>
              </a:rPr>
              <a:t> que pudiera existir en la empresa que se está modelando.</a:t>
            </a:r>
          </a:p>
          <a:p>
            <a:pPr lvl="1">
              <a:lnSpc>
                <a:spcPct val="130000"/>
              </a:lnSpc>
            </a:pPr>
            <a:r>
              <a:rPr lang="es-ES" dirty="0">
                <a:sym typeface="Symbol" pitchFamily="18" charset="2"/>
              </a:rPr>
              <a:t>Ejemplo:  {</a:t>
            </a:r>
            <a:r>
              <a:rPr lang="es-ES" i="1" dirty="0" err="1">
                <a:sym typeface="Symbol" pitchFamily="18" charset="2"/>
              </a:rPr>
              <a:t>nombre_cliente</a:t>
            </a:r>
            <a:r>
              <a:rPr lang="es-ES" i="1" dirty="0">
                <a:sym typeface="Symbol" pitchFamily="18" charset="2"/>
              </a:rPr>
              <a:t>, </a:t>
            </a:r>
            <a:r>
              <a:rPr lang="es-ES" i="1" dirty="0" err="1">
                <a:sym typeface="Symbol" pitchFamily="18" charset="2"/>
              </a:rPr>
              <a:t>calle_cliente</a:t>
            </a:r>
            <a:r>
              <a:rPr lang="es-ES" dirty="0">
                <a:sym typeface="Symbol" pitchFamily="18" charset="2"/>
              </a:rPr>
              <a:t>} y</a:t>
            </a:r>
            <a:br>
              <a:rPr lang="es-ES" dirty="0">
                <a:sym typeface="Symbol" pitchFamily="18" charset="2"/>
              </a:rPr>
            </a:br>
            <a:r>
              <a:rPr lang="es-ES" dirty="0">
                <a:sym typeface="Symbol" pitchFamily="18" charset="2"/>
              </a:rPr>
              <a:t>                 {</a:t>
            </a:r>
            <a:r>
              <a:rPr lang="es-ES" i="1" dirty="0" err="1">
                <a:sym typeface="Symbol" pitchFamily="18" charset="2"/>
              </a:rPr>
              <a:t>nombre_cliente</a:t>
            </a:r>
            <a:r>
              <a:rPr lang="es-ES" dirty="0">
                <a:sym typeface="Symbol" pitchFamily="18" charset="2"/>
              </a:rPr>
              <a:t>} </a:t>
            </a:r>
            <a:br>
              <a:rPr lang="es-ES" dirty="0">
                <a:sym typeface="Symbol" pitchFamily="18" charset="2"/>
              </a:rPr>
            </a:br>
            <a:r>
              <a:rPr lang="es-ES" dirty="0">
                <a:sym typeface="Symbol" pitchFamily="18" charset="2"/>
              </a:rPr>
              <a:t>son ambas </a:t>
            </a:r>
            <a:r>
              <a:rPr lang="es-ES" dirty="0" err="1">
                <a:sym typeface="Symbol" pitchFamily="18" charset="2"/>
              </a:rPr>
              <a:t>superclaves</a:t>
            </a:r>
            <a:r>
              <a:rPr lang="es-ES" dirty="0">
                <a:sym typeface="Symbol" pitchFamily="18" charset="2"/>
              </a:rPr>
              <a:t> de </a:t>
            </a:r>
            <a:r>
              <a:rPr lang="es-ES" i="1" dirty="0" smtClean="0">
                <a:sym typeface="Symbol" pitchFamily="18" charset="2"/>
              </a:rPr>
              <a:t>Cliente</a:t>
            </a:r>
            <a:r>
              <a:rPr lang="es-ES" dirty="0">
                <a:sym typeface="Symbol" pitchFamily="18" charset="2"/>
              </a:rPr>
              <a:t>, si no hubiese dos posibles clientes que pudiesen tener el mismo nombre</a:t>
            </a:r>
            <a:r>
              <a:rPr lang="es-ES" dirty="0" smtClean="0">
                <a:sym typeface="Symbol" pitchFamily="18" charset="2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s-AR" dirty="0" smtClean="0">
                <a:sym typeface="Symbol" pitchFamily="18" charset="2"/>
              </a:rPr>
              <a:t>El concepto de </a:t>
            </a:r>
            <a:r>
              <a:rPr lang="es-AR" dirty="0" err="1" smtClean="0">
                <a:sym typeface="Symbol" pitchFamily="18" charset="2"/>
              </a:rPr>
              <a:t>superclave</a:t>
            </a:r>
            <a:r>
              <a:rPr lang="es-AR" dirty="0" smtClean="0">
                <a:sym typeface="Symbol" pitchFamily="18" charset="2"/>
              </a:rPr>
              <a:t> no es suficiente para nuestro trabajo</a:t>
            </a:r>
            <a:endParaRPr lang="es-ES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s-ES" i="1" dirty="0">
                <a:sym typeface="Symbol" pitchFamily="18" charset="2"/>
              </a:rPr>
              <a:t>K</a:t>
            </a:r>
            <a:r>
              <a:rPr lang="es-ES" dirty="0">
                <a:sym typeface="Symbol" pitchFamily="18" charset="2"/>
              </a:rPr>
              <a:t> es una </a:t>
            </a:r>
            <a:r>
              <a:rPr lang="es-ES" b="1" dirty="0">
                <a:solidFill>
                  <a:schemeClr val="tx2"/>
                </a:solidFill>
                <a:sym typeface="Symbol" pitchFamily="18" charset="2"/>
              </a:rPr>
              <a:t>clave candidata</a:t>
            </a:r>
            <a:r>
              <a:rPr lang="es-ES" dirty="0">
                <a:sym typeface="Symbol" pitchFamily="18" charset="2"/>
              </a:rPr>
              <a:t> si </a:t>
            </a:r>
            <a:r>
              <a:rPr lang="es-ES" i="1" dirty="0">
                <a:sym typeface="Symbol" pitchFamily="18" charset="2"/>
              </a:rPr>
              <a:t>K</a:t>
            </a:r>
            <a:r>
              <a:rPr lang="es-ES" dirty="0">
                <a:sym typeface="Symbol" pitchFamily="18" charset="2"/>
              </a:rPr>
              <a:t> es </a:t>
            </a:r>
            <a:r>
              <a:rPr lang="es-ES" dirty="0" err="1" smtClean="0">
                <a:sym typeface="Symbol" pitchFamily="18" charset="2"/>
              </a:rPr>
              <a:t>minima</a:t>
            </a:r>
            <a:r>
              <a:rPr lang="es-ES" dirty="0">
                <a:sym typeface="Symbol" pitchFamily="18" charset="2"/>
              </a:rPr>
              <a:t/>
            </a:r>
            <a:br>
              <a:rPr lang="es-ES" dirty="0">
                <a:sym typeface="Symbol" pitchFamily="18" charset="2"/>
              </a:rPr>
            </a:br>
            <a:r>
              <a:rPr lang="es-ES" dirty="0">
                <a:sym typeface="Symbol" pitchFamily="18" charset="2"/>
              </a:rPr>
              <a:t>Ejemplo:  {</a:t>
            </a:r>
            <a:r>
              <a:rPr lang="es-ES" i="1" dirty="0" err="1">
                <a:sym typeface="Symbol" pitchFamily="18" charset="2"/>
              </a:rPr>
              <a:t>nombre_cliente</a:t>
            </a:r>
            <a:r>
              <a:rPr lang="es-ES" dirty="0">
                <a:sym typeface="Symbol" pitchFamily="18" charset="2"/>
              </a:rPr>
              <a:t>} es una clave candidata para </a:t>
            </a:r>
            <a:r>
              <a:rPr lang="es-ES" i="1" dirty="0">
                <a:sym typeface="Symbol" pitchFamily="18" charset="2"/>
              </a:rPr>
              <a:t>Cliente</a:t>
            </a:r>
            <a:r>
              <a:rPr lang="es-ES" dirty="0">
                <a:sym typeface="Symbol" pitchFamily="18" charset="2"/>
              </a:rPr>
              <a:t>, ya que es una </a:t>
            </a:r>
            <a:r>
              <a:rPr lang="es-ES" dirty="0" err="1">
                <a:sym typeface="Symbol" pitchFamily="18" charset="2"/>
              </a:rPr>
              <a:t>superclave</a:t>
            </a:r>
            <a:r>
              <a:rPr lang="es-ES" dirty="0">
                <a:sym typeface="Symbol" pitchFamily="18" charset="2"/>
              </a:rPr>
              <a:t> (suponiendo que no pueda haber dos clientes con el mismo nombre), y ningún subconjunto de ella es una </a:t>
            </a:r>
            <a:r>
              <a:rPr lang="es-ES" dirty="0" err="1">
                <a:sym typeface="Symbol" pitchFamily="18" charset="2"/>
              </a:rPr>
              <a:t>superclave</a:t>
            </a:r>
            <a:r>
              <a:rPr lang="es-ES" dirty="0" smtClean="0">
                <a:sym typeface="Symbol" pitchFamily="18" charset="2"/>
              </a:rPr>
              <a:t>.</a:t>
            </a:r>
            <a:endParaRPr lang="es-E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Claves 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</a:rPr>
              <a:t>(cont.)</a:t>
            </a:r>
            <a:endParaRPr lang="en-US" sz="20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s-ES" i="1" dirty="0" smtClean="0">
                <a:sym typeface="Symbol" pitchFamily="18" charset="2"/>
              </a:rPr>
              <a:t>R puede contener varias claves candidatas K</a:t>
            </a:r>
            <a:r>
              <a:rPr lang="es-ES" i="1" baseline="-25000" dirty="0" smtClean="0">
                <a:sym typeface="Symbol" pitchFamily="18" charset="2"/>
              </a:rPr>
              <a:t>1</a:t>
            </a:r>
            <a:r>
              <a:rPr lang="es-ES" i="1" dirty="0" smtClean="0">
                <a:sym typeface="Symbol" pitchFamily="18" charset="2"/>
              </a:rPr>
              <a:t>, K</a:t>
            </a:r>
            <a:r>
              <a:rPr lang="es-ES" i="1" baseline="-25000" dirty="0" smtClean="0">
                <a:sym typeface="Symbol" pitchFamily="18" charset="2"/>
              </a:rPr>
              <a:t>2</a:t>
            </a:r>
            <a:r>
              <a:rPr lang="es-ES" i="1" dirty="0" smtClean="0">
                <a:sym typeface="Symbol" pitchFamily="18" charset="2"/>
              </a:rPr>
              <a:t>, K</a:t>
            </a:r>
            <a:r>
              <a:rPr lang="es-ES" i="1" baseline="-25000" dirty="0" smtClean="0">
                <a:sym typeface="Symbol" pitchFamily="18" charset="2"/>
              </a:rPr>
              <a:t>3</a:t>
            </a:r>
            <a:r>
              <a:rPr lang="es-ES" dirty="0" smtClean="0">
                <a:sym typeface="Symbol" pitchFamily="18" charset="2"/>
              </a:rPr>
              <a:t/>
            </a:r>
            <a:br>
              <a:rPr lang="es-ES" dirty="0" smtClean="0">
                <a:sym typeface="Symbol" pitchFamily="18" charset="2"/>
              </a:rPr>
            </a:br>
            <a:r>
              <a:rPr lang="es-ES" dirty="0" smtClean="0">
                <a:sym typeface="Symbol" pitchFamily="18" charset="2"/>
              </a:rPr>
              <a:t>Las claves candidatas deben escogerse con cuidado.</a:t>
            </a:r>
            <a:br>
              <a:rPr lang="es-ES" dirty="0" smtClean="0">
                <a:sym typeface="Symbol" pitchFamily="18" charset="2"/>
              </a:rPr>
            </a:br>
            <a:r>
              <a:rPr lang="es-ES" dirty="0" smtClean="0">
                <a:sym typeface="Symbol" pitchFamily="18" charset="2"/>
              </a:rPr>
              <a:t>El nombre de una persona no es suficiente, ya que puede haber varias personas con el mismo nombre.</a:t>
            </a:r>
          </a:p>
          <a:p>
            <a:pPr>
              <a:lnSpc>
                <a:spcPct val="120000"/>
              </a:lnSpc>
            </a:pPr>
            <a:r>
              <a:rPr lang="es-ES" dirty="0" smtClean="0">
                <a:sym typeface="Symbol" pitchFamily="18" charset="2"/>
              </a:rPr>
              <a:t>Se denomina </a:t>
            </a:r>
            <a:r>
              <a:rPr lang="es-ES" b="1" dirty="0" smtClean="0">
                <a:solidFill>
                  <a:schemeClr val="tx2"/>
                </a:solidFill>
                <a:sym typeface="Symbol" pitchFamily="18" charset="2"/>
              </a:rPr>
              <a:t>Clave </a:t>
            </a:r>
            <a:r>
              <a:rPr lang="es-ES" b="1" dirty="0">
                <a:solidFill>
                  <a:schemeClr val="tx2"/>
                </a:solidFill>
                <a:sym typeface="Symbol" pitchFamily="18" charset="2"/>
              </a:rPr>
              <a:t>primaria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s-ES" dirty="0" smtClean="0">
                <a:sym typeface="Symbol" pitchFamily="18" charset="2"/>
              </a:rPr>
              <a:t>a una clave candidata que ha elegido el diseñador de la base de datos como medio principal para la identificación de las </a:t>
            </a:r>
            <a:r>
              <a:rPr lang="es-ES" dirty="0" err="1" smtClean="0">
                <a:sym typeface="Symbol" pitchFamily="18" charset="2"/>
              </a:rPr>
              <a:t>tuplas</a:t>
            </a:r>
            <a:r>
              <a:rPr lang="es-ES" dirty="0" smtClean="0">
                <a:sym typeface="Symbol" pitchFamily="18" charset="2"/>
              </a:rPr>
              <a:t> de una relación.</a:t>
            </a:r>
          </a:p>
          <a:p>
            <a:pPr>
              <a:lnSpc>
                <a:spcPct val="120000"/>
              </a:lnSpc>
            </a:pPr>
            <a:r>
              <a:rPr lang="es-ES" dirty="0" smtClean="0">
                <a:sym typeface="Symbol" pitchFamily="18" charset="2"/>
              </a:rPr>
              <a:t>Las claves candidatas, primaria y </a:t>
            </a:r>
            <a:r>
              <a:rPr lang="es-ES" dirty="0" err="1" smtClean="0">
                <a:sym typeface="Symbol" pitchFamily="18" charset="2"/>
              </a:rPr>
              <a:t>superclave</a:t>
            </a:r>
            <a:r>
              <a:rPr lang="es-ES" dirty="0" smtClean="0">
                <a:sym typeface="Symbol" pitchFamily="18" charset="2"/>
              </a:rPr>
              <a:t> son propiedades de toda la relación, no de una </a:t>
            </a:r>
            <a:r>
              <a:rPr lang="es-ES" dirty="0" err="1" smtClean="0">
                <a:sym typeface="Symbol" pitchFamily="18" charset="2"/>
              </a:rPr>
              <a:t>tupla</a:t>
            </a:r>
            <a:r>
              <a:rPr lang="es-ES" dirty="0" smtClean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s-AR" dirty="0" smtClean="0">
                <a:sym typeface="Symbol" pitchFamily="18" charset="2"/>
              </a:rPr>
              <a:t>La selección de una clave representa una restricción de la empresa del mundo real que se está modelando.</a:t>
            </a:r>
          </a:p>
          <a:p>
            <a:pPr>
              <a:lnSpc>
                <a:spcPct val="120000"/>
              </a:lnSpc>
            </a:pPr>
            <a:r>
              <a:rPr lang="es-AR" dirty="0" smtClean="0">
                <a:sym typeface="Symbol" pitchFamily="18" charset="2"/>
              </a:rPr>
              <a:t>La clave primaria debe escogerse de manera que los valores de sus atributos no se modifiquen nunca, o muy rara vez.</a:t>
            </a:r>
            <a:br>
              <a:rPr lang="es-AR" dirty="0" smtClean="0">
                <a:sym typeface="Symbol" pitchFamily="18" charset="2"/>
              </a:rPr>
            </a:br>
            <a:r>
              <a:rPr lang="es-AR" dirty="0" smtClean="0">
                <a:sym typeface="Symbol" pitchFamily="18" charset="2"/>
              </a:rPr>
              <a:t>Por ej. el atributo domicilio no debe formar parte de una clave primaria.</a:t>
            </a:r>
            <a:endParaRPr lang="es-ES" dirty="0" smtClean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Claves 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</a:rPr>
              <a:t>(cont.)</a:t>
            </a:r>
            <a:endParaRPr lang="en-US" sz="20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s-AR" dirty="0" smtClean="0">
                <a:sym typeface="Symbol" pitchFamily="18" charset="2"/>
              </a:rPr>
              <a:t>Formalmente, sea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dirty="0" smtClean="0">
                <a:sym typeface="Symbol" pitchFamily="18" charset="2"/>
              </a:rPr>
              <a:t> el esquema de una relación.  Si se dice que un subconjunto </a:t>
            </a:r>
            <a:r>
              <a:rPr lang="es-AR" i="1" dirty="0" smtClean="0">
                <a:sym typeface="Symbol" pitchFamily="18" charset="2"/>
              </a:rPr>
              <a:t>C</a:t>
            </a:r>
            <a:r>
              <a:rPr lang="es-AR" dirty="0" smtClean="0">
                <a:sym typeface="Symbol" pitchFamily="18" charset="2"/>
              </a:rPr>
              <a:t> de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dirty="0" smtClean="0">
                <a:sym typeface="Symbol" pitchFamily="18" charset="2"/>
              </a:rPr>
              <a:t> es una </a:t>
            </a:r>
            <a:r>
              <a:rPr lang="es-AR" i="1" dirty="0" err="1" smtClean="0">
                <a:sym typeface="Symbol" pitchFamily="18" charset="2"/>
              </a:rPr>
              <a:t>superclave</a:t>
            </a:r>
            <a:r>
              <a:rPr lang="es-AR" dirty="0" smtClean="0">
                <a:sym typeface="Symbol" pitchFamily="18" charset="2"/>
              </a:rPr>
              <a:t> de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dirty="0" smtClean="0">
                <a:sym typeface="Symbol" pitchFamily="18" charset="2"/>
              </a:rPr>
              <a:t>, se restringe la consideración a las relaciones </a:t>
            </a:r>
            <a:r>
              <a:rPr lang="es-AR" i="1" dirty="0" smtClean="0">
                <a:sym typeface="Symbol" pitchFamily="18" charset="2"/>
              </a:rPr>
              <a:t>r(R)</a:t>
            </a:r>
            <a:r>
              <a:rPr lang="es-AR" dirty="0" smtClean="0">
                <a:sym typeface="Symbol" pitchFamily="18" charset="2"/>
              </a:rPr>
              <a:t> en las que no hay dos </a:t>
            </a:r>
            <a:r>
              <a:rPr lang="es-AR" dirty="0" err="1" smtClean="0">
                <a:sym typeface="Symbol" pitchFamily="18" charset="2"/>
              </a:rPr>
              <a:t>tuplas</a:t>
            </a:r>
            <a:r>
              <a:rPr lang="es-AR" dirty="0" smtClean="0">
                <a:sym typeface="Symbol" pitchFamily="18" charset="2"/>
              </a:rPr>
              <a:t> diferentes que tengan  los mismos valores en todos los atributos de C. Es decir, si </a:t>
            </a:r>
            <a:r>
              <a:rPr lang="es-AR" i="1" dirty="0" smtClean="0">
                <a:sym typeface="Symbol" pitchFamily="18" charset="2"/>
              </a:rPr>
              <a:t>t</a:t>
            </a:r>
            <a:r>
              <a:rPr lang="es-AR" i="1" baseline="-25000" dirty="0" smtClean="0">
                <a:sym typeface="Symbol" pitchFamily="18" charset="2"/>
              </a:rPr>
              <a:t>1</a:t>
            </a:r>
            <a:r>
              <a:rPr lang="es-AR" dirty="0" smtClean="0">
                <a:sym typeface="Symbol" pitchFamily="18" charset="2"/>
              </a:rPr>
              <a:t> y </a:t>
            </a:r>
            <a:r>
              <a:rPr lang="es-AR" i="1" dirty="0" smtClean="0">
                <a:sym typeface="Symbol" pitchFamily="18" charset="2"/>
              </a:rPr>
              <a:t>t</a:t>
            </a:r>
            <a:r>
              <a:rPr lang="es-AR" i="1" baseline="-25000" dirty="0" smtClean="0">
                <a:sym typeface="Symbol" pitchFamily="18" charset="2"/>
              </a:rPr>
              <a:t>2</a:t>
            </a:r>
            <a:r>
              <a:rPr lang="es-AR" dirty="0" smtClean="0">
                <a:sym typeface="Symbol" pitchFamily="18" charset="2"/>
              </a:rPr>
              <a:t> están en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dirty="0" smtClean="0">
                <a:sym typeface="Symbol" pitchFamily="18" charset="2"/>
              </a:rPr>
              <a:t> y </a:t>
            </a:r>
            <a:r>
              <a:rPr lang="es-AR" i="1" dirty="0" smtClean="0">
                <a:sym typeface="Symbol" pitchFamily="18" charset="2"/>
              </a:rPr>
              <a:t>t</a:t>
            </a:r>
            <a:r>
              <a:rPr lang="es-AR" i="1" baseline="-25000" dirty="0" smtClean="0">
                <a:sym typeface="Symbol" pitchFamily="18" charset="2"/>
              </a:rPr>
              <a:t>1</a:t>
            </a:r>
            <a:r>
              <a:rPr lang="es-AR" dirty="0" smtClean="0">
                <a:sym typeface="Symbol" pitchFamily="18" charset="2"/>
              </a:rPr>
              <a:t> &lt;&gt; </a:t>
            </a:r>
            <a:r>
              <a:rPr lang="es-AR" i="1" dirty="0" smtClean="0">
                <a:sym typeface="Symbol" pitchFamily="18" charset="2"/>
              </a:rPr>
              <a:t>t</a:t>
            </a:r>
            <a:r>
              <a:rPr lang="es-AR" i="1" baseline="-25000" dirty="0" smtClean="0">
                <a:sym typeface="Symbol" pitchFamily="18" charset="2"/>
              </a:rPr>
              <a:t>2</a:t>
            </a:r>
            <a:r>
              <a:rPr lang="es-AR" dirty="0" smtClean="0">
                <a:sym typeface="Symbol" pitchFamily="18" charset="2"/>
              </a:rPr>
              <a:t>, entonces </a:t>
            </a:r>
            <a:r>
              <a:rPr lang="es-AR" i="1" dirty="0" smtClean="0">
                <a:sym typeface="Symbol" pitchFamily="18" charset="2"/>
              </a:rPr>
              <a:t>t</a:t>
            </a:r>
            <a:r>
              <a:rPr lang="es-AR" i="1" baseline="-25000" dirty="0" smtClean="0">
                <a:sym typeface="Symbol" pitchFamily="18" charset="2"/>
              </a:rPr>
              <a:t>1</a:t>
            </a:r>
            <a:r>
              <a:rPr lang="es-AR" i="1" dirty="0" smtClean="0">
                <a:sym typeface="Symbol" pitchFamily="18" charset="2"/>
              </a:rPr>
              <a:t>[C]</a:t>
            </a:r>
            <a:r>
              <a:rPr lang="es-AR" dirty="0" smtClean="0">
                <a:sym typeface="Symbol" pitchFamily="18" charset="2"/>
              </a:rPr>
              <a:t> &lt;&gt; </a:t>
            </a:r>
            <a:r>
              <a:rPr lang="es-AR" i="1" dirty="0" smtClean="0">
                <a:sym typeface="Symbol" pitchFamily="18" charset="2"/>
              </a:rPr>
              <a:t>t</a:t>
            </a:r>
            <a:r>
              <a:rPr lang="es-AR" i="1" baseline="-25000" dirty="0" smtClean="0">
                <a:sym typeface="Symbol" pitchFamily="18" charset="2"/>
              </a:rPr>
              <a:t>2</a:t>
            </a:r>
            <a:r>
              <a:rPr lang="es-AR" i="1" dirty="0" smtClean="0">
                <a:sym typeface="Symbol" pitchFamily="18" charset="2"/>
              </a:rPr>
              <a:t>[C]</a:t>
            </a:r>
            <a:r>
              <a:rPr lang="es-AR" dirty="0" smtClean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s-AR" dirty="0" smtClean="0">
                <a:sym typeface="Symbol" pitchFamily="18" charset="2"/>
              </a:rPr>
              <a:t>El esquema de una relación, por ejemplo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i="1" baseline="-25000" dirty="0" smtClean="0">
                <a:sym typeface="Symbol" pitchFamily="18" charset="2"/>
              </a:rPr>
              <a:t>1</a:t>
            </a:r>
            <a:r>
              <a:rPr lang="es-AR" dirty="0" smtClean="0">
                <a:sym typeface="Symbol" pitchFamily="18" charset="2"/>
              </a:rPr>
              <a:t>, puede incluir entre sus atributos la clave primaria de otro esquema de relación, por ejemplo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i="1" baseline="-25000" dirty="0" smtClean="0">
                <a:sym typeface="Symbol" pitchFamily="18" charset="2"/>
              </a:rPr>
              <a:t>2</a:t>
            </a:r>
            <a:r>
              <a:rPr lang="es-AR" dirty="0" smtClean="0">
                <a:sym typeface="Symbol" pitchFamily="18" charset="2"/>
              </a:rPr>
              <a:t>. Este atributo se denomina </a:t>
            </a:r>
            <a:r>
              <a:rPr lang="es-AR" b="1" dirty="0" smtClean="0">
                <a:solidFill>
                  <a:schemeClr val="tx2"/>
                </a:solidFill>
                <a:sym typeface="Symbol" pitchFamily="18" charset="2"/>
              </a:rPr>
              <a:t>clave externa </a:t>
            </a:r>
            <a:r>
              <a:rPr lang="es-AR" dirty="0" smtClean="0">
                <a:sym typeface="Symbol" pitchFamily="18" charset="2"/>
              </a:rPr>
              <a:t>de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i="1" baseline="-25000" dirty="0" smtClean="0">
                <a:sym typeface="Symbol" pitchFamily="18" charset="2"/>
              </a:rPr>
              <a:t>1</a:t>
            </a:r>
            <a:r>
              <a:rPr lang="es-AR" dirty="0" smtClean="0">
                <a:sym typeface="Symbol" pitchFamily="18" charset="2"/>
              </a:rPr>
              <a:t>, que hace referencia a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i="1" baseline="-25000" dirty="0" smtClean="0">
                <a:sym typeface="Symbol" pitchFamily="18" charset="2"/>
              </a:rPr>
              <a:t>2</a:t>
            </a:r>
            <a:r>
              <a:rPr lang="es-AR" dirty="0" smtClean="0">
                <a:sym typeface="Symbol" pitchFamily="18" charset="2"/>
              </a:rPr>
              <a:t>.</a:t>
            </a:r>
            <a:br>
              <a:rPr lang="es-AR" dirty="0" smtClean="0">
                <a:sym typeface="Symbol" pitchFamily="18" charset="2"/>
              </a:rPr>
            </a:br>
            <a:r>
              <a:rPr lang="es-AR" dirty="0" smtClean="0">
                <a:sym typeface="Symbol" pitchFamily="18" charset="2"/>
              </a:rPr>
              <a:t>La relación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i="1" baseline="-25000" dirty="0" smtClean="0">
                <a:sym typeface="Symbol" pitchFamily="18" charset="2"/>
              </a:rPr>
              <a:t>1</a:t>
            </a:r>
            <a:r>
              <a:rPr lang="es-AR" dirty="0" smtClean="0">
                <a:sym typeface="Symbol" pitchFamily="18" charset="2"/>
              </a:rPr>
              <a:t> también se denomina </a:t>
            </a:r>
            <a:r>
              <a:rPr lang="es-AR" b="1" dirty="0" smtClean="0">
                <a:solidFill>
                  <a:schemeClr val="tx2"/>
                </a:solidFill>
                <a:sym typeface="Symbol" pitchFamily="18" charset="2"/>
              </a:rPr>
              <a:t>relación</a:t>
            </a:r>
            <a:r>
              <a:rPr lang="es-AR" b="1" dirty="0" smtClean="0">
                <a:sym typeface="Symbol" pitchFamily="18" charset="2"/>
              </a:rPr>
              <a:t> </a:t>
            </a:r>
            <a:r>
              <a:rPr lang="es-AR" b="1" dirty="0" err="1" smtClean="0">
                <a:solidFill>
                  <a:schemeClr val="tx2"/>
                </a:solidFill>
                <a:sym typeface="Symbol" pitchFamily="18" charset="2"/>
              </a:rPr>
              <a:t>referenciante</a:t>
            </a:r>
            <a:r>
              <a:rPr lang="es-AR" b="1" dirty="0" smtClean="0">
                <a:sym typeface="Symbol" pitchFamily="18" charset="2"/>
              </a:rPr>
              <a:t> </a:t>
            </a:r>
            <a:r>
              <a:rPr lang="es-AR" dirty="0" smtClean="0">
                <a:sym typeface="Symbol" pitchFamily="18" charset="2"/>
              </a:rPr>
              <a:t>de la dependencia de clave externa y </a:t>
            </a:r>
            <a:r>
              <a:rPr lang="es-AR" i="1" dirty="0" smtClean="0">
                <a:sym typeface="Symbol" pitchFamily="18" charset="2"/>
              </a:rPr>
              <a:t>r</a:t>
            </a:r>
            <a:r>
              <a:rPr lang="es-AR" i="1" baseline="-25000" dirty="0" smtClean="0">
                <a:sym typeface="Symbol" pitchFamily="18" charset="2"/>
              </a:rPr>
              <a:t>2</a:t>
            </a:r>
            <a:r>
              <a:rPr lang="es-AR" dirty="0" smtClean="0">
                <a:sym typeface="Symbol" pitchFamily="18" charset="2"/>
              </a:rPr>
              <a:t> se denomina </a:t>
            </a:r>
            <a:r>
              <a:rPr lang="es-AR" b="1" dirty="0" smtClean="0">
                <a:solidFill>
                  <a:schemeClr val="tx2"/>
                </a:solidFill>
                <a:sym typeface="Symbol" pitchFamily="18" charset="2"/>
              </a:rPr>
              <a:t>relación referenciada </a:t>
            </a:r>
            <a:r>
              <a:rPr lang="es-AR" dirty="0" smtClean="0">
                <a:sym typeface="Symbol" pitchFamily="18" charset="2"/>
              </a:rPr>
              <a:t>de la clave externa.</a:t>
            </a:r>
          </a:p>
          <a:p>
            <a:pPr>
              <a:lnSpc>
                <a:spcPct val="120000"/>
              </a:lnSpc>
            </a:pPr>
            <a:r>
              <a:rPr lang="es-AR" dirty="0" smtClean="0">
                <a:sym typeface="Symbol" pitchFamily="18" charset="2"/>
              </a:rPr>
              <a:t>El esquema de la base de datos, junto con las dependencias de clave primaria y externa, se puede mostrar gráficamente mediante </a:t>
            </a:r>
            <a:r>
              <a:rPr lang="es-AR" b="1" dirty="0" smtClean="0">
                <a:solidFill>
                  <a:schemeClr val="tx2"/>
                </a:solidFill>
                <a:sym typeface="Symbol" pitchFamily="18" charset="2"/>
              </a:rPr>
              <a:t>diagramas de esquema.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esquema</a:t>
            </a:r>
            <a:endParaRPr lang="en-US" dirty="0"/>
          </a:p>
        </p:txBody>
      </p:sp>
      <p:pic>
        <p:nvPicPr>
          <p:cNvPr id="24269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905000"/>
            <a:ext cx="7561263" cy="3090863"/>
          </a:xfrm>
          <a:noFill/>
          <a:ln w="57150" cap="flat" cmpd="thickThin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Lenguajes de consulta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r>
              <a:rPr lang="es-ES" dirty="0"/>
              <a:t>Lenguaje en el que un usuario solicita información de la base de </a:t>
            </a:r>
            <a:r>
              <a:rPr lang="es-ES" dirty="0" smtClean="0"/>
              <a:t>datos</a:t>
            </a:r>
            <a:br>
              <a:rPr lang="es-ES" dirty="0" smtClean="0"/>
            </a:br>
            <a:r>
              <a:rPr lang="es-ES" dirty="0" smtClean="0"/>
              <a:t>Estos lenguajes suelen ser de un nivel superior de los lenguajes de programación habitual.</a:t>
            </a:r>
            <a:endParaRPr lang="es-ES" dirty="0"/>
          </a:p>
          <a:p>
            <a:r>
              <a:rPr lang="es-ES" dirty="0"/>
              <a:t>Categorías de los lenguajes</a:t>
            </a:r>
          </a:p>
          <a:p>
            <a:pPr lvl="1"/>
            <a:r>
              <a:rPr lang="es-ES" dirty="0" smtClean="0"/>
              <a:t>Procedimental</a:t>
            </a:r>
            <a:br>
              <a:rPr lang="es-ES" dirty="0" smtClean="0"/>
            </a:br>
            <a:r>
              <a:rPr lang="es-ES" dirty="0" smtClean="0"/>
              <a:t>El usuario indica al sistema que lleve a cabo una serie de operaciones en la base de datos para obtener el resultado esperado</a:t>
            </a:r>
            <a:endParaRPr lang="es-ES" dirty="0"/>
          </a:p>
          <a:p>
            <a:pPr lvl="1"/>
            <a:r>
              <a:rPr lang="es-ES" dirty="0"/>
              <a:t>No procedimental, o </a:t>
            </a:r>
            <a:r>
              <a:rPr lang="es-ES" dirty="0" smtClean="0"/>
              <a:t>declarativo</a:t>
            </a:r>
            <a:br>
              <a:rPr lang="es-ES" dirty="0" smtClean="0"/>
            </a:br>
            <a:r>
              <a:rPr lang="es-ES" dirty="0" smtClean="0"/>
              <a:t>El usuario describe la información deseada sin dar un procedimiento para obtenerla</a:t>
            </a:r>
            <a:endParaRPr lang="es-ES" dirty="0"/>
          </a:p>
          <a:p>
            <a:r>
              <a:rPr lang="es-ES" dirty="0"/>
              <a:t>Lenguajes “puros”:</a:t>
            </a:r>
          </a:p>
          <a:p>
            <a:pPr lvl="1"/>
            <a:r>
              <a:rPr lang="es-ES" dirty="0"/>
              <a:t>Álgebra relacional</a:t>
            </a:r>
          </a:p>
          <a:p>
            <a:pPr lvl="1"/>
            <a:r>
              <a:rPr lang="es-ES" dirty="0"/>
              <a:t>Cálculo relacional de </a:t>
            </a:r>
            <a:r>
              <a:rPr lang="es-ES" dirty="0" err="1"/>
              <a:t>tuplas</a:t>
            </a:r>
            <a:endParaRPr lang="es-ES" dirty="0"/>
          </a:p>
          <a:p>
            <a:pPr lvl="1"/>
            <a:r>
              <a:rPr lang="es-ES" dirty="0"/>
              <a:t>Cálculo relacional de dominios</a:t>
            </a:r>
          </a:p>
          <a:p>
            <a:r>
              <a:rPr lang="es-ES" dirty="0"/>
              <a:t>Los lenguajes puros son la base de los lenguajes de consulta que utilizan los usuarios.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 relacional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s-ES"/>
              <a:t>Lenguaje procedimental</a:t>
            </a:r>
          </a:p>
          <a:p>
            <a:r>
              <a:rPr lang="es-ES"/>
              <a:t>Seis operadores básicos</a:t>
            </a:r>
          </a:p>
          <a:p>
            <a:pPr lvl="1"/>
            <a:r>
              <a:rPr lang="es-ES"/>
              <a:t>selección: </a:t>
            </a:r>
            <a:r>
              <a:rPr kumimoji="0" lang="es-ES" sz="2400">
                <a:sym typeface="Symbol" pitchFamily="18" charset="2"/>
              </a:rPr>
              <a:t></a:t>
            </a:r>
            <a:endParaRPr lang="es-ES"/>
          </a:p>
          <a:p>
            <a:pPr lvl="1"/>
            <a:r>
              <a:rPr lang="es-ES"/>
              <a:t>proyección: </a:t>
            </a:r>
            <a:r>
              <a:rPr lang="es-ES">
                <a:sym typeface="Symbol" pitchFamily="18" charset="2"/>
              </a:rPr>
              <a:t></a:t>
            </a:r>
            <a:endParaRPr lang="es-ES"/>
          </a:p>
          <a:p>
            <a:pPr lvl="1"/>
            <a:r>
              <a:rPr lang="es-ES"/>
              <a:t>unión: </a:t>
            </a:r>
            <a:r>
              <a:rPr lang="es-ES">
                <a:sym typeface="Symbol" pitchFamily="18" charset="2"/>
              </a:rPr>
              <a:t></a:t>
            </a:r>
            <a:endParaRPr lang="es-ES"/>
          </a:p>
          <a:p>
            <a:pPr lvl="1"/>
            <a:r>
              <a:rPr lang="es-ES"/>
              <a:t>diferencia de conjuntos: </a:t>
            </a:r>
            <a:r>
              <a:rPr lang="es-ES" i="1"/>
              <a:t>–</a:t>
            </a:r>
            <a:r>
              <a:rPr lang="es-ES"/>
              <a:t> </a:t>
            </a:r>
          </a:p>
          <a:p>
            <a:pPr lvl="1"/>
            <a:r>
              <a:rPr lang="es-ES"/>
              <a:t>producto cartesiano: x</a:t>
            </a:r>
          </a:p>
          <a:p>
            <a:pPr lvl="1"/>
            <a:r>
              <a:rPr lang="es-ES"/>
              <a:t>renombramiento: </a:t>
            </a:r>
            <a:r>
              <a:rPr lang="es-ES" sz="2000" i="1">
                <a:sym typeface="Symbol" pitchFamily="18" charset="2"/>
              </a:rPr>
              <a:t></a:t>
            </a:r>
            <a:endParaRPr lang="es-ES"/>
          </a:p>
          <a:p>
            <a:r>
              <a:rPr lang="es-ES"/>
              <a:t>Los operadores tienen como operandos una o dos relaciones y producen como resultado una nueva relación.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Operación selección – Ejemplo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Relación r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5052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 dirty="0"/>
              <a:t>A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9624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4196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8768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5052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9624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4196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23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8768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98513" y="4038600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30188" indent="-230188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sz="2400">
                <a:sym typeface="Symbol" pitchFamily="18" charset="2"/>
              </a:rPr>
              <a:t></a:t>
            </a:r>
            <a:r>
              <a:rPr lang="en-US" sz="2400" baseline="-25000">
                <a:sym typeface="Symbol" pitchFamily="18" charset="2"/>
              </a:rPr>
              <a:t>A=B ^ D &gt; 5</a:t>
            </a:r>
            <a:r>
              <a:rPr lang="en-US" sz="2000" baseline="-250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(r)</a:t>
            </a:r>
            <a:endParaRPr lang="en-US" sz="2400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5814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0386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4958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9530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5814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40386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4958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23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9530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Capítulo  2:  Modelo entidad-relación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735887" cy="4114800"/>
          </a:xfrm>
        </p:spPr>
        <p:txBody>
          <a:bodyPr/>
          <a:lstStyle/>
          <a:p>
            <a:r>
              <a:rPr lang="es-ES"/>
              <a:t>Estructura de bases de datos relacionales</a:t>
            </a:r>
          </a:p>
          <a:p>
            <a:r>
              <a:rPr lang="es-ES"/>
              <a:t>Operaciones fundamentales del álgebra relacional</a:t>
            </a:r>
          </a:p>
          <a:p>
            <a:r>
              <a:rPr lang="es-ES"/>
              <a:t>Otras operaciones del álgebra relacional</a:t>
            </a:r>
          </a:p>
          <a:p>
            <a:r>
              <a:rPr lang="es-ES"/>
              <a:t>Operaciones del álgebra relacional extendida</a:t>
            </a:r>
          </a:p>
          <a:p>
            <a:r>
              <a:rPr lang="es-ES"/>
              <a:t>Valores nulos</a:t>
            </a:r>
          </a:p>
          <a:p>
            <a:r>
              <a:rPr lang="es-ES"/>
              <a:t>Modificación de la base de datos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Operación selección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s-ES" sz="1600" dirty="0"/>
              <a:t>Notación:  </a:t>
            </a:r>
            <a:r>
              <a:rPr lang="es-ES" sz="1600" i="1" dirty="0">
                <a:sym typeface="Symbol" pitchFamily="18" charset="2"/>
              </a:rPr>
              <a:t></a:t>
            </a:r>
            <a:r>
              <a:rPr lang="es-ES" sz="1600" dirty="0">
                <a:sym typeface="Symbol" pitchFamily="18" charset="2"/>
              </a:rPr>
              <a:t> </a:t>
            </a:r>
            <a:r>
              <a:rPr lang="es-ES" sz="1600" i="1" baseline="-25000" dirty="0">
                <a:sym typeface="Symbol" pitchFamily="18" charset="2"/>
              </a:rPr>
              <a:t>p</a:t>
            </a:r>
            <a:r>
              <a:rPr lang="es-ES" sz="1600" dirty="0">
                <a:sym typeface="Symbol" pitchFamily="18" charset="2"/>
              </a:rPr>
              <a:t>(</a:t>
            </a:r>
            <a:r>
              <a:rPr lang="es-ES" sz="1600" i="1" dirty="0">
                <a:sym typeface="Symbol" pitchFamily="18" charset="2"/>
              </a:rPr>
              <a:t>r</a:t>
            </a:r>
            <a:r>
              <a:rPr lang="es-ES" sz="16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s-ES" sz="1600" i="1" dirty="0">
                <a:sym typeface="Symbol" pitchFamily="18" charset="2"/>
              </a:rPr>
              <a:t>p</a:t>
            </a:r>
            <a:r>
              <a:rPr lang="es-ES" sz="1600" dirty="0">
                <a:sym typeface="Symbol" pitchFamily="18" charset="2"/>
              </a:rPr>
              <a:t> se denomina </a:t>
            </a:r>
            <a:r>
              <a:rPr lang="es-ES" sz="1600" b="1" dirty="0">
                <a:solidFill>
                  <a:schemeClr val="tx2"/>
                </a:solidFill>
                <a:sym typeface="Symbol" pitchFamily="18" charset="2"/>
              </a:rPr>
              <a:t>predicado de selección</a:t>
            </a:r>
            <a:endParaRPr lang="es-ES" sz="1600" b="1" i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s-ES" sz="1600" dirty="0"/>
              <a:t>Se define como:</a:t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	 </a:t>
            </a:r>
            <a:r>
              <a:rPr lang="es-ES" sz="1600" i="1" dirty="0">
                <a:sym typeface="Symbol" pitchFamily="18" charset="2"/>
              </a:rPr>
              <a:t></a:t>
            </a:r>
            <a:r>
              <a:rPr lang="es-ES" sz="1600" i="1" baseline="-25000" dirty="0">
                <a:sym typeface="Symbol" pitchFamily="18" charset="2"/>
              </a:rPr>
              <a:t>p</a:t>
            </a:r>
            <a:r>
              <a:rPr lang="es-ES" sz="1600" dirty="0">
                <a:sym typeface="Symbol" pitchFamily="18" charset="2"/>
              </a:rPr>
              <a:t>(</a:t>
            </a:r>
            <a:r>
              <a:rPr lang="es-ES" sz="1600" b="1" i="1" dirty="0">
                <a:sym typeface="Symbol" pitchFamily="18" charset="2"/>
              </a:rPr>
              <a:t>r</a:t>
            </a:r>
            <a:r>
              <a:rPr lang="es-ES" sz="1600" dirty="0">
                <a:sym typeface="Symbol" pitchFamily="18" charset="2"/>
              </a:rPr>
              <a:t>) = {</a:t>
            </a:r>
            <a:r>
              <a:rPr lang="es-ES" sz="1600" i="1" dirty="0">
                <a:sym typeface="Symbol" pitchFamily="18" charset="2"/>
              </a:rPr>
              <a:t>t</a:t>
            </a:r>
            <a:r>
              <a:rPr lang="es-ES" sz="1600" dirty="0">
                <a:sym typeface="Symbol" pitchFamily="18" charset="2"/>
              </a:rPr>
              <a:t> | </a:t>
            </a:r>
            <a:r>
              <a:rPr lang="es-ES" sz="1600" i="1" dirty="0">
                <a:sym typeface="Symbol" pitchFamily="18" charset="2"/>
              </a:rPr>
              <a:t>t</a:t>
            </a:r>
            <a:r>
              <a:rPr lang="es-ES" sz="1600" dirty="0">
                <a:sym typeface="Symbol" pitchFamily="18" charset="2"/>
              </a:rPr>
              <a:t>  </a:t>
            </a:r>
            <a:r>
              <a:rPr lang="es-ES" sz="1600" i="1" dirty="0">
                <a:sym typeface="Symbol" pitchFamily="18" charset="2"/>
              </a:rPr>
              <a:t>r</a:t>
            </a:r>
            <a:r>
              <a:rPr lang="es-ES" sz="1600" dirty="0">
                <a:sym typeface="Symbol" pitchFamily="18" charset="2"/>
              </a:rPr>
              <a:t> </a:t>
            </a:r>
            <a:r>
              <a:rPr lang="es-ES" sz="1600" b="1" dirty="0">
                <a:sym typeface="Symbol" pitchFamily="18" charset="2"/>
              </a:rPr>
              <a:t>and </a:t>
            </a:r>
            <a:r>
              <a:rPr lang="es-ES" sz="1600" i="1" dirty="0">
                <a:sym typeface="Symbol" pitchFamily="18" charset="2"/>
              </a:rPr>
              <a:t>p(t)</a:t>
            </a:r>
            <a:r>
              <a:rPr lang="es-ES" sz="1600" dirty="0">
                <a:sym typeface="Symbol" pitchFamily="18" charset="2"/>
              </a:rPr>
              <a:t>}</a:t>
            </a:r>
            <a:br>
              <a:rPr lang="es-ES" sz="1600" dirty="0">
                <a:sym typeface="Symbol" pitchFamily="18" charset="2"/>
              </a:rPr>
            </a:br>
            <a:endParaRPr lang="es-E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s-ES" sz="1600" dirty="0">
                <a:sym typeface="Symbol" pitchFamily="18" charset="2"/>
              </a:rPr>
              <a:t>	Donde</a:t>
            </a:r>
            <a:r>
              <a:rPr lang="es-ES" sz="1600" i="1" dirty="0">
                <a:sym typeface="Symbol" pitchFamily="18" charset="2"/>
              </a:rPr>
              <a:t> p</a:t>
            </a:r>
            <a:r>
              <a:rPr lang="es-ES" sz="1600" dirty="0">
                <a:sym typeface="Symbol" pitchFamily="18" charset="2"/>
              </a:rPr>
              <a:t> es una fórmula del cálculo proposicional que consta de  </a:t>
            </a:r>
            <a:r>
              <a:rPr lang="es-ES" sz="1600" b="1" dirty="0">
                <a:solidFill>
                  <a:schemeClr val="tx2"/>
                </a:solidFill>
                <a:sym typeface="Symbol" pitchFamily="18" charset="2"/>
              </a:rPr>
              <a:t>términos</a:t>
            </a:r>
            <a:r>
              <a:rPr lang="es-ES" sz="16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s-ES" sz="1600" dirty="0">
                <a:sym typeface="Symbol" pitchFamily="18" charset="2"/>
              </a:rPr>
              <a:t>conectados por :  (</a:t>
            </a:r>
            <a:r>
              <a:rPr lang="es-ES" sz="1600" b="1" dirty="0">
                <a:sym typeface="Symbol" pitchFamily="18" charset="2"/>
              </a:rPr>
              <a:t>and</a:t>
            </a:r>
            <a:r>
              <a:rPr lang="es-ES" sz="1600" dirty="0">
                <a:sym typeface="Symbol" pitchFamily="18" charset="2"/>
              </a:rPr>
              <a:t>),  (</a:t>
            </a:r>
            <a:r>
              <a:rPr lang="es-ES" sz="1600" b="1" dirty="0" err="1">
                <a:sym typeface="Symbol" pitchFamily="18" charset="2"/>
              </a:rPr>
              <a:t>or</a:t>
            </a:r>
            <a:r>
              <a:rPr lang="es-ES" sz="1600" dirty="0">
                <a:sym typeface="Symbol" pitchFamily="18" charset="2"/>
              </a:rPr>
              <a:t>),  (</a:t>
            </a:r>
            <a:r>
              <a:rPr lang="es-ES" sz="1600" b="1" dirty="0" err="1">
                <a:sym typeface="Symbol" pitchFamily="18" charset="2"/>
              </a:rPr>
              <a:t>not</a:t>
            </a:r>
            <a:r>
              <a:rPr lang="es-ES" sz="1600" dirty="0">
                <a:sym typeface="Symbol" pitchFamily="18" charset="2"/>
              </a:rPr>
              <a:t>)</a:t>
            </a:r>
            <a:br>
              <a:rPr lang="es-ES" sz="1600" dirty="0">
                <a:sym typeface="Symbol" pitchFamily="18" charset="2"/>
              </a:rPr>
            </a:br>
            <a:r>
              <a:rPr lang="es-ES" sz="1600" dirty="0">
                <a:sym typeface="Symbol" pitchFamily="18" charset="2"/>
              </a:rPr>
              <a:t>Cada  </a:t>
            </a:r>
            <a:r>
              <a:rPr lang="es-ES" sz="1600" b="1" dirty="0">
                <a:solidFill>
                  <a:schemeClr val="tx2"/>
                </a:solidFill>
                <a:sym typeface="Symbol" pitchFamily="18" charset="2"/>
              </a:rPr>
              <a:t>término</a:t>
            </a:r>
            <a:r>
              <a:rPr lang="es-ES" sz="1600" dirty="0">
                <a:sym typeface="Symbol" pitchFamily="18" charset="2"/>
              </a:rPr>
              <a:t> puede ser uno de 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s-ES" sz="1600" dirty="0">
                <a:sym typeface="Symbol" pitchFamily="18" charset="2"/>
              </a:rPr>
              <a:t>		&lt;atributo&gt;	</a:t>
            </a:r>
            <a:r>
              <a:rPr lang="es-ES" sz="1600" i="1" dirty="0" err="1">
                <a:sym typeface="Symbol" pitchFamily="18" charset="2"/>
              </a:rPr>
              <a:t>op</a:t>
            </a:r>
            <a:r>
              <a:rPr lang="es-ES" sz="1600" dirty="0">
                <a:sym typeface="Symbol" pitchFamily="18" charset="2"/>
              </a:rPr>
              <a:t> 	&lt;atributo&gt; o &lt;constante&gt;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s-ES" sz="1600" dirty="0">
                <a:sym typeface="Symbol" pitchFamily="18" charset="2"/>
              </a:rPr>
              <a:t>     donde </a:t>
            </a:r>
            <a:r>
              <a:rPr lang="es-ES" sz="1600" i="1" dirty="0" err="1">
                <a:sym typeface="Symbol" pitchFamily="18" charset="2"/>
              </a:rPr>
              <a:t>op</a:t>
            </a:r>
            <a:r>
              <a:rPr lang="es-ES" sz="1600" dirty="0">
                <a:sym typeface="Symbol" pitchFamily="18" charset="2"/>
              </a:rPr>
              <a:t> es una de las siguientes:  =, , &gt;, . &lt;. </a:t>
            </a:r>
            <a:br>
              <a:rPr lang="es-ES" sz="1600" dirty="0">
                <a:sym typeface="Symbol" pitchFamily="18" charset="2"/>
              </a:rPr>
            </a:br>
            <a:endParaRPr lang="es-E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s-ES" sz="1600" dirty="0">
                <a:sym typeface="Symbol" pitchFamily="18" charset="2"/>
              </a:rPr>
              <a:t>Ejemplo de selección:</a:t>
            </a:r>
            <a:br>
              <a:rPr lang="es-ES" sz="1600" dirty="0">
                <a:sym typeface="Symbol" pitchFamily="18" charset="2"/>
              </a:rPr>
            </a:br>
            <a:r>
              <a:rPr lang="es-ES" sz="1600" dirty="0" smtClean="0">
                <a:sym typeface="Symbol" pitchFamily="18" charset="2"/>
              </a:rPr>
              <a:t>                              </a:t>
            </a:r>
            <a:r>
              <a:rPr lang="es-ES" sz="1600" i="1" dirty="0" smtClean="0">
                <a:sym typeface="Symbol" pitchFamily="18" charset="2"/>
              </a:rPr>
              <a:t></a:t>
            </a:r>
            <a:r>
              <a:rPr lang="es-ES" sz="1600" dirty="0" smtClean="0">
                <a:sym typeface="Symbol" pitchFamily="18" charset="2"/>
              </a:rPr>
              <a:t> </a:t>
            </a:r>
            <a:r>
              <a:rPr lang="es-ES" sz="1600" i="1" baseline="-25000" dirty="0" smtClean="0">
                <a:sym typeface="Symbol" pitchFamily="18" charset="2"/>
              </a:rPr>
              <a:t>snombre=“SALAZAR”</a:t>
            </a:r>
            <a:r>
              <a:rPr lang="es-ES" sz="1600" dirty="0" smtClean="0">
                <a:sym typeface="Symbol" pitchFamily="18" charset="2"/>
              </a:rPr>
              <a:t>(proveedores)</a:t>
            </a:r>
            <a:endParaRPr lang="es-ES" sz="1600" dirty="0">
              <a:sym typeface="Symbol" pitchFamily="18" charset="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105400"/>
            <a:ext cx="2438400" cy="118023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486400"/>
            <a:ext cx="2447925" cy="4095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6" name="5 Flecha derecha"/>
          <p:cNvSpPr/>
          <p:nvPr/>
        </p:nvSpPr>
        <p:spPr bwMode="auto">
          <a:xfrm>
            <a:off x="4191000" y="5410200"/>
            <a:ext cx="838200" cy="6096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Operación proyección – Ejemplo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11162"/>
          </a:xfrm>
        </p:spPr>
        <p:txBody>
          <a:bodyPr/>
          <a:lstStyle/>
          <a:p>
            <a:r>
              <a:rPr lang="en-US"/>
              <a:t>Relación</a:t>
            </a:r>
            <a:r>
              <a:rPr lang="en-US" i="1"/>
              <a:t> r</a:t>
            </a:r>
            <a:r>
              <a:rPr lang="en-US"/>
              <a:t>: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0734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5306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9878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0734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5306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30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40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9878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s-ES" sz="2000">
              <a:latin typeface="Times New Roman" pitchFamily="18" charset="0"/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540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997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5400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29972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606800" y="4711700"/>
            <a:ext cx="317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=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064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521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0640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5212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98513" y="3733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sz="2000" baseline="-25000">
                <a:latin typeface="Times New Roman" pitchFamily="18" charset="0"/>
              </a:rPr>
              <a:t>A,C</a:t>
            </a:r>
            <a:r>
              <a:rPr lang="en-US" sz="2400">
                <a:latin typeface="Times New Roman" pitchFamily="18" charset="0"/>
              </a:rPr>
              <a:t> (</a:t>
            </a:r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Operación proyección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s-ES" dirty="0"/>
              <a:t>Notación:</a:t>
            </a:r>
            <a:br>
              <a:rPr lang="es-ES" dirty="0"/>
            </a:br>
            <a:r>
              <a:rPr lang="es-ES" dirty="0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s-ES" dirty="0"/>
              <a:t>	donde </a:t>
            </a:r>
            <a:r>
              <a:rPr lang="es-ES" i="1" dirty="0"/>
              <a:t>A</a:t>
            </a:r>
            <a:r>
              <a:rPr lang="es-ES" i="1" baseline="-25000" dirty="0"/>
              <a:t>1</a:t>
            </a:r>
            <a:r>
              <a:rPr lang="es-ES" i="1" dirty="0"/>
              <a:t>, A</a:t>
            </a:r>
            <a:r>
              <a:rPr lang="es-ES" i="1" baseline="-25000" dirty="0"/>
              <a:t>2</a:t>
            </a:r>
            <a:r>
              <a:rPr lang="es-ES" dirty="0"/>
              <a:t> son nombres de atributos y </a:t>
            </a:r>
            <a:r>
              <a:rPr lang="es-ES" i="1" dirty="0"/>
              <a:t>r</a:t>
            </a:r>
            <a:r>
              <a:rPr lang="es-ES" dirty="0"/>
              <a:t> es un nombre de relación.</a:t>
            </a:r>
          </a:p>
          <a:p>
            <a:pPr>
              <a:tabLst>
                <a:tab pos="3257550" algn="ctr"/>
              </a:tabLst>
            </a:pPr>
            <a:r>
              <a:rPr lang="es-ES" dirty="0"/>
              <a:t>El resultado se define como una relación de </a:t>
            </a:r>
            <a:r>
              <a:rPr lang="es-ES" i="1" dirty="0"/>
              <a:t>k</a:t>
            </a:r>
            <a:r>
              <a:rPr lang="es-ES" dirty="0"/>
              <a:t> columnas que se obtiene eliminando las columnas que no están en la lista.</a:t>
            </a:r>
          </a:p>
          <a:p>
            <a:pPr>
              <a:tabLst>
                <a:tab pos="3257550" algn="ctr"/>
              </a:tabLst>
            </a:pPr>
            <a:r>
              <a:rPr lang="es-ES" dirty="0"/>
              <a:t>Las filas duplicadas se eliminan del resultado, ya que las relaciones son </a:t>
            </a:r>
            <a:r>
              <a:rPr lang="es-ES" dirty="0" err="1"/>
              <a:t>cunjuntos</a:t>
            </a:r>
            <a:endParaRPr lang="es-ES" dirty="0"/>
          </a:p>
          <a:p>
            <a:pPr>
              <a:tabLst>
                <a:tab pos="3257550" algn="ctr"/>
              </a:tabLst>
            </a:pPr>
            <a:r>
              <a:rPr lang="es-ES" dirty="0"/>
              <a:t>Ejemplo: Para eliminar </a:t>
            </a:r>
            <a:r>
              <a:rPr lang="es-ES" dirty="0" smtClean="0"/>
              <a:t>los atributos </a:t>
            </a:r>
            <a:r>
              <a:rPr lang="es-ES" i="1" dirty="0" err="1" smtClean="0"/>
              <a:t>snum</a:t>
            </a:r>
            <a:r>
              <a:rPr lang="es-ES" i="1" dirty="0" smtClean="0"/>
              <a:t> </a:t>
            </a:r>
            <a:r>
              <a:rPr lang="es-ES" dirty="0" smtClean="0"/>
              <a:t>y</a:t>
            </a:r>
            <a:r>
              <a:rPr lang="es-ES" i="1" dirty="0" smtClean="0"/>
              <a:t> </a:t>
            </a:r>
            <a:r>
              <a:rPr lang="es-ES" i="1" dirty="0" err="1" smtClean="0"/>
              <a:t>snombre</a:t>
            </a:r>
            <a:r>
              <a:rPr lang="es-ES" i="1" dirty="0" smtClean="0"/>
              <a:t>  </a:t>
            </a:r>
            <a:r>
              <a:rPr lang="es-ES" dirty="0"/>
              <a:t>de </a:t>
            </a:r>
            <a:r>
              <a:rPr lang="es-ES" i="1" dirty="0" smtClean="0"/>
              <a:t>proveedores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     	 </a:t>
            </a:r>
            <a:r>
              <a:rPr lang="es-ES" dirty="0" smtClean="0">
                <a:sym typeface="Symbol" pitchFamily="18" charset="2"/>
              </a:rPr>
              <a:t></a:t>
            </a:r>
            <a:r>
              <a:rPr lang="es-ES" sz="2000" i="1" baseline="-25000" dirty="0" err="1" smtClean="0">
                <a:sym typeface="Symbol" pitchFamily="18" charset="2"/>
              </a:rPr>
              <a:t>situacion</a:t>
            </a:r>
            <a:r>
              <a:rPr lang="es-ES" sz="2000" i="1" baseline="-25000" dirty="0" smtClean="0"/>
              <a:t>, ciudad</a:t>
            </a:r>
            <a:r>
              <a:rPr lang="es-ES" dirty="0" smtClean="0"/>
              <a:t> (</a:t>
            </a:r>
            <a:r>
              <a:rPr lang="es-ES" i="1" dirty="0" smtClean="0"/>
              <a:t>proveedores</a:t>
            </a:r>
            <a:r>
              <a:rPr lang="es-ES" dirty="0" smtClean="0"/>
              <a:t>)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12061"/>
              </p:ext>
            </p:extLst>
          </p:nvPr>
        </p:nvGraphicFramePr>
        <p:xfrm>
          <a:off x="3276600" y="1447800"/>
          <a:ext cx="18065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3" imgW="1295280" imgH="355320" progId="Equation.3">
                  <p:embed/>
                </p:oleObj>
              </mc:Choice>
              <mc:Fallback>
                <p:oleObj name="Equation" r:id="rId3" imgW="129528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180657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51" name="Picture 104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4953000"/>
            <a:ext cx="1295400" cy="10096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00" y="4800600"/>
            <a:ext cx="2438400" cy="118023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6 Flecha derecha"/>
          <p:cNvSpPr/>
          <p:nvPr/>
        </p:nvSpPr>
        <p:spPr bwMode="auto">
          <a:xfrm>
            <a:off x="4419600" y="5105400"/>
            <a:ext cx="838200" cy="6096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Operación unión – Ejemplo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Relaciones </a:t>
            </a:r>
            <a:r>
              <a:rPr lang="en-US" i="1"/>
              <a:t>r, s:</a:t>
            </a:r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98513" y="4191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/>
              <a:t>r </a:t>
            </a:r>
            <a:r>
              <a:rPr kumimoji="1" lang="en-US" sz="1800" dirty="0">
                <a:sym typeface="Symbol" pitchFamily="18" charset="2"/>
              </a:rPr>
              <a:t> s</a:t>
            </a:r>
            <a:r>
              <a:rPr kumimoji="1" lang="en-US" sz="1800" dirty="0"/>
              <a:t>: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0861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5433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0861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5433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2197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6769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2197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6769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413125" y="2882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505450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41529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6101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1529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46101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Operación unión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5983287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s-ES" dirty="0"/>
              <a:t>Notación:  </a:t>
            </a:r>
            <a:r>
              <a:rPr lang="es-ES" i="1" dirty="0"/>
              <a:t>r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 </a:t>
            </a:r>
            <a:r>
              <a:rPr lang="es-ES" i="1" dirty="0">
                <a:sym typeface="Symbol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s-ES" dirty="0">
                <a:sym typeface="Symbol" pitchFamily="18" charset="2"/>
              </a:rPr>
              <a:t>Se define como: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s-ES" dirty="0"/>
              <a:t>		</a:t>
            </a:r>
            <a:r>
              <a:rPr lang="es-ES" i="1" dirty="0"/>
              <a:t>r</a:t>
            </a:r>
            <a:r>
              <a:rPr lang="es-ES" dirty="0"/>
              <a:t>  </a:t>
            </a:r>
            <a:r>
              <a:rPr lang="es-ES" dirty="0">
                <a:sym typeface="Symbol" pitchFamily="18" charset="2"/>
              </a:rPr>
              <a:t> </a:t>
            </a:r>
            <a:r>
              <a:rPr lang="es-ES" i="1" dirty="0">
                <a:sym typeface="Symbol" pitchFamily="18" charset="2"/>
              </a:rPr>
              <a:t>s</a:t>
            </a:r>
            <a:r>
              <a:rPr lang="es-ES" dirty="0">
                <a:sym typeface="Symbol" pitchFamily="18" charset="2"/>
              </a:rPr>
              <a:t> = {</a:t>
            </a:r>
            <a:r>
              <a:rPr lang="es-ES" i="1" dirty="0">
                <a:sym typeface="Symbol" pitchFamily="18" charset="2"/>
              </a:rPr>
              <a:t>t</a:t>
            </a:r>
            <a:r>
              <a:rPr lang="es-ES" dirty="0">
                <a:sym typeface="Symbol" pitchFamily="18" charset="2"/>
              </a:rPr>
              <a:t> | </a:t>
            </a:r>
            <a:r>
              <a:rPr lang="es-ES" i="1" dirty="0">
                <a:sym typeface="Symbol" pitchFamily="18" charset="2"/>
              </a:rPr>
              <a:t>t</a:t>
            </a:r>
            <a:r>
              <a:rPr lang="es-ES" dirty="0">
                <a:sym typeface="Symbol" pitchFamily="18" charset="2"/>
              </a:rPr>
              <a:t>  </a:t>
            </a:r>
            <a:r>
              <a:rPr lang="es-ES" i="1" dirty="0">
                <a:sym typeface="Symbol" pitchFamily="18" charset="2"/>
              </a:rPr>
              <a:t>r</a:t>
            </a:r>
            <a:r>
              <a:rPr lang="es-ES" dirty="0">
                <a:sym typeface="Symbol" pitchFamily="18" charset="2"/>
              </a:rPr>
              <a:t> </a:t>
            </a:r>
            <a:r>
              <a:rPr lang="es-ES" dirty="0" err="1">
                <a:sym typeface="Symbol" pitchFamily="18" charset="2"/>
              </a:rPr>
              <a:t>or</a:t>
            </a:r>
            <a:r>
              <a:rPr lang="es-ES" i="1" dirty="0">
                <a:sym typeface="Symbol" pitchFamily="18" charset="2"/>
              </a:rPr>
              <a:t> t</a:t>
            </a:r>
            <a:r>
              <a:rPr lang="es-ES" dirty="0">
                <a:sym typeface="Symbol" pitchFamily="18" charset="2"/>
              </a:rPr>
              <a:t>  </a:t>
            </a:r>
            <a:r>
              <a:rPr lang="es-ES" i="1" dirty="0">
                <a:sym typeface="Symbol" pitchFamily="18" charset="2"/>
              </a:rPr>
              <a:t>s</a:t>
            </a:r>
            <a:r>
              <a:rPr lang="es-ES" dirty="0">
                <a:sym typeface="Symbol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s-ES" dirty="0">
                <a:sym typeface="Symbol" pitchFamily="18" charset="2"/>
              </a:rPr>
              <a:t>Para todo </a:t>
            </a:r>
            <a:r>
              <a:rPr lang="es-ES" i="1" dirty="0"/>
              <a:t>r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 </a:t>
            </a:r>
            <a:r>
              <a:rPr lang="es-ES" i="1" dirty="0">
                <a:sym typeface="Symbol" pitchFamily="18" charset="2"/>
              </a:rPr>
              <a:t>s</a:t>
            </a:r>
            <a:r>
              <a:rPr lang="es-ES" dirty="0">
                <a:sym typeface="Symbol" pitchFamily="18" charset="2"/>
              </a:rPr>
              <a:t> válido.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s-ES" i="1" dirty="0">
                <a:sym typeface="Symbol" pitchFamily="18" charset="2"/>
              </a:rPr>
              <a:t>	</a:t>
            </a:r>
            <a:r>
              <a:rPr lang="es-ES" dirty="0">
                <a:sym typeface="Symbol" pitchFamily="18" charset="2"/>
              </a:rPr>
              <a:t>1.  </a:t>
            </a:r>
            <a:r>
              <a:rPr lang="es-ES" i="1" dirty="0">
                <a:sym typeface="Symbol" pitchFamily="18" charset="2"/>
              </a:rPr>
              <a:t>r,</a:t>
            </a:r>
            <a:r>
              <a:rPr lang="es-ES" dirty="0">
                <a:sym typeface="Symbol" pitchFamily="18" charset="2"/>
              </a:rPr>
              <a:t> </a:t>
            </a:r>
            <a:r>
              <a:rPr lang="es-ES" i="1" dirty="0">
                <a:sym typeface="Symbol" pitchFamily="18" charset="2"/>
              </a:rPr>
              <a:t>s</a:t>
            </a:r>
            <a:r>
              <a:rPr lang="es-ES" dirty="0">
                <a:sym typeface="Symbol" pitchFamily="18" charset="2"/>
              </a:rPr>
              <a:t> deben tener la misma </a:t>
            </a:r>
            <a:r>
              <a:rPr lang="es-ES" b="1" dirty="0" err="1">
                <a:solidFill>
                  <a:schemeClr val="tx2"/>
                </a:solidFill>
                <a:sym typeface="Symbol" pitchFamily="18" charset="2"/>
              </a:rPr>
              <a:t>cardinalidad</a:t>
            </a:r>
            <a:r>
              <a:rPr lang="es-ES" dirty="0">
                <a:sym typeface="Symbol" pitchFamily="18" charset="2"/>
              </a:rPr>
              <a:t> (mismo número de atributos)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s-ES" dirty="0">
                <a:sym typeface="Symbol" pitchFamily="18" charset="2"/>
              </a:rPr>
              <a:t>	2.  Los dominios de los atributos deben ser </a:t>
            </a:r>
            <a:r>
              <a:rPr lang="es-ES" b="1" dirty="0">
                <a:solidFill>
                  <a:schemeClr val="tx2"/>
                </a:solidFill>
                <a:sym typeface="Symbol" pitchFamily="18" charset="2"/>
              </a:rPr>
              <a:t>compatibles</a:t>
            </a:r>
            <a:r>
              <a:rPr lang="es-ES" dirty="0">
                <a:sym typeface="Symbol" pitchFamily="18" charset="2"/>
              </a:rPr>
              <a:t> (ejemplo: 2ª columna de </a:t>
            </a:r>
            <a:r>
              <a:rPr lang="es-ES" i="1" dirty="0">
                <a:sym typeface="Symbol" pitchFamily="18" charset="2"/>
              </a:rPr>
              <a:t>r</a:t>
            </a:r>
            <a:r>
              <a:rPr lang="es-ES" dirty="0">
                <a:sym typeface="Symbol" pitchFamily="18" charset="2"/>
              </a:rPr>
              <a:t> trata el mismo tipo de valores que la 2ª columna de </a:t>
            </a:r>
            <a:r>
              <a:rPr lang="es-ES" i="1" dirty="0">
                <a:sym typeface="Symbol" pitchFamily="18" charset="2"/>
              </a:rPr>
              <a:t>s</a:t>
            </a:r>
            <a:r>
              <a:rPr lang="es-ES" dirty="0">
                <a:sym typeface="Symbol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s-ES" dirty="0"/>
              <a:t>Ejemplo: para buscar a todos los </a:t>
            </a:r>
            <a:r>
              <a:rPr lang="es-ES" dirty="0" smtClean="0"/>
              <a:t>proveedores y las partes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</a:t>
            </a:r>
            <a:r>
              <a:rPr lang="es-ES" dirty="0" smtClean="0">
                <a:sym typeface="Symbol" pitchFamily="18" charset="2"/>
              </a:rPr>
              <a:t></a:t>
            </a:r>
            <a:r>
              <a:rPr lang="es-ES" sz="2000" i="1" baseline="-25000" dirty="0" err="1" smtClean="0">
                <a:sym typeface="Symbol" pitchFamily="18" charset="2"/>
              </a:rPr>
              <a:t>snombre</a:t>
            </a:r>
            <a:r>
              <a:rPr lang="es-ES" dirty="0" smtClean="0"/>
              <a:t> (</a:t>
            </a:r>
            <a:r>
              <a:rPr lang="es-ES" i="1" dirty="0" smtClean="0"/>
              <a:t>proveedores</a:t>
            </a:r>
            <a:r>
              <a:rPr lang="es-ES" dirty="0" smtClean="0"/>
              <a:t>)   </a:t>
            </a:r>
            <a:r>
              <a:rPr lang="es-ES" dirty="0">
                <a:sym typeface="Symbol" pitchFamily="18" charset="2"/>
              </a:rPr>
              <a:t>  </a:t>
            </a:r>
            <a:r>
              <a:rPr lang="es-ES" dirty="0" smtClean="0">
                <a:sym typeface="Symbol" pitchFamily="18" charset="2"/>
              </a:rPr>
              <a:t></a:t>
            </a:r>
            <a:r>
              <a:rPr lang="es-ES" sz="2000" i="1" baseline="-25000" dirty="0" err="1" smtClean="0">
                <a:sym typeface="Symbol" pitchFamily="18" charset="2"/>
              </a:rPr>
              <a:t>pn</a:t>
            </a:r>
            <a:r>
              <a:rPr lang="es-ES" sz="2000" i="1" baseline="-25000" dirty="0" err="1" smtClean="0"/>
              <a:t>ombre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i="1" dirty="0" smtClean="0"/>
              <a:t>partes)</a:t>
            </a:r>
            <a:endParaRPr lang="es-ES" i="1" dirty="0"/>
          </a:p>
        </p:txBody>
      </p:sp>
      <p:pic>
        <p:nvPicPr>
          <p:cNvPr id="46100" name="Picture 10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429000"/>
            <a:ext cx="1143000" cy="290842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r>
              <a:rPr lang="en-US" sz="2800"/>
              <a:t>Operación diferencia de conjuntos – Ejemplo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Relaciones </a:t>
            </a:r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/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98513" y="3810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/>
              <a:t>r  </a:t>
            </a:r>
            <a:r>
              <a:rPr kumimoji="1" lang="en-US" sz="1800" i="1">
                <a:sym typeface="Symbol" pitchFamily="18" charset="2"/>
              </a:rPr>
              <a:t>– s</a:t>
            </a:r>
            <a:r>
              <a:rPr kumimoji="1" lang="en-US" sz="1800" i="1"/>
              <a:t>: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1242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5814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1242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5814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2578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7150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2578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7150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451225" y="29972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543550" y="2692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1910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6482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1910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6482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diferencia de conjuntos</a:t>
            </a:r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507287" cy="4916487"/>
          </a:xfrm>
        </p:spPr>
        <p:txBody>
          <a:bodyPr/>
          <a:lstStyle/>
          <a:p>
            <a:r>
              <a:rPr lang="es-ES"/>
              <a:t>Notación </a:t>
            </a:r>
            <a:r>
              <a:rPr lang="es-ES" i="1"/>
              <a:t>r – s</a:t>
            </a:r>
            <a:endParaRPr lang="es-ES"/>
          </a:p>
          <a:p>
            <a:r>
              <a:rPr lang="es-ES"/>
              <a:t>Definido como:</a:t>
            </a:r>
          </a:p>
          <a:p>
            <a:pPr>
              <a:buFont typeface="Monotype Sorts" pitchFamily="2" charset="2"/>
              <a:buNone/>
            </a:pPr>
            <a:r>
              <a:rPr lang="es-ES"/>
              <a:t>		 </a:t>
            </a:r>
            <a:r>
              <a:rPr lang="es-ES" i="1"/>
              <a:t>r – s</a:t>
            </a:r>
            <a:r>
              <a:rPr lang="es-ES"/>
              <a:t>  = {</a:t>
            </a:r>
            <a:r>
              <a:rPr lang="es-ES" i="1"/>
              <a:t>t</a:t>
            </a:r>
            <a:r>
              <a:rPr lang="es-ES"/>
              <a:t> | </a:t>
            </a:r>
            <a:r>
              <a:rPr lang="es-ES" i="1"/>
              <a:t>t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 </a:t>
            </a:r>
            <a:r>
              <a:rPr lang="es-ES" i="1">
                <a:sym typeface="Symbol" pitchFamily="18" charset="2"/>
              </a:rPr>
              <a:t>r</a:t>
            </a:r>
            <a:r>
              <a:rPr lang="es-ES">
                <a:sym typeface="Symbol" pitchFamily="18" charset="2"/>
              </a:rPr>
              <a:t> </a:t>
            </a:r>
            <a:r>
              <a:rPr lang="es-ES" b="1">
                <a:sym typeface="Symbol" pitchFamily="18" charset="2"/>
              </a:rPr>
              <a:t>y</a:t>
            </a:r>
            <a:r>
              <a:rPr lang="es-ES">
                <a:sym typeface="Symbol" pitchFamily="18" charset="2"/>
              </a:rPr>
              <a:t> t  </a:t>
            </a:r>
            <a:r>
              <a:rPr lang="es-ES" i="1">
                <a:sym typeface="Symbol" pitchFamily="18" charset="2"/>
              </a:rPr>
              <a:t>s</a:t>
            </a:r>
            <a:r>
              <a:rPr lang="es-ES">
                <a:sym typeface="Symbol" pitchFamily="18" charset="2"/>
              </a:rPr>
              <a:t>}</a:t>
            </a:r>
            <a:r>
              <a:rPr lang="es-ES"/>
              <a:t>	</a:t>
            </a:r>
          </a:p>
          <a:p>
            <a:r>
              <a:rPr lang="es-ES"/>
              <a:t>Las diferencias de conjuntos deben realizarse entre relaciones </a:t>
            </a:r>
            <a:r>
              <a:rPr lang="es-ES" b="1">
                <a:solidFill>
                  <a:schemeClr val="tx2"/>
                </a:solidFill>
              </a:rPr>
              <a:t>compatibles</a:t>
            </a:r>
            <a:r>
              <a:rPr lang="es-ES"/>
              <a:t>.</a:t>
            </a:r>
          </a:p>
          <a:p>
            <a:pPr lvl="1"/>
            <a:r>
              <a:rPr lang="es-ES" i="1"/>
              <a:t>r</a:t>
            </a:r>
            <a:r>
              <a:rPr lang="es-ES"/>
              <a:t> y </a:t>
            </a:r>
            <a:r>
              <a:rPr lang="es-ES" i="1"/>
              <a:t>s</a:t>
            </a:r>
            <a:r>
              <a:rPr lang="es-ES"/>
              <a:t> deben tener la </a:t>
            </a:r>
            <a:r>
              <a:rPr lang="es-ES" b="1">
                <a:solidFill>
                  <a:schemeClr val="tx2"/>
                </a:solidFill>
              </a:rPr>
              <a:t>misma</a:t>
            </a:r>
            <a:r>
              <a:rPr lang="es-ES"/>
              <a:t> cardinalidad</a:t>
            </a:r>
          </a:p>
          <a:p>
            <a:pPr lvl="1"/>
            <a:r>
              <a:rPr lang="es-ES"/>
              <a:t>los dominios de los atributos de </a:t>
            </a:r>
            <a:r>
              <a:rPr lang="es-ES" i="1"/>
              <a:t>r </a:t>
            </a:r>
            <a:r>
              <a:rPr lang="es-ES"/>
              <a:t>y </a:t>
            </a:r>
            <a:r>
              <a:rPr lang="es-ES" i="1"/>
              <a:t>s </a:t>
            </a:r>
            <a:r>
              <a:rPr lang="es-ES"/>
              <a:t>deben ser compatibles</a:t>
            </a:r>
            <a:endParaRPr lang="es-E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503238"/>
          </a:xfrm>
        </p:spPr>
        <p:txBody>
          <a:bodyPr/>
          <a:lstStyle/>
          <a:p>
            <a:r>
              <a:rPr lang="es-ES_tradnl"/>
              <a:t>Operación producto cartesiano - Ejemplo</a:t>
            </a:r>
            <a:endParaRPr lang="en-US"/>
          </a:p>
        </p:txBody>
      </p:sp>
      <p:sp>
        <p:nvSpPr>
          <p:cNvPr id="48131" name="Rectangle 1027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/>
              <a:t>Relaciones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48132" name="Rectangle 1028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 i="1"/>
              <a:t>r</a:t>
            </a:r>
            <a:r>
              <a:rPr kumimoji="1" lang="en-US" sz="1800"/>
              <a:t> x</a:t>
            </a:r>
            <a:r>
              <a:rPr kumimoji="1" lang="en-US" sz="1800">
                <a:sym typeface="Symbol" pitchFamily="18" charset="2"/>
              </a:rPr>
              <a:t>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sp>
        <p:nvSpPr>
          <p:cNvPr id="48133" name="Rectangle 1029"/>
          <p:cNvSpPr>
            <a:spLocks noChangeArrowheads="1"/>
          </p:cNvSpPr>
          <p:nvPr/>
        </p:nvSpPr>
        <p:spPr bwMode="auto">
          <a:xfrm>
            <a:off x="2895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8134" name="Rectangle 1030"/>
          <p:cNvSpPr>
            <a:spLocks noChangeArrowheads="1"/>
          </p:cNvSpPr>
          <p:nvPr/>
        </p:nvSpPr>
        <p:spPr bwMode="auto">
          <a:xfrm>
            <a:off x="33528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8135" name="Rectangle 1031"/>
          <p:cNvSpPr>
            <a:spLocks noChangeArrowheads="1"/>
          </p:cNvSpPr>
          <p:nvPr/>
        </p:nvSpPr>
        <p:spPr bwMode="auto">
          <a:xfrm>
            <a:off x="28956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8136" name="Rectangle 1032"/>
          <p:cNvSpPr>
            <a:spLocks noChangeArrowheads="1"/>
          </p:cNvSpPr>
          <p:nvPr/>
        </p:nvSpPr>
        <p:spPr bwMode="auto">
          <a:xfrm>
            <a:off x="33528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8137" name="Rectangle 1033"/>
          <p:cNvSpPr>
            <a:spLocks noChangeArrowheads="1"/>
          </p:cNvSpPr>
          <p:nvPr/>
        </p:nvSpPr>
        <p:spPr bwMode="auto">
          <a:xfrm>
            <a:off x="28194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8138" name="Rectangle 1034"/>
          <p:cNvSpPr>
            <a:spLocks noChangeArrowheads="1"/>
          </p:cNvSpPr>
          <p:nvPr/>
        </p:nvSpPr>
        <p:spPr bwMode="auto">
          <a:xfrm>
            <a:off x="32766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8139" name="Rectangle 1035"/>
          <p:cNvSpPr>
            <a:spLocks noChangeArrowheads="1"/>
          </p:cNvSpPr>
          <p:nvPr/>
        </p:nvSpPr>
        <p:spPr bwMode="auto">
          <a:xfrm>
            <a:off x="28194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48140" name="Rectangle 1036"/>
          <p:cNvSpPr>
            <a:spLocks noChangeArrowheads="1"/>
          </p:cNvSpPr>
          <p:nvPr/>
        </p:nvSpPr>
        <p:spPr bwMode="auto">
          <a:xfrm>
            <a:off x="32766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8141" name="Rectangle 1037"/>
          <p:cNvSpPr>
            <a:spLocks noChangeArrowheads="1"/>
          </p:cNvSpPr>
          <p:nvPr/>
        </p:nvSpPr>
        <p:spPr bwMode="auto">
          <a:xfrm>
            <a:off x="37338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8142" name="Rectangle 1038"/>
          <p:cNvSpPr>
            <a:spLocks noChangeArrowheads="1"/>
          </p:cNvSpPr>
          <p:nvPr/>
        </p:nvSpPr>
        <p:spPr bwMode="auto">
          <a:xfrm>
            <a:off x="41910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8143" name="Rectangle 1039"/>
          <p:cNvSpPr>
            <a:spLocks noChangeArrowheads="1"/>
          </p:cNvSpPr>
          <p:nvPr/>
        </p:nvSpPr>
        <p:spPr bwMode="auto">
          <a:xfrm>
            <a:off x="37338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 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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/>
            <a:r>
              <a:rPr lang="en-US" sz="1800" i="1" dirty="0">
                <a:sym typeface="Symbol" pitchFamily="18" charset="2"/>
              </a:rPr>
              <a:t></a:t>
            </a:r>
          </a:p>
        </p:txBody>
      </p:sp>
      <p:sp>
        <p:nvSpPr>
          <p:cNvPr id="48144" name="Rectangle 1040"/>
          <p:cNvSpPr>
            <a:spLocks noChangeArrowheads="1"/>
          </p:cNvSpPr>
          <p:nvPr/>
        </p:nvSpPr>
        <p:spPr bwMode="auto">
          <a:xfrm>
            <a:off x="41910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48145" name="Rectangle 1041"/>
          <p:cNvSpPr>
            <a:spLocks noChangeArrowheads="1"/>
          </p:cNvSpPr>
          <p:nvPr/>
        </p:nvSpPr>
        <p:spPr bwMode="auto">
          <a:xfrm>
            <a:off x="46482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8146" name="Rectangle 1042"/>
          <p:cNvSpPr>
            <a:spLocks noChangeArrowheads="1"/>
          </p:cNvSpPr>
          <p:nvPr/>
        </p:nvSpPr>
        <p:spPr bwMode="auto">
          <a:xfrm>
            <a:off x="46482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48147" name="Rectangle 1043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8148" name="Rectangle 1044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8149" name="Rectangle 1045"/>
          <p:cNvSpPr>
            <a:spLocks noChangeArrowheads="1"/>
          </p:cNvSpPr>
          <p:nvPr/>
        </p:nvSpPr>
        <p:spPr bwMode="auto">
          <a:xfrm>
            <a:off x="46482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48150" name="Rectangle 1046"/>
          <p:cNvSpPr>
            <a:spLocks noChangeArrowheads="1"/>
          </p:cNvSpPr>
          <p:nvPr/>
        </p:nvSpPr>
        <p:spPr bwMode="auto">
          <a:xfrm>
            <a:off x="51054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48151" name="Rectangle 1047"/>
          <p:cNvSpPr>
            <a:spLocks noChangeArrowheads="1"/>
          </p:cNvSpPr>
          <p:nvPr/>
        </p:nvSpPr>
        <p:spPr bwMode="auto">
          <a:xfrm>
            <a:off x="5562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8152" name="Rectangle 1048"/>
          <p:cNvSpPr>
            <a:spLocks noChangeArrowheads="1"/>
          </p:cNvSpPr>
          <p:nvPr/>
        </p:nvSpPr>
        <p:spPr bwMode="auto">
          <a:xfrm>
            <a:off x="55626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48154" name="Text Box 1050"/>
          <p:cNvSpPr txBox="1">
            <a:spLocks noChangeArrowheads="1"/>
          </p:cNvSpPr>
          <p:nvPr/>
        </p:nvSpPr>
        <p:spPr bwMode="auto">
          <a:xfrm>
            <a:off x="3200400" y="2514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48155" name="Text Box 1051"/>
          <p:cNvSpPr txBox="1">
            <a:spLocks noChangeArrowheads="1"/>
          </p:cNvSpPr>
          <p:nvPr/>
        </p:nvSpPr>
        <p:spPr bwMode="auto">
          <a:xfrm>
            <a:off x="5238750" y="2971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producto cartesiano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s-ES" dirty="0"/>
              <a:t>Notación</a:t>
            </a:r>
            <a:r>
              <a:rPr lang="es-ES" i="1" dirty="0"/>
              <a:t> r </a:t>
            </a:r>
            <a:r>
              <a:rPr lang="es-ES" dirty="0"/>
              <a:t>x</a:t>
            </a:r>
            <a:r>
              <a:rPr lang="es-ES" i="1" dirty="0"/>
              <a:t> s</a:t>
            </a:r>
            <a:endParaRPr lang="es-ES" dirty="0"/>
          </a:p>
          <a:p>
            <a:pPr>
              <a:tabLst>
                <a:tab pos="3149600" algn="ctr"/>
              </a:tabLst>
            </a:pPr>
            <a:r>
              <a:rPr lang="es-ES" dirty="0"/>
              <a:t>Definido como: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s-ES" dirty="0"/>
              <a:t>		</a:t>
            </a:r>
            <a:r>
              <a:rPr lang="es-ES" i="1" dirty="0"/>
              <a:t>r</a:t>
            </a:r>
            <a:r>
              <a:rPr lang="es-ES" dirty="0"/>
              <a:t> x </a:t>
            </a:r>
            <a:r>
              <a:rPr lang="es-ES" i="1" dirty="0"/>
              <a:t>s</a:t>
            </a:r>
            <a:r>
              <a:rPr lang="es-ES" dirty="0"/>
              <a:t> = {</a:t>
            </a:r>
            <a:r>
              <a:rPr lang="es-ES" i="1" dirty="0"/>
              <a:t>t q </a:t>
            </a:r>
            <a:r>
              <a:rPr lang="es-ES" dirty="0"/>
              <a:t>|</a:t>
            </a:r>
            <a:r>
              <a:rPr lang="es-ES" i="1" dirty="0"/>
              <a:t> t </a:t>
            </a:r>
            <a:r>
              <a:rPr lang="es-ES" dirty="0">
                <a:sym typeface="Symbol" pitchFamily="18" charset="2"/>
              </a:rPr>
              <a:t></a:t>
            </a:r>
            <a:r>
              <a:rPr lang="es-ES" i="1" dirty="0">
                <a:sym typeface="Symbol" pitchFamily="18" charset="2"/>
              </a:rPr>
              <a:t> r </a:t>
            </a:r>
            <a:r>
              <a:rPr lang="es-ES" b="1" dirty="0">
                <a:sym typeface="Symbol" pitchFamily="18" charset="2"/>
              </a:rPr>
              <a:t>y </a:t>
            </a:r>
            <a:r>
              <a:rPr lang="es-ES" i="1" dirty="0">
                <a:sym typeface="Symbol" pitchFamily="18" charset="2"/>
              </a:rPr>
              <a:t>q </a:t>
            </a:r>
            <a:r>
              <a:rPr lang="es-ES" dirty="0">
                <a:sym typeface="Symbol" pitchFamily="18" charset="2"/>
              </a:rPr>
              <a:t> </a:t>
            </a:r>
            <a:r>
              <a:rPr lang="es-ES" i="1" dirty="0">
                <a:sym typeface="Symbol" pitchFamily="18" charset="2"/>
              </a:rPr>
              <a:t>s</a:t>
            </a:r>
            <a:r>
              <a:rPr lang="es-ES" dirty="0">
                <a:sym typeface="Symbol" pitchFamily="18" charset="2"/>
              </a:rPr>
              <a:t>}</a:t>
            </a:r>
          </a:p>
          <a:p>
            <a:pPr>
              <a:tabLst>
                <a:tab pos="3149600" algn="ctr"/>
              </a:tabLst>
            </a:pPr>
            <a:r>
              <a:rPr lang="es-ES" dirty="0"/>
              <a:t>Supone que los atributos de r(R) y s(S) son disjuntos.  (Es decir, </a:t>
            </a:r>
            <a:br>
              <a:rPr lang="es-ES" dirty="0"/>
            </a:br>
            <a:r>
              <a:rPr lang="es-ES" i="1" dirty="0"/>
              <a:t>R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</a:t>
            </a:r>
            <a:r>
              <a:rPr lang="es-ES" i="1" dirty="0"/>
              <a:t> S</a:t>
            </a:r>
            <a:r>
              <a:rPr lang="es-ES" dirty="0"/>
              <a:t> = </a:t>
            </a:r>
            <a:r>
              <a:rPr lang="es-ES" i="1" dirty="0">
                <a:sym typeface="Symbol" pitchFamily="18" charset="2"/>
              </a:rPr>
              <a:t></a:t>
            </a:r>
            <a:r>
              <a:rPr lang="es-ES" dirty="0"/>
              <a:t>).</a:t>
            </a:r>
            <a:endParaRPr lang="es-ES" dirty="0">
              <a:sym typeface="Symbol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s-ES" dirty="0"/>
              <a:t>Si los atributos de </a:t>
            </a:r>
            <a:r>
              <a:rPr lang="es-ES" i="1" dirty="0"/>
              <a:t>r(R)</a:t>
            </a:r>
            <a:r>
              <a:rPr lang="es-ES" dirty="0"/>
              <a:t> y </a:t>
            </a:r>
            <a:r>
              <a:rPr lang="es-ES" i="1" dirty="0"/>
              <a:t>s(S</a:t>
            </a:r>
            <a:r>
              <a:rPr lang="es-ES" dirty="0"/>
              <a:t>) no son disjuntos, se debe utilizar el renombramiento</a:t>
            </a:r>
            <a:r>
              <a:rPr lang="es-ES" dirty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Composición de operaciones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s-ES_tradnl" dirty="0"/>
              <a:t>Permite obtener expresiones que utilizan operaciones múltiples</a:t>
            </a:r>
            <a:endParaRPr lang="en-US" dirty="0"/>
          </a:p>
          <a:p>
            <a:r>
              <a:rPr lang="es-ES_tradnl" dirty="0"/>
              <a:t>Ejemplo</a:t>
            </a:r>
            <a:r>
              <a:rPr lang="en-US" dirty="0"/>
              <a:t>:  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A=C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x s</a:t>
            </a:r>
            <a:r>
              <a:rPr lang="en-US" dirty="0">
                <a:sym typeface="Symbol" pitchFamily="18" charset="2"/>
              </a:rPr>
              <a:t>)</a:t>
            </a:r>
          </a:p>
          <a:p>
            <a:r>
              <a:rPr lang="en-US" i="1">
                <a:sym typeface="Symbol" pitchFamily="18" charset="2"/>
              </a:rPr>
              <a:t>r x s</a:t>
            </a:r>
          </a:p>
          <a:p>
            <a:endParaRPr lang="en-US" i="1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A=C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x s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3622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3622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8194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2766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7338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2766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 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 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37338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41910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1910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3622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28194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32766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37338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41910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2362200" y="5459413"/>
            <a:ext cx="482600" cy="908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es-ES" sz="1800" i="1">
              <a:sym typeface="Symbol" pitchFamily="18" charset="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819400" y="5459413"/>
            <a:ext cx="457200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800" i="1">
              <a:sym typeface="Symbol" pitchFamily="18" charset="2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3276600" y="5459413"/>
            <a:ext cx="4302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800" i="1">
              <a:sym typeface="Symbol" pitchFamily="18" charset="2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3708400" y="5459413"/>
            <a:ext cx="4810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800" i="1">
              <a:sym typeface="Symbol" pitchFamily="18" charset="2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4176713" y="5459413"/>
            <a:ext cx="457200" cy="92868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800" i="1">
              <a:sym typeface="Symbol" pitchFamily="18" charset="2"/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s-ES" sz="1800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2393950" y="5418138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2878138" y="546735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3355975" y="5408613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3694113" y="5446713"/>
            <a:ext cx="519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244975" y="54483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 de una relación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47800" y="1219196"/>
          <a:ext cx="6324601" cy="3271605"/>
        </p:xfrm>
        <a:graphic>
          <a:graphicData uri="http://schemas.openxmlformats.org/drawingml/2006/table">
            <a:tbl>
              <a:tblPr/>
              <a:tblGrid>
                <a:gridCol w="276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numero_cuenta</a:t>
                      </a:r>
                      <a:endParaRPr lang="es-ES" sz="20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nombre_sucursal</a:t>
                      </a:r>
                      <a:endParaRPr lang="es-ES" sz="20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saldo</a:t>
                      </a:r>
                      <a:endParaRPr lang="es-ES" sz="20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Alta Cordoba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General Paz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Cerro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Juan B Justo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renombramiento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s-ES_tradnl"/>
              <a:t>Nos permite nombrar y por lo tanto referirnos a los resultados de expresiones de álgebra relacional</a:t>
            </a:r>
            <a:r>
              <a:rPr lang="en-US"/>
              <a:t>.</a:t>
            </a:r>
          </a:p>
          <a:p>
            <a:r>
              <a:rPr lang="es-ES_tradnl"/>
              <a:t>Nos permite referirnos a una relación por más de un nombre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r>
              <a:rPr lang="es-ES_tradnl"/>
              <a:t>	Ejemplo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				</a:t>
            </a:r>
            <a:r>
              <a:rPr lang="en-US" sz="2000" i="1">
                <a:sym typeface="Symbol" pitchFamily="18" charset="2"/>
              </a:rPr>
              <a:t></a:t>
            </a:r>
            <a:r>
              <a:rPr lang="en-US" i="1"/>
              <a:t> </a:t>
            </a:r>
            <a:r>
              <a:rPr lang="en-US" sz="2400" i="1" baseline="-25000"/>
              <a:t>x</a:t>
            </a:r>
            <a:r>
              <a:rPr lang="en-US"/>
              <a:t> (</a:t>
            </a:r>
            <a:r>
              <a:rPr lang="en-US" i="1"/>
              <a:t>E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s-ES_tradnl"/>
              <a:t>	devuelve la expresión </a:t>
            </a:r>
            <a:r>
              <a:rPr lang="es-ES_tradnl" i="1"/>
              <a:t>E</a:t>
            </a:r>
            <a:r>
              <a:rPr lang="es-ES_tradnl"/>
              <a:t> bajo el nombre </a:t>
            </a:r>
            <a:r>
              <a:rPr lang="es-ES_tradnl" i="1"/>
              <a:t>X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s-ES_tradnl"/>
              <a:t>Si una expresión de álgebra relacional </a:t>
            </a:r>
            <a:r>
              <a:rPr lang="es-ES_tradnl" i="1"/>
              <a:t>E</a:t>
            </a:r>
            <a:r>
              <a:rPr lang="es-ES_tradnl"/>
              <a:t> tiene cardinalidad </a:t>
            </a:r>
            <a:r>
              <a:rPr lang="es-ES_tradnl" i="1"/>
              <a:t>n</a:t>
            </a:r>
            <a:r>
              <a:rPr lang="es-ES_tradnl"/>
              <a:t>, entonces 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</a:t>
            </a:r>
            <a:r>
              <a:rPr lang="en-US" sz="2000" i="1">
                <a:sym typeface="Symbol" pitchFamily="18" charset="2"/>
              </a:rPr>
              <a:t></a:t>
            </a:r>
            <a:r>
              <a:rPr lang="en-US" sz="2400" i="1" baseline="-25000"/>
              <a:t>x</a:t>
            </a:r>
            <a:r>
              <a:rPr lang="en-US"/>
              <a:t> </a:t>
            </a:r>
            <a:r>
              <a:rPr lang="en-US" sz="2000" baseline="-25000"/>
              <a:t>(</a:t>
            </a:r>
            <a:r>
              <a:rPr lang="en-US" sz="2000" i="1" baseline="-25000"/>
              <a:t>A1, A2, …, An</a:t>
            </a:r>
            <a:r>
              <a:rPr lang="en-US" sz="2000" baseline="-25000"/>
              <a:t>)</a:t>
            </a:r>
            <a:r>
              <a:rPr lang="en-US" baseline="-25000"/>
              <a:t> 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s-ES_tradnl"/>
              <a:t>	devuelve el resultado de la expresión </a:t>
            </a:r>
            <a:r>
              <a:rPr lang="es-ES_tradnl" i="1"/>
              <a:t>E</a:t>
            </a:r>
            <a:r>
              <a:rPr lang="es-ES_tradnl"/>
              <a:t> bajo el nombre </a:t>
            </a:r>
            <a:r>
              <a:rPr lang="es-ES_tradnl" i="1"/>
              <a:t>X</a:t>
            </a:r>
            <a:r>
              <a:rPr lang="es-ES_tradnl"/>
              <a:t>, y con los atributos renombrados como </a:t>
            </a:r>
            <a:r>
              <a:rPr lang="en-US" i="1"/>
              <a:t>A</a:t>
            </a:r>
            <a:r>
              <a:rPr lang="en-US" sz="1600" i="1"/>
              <a:t>1</a:t>
            </a:r>
            <a:r>
              <a:rPr lang="en-US" i="1"/>
              <a:t>, A2, …., An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Definición formal</a:t>
            </a: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s-ES_tradnl"/>
              <a:t>Una expresión básica en el álgebra relacional se compone de una de las siguientes</a:t>
            </a:r>
            <a:r>
              <a:rPr lang="en-US"/>
              <a:t>:</a:t>
            </a:r>
          </a:p>
          <a:p>
            <a:pPr lvl="1"/>
            <a:r>
              <a:rPr lang="es-ES_tradnl"/>
              <a:t>Una relación en la base de datos</a:t>
            </a:r>
            <a:endParaRPr lang="en-US"/>
          </a:p>
          <a:p>
            <a:pPr lvl="1"/>
            <a:r>
              <a:rPr lang="es-ES_tradnl"/>
              <a:t>Una relación constante</a:t>
            </a:r>
            <a:endParaRPr lang="en-US"/>
          </a:p>
          <a:p>
            <a:r>
              <a:rPr lang="es-ES_tradnl"/>
              <a:t>Sean </a:t>
            </a:r>
            <a:r>
              <a:rPr lang="es-ES_tradnl" i="1"/>
              <a:t>E</a:t>
            </a:r>
            <a:r>
              <a:rPr lang="es-ES_tradnl" i="1" baseline="-25000"/>
              <a:t>1</a:t>
            </a:r>
            <a:r>
              <a:rPr lang="es-ES_tradnl"/>
              <a:t> y </a:t>
            </a:r>
            <a:r>
              <a:rPr lang="es-ES_tradnl" i="1"/>
              <a:t>E</a:t>
            </a:r>
            <a:r>
              <a:rPr lang="es-ES_tradnl" i="1" baseline="-25000"/>
              <a:t>2</a:t>
            </a:r>
            <a:r>
              <a:rPr lang="es-ES_tradnl"/>
              <a:t> expresiones de álgebra relacional. Todas las siguientes son expresiones del álgebra relacional</a:t>
            </a:r>
            <a:r>
              <a:rPr lang="en-US"/>
              <a:t>:</a:t>
            </a:r>
          </a:p>
          <a:p>
            <a:pPr lvl="1"/>
            <a:r>
              <a:rPr lang="en-US" i="1"/>
              <a:t>E</a:t>
            </a:r>
            <a:r>
              <a:rPr lang="en-US" sz="2400" i="1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>
              <a:sym typeface="Symbol" pitchFamily="18" charset="2"/>
            </a:endParaRPr>
          </a:p>
          <a:p>
            <a:pPr lvl="1"/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-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/>
          </a:p>
          <a:p>
            <a:pPr lvl="1"/>
            <a:r>
              <a:rPr lang="en-US" i="1"/>
              <a:t>E</a:t>
            </a:r>
            <a:r>
              <a:rPr lang="en-US" sz="2400" i="1" baseline="-25000"/>
              <a:t>1</a:t>
            </a:r>
            <a:r>
              <a:rPr lang="en-US"/>
              <a:t> x </a:t>
            </a:r>
            <a:r>
              <a:rPr lang="en-US" i="1"/>
              <a:t>E</a:t>
            </a:r>
            <a:r>
              <a:rPr lang="en-US" sz="2400" i="1" baseline="-25000"/>
              <a:t>2</a:t>
            </a:r>
            <a:endParaRPr lang="en-US" sz="2400"/>
          </a:p>
          <a:p>
            <a:pPr lvl="1"/>
            <a:r>
              <a:rPr lang="en-US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</a:t>
            </a:r>
            <a:r>
              <a:rPr lang="es-ES_tradnl"/>
              <a:t>es un predicado de atributos de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</a:t>
            </a:r>
            <a:r>
              <a:rPr lang="es-ES_tradnl"/>
              <a:t>es una lista que se compone de alguno de los atributos de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/>
            <a:r>
              <a:rPr lang="en-US" sz="2000" i="1">
                <a:sym typeface="Symbol" pitchFamily="18" charset="2"/>
              </a:rPr>
              <a:t></a:t>
            </a:r>
            <a:r>
              <a:rPr lang="en-US" i="1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x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x </a:t>
            </a:r>
            <a:r>
              <a:rPr lang="es-ES_tradnl"/>
              <a:t>es el nuevo nombre del resultado de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Operaciones adicionales</a:t>
            </a: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s-ES_tradnl" dirty="0"/>
              <a:t>Definimos operaciones adicionales que no añaden potencia al</a:t>
            </a:r>
          </a:p>
          <a:p>
            <a:pPr>
              <a:buFont typeface="Monotype Sorts" pitchFamily="2" charset="2"/>
              <a:buNone/>
            </a:pPr>
            <a:r>
              <a:rPr lang="es-ES_tradnl" dirty="0"/>
              <a:t>álgebra relacional, pero que simplifican las consultas habituales.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s-ES_tradnl" dirty="0"/>
              <a:t>Intersección de conjuntos</a:t>
            </a:r>
            <a:endParaRPr lang="en-US" dirty="0"/>
          </a:p>
          <a:p>
            <a:r>
              <a:rPr lang="es-ES_tradnl" dirty="0"/>
              <a:t>Reunión natural</a:t>
            </a:r>
            <a:endParaRPr lang="en-US" dirty="0"/>
          </a:p>
          <a:p>
            <a:r>
              <a:rPr lang="es-ES_tradnl" dirty="0" smtClean="0"/>
              <a:t>División </a:t>
            </a:r>
            <a:r>
              <a:rPr lang="es-ES_tradnl" dirty="0" smtClean="0">
                <a:solidFill>
                  <a:schemeClr val="accent6"/>
                </a:solidFill>
              </a:rPr>
              <a:t>(salteamos)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s-ES_tradnl" dirty="0"/>
              <a:t>Asignación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Operación intersección de conjuntos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dirty="0" err="1"/>
              <a:t>Notación</a:t>
            </a:r>
            <a:r>
              <a:rPr lang="en-US" dirty="0"/>
              <a:t>: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/>
              <a:t>s</a:t>
            </a:r>
            <a:endParaRPr lang="en-US" dirty="0"/>
          </a:p>
          <a:p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i="1" dirty="0"/>
              <a:t>	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={ </a:t>
            </a:r>
            <a:r>
              <a:rPr lang="en-US" i="1" dirty="0"/>
              <a:t>t </a:t>
            </a:r>
            <a:r>
              <a:rPr lang="en-US" dirty="0"/>
              <a:t>|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}</a:t>
            </a:r>
          </a:p>
          <a:p>
            <a:r>
              <a:rPr lang="es-ES_tradnl" dirty="0"/>
              <a:t>Suponiendo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s-ES_tradnl" dirty="0"/>
              <a:t>tienen la </a:t>
            </a:r>
            <a:r>
              <a:rPr lang="es-ES_tradnl" i="1" dirty="0"/>
              <a:t>misma </a:t>
            </a:r>
            <a:r>
              <a:rPr lang="es-ES_tradnl" i="1" dirty="0" err="1"/>
              <a:t>cardinalidad</a:t>
            </a:r>
            <a:r>
              <a:rPr lang="es-ES_tradnl" dirty="0"/>
              <a:t> </a:t>
            </a:r>
            <a:endParaRPr lang="en-US" dirty="0"/>
          </a:p>
          <a:p>
            <a:pPr lvl="1"/>
            <a:r>
              <a:rPr lang="es-ES_tradnl" dirty="0"/>
              <a:t>los atributos de r y s son compatibles</a:t>
            </a:r>
            <a:endParaRPr lang="en-US" dirty="0"/>
          </a:p>
          <a:p>
            <a:r>
              <a:rPr lang="en-US" dirty="0"/>
              <a:t>Nota: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- (</a:t>
            </a:r>
            <a:r>
              <a:rPr lang="en-US" i="1" dirty="0"/>
              <a:t>r</a:t>
            </a:r>
            <a:r>
              <a:rPr lang="en-US" dirty="0"/>
              <a:t> - </a:t>
            </a:r>
            <a:r>
              <a:rPr lang="en-US" i="1" dirty="0"/>
              <a:t>s</a:t>
            </a:r>
            <a:r>
              <a:rPr lang="en-US" dirty="0"/>
              <a:t>)</a:t>
            </a:r>
          </a:p>
        </p:txBody>
      </p:sp>
      <p:sp>
        <p:nvSpPr>
          <p:cNvPr id="4" name="3 Elipse"/>
          <p:cNvSpPr/>
          <p:nvPr/>
        </p:nvSpPr>
        <p:spPr bwMode="auto">
          <a:xfrm>
            <a:off x="2971800" y="4114800"/>
            <a:ext cx="1524000" cy="15240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4 Elipse"/>
          <p:cNvSpPr/>
          <p:nvPr/>
        </p:nvSpPr>
        <p:spPr bwMode="auto">
          <a:xfrm>
            <a:off x="3886200" y="4114800"/>
            <a:ext cx="1524000" cy="1524000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19400" y="5257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r                                       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20088" cy="609600"/>
          </a:xfrm>
        </p:spPr>
        <p:txBody>
          <a:bodyPr/>
          <a:lstStyle/>
          <a:p>
            <a:r>
              <a:rPr lang="es-ES_tradnl" sz="2800"/>
              <a:t>Operación intersección de conjuntos - Ejemplo</a:t>
            </a:r>
            <a:endParaRPr lang="en-US" sz="28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/>
              <a:t>Relación </a:t>
            </a:r>
            <a:r>
              <a:rPr lang="en-US" i="1"/>
              <a:t>r, s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Symbol" pitchFamily="18" charset="2"/>
              </a:rPr>
              <a:t>s</a:t>
            </a:r>
            <a:endParaRPr lang="en-US" i="1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741613" y="1154113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747963" y="12144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2759075" y="1616075"/>
            <a:ext cx="1046163" cy="9683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1</a:t>
            </a:r>
          </a:p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1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3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r</a:t>
            </a:r>
            <a:endParaRPr lang="en-US" sz="1800"/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5256213" y="2724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s</a:t>
            </a:r>
            <a:endParaRPr lang="en-US" sz="1800"/>
          </a:p>
        </p:txBody>
      </p:sp>
      <p:sp>
        <p:nvSpPr>
          <p:cNvPr id="120862" name="Rectangle 30"/>
          <p:cNvSpPr>
            <a:spLocks noChangeArrowheads="1"/>
          </p:cNvSpPr>
          <p:nvPr/>
        </p:nvSpPr>
        <p:spPr bwMode="auto">
          <a:xfrm>
            <a:off x="2559050" y="3671888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2552700" y="37322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3038475" y="36814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2576513" y="4175125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2619375" y="4230688"/>
            <a:ext cx="836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      2</a:t>
            </a:r>
            <a:endParaRPr lang="en-US" sz="1800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3055938" y="41846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798513" y="1103313"/>
            <a:ext cx="219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 Notación:  r     s</a:t>
            </a:r>
            <a:endParaRPr kumimoji="1" lang="en-US" sz="1800" i="1">
              <a:sym typeface="Symbol" pitchFamily="18" charset="2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reunión natural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4981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/>
              <a:t>Sean </a:t>
            </a:r>
            <a:r>
              <a:rPr lang="es-ES_tradnl" i="1"/>
              <a:t>r</a:t>
            </a:r>
            <a:r>
              <a:rPr lang="es-ES_tradnl"/>
              <a:t> y </a:t>
            </a:r>
            <a:r>
              <a:rPr lang="es-ES_tradnl" i="1"/>
              <a:t>s</a:t>
            </a:r>
            <a:r>
              <a:rPr lang="es-ES_tradnl"/>
              <a:t> relaciones de los esquemas </a:t>
            </a:r>
            <a:r>
              <a:rPr lang="es-ES_tradnl" i="1"/>
              <a:t>R</a:t>
            </a:r>
            <a:r>
              <a:rPr lang="es-ES_tradnl"/>
              <a:t> y </a:t>
            </a:r>
            <a:r>
              <a:rPr lang="es-ES_tradnl" i="1"/>
              <a:t>S</a:t>
            </a:r>
            <a:r>
              <a:rPr lang="es-ES_tradnl"/>
              <a:t> respectivamente.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ES_tradnl"/>
              <a:t>	Entonces r    s es una relación en el esquema </a:t>
            </a:r>
            <a:r>
              <a:rPr lang="es-ES_tradnl" i="1"/>
              <a:t>R </a:t>
            </a:r>
            <a:r>
              <a:rPr lang="es-ES">
                <a:sym typeface="Symbol" pitchFamily="18" charset="2"/>
              </a:rPr>
              <a:t></a:t>
            </a:r>
            <a:r>
              <a:rPr lang="es-ES_tradnl"/>
              <a:t> </a:t>
            </a:r>
            <a:r>
              <a:rPr lang="es-ES_tradnl" i="1"/>
              <a:t>S</a:t>
            </a:r>
            <a:r>
              <a:rPr lang="es-ES_tradnl"/>
              <a:t> que se obtiene de la siguiente forma:</a:t>
            </a:r>
          </a:p>
          <a:p>
            <a:pPr lvl="1">
              <a:lnSpc>
                <a:spcPct val="90000"/>
              </a:lnSpc>
            </a:pPr>
            <a:r>
              <a:rPr lang="es-ES_tradnl"/>
              <a:t>Considerando cada par de tuplas </a:t>
            </a:r>
            <a:r>
              <a:rPr lang="es-ES_tradnl" i="1"/>
              <a:t>t</a:t>
            </a:r>
            <a:r>
              <a:rPr lang="es-ES_tradnl" i="1" baseline="-25000"/>
              <a:t>r</a:t>
            </a:r>
            <a:r>
              <a:rPr lang="es-ES_tradnl"/>
              <a:t> de </a:t>
            </a:r>
            <a:r>
              <a:rPr lang="es-ES_tradnl" i="1"/>
              <a:t>r</a:t>
            </a:r>
            <a:r>
              <a:rPr lang="es-ES_tradnl"/>
              <a:t> y </a:t>
            </a:r>
            <a:r>
              <a:rPr lang="es-ES_tradnl" i="1"/>
              <a:t>t</a:t>
            </a:r>
            <a:r>
              <a:rPr lang="es-ES_tradnl" i="1" baseline="-25000"/>
              <a:t>s</a:t>
            </a:r>
            <a:r>
              <a:rPr lang="es-ES_tradnl"/>
              <a:t> de </a:t>
            </a:r>
            <a:r>
              <a:rPr lang="es-ES_tradnl" i="1"/>
              <a:t>s</a:t>
            </a:r>
            <a:r>
              <a:rPr lang="es-ES_tradnl"/>
              <a:t>.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s-ES_tradnl"/>
              <a:t>Si </a:t>
            </a:r>
            <a:r>
              <a:rPr lang="es-ES_tradnl" i="1"/>
              <a:t>t</a:t>
            </a:r>
            <a:r>
              <a:rPr lang="es-ES_tradnl" i="1" baseline="-25000"/>
              <a:t>r</a:t>
            </a:r>
            <a:r>
              <a:rPr lang="es-ES_tradnl"/>
              <a:t> y </a:t>
            </a:r>
            <a:r>
              <a:rPr lang="es-ES_tradnl" i="1"/>
              <a:t>t</a:t>
            </a:r>
            <a:r>
              <a:rPr lang="es-ES_tradnl" i="1" baseline="-25000"/>
              <a:t>s</a:t>
            </a:r>
            <a:r>
              <a:rPr lang="es-ES_tradnl"/>
              <a:t> tienen el mismo valor en cada uno de los atributos de </a:t>
            </a:r>
            <a:r>
              <a:rPr lang="es-ES_tradnl" i="1"/>
              <a:t>R</a:t>
            </a:r>
            <a:r>
              <a:rPr lang="es-ES_tradnl"/>
              <a:t> </a:t>
            </a:r>
            <a:r>
              <a:rPr lang="es-ES">
                <a:sym typeface="Symbol" pitchFamily="18" charset="2"/>
              </a:rPr>
              <a:t></a:t>
            </a:r>
            <a:r>
              <a:rPr lang="es-ES_tradnl"/>
              <a:t> </a:t>
            </a:r>
            <a:r>
              <a:rPr lang="es-ES_tradnl" i="1"/>
              <a:t>S</a:t>
            </a:r>
            <a:r>
              <a:rPr lang="es-ES_tradnl"/>
              <a:t>, se añade una tupla </a:t>
            </a:r>
            <a:r>
              <a:rPr lang="es-ES_tradnl" i="1"/>
              <a:t>t</a:t>
            </a:r>
            <a:r>
              <a:rPr lang="es-ES_tradnl"/>
              <a:t> al resultado, donde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i="1"/>
              <a:t>t</a:t>
            </a:r>
            <a:r>
              <a:rPr lang="en-US"/>
              <a:t> </a:t>
            </a:r>
            <a:r>
              <a:rPr lang="es-ES_tradnl"/>
              <a:t>tiene el mismo valor que </a:t>
            </a:r>
            <a:r>
              <a:rPr lang="es-ES_tradnl" i="1"/>
              <a:t>t</a:t>
            </a:r>
            <a:r>
              <a:rPr lang="es-ES_tradnl" i="1" baseline="-25000"/>
              <a:t>r</a:t>
            </a:r>
            <a:r>
              <a:rPr lang="es-ES_tradnl"/>
              <a:t> en </a:t>
            </a:r>
            <a:r>
              <a:rPr lang="en-US" i="1"/>
              <a:t>r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i="1"/>
              <a:t>t</a:t>
            </a:r>
            <a:r>
              <a:rPr lang="en-US"/>
              <a:t> </a:t>
            </a:r>
            <a:r>
              <a:rPr lang="es-ES_tradnl"/>
              <a:t>tiene el mismo valor que </a:t>
            </a:r>
            <a:r>
              <a:rPr lang="es-ES_tradnl" i="1"/>
              <a:t>t</a:t>
            </a:r>
            <a:r>
              <a:rPr lang="es-ES_tradnl" i="1" baseline="-25000"/>
              <a:t>s</a:t>
            </a:r>
            <a:r>
              <a:rPr lang="es-ES_tradnl"/>
              <a:t> en </a:t>
            </a:r>
            <a:r>
              <a:rPr lang="en-US" i="1"/>
              <a:t>s</a:t>
            </a:r>
            <a:endParaRPr lang="en-US"/>
          </a:p>
          <a:p>
            <a:pPr>
              <a:lnSpc>
                <a:spcPct val="90000"/>
              </a:lnSpc>
            </a:pPr>
            <a:r>
              <a:rPr lang="es-ES_tradnl"/>
              <a:t>Ejemplo</a:t>
            </a:r>
            <a:r>
              <a:rPr lang="en-US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= (</a:t>
            </a:r>
            <a:r>
              <a:rPr lang="en-US" i="1"/>
              <a:t>A, B, C, D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i="1"/>
              <a:t>S</a:t>
            </a:r>
            <a:r>
              <a:rPr lang="en-US"/>
              <a:t> = (</a:t>
            </a:r>
            <a:r>
              <a:rPr lang="en-US" i="1"/>
              <a:t>E, B, D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s-ES_tradnl"/>
              <a:t>Esquema resultante</a:t>
            </a:r>
            <a:r>
              <a:rPr lang="es-ES_tradnl" sz="2000"/>
              <a:t> </a:t>
            </a:r>
            <a:r>
              <a:rPr lang="en-US"/>
              <a:t>= (</a:t>
            </a:r>
            <a:r>
              <a:rPr lang="en-US" i="1"/>
              <a:t>A, B, C, D, E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 i="1"/>
              <a:t>r</a:t>
            </a:r>
            <a:r>
              <a:rPr lang="en-US"/>
              <a:t>     </a:t>
            </a:r>
            <a:r>
              <a:rPr lang="en-US" i="1"/>
              <a:t>s</a:t>
            </a:r>
            <a:r>
              <a:rPr lang="en-US"/>
              <a:t> </a:t>
            </a:r>
            <a:r>
              <a:rPr lang="es-ES_tradnl"/>
              <a:t>se define como</a:t>
            </a:r>
            <a:r>
              <a:rPr lang="en-US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	</a:t>
            </a:r>
            <a:r>
              <a:rPr lang="en-US" sz="2400" i="1" baseline="-25000"/>
              <a:t>r.A, r.B, r.C, r.D, s.E</a:t>
            </a:r>
            <a:r>
              <a:rPr lang="en-US"/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i="1" baseline="-25000"/>
              <a:t>r.B = s.B  r.D = s.D</a:t>
            </a:r>
            <a:r>
              <a:rPr lang="en-US"/>
              <a:t> (</a:t>
            </a:r>
            <a:r>
              <a:rPr lang="en-US" i="1"/>
              <a:t>r </a:t>
            </a:r>
            <a:r>
              <a:rPr lang="en-US"/>
              <a:t> x  </a:t>
            </a:r>
            <a:r>
              <a:rPr lang="en-US" i="1"/>
              <a:t>s</a:t>
            </a:r>
            <a:r>
              <a:rPr lang="en-US"/>
              <a:t>))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 rot="16200000" flipV="1">
            <a:off x="1397000" y="55753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 rot="16200000" flipV="1">
            <a:off x="2374900" y="19431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reunión natural – Ejemplo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/>
              <a:t>Relaciones r, s: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4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  <a:endParaRPr lang="en-US" sz="1800" b="1" i="1">
              <a:sym typeface="Symbol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grpSp>
        <p:nvGrpSpPr>
          <p:cNvPr id="51236" name="Group 36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r     s</a:t>
              </a:r>
            </a:p>
          </p:txBody>
        </p:sp>
        <p:sp>
          <p:nvSpPr>
            <p:cNvPr id="51235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237" name="AutoShape 37"/>
          <p:cNvSpPr>
            <a:spLocks noChangeArrowheads="1"/>
          </p:cNvSpPr>
          <p:nvPr/>
        </p:nvSpPr>
        <p:spPr bwMode="auto">
          <a:xfrm rot="16200000" flipV="1">
            <a:off x="1403350" y="43561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asignación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772400" cy="5214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/>
              <a:t>La operación asignación (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) proporciona una forma conveniente de expresar consultas complejas</a:t>
            </a:r>
          </a:p>
          <a:p>
            <a:pPr marL="628650" lvl="1">
              <a:lnSpc>
                <a:spcPct val="90000"/>
              </a:lnSpc>
            </a:pPr>
            <a:r>
              <a:rPr lang="es-ES_tradnl"/>
              <a:t>Escribir una consulta como un programa secuencial compuesto de</a:t>
            </a:r>
          </a:p>
          <a:p>
            <a:pPr lvl="2">
              <a:lnSpc>
                <a:spcPct val="90000"/>
              </a:lnSpc>
            </a:pPr>
            <a:r>
              <a:rPr lang="es-ES_tradnl"/>
              <a:t>una series de asignaciones</a:t>
            </a:r>
          </a:p>
          <a:p>
            <a:pPr lvl="2">
              <a:lnSpc>
                <a:spcPct val="90000"/>
              </a:lnSpc>
            </a:pPr>
            <a:r>
              <a:rPr lang="es-ES_tradnl"/>
              <a:t>seguidas por una expresión cuyo valor se muestra como resultado de la consulta</a:t>
            </a:r>
            <a:r>
              <a:rPr lang="en-US" sz="1600">
                <a:sym typeface="Symbol" pitchFamily="18" charset="2"/>
              </a:rPr>
              <a:t>.</a:t>
            </a:r>
          </a:p>
          <a:p>
            <a:pPr marL="628650" lvl="1">
              <a:lnSpc>
                <a:spcPct val="90000"/>
              </a:lnSpc>
            </a:pPr>
            <a:r>
              <a:rPr lang="es-ES_tradnl"/>
              <a:t>La asignación siempre debe realizarse a una variable de relación temporal</a:t>
            </a:r>
            <a:r>
              <a:rPr lang="en-US" sz="16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s-ES_tradnl"/>
              <a:t>Ejemplo:  Escribir </a:t>
            </a:r>
            <a:r>
              <a:rPr lang="es-ES_tradnl" i="1"/>
              <a:t>r</a:t>
            </a:r>
            <a:r>
              <a:rPr lang="es-ES_tradnl"/>
              <a:t> </a:t>
            </a:r>
            <a:r>
              <a:rPr lang="es-ES">
                <a:sym typeface="Symbol" pitchFamily="18" charset="2"/>
              </a:rPr>
              <a:t></a:t>
            </a:r>
            <a:r>
              <a:rPr lang="es-ES_tradnl"/>
              <a:t> </a:t>
            </a:r>
            <a:r>
              <a:rPr lang="es-ES_tradnl" i="1"/>
              <a:t>s</a:t>
            </a:r>
            <a:r>
              <a:rPr lang="es-ES_tradnl"/>
              <a:t> como </a:t>
            </a:r>
            <a:endParaRPr lang="en-US" sz="1600">
              <a:sym typeface="Symbol" pitchFamily="18" charset="2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1600"/>
              <a:t>			</a:t>
            </a:r>
            <a:r>
              <a:rPr lang="en-US" sz="1600" i="1"/>
              <a:t>temp</a:t>
            </a:r>
            <a:r>
              <a:rPr lang="en-US" sz="1600"/>
              <a:t>1</a:t>
            </a:r>
            <a:r>
              <a:rPr lang="en-US" sz="1600" baseline="30000"/>
              <a:t>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20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600" i="1"/>
              <a:t>temp</a:t>
            </a:r>
            <a:r>
              <a:rPr lang="en-US" sz="1600"/>
              <a:t>2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20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 ((</a:t>
            </a:r>
            <a:r>
              <a:rPr lang="en-US" sz="1600" i="1">
                <a:sym typeface="Symbol" pitchFamily="18" charset="2"/>
              </a:rPr>
              <a:t>temp</a:t>
            </a:r>
            <a:r>
              <a:rPr lang="en-US" sz="1600">
                <a:sym typeface="Symbol" pitchFamily="18" charset="2"/>
              </a:rPr>
              <a:t>1 x </a:t>
            </a:r>
            <a:r>
              <a:rPr lang="en-US" sz="1600" i="1">
                <a:sym typeface="Symbol" pitchFamily="18" charset="2"/>
              </a:rPr>
              <a:t>s</a:t>
            </a:r>
            <a:r>
              <a:rPr lang="en-US" sz="1600">
                <a:sym typeface="Symbol" pitchFamily="18" charset="2"/>
              </a:rPr>
              <a:t>) – </a:t>
            </a:r>
            <a:r>
              <a:rPr lang="en-US" sz="2000" i="1" baseline="-25000">
                <a:sym typeface="Symbol" pitchFamily="18" charset="2"/>
              </a:rPr>
              <a:t>R-S,S</a:t>
            </a:r>
            <a:r>
              <a:rPr lang="en-US" sz="1600" i="1" baseline="-25000">
                <a:sym typeface="Symbol" pitchFamily="18" charset="2"/>
              </a:rPr>
              <a:t> </a:t>
            </a:r>
            <a:r>
              <a:rPr lang="en-US" sz="1600" i="1">
                <a:sym typeface="Symbol" pitchFamily="18" charset="2"/>
              </a:rPr>
              <a:t>(r</a:t>
            </a:r>
            <a:r>
              <a:rPr lang="en-US" sz="1600">
                <a:sym typeface="Symbol" pitchFamily="18" charset="2"/>
              </a:rPr>
              <a:t>))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</a:t>
            </a:r>
            <a:r>
              <a:rPr lang="en-US" sz="1600" i="1">
                <a:sym typeface="Symbol" pitchFamily="18" charset="2"/>
              </a:rPr>
              <a:t>result</a:t>
            </a:r>
            <a:r>
              <a:rPr lang="en-US" sz="1600">
                <a:sym typeface="Symbol" pitchFamily="18" charset="2"/>
              </a:rPr>
              <a:t> = </a:t>
            </a:r>
            <a:r>
              <a:rPr lang="en-US" sz="1600" i="1">
                <a:sym typeface="Symbol" pitchFamily="18" charset="2"/>
              </a:rPr>
              <a:t>temp</a:t>
            </a:r>
            <a:r>
              <a:rPr lang="en-US" sz="1600">
                <a:sym typeface="Symbol" pitchFamily="18" charset="2"/>
              </a:rPr>
              <a:t>1 –</a:t>
            </a:r>
            <a:r>
              <a:rPr lang="en-US" sz="1600" i="1">
                <a:sym typeface="Symbol" pitchFamily="18" charset="2"/>
              </a:rPr>
              <a:t> temp</a:t>
            </a:r>
            <a:r>
              <a:rPr lang="en-US" sz="1600">
                <a:sym typeface="Symbol" pitchFamily="18" charset="2"/>
              </a:rPr>
              <a:t>2</a:t>
            </a:r>
          </a:p>
          <a:p>
            <a:pPr marL="628650" lvl="1">
              <a:lnSpc>
                <a:spcPct val="130000"/>
              </a:lnSpc>
            </a:pPr>
            <a:r>
              <a:rPr lang="es-ES_tradnl"/>
              <a:t>El resultado a la derecha de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 se asigna a la variable de relación situada a la izquierda de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.</a:t>
            </a:r>
            <a:endParaRPr lang="en-US">
              <a:sym typeface="Symbol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s-ES_tradnl"/>
              <a:t>Esta variable puede utilizarse en expresiones posteriores</a:t>
            </a:r>
            <a:r>
              <a:rPr lang="en-US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763000" cy="442913"/>
          </a:xfrm>
        </p:spPr>
        <p:txBody>
          <a:bodyPr/>
          <a:lstStyle/>
          <a:p>
            <a:r>
              <a:rPr lang="es-ES_tradnl" sz="3000"/>
              <a:t>Operaciones de álgebra relacional extendida</a:t>
            </a:r>
            <a:endParaRPr lang="en-US" sz="30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s-ES_tradnl" dirty="0"/>
              <a:t>Proyección generalizada</a:t>
            </a:r>
            <a:endParaRPr lang="en-US" dirty="0"/>
          </a:p>
          <a:p>
            <a:r>
              <a:rPr lang="es-ES_tradnl" dirty="0"/>
              <a:t>Funciones de agregación</a:t>
            </a:r>
          </a:p>
          <a:p>
            <a:r>
              <a:rPr lang="es-ES_tradnl" dirty="0"/>
              <a:t>Reunión </a:t>
            </a:r>
            <a:r>
              <a:rPr lang="es-ES_tradnl" dirty="0" smtClean="0"/>
              <a:t>externa </a:t>
            </a:r>
            <a:r>
              <a:rPr lang="es-ES_tradnl" dirty="0" smtClean="0">
                <a:solidFill>
                  <a:schemeClr val="accent6"/>
                </a:solidFill>
              </a:rPr>
              <a:t>(salteamos)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Proyección generalizada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s-ES_tradnl"/>
              <a:t>Extiende la operación de proyección al permitir que las funciones aritméticas se utilicen en la lista de proyección</a:t>
            </a:r>
            <a:r>
              <a:rPr lang="en-US"/>
              <a:t>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>
                <a:sym typeface="Symbol" pitchFamily="18" charset="2"/>
              </a:rPr>
              <a:t></a:t>
            </a:r>
            <a:r>
              <a:rPr lang="en-US"/>
              <a:t> </a:t>
            </a:r>
            <a:r>
              <a:rPr lang="en-US" sz="1600" baseline="-25000"/>
              <a:t>F1, F2, …, Fn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</a:t>
            </a:r>
          </a:p>
          <a:p>
            <a:pPr>
              <a:tabLst>
                <a:tab pos="3195638" algn="ctr"/>
              </a:tabLst>
            </a:pPr>
            <a:r>
              <a:rPr lang="es-ES_tradnl" i="1"/>
              <a:t>E</a:t>
            </a:r>
            <a:r>
              <a:rPr lang="es-ES_tradnl"/>
              <a:t> es cualquier expresión de álgebra relacional</a:t>
            </a:r>
            <a:endParaRPr lang="en-US"/>
          </a:p>
          <a:p>
            <a:pPr>
              <a:tabLst>
                <a:tab pos="3195638" algn="ctr"/>
              </a:tabLst>
            </a:pPr>
            <a:r>
              <a:rPr lang="es-ES_tradnl" i="1"/>
              <a:t>F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F</a:t>
            </a:r>
            <a:r>
              <a:rPr lang="es-ES_tradnl" baseline="-25000"/>
              <a:t>2</a:t>
            </a:r>
            <a:r>
              <a:rPr lang="es-ES_tradnl"/>
              <a:t>, …, </a:t>
            </a:r>
            <a:r>
              <a:rPr lang="es-ES_tradnl" i="1"/>
              <a:t>F</a:t>
            </a:r>
            <a:r>
              <a:rPr lang="es-ES_tradnl" i="1" baseline="-25000"/>
              <a:t>n </a:t>
            </a:r>
            <a:r>
              <a:rPr lang="es-ES_tradnl" i="1"/>
              <a:t> </a:t>
            </a:r>
            <a:r>
              <a:rPr lang="es-ES_tradnl"/>
              <a:t>son expresiones aritméticas que implican constantes y atributos en el esquema de </a:t>
            </a:r>
            <a:r>
              <a:rPr lang="es-ES_tradnl" i="1"/>
              <a:t>E</a:t>
            </a:r>
            <a:r>
              <a:rPr lang="en-US"/>
              <a:t>.</a:t>
            </a:r>
          </a:p>
          <a:p>
            <a:pPr>
              <a:tabLst>
                <a:tab pos="3195638" algn="ctr"/>
              </a:tabLst>
            </a:pPr>
            <a:r>
              <a:rPr lang="es-ES_tradnl"/>
              <a:t>Dada la relación </a:t>
            </a:r>
            <a:r>
              <a:rPr lang="es-ES_tradnl" i="1"/>
              <a:t>información-crédito(nombre-cliente, límite, saldo-crédito),</a:t>
            </a:r>
            <a:r>
              <a:rPr lang="es-ES_tradnl"/>
              <a:t> averiguar cuánto más puede gastar cada persona</a:t>
            </a:r>
            <a:r>
              <a:rPr lang="en-US"/>
              <a:t>: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/>
              <a:t>		</a:t>
            </a:r>
            <a:r>
              <a:rPr lang="es-ES">
                <a:sym typeface="Symbol" pitchFamily="18" charset="2"/>
              </a:rPr>
              <a:t></a:t>
            </a:r>
            <a:r>
              <a:rPr lang="es-ES_tradnl" i="1" baseline="-25000"/>
              <a:t>nombre-cliente, límite – saldo-crédito</a:t>
            </a:r>
            <a:r>
              <a:rPr lang="es-ES_tradnl" i="1"/>
              <a:t> (información-crédito)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Estructura básica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137525" cy="5080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s-ES" sz="1600"/>
              <a:t>Formalmente, dados los conjuntos </a:t>
            </a:r>
            <a:r>
              <a:rPr lang="es-ES" sz="1600" i="1"/>
              <a:t>D</a:t>
            </a:r>
            <a:r>
              <a:rPr lang="es-ES" sz="1600" baseline="-25000"/>
              <a:t>1</a:t>
            </a:r>
            <a:r>
              <a:rPr lang="es-ES" sz="1600"/>
              <a:t>, </a:t>
            </a:r>
            <a:r>
              <a:rPr lang="es-ES" sz="1600" i="1"/>
              <a:t>D</a:t>
            </a:r>
            <a:r>
              <a:rPr lang="es-ES" sz="1600" baseline="-25000"/>
              <a:t>2</a:t>
            </a:r>
            <a:r>
              <a:rPr lang="es-ES" sz="1600"/>
              <a:t>, …. </a:t>
            </a:r>
            <a:r>
              <a:rPr lang="es-ES" sz="1600" i="1"/>
              <a:t>D</a:t>
            </a:r>
            <a:r>
              <a:rPr lang="es-ES" sz="1600" i="1" baseline="-25000"/>
              <a:t>n</a:t>
            </a:r>
            <a:r>
              <a:rPr lang="es-ES" sz="1600"/>
              <a:t> una </a:t>
            </a:r>
            <a:r>
              <a:rPr lang="es-ES" sz="1600" b="1">
                <a:solidFill>
                  <a:schemeClr val="tx2"/>
                </a:solidFill>
              </a:rPr>
              <a:t>relación</a:t>
            </a:r>
            <a:r>
              <a:rPr lang="es-ES" sz="1600" i="1"/>
              <a:t> r</a:t>
            </a:r>
            <a:r>
              <a:rPr lang="es-ES" sz="1600"/>
              <a:t> es un subconjunto de</a:t>
            </a:r>
            <a:br>
              <a:rPr lang="es-ES" sz="1600"/>
            </a:br>
            <a:r>
              <a:rPr lang="es-ES" sz="1600"/>
              <a:t>        </a:t>
            </a:r>
            <a:r>
              <a:rPr lang="es-ES" sz="1600" i="1"/>
              <a:t>D</a:t>
            </a:r>
            <a:r>
              <a:rPr lang="es-ES" sz="1600" baseline="-25000"/>
              <a:t>1</a:t>
            </a:r>
            <a:r>
              <a:rPr lang="es-ES" sz="1600"/>
              <a:t> x  </a:t>
            </a:r>
            <a:r>
              <a:rPr lang="es-ES" sz="1600" i="1"/>
              <a:t>D</a:t>
            </a:r>
            <a:r>
              <a:rPr lang="es-ES" sz="1600" baseline="-25000"/>
              <a:t>2 </a:t>
            </a:r>
            <a:r>
              <a:rPr lang="es-ES" sz="1600"/>
              <a:t> x … x </a:t>
            </a:r>
            <a:r>
              <a:rPr lang="es-ES" sz="1600" i="1"/>
              <a:t>D</a:t>
            </a:r>
            <a:r>
              <a:rPr lang="es-ES" sz="1600" i="1" baseline="-25000"/>
              <a:t>n</a:t>
            </a:r>
            <a:r>
              <a:rPr lang="es-ES" sz="1600"/>
              <a:t/>
            </a:r>
            <a:br>
              <a:rPr lang="es-ES" sz="1600"/>
            </a:br>
            <a:r>
              <a:rPr lang="es-ES" sz="1600"/>
              <a:t>Así, una relación es un conjunto de </a:t>
            </a:r>
            <a:r>
              <a:rPr lang="es-ES" sz="1600" i="1"/>
              <a:t>n</a:t>
            </a:r>
            <a:r>
              <a:rPr lang="es-ES" sz="1600"/>
              <a:t>-tuplas (</a:t>
            </a:r>
            <a:r>
              <a:rPr lang="es-ES" sz="1600" i="1"/>
              <a:t>v</a:t>
            </a:r>
            <a:r>
              <a:rPr lang="es-ES" sz="1600" baseline="-25000"/>
              <a:t>1</a:t>
            </a:r>
            <a:r>
              <a:rPr lang="es-ES" sz="1600"/>
              <a:t>,</a:t>
            </a:r>
            <a:r>
              <a:rPr lang="es-ES" sz="1600" i="1"/>
              <a:t> v</a:t>
            </a:r>
            <a:r>
              <a:rPr lang="es-ES" sz="1600" baseline="-25000"/>
              <a:t>2</a:t>
            </a:r>
            <a:r>
              <a:rPr lang="es-ES" sz="1600"/>
              <a:t>, …, </a:t>
            </a:r>
            <a:r>
              <a:rPr lang="es-ES" sz="1600" i="1"/>
              <a:t>v</a:t>
            </a:r>
            <a:r>
              <a:rPr lang="es-ES" sz="1600" i="1" baseline="-25000"/>
              <a:t>n</a:t>
            </a:r>
            <a:r>
              <a:rPr lang="es-ES" sz="1600"/>
              <a:t>) donde cada 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r>
              <a:rPr lang="es-ES" sz="1600" i="1"/>
              <a:t>	v</a:t>
            </a:r>
            <a:r>
              <a:rPr lang="es-ES" sz="1600" i="1" baseline="-25000"/>
              <a:t>i</a:t>
            </a:r>
            <a:r>
              <a:rPr lang="es-ES" sz="1600"/>
              <a:t>  </a:t>
            </a:r>
            <a:r>
              <a:rPr lang="es-ES" sz="1600">
                <a:sym typeface="Symbol" pitchFamily="18" charset="2"/>
              </a:rPr>
              <a:t> </a:t>
            </a:r>
            <a:r>
              <a:rPr lang="es-ES" sz="1600" i="1">
                <a:sym typeface="Symbol" pitchFamily="18" charset="2"/>
              </a:rPr>
              <a:t>D</a:t>
            </a:r>
            <a:r>
              <a:rPr lang="es-ES" sz="1600" i="1" baseline="-25000">
                <a:sym typeface="Symbol" pitchFamily="18" charset="2"/>
              </a:rPr>
              <a:t>i</a:t>
            </a:r>
            <a:endParaRPr lang="es-ES" sz="1600" i="1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s-ES" sz="1600">
                <a:sym typeface="Symbol" pitchFamily="18" charset="2"/>
              </a:rPr>
              <a:t>Ejemplo:  Si</a:t>
            </a:r>
            <a:br>
              <a:rPr lang="es-ES" sz="1600">
                <a:sym typeface="Symbol" pitchFamily="18" charset="2"/>
              </a:rPr>
            </a:br>
            <a:r>
              <a:rPr lang="es-ES" sz="1600">
                <a:sym typeface="Symbol" pitchFamily="18" charset="2"/>
              </a:rPr>
              <a:t>	</a:t>
            </a:r>
            <a:r>
              <a:rPr lang="es-ES" sz="1600" i="1"/>
              <a:t>nombre_cliente</a:t>
            </a:r>
            <a:r>
              <a:rPr lang="es-ES" sz="1600"/>
              <a:t> =  {Gómez, López, Santos, Pérez}</a:t>
            </a:r>
            <a:br>
              <a:rPr lang="es-ES" sz="1600"/>
            </a:br>
            <a:r>
              <a:rPr lang="es-ES" sz="1600"/>
              <a:t>	</a:t>
            </a:r>
            <a:r>
              <a:rPr lang="es-ES" sz="1600" i="1"/>
              <a:t>calle_cliente</a:t>
            </a:r>
            <a:r>
              <a:rPr lang="es-ES" sz="1600"/>
              <a:t> =  {Arenal, Mayor, Goya}</a:t>
            </a:r>
            <a:br>
              <a:rPr lang="es-ES" sz="1600"/>
            </a:br>
            <a:r>
              <a:rPr lang="es-ES" sz="1600"/>
              <a:t>	</a:t>
            </a:r>
            <a:r>
              <a:rPr lang="es-ES" sz="1600" i="1"/>
              <a:t>ciudad_cliente</a:t>
            </a:r>
            <a:r>
              <a:rPr lang="es-ES" sz="1600"/>
              <a:t> =  {León, Cerceda, Vigo}</a:t>
            </a:r>
            <a:br>
              <a:rPr lang="es-ES" sz="1600"/>
            </a:br>
            <a:r>
              <a:rPr lang="es-ES" sz="1600"/>
              <a:t>Entonces </a:t>
            </a:r>
            <a:r>
              <a:rPr lang="es-ES" sz="1600" i="1"/>
              <a:t>r</a:t>
            </a:r>
            <a:r>
              <a:rPr lang="es-ES" sz="1600"/>
              <a:t> = { (Gómez, Arenal, León), </a:t>
            </a:r>
            <a:br>
              <a:rPr lang="es-ES" sz="1600"/>
            </a:br>
            <a:r>
              <a:rPr lang="es-ES" sz="1600"/>
              <a:t>                   (López, Goya, León),</a:t>
            </a:r>
            <a:br>
              <a:rPr lang="es-ES" sz="1600"/>
            </a:br>
            <a:r>
              <a:rPr lang="es-ES" sz="1600"/>
              <a:t>                   (Santos, Arenal, Vigo),</a:t>
            </a:r>
            <a:br>
              <a:rPr lang="es-ES" sz="1600"/>
            </a:br>
            <a:r>
              <a:rPr lang="es-ES" sz="1600"/>
              <a:t>                   (Pérez, Mayor, Vigo) }</a:t>
            </a:r>
            <a:br>
              <a:rPr lang="es-ES" sz="1600"/>
            </a:br>
            <a:r>
              <a:rPr lang="es-ES" sz="1600"/>
              <a:t> es una relación sobre </a:t>
            </a:r>
          </a:p>
          <a:p>
            <a:pPr>
              <a:buFont typeface="Monotype Sorts" pitchFamily="2" charset="2"/>
              <a:buNone/>
            </a:pPr>
            <a:r>
              <a:rPr lang="es-ES" sz="1600" i="1"/>
              <a:t>		 nombre_cliente x calle_cliente x ciudad_cliente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r>
              <a:rPr lang="es-ES_tradnl"/>
              <a:t>Funciones de agregación y operaciones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s-ES_tradnl"/>
              <a:t>La</a:t>
            </a:r>
            <a:r>
              <a:rPr lang="es-ES_tradnl" b="1"/>
              <a:t> </a:t>
            </a:r>
            <a:r>
              <a:rPr lang="es-ES_tradnl" b="1">
                <a:solidFill>
                  <a:schemeClr val="tx2"/>
                </a:solidFill>
              </a:rPr>
              <a:t>función de agregación</a:t>
            </a:r>
            <a:r>
              <a:rPr lang="es-ES_tradnl"/>
              <a:t> toma una colección de valores y devuelve como resultado un valor simple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  <a:r>
              <a:rPr lang="es-ES_tradnl" b="1"/>
              <a:t>avg</a:t>
            </a:r>
            <a:r>
              <a:rPr lang="es-ES_tradnl"/>
              <a:t>:  valor medio</a:t>
            </a:r>
            <a:br>
              <a:rPr lang="es-ES_tradnl"/>
            </a:br>
            <a:r>
              <a:rPr lang="es-ES_tradnl"/>
              <a:t>	</a:t>
            </a:r>
            <a:r>
              <a:rPr lang="es-ES_tradnl" b="1"/>
              <a:t>min</a:t>
            </a:r>
            <a:r>
              <a:rPr lang="es-ES_tradnl"/>
              <a:t>:  valor mínimo</a:t>
            </a:r>
            <a:br>
              <a:rPr lang="es-ES_tradnl"/>
            </a:br>
            <a:r>
              <a:rPr lang="es-ES_tradnl"/>
              <a:t>	</a:t>
            </a:r>
            <a:r>
              <a:rPr lang="es-ES_tradnl" b="1"/>
              <a:t>max</a:t>
            </a:r>
            <a:r>
              <a:rPr lang="es-ES_tradnl"/>
              <a:t>:  valor máximo</a:t>
            </a:r>
            <a:br>
              <a:rPr lang="es-ES_tradnl"/>
            </a:br>
            <a:r>
              <a:rPr lang="es-ES_tradnl"/>
              <a:t>	</a:t>
            </a:r>
            <a:r>
              <a:rPr lang="es-ES_tradnl" b="1"/>
              <a:t>sum</a:t>
            </a:r>
            <a:r>
              <a:rPr lang="es-ES_tradnl"/>
              <a:t>:  suma de valores</a:t>
            </a:r>
            <a:br>
              <a:rPr lang="es-ES_tradnl"/>
            </a:br>
            <a:r>
              <a:rPr lang="es-ES_tradnl"/>
              <a:t>	</a:t>
            </a:r>
            <a:r>
              <a:rPr lang="es-ES_tradnl" b="1"/>
              <a:t>count</a:t>
            </a:r>
            <a:r>
              <a:rPr lang="es-ES_tradnl"/>
              <a:t>:  número de valores</a:t>
            </a:r>
            <a:endParaRPr lang="en-US"/>
          </a:p>
          <a:p>
            <a:pPr>
              <a:tabLst>
                <a:tab pos="2119313" algn="l"/>
                <a:tab pos="2689225" algn="ctr"/>
              </a:tabLst>
            </a:pPr>
            <a:r>
              <a:rPr lang="es-ES_tradnl"/>
              <a:t>La </a:t>
            </a:r>
            <a:r>
              <a:rPr lang="es-ES_tradnl" b="1">
                <a:solidFill>
                  <a:schemeClr val="tx2"/>
                </a:solidFill>
              </a:rPr>
              <a:t>operación de agregación</a:t>
            </a:r>
            <a:r>
              <a:rPr lang="es-ES_tradnl" b="1">
                <a:solidFill>
                  <a:srgbClr val="FF0000"/>
                </a:solidFill>
              </a:rPr>
              <a:t> </a:t>
            </a:r>
            <a:r>
              <a:rPr lang="es-ES_tradnl"/>
              <a:t>en el álgebra relacional </a:t>
            </a:r>
            <a:endParaRPr lang="en-US"/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  <a:r>
              <a:rPr lang="en-US" sz="2400" baseline="-25000"/>
              <a:t>	</a:t>
            </a:r>
            <a:endParaRPr lang="en-US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s-ES_tradnl" i="1"/>
              <a:t>E</a:t>
            </a:r>
            <a:r>
              <a:rPr lang="es-ES_tradnl"/>
              <a:t> es cualquier expresión de álgebra relacional</a:t>
            </a:r>
            <a:endParaRPr lang="en-US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/>
              <a:t>G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 baseline="-25000"/>
              <a:t>2</a:t>
            </a:r>
            <a:r>
              <a:rPr lang="en-US"/>
              <a:t> …, </a:t>
            </a:r>
            <a:r>
              <a:rPr lang="en-US" i="1"/>
              <a:t>G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s-ES_tradnl"/>
              <a:t>es una lista de atributos sobre los que se agrupa (puede estar vacía)</a:t>
            </a:r>
            <a:endParaRPr lang="en-US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s-ES_tradnl"/>
              <a:t>Cada </a:t>
            </a:r>
            <a:r>
              <a:rPr lang="es-ES_tradnl" i="1"/>
              <a:t>F</a:t>
            </a:r>
            <a:r>
              <a:rPr lang="es-ES_tradnl" i="1" baseline="-25000"/>
              <a:t>i</a:t>
            </a:r>
            <a:r>
              <a:rPr lang="es-ES_tradnl" i="1"/>
              <a:t> </a:t>
            </a:r>
            <a:r>
              <a:rPr lang="es-ES_tradnl"/>
              <a:t>es una función agregada</a:t>
            </a:r>
            <a:endParaRPr lang="en-US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s-ES_tradnl"/>
              <a:t>Cada </a:t>
            </a:r>
            <a:r>
              <a:rPr lang="es-ES_tradnl" i="1"/>
              <a:t>A</a:t>
            </a:r>
            <a:r>
              <a:rPr lang="es-ES_tradnl" i="1" baseline="-25000"/>
              <a:t>i</a:t>
            </a:r>
            <a:r>
              <a:rPr lang="es-ES_tradnl" i="1"/>
              <a:t> </a:t>
            </a:r>
            <a:r>
              <a:rPr lang="es-ES_tradnl"/>
              <a:t>es un nombre de atributo</a:t>
            </a:r>
            <a:endParaRPr lang="en-US"/>
          </a:p>
        </p:txBody>
      </p:sp>
      <p:graphicFrame>
        <p:nvGraphicFramePr>
          <p:cNvPr id="306176" name="Object 0"/>
          <p:cNvGraphicFramePr>
            <a:graphicFrameLocks noChangeAspect="1"/>
          </p:cNvGraphicFramePr>
          <p:nvPr/>
        </p:nvGraphicFramePr>
        <p:xfrm>
          <a:off x="2895600" y="3657600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78" name="Equation" r:id="rId3" imgW="2641320" imgH="355320" progId="Equation.3">
                  <p:embed/>
                </p:oleObj>
              </mc:Choice>
              <mc:Fallback>
                <p:oleObj name="Equation" r:id="rId3" imgW="2641320" imgH="35532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33496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de agregación – Ejemplo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/>
              <a:t>Relación </a:t>
            </a:r>
            <a:r>
              <a:rPr lang="en-US" i="1"/>
              <a:t>r</a:t>
            </a:r>
            <a:r>
              <a:rPr lang="en-US"/>
              <a:t>: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10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1800" b="1">
                <a:latin typeface="Times New Roman" pitchFamily="18" charset="0"/>
              </a:rPr>
              <a:t> </a:t>
            </a:r>
            <a:r>
              <a:rPr kumimoji="1" lang="en-US" sz="2000" b="1" baseline="-25000">
                <a:latin typeface="Times New Roman" pitchFamily="18" charset="0"/>
              </a:rPr>
              <a:t>sum(c</a:t>
            </a:r>
            <a:r>
              <a:rPr kumimoji="1" lang="en-US" sz="1800" b="1" baseline="-25000">
                <a:latin typeface="Times New Roman" pitchFamily="18" charset="0"/>
              </a:rPr>
              <a:t>) </a:t>
            </a:r>
            <a:r>
              <a:rPr kumimoji="1" lang="en-US" sz="1800">
                <a:latin typeface="Times New Roman" pitchFamily="18" charset="0"/>
              </a:rPr>
              <a:t>(r)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c </a:t>
            </a:r>
            <a:r>
              <a:rPr lang="en-US" sz="1800"/>
              <a:t>)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Operación de agregación – Ejemplo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412750"/>
          </a:xfrm>
        </p:spPr>
        <p:txBody>
          <a:bodyPr/>
          <a:lstStyle/>
          <a:p>
            <a:r>
              <a:rPr lang="es-ES_tradnl"/>
              <a:t>Relación </a:t>
            </a:r>
            <a:r>
              <a:rPr lang="es-ES_tradnl" i="1"/>
              <a:t>cuenta</a:t>
            </a:r>
            <a:r>
              <a:rPr lang="es-ES_tradnl"/>
              <a:t> agrupada por </a:t>
            </a:r>
            <a:r>
              <a:rPr lang="es-ES_tradnl" i="1"/>
              <a:t>nombre-sucursal</a:t>
            </a:r>
            <a:r>
              <a:rPr lang="en-US"/>
              <a:t>: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i="1" baseline="-25000"/>
              <a:t>nombre-sucursal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baseline="-25000"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baseline="-25000">
                <a:sym typeface="Symbol" pitchFamily="18" charset="2"/>
              </a:rPr>
              <a:t>saldo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i="1">
                <a:sym typeface="Symbol" pitchFamily="18" charset="2"/>
              </a:rPr>
              <a:t>cuenta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2033588" y="1828800"/>
            <a:ext cx="177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nombre-sucursal</a:t>
            </a:r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3810000" y="18288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número-cuenta</a:t>
            </a:r>
            <a:endParaRPr lang="en-US" sz="1800"/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5638800" y="18288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saldo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2035175" y="2209800"/>
            <a:ext cx="1803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Navacerrada</a:t>
            </a:r>
          </a:p>
          <a:p>
            <a:r>
              <a:rPr lang="en-US" sz="1800"/>
              <a:t>Navacerrada</a:t>
            </a:r>
          </a:p>
          <a:p>
            <a:r>
              <a:rPr lang="en-US" sz="1800"/>
              <a:t>Barcelona</a:t>
            </a:r>
          </a:p>
          <a:p>
            <a:r>
              <a:rPr lang="en-US" sz="1800"/>
              <a:t>Barcelona</a:t>
            </a:r>
          </a:p>
          <a:p>
            <a:r>
              <a:rPr lang="en-US" sz="1800"/>
              <a:t>Reus</a:t>
            </a:r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3810000" y="2209800"/>
            <a:ext cx="18288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A-102</a:t>
            </a:r>
          </a:p>
          <a:p>
            <a:pPr algn="ctr"/>
            <a:r>
              <a:rPr lang="en-US" sz="1800"/>
              <a:t>A-201</a:t>
            </a:r>
          </a:p>
          <a:p>
            <a:pPr algn="ctr"/>
            <a:r>
              <a:rPr lang="en-US" sz="1800"/>
              <a:t>A-217</a:t>
            </a:r>
          </a:p>
          <a:p>
            <a:pPr algn="ctr"/>
            <a:r>
              <a:rPr lang="en-US" sz="1800"/>
              <a:t>A-215</a:t>
            </a:r>
          </a:p>
          <a:p>
            <a:pPr algn="ctr"/>
            <a:r>
              <a:rPr lang="en-US" sz="1800"/>
              <a:t>A-222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5638800" y="2209800"/>
            <a:ext cx="1676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400</a:t>
            </a:r>
          </a:p>
          <a:p>
            <a:pPr algn="ctr"/>
            <a:r>
              <a:rPr lang="en-US" sz="1800"/>
              <a:t>900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3886200" y="46609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saldo</a:t>
            </a:r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2057400" y="5029200"/>
            <a:ext cx="1828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Navacerrada</a:t>
            </a:r>
          </a:p>
          <a:p>
            <a:r>
              <a:rPr lang="en-US" sz="1800"/>
              <a:t>Barcelona</a:t>
            </a:r>
          </a:p>
          <a:p>
            <a:r>
              <a:rPr lang="en-US" sz="1800"/>
              <a:t>Reus</a:t>
            </a: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3886200" y="50292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1300</a:t>
            </a:r>
          </a:p>
          <a:p>
            <a:pPr algn="ctr"/>
            <a:r>
              <a:rPr lang="en-US" sz="1800"/>
              <a:t>1500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2063750" y="4660900"/>
            <a:ext cx="177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nombre-sucursal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Funciones de agregación (cont.)</a:t>
            </a:r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s-ES_tradnl"/>
              <a:t>El resultado de la agregación no tiene nombre</a:t>
            </a:r>
            <a:endParaRPr lang="en-US"/>
          </a:p>
          <a:p>
            <a:pPr lvl="1"/>
            <a:r>
              <a:rPr lang="es-ES_tradnl"/>
              <a:t>Puede utilizarse la operación renombrar para darle un nombre</a:t>
            </a:r>
            <a:endParaRPr lang="en-US"/>
          </a:p>
          <a:p>
            <a:pPr lvl="1"/>
            <a:r>
              <a:rPr lang="es-ES_tradnl"/>
              <a:t>Por conveniencia, permitimos renombrarlo como parte de la operación de agregación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i="1" baseline="-25000"/>
              <a:t>nombre-sucursal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i="1" baseline="-25000">
                <a:sym typeface="Symbol" pitchFamily="18" charset="2"/>
              </a:rPr>
              <a:t>sum</a:t>
            </a:r>
            <a:r>
              <a:rPr lang="en-US" sz="2800" i="1" baseline="-25000">
                <a:sym typeface="Symbol" pitchFamily="18" charset="2"/>
              </a:rPr>
              <a:t>(saldo) </a:t>
            </a:r>
            <a:r>
              <a:rPr lang="en-US" sz="2800" b="1" i="1" baseline="-25000">
                <a:sym typeface="Symbol" pitchFamily="18" charset="2"/>
              </a:rPr>
              <a:t>as</a:t>
            </a:r>
            <a:r>
              <a:rPr lang="en-US" sz="2800" i="1" baseline="-25000">
                <a:sym typeface="Symbol" pitchFamily="18" charset="2"/>
              </a:rPr>
              <a:t> suma-saldo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cuenta</a:t>
            </a:r>
            <a:r>
              <a:rPr lang="en-US" sz="240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Valores nulos</a:t>
            </a:r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r>
              <a:rPr lang="es-ES_tradnl"/>
              <a:t>Es posible que las tuplas tengan valores nulos para algunos de sus atributos, denotados como </a:t>
            </a:r>
            <a:r>
              <a:rPr lang="es-ES_tradnl" i="1"/>
              <a:t>null</a:t>
            </a:r>
            <a:endParaRPr lang="en-US"/>
          </a:p>
          <a:p>
            <a:r>
              <a:rPr lang="es-ES_tradnl" i="1"/>
              <a:t>null</a:t>
            </a:r>
            <a:r>
              <a:rPr lang="es-ES_tradnl"/>
              <a:t> significa valores desconocidos o no existentes</a:t>
            </a:r>
            <a:r>
              <a:rPr lang="en-US"/>
              <a:t>.</a:t>
            </a:r>
          </a:p>
          <a:p>
            <a:r>
              <a:rPr lang="es-ES_tradnl"/>
              <a:t>El resultado de una expresión aritmética que contenga un </a:t>
            </a:r>
            <a:r>
              <a:rPr lang="es-ES_tradnl" i="1"/>
              <a:t>null </a:t>
            </a:r>
            <a:r>
              <a:rPr lang="es-ES_tradnl"/>
              <a:t>es </a:t>
            </a:r>
            <a:r>
              <a:rPr lang="es-ES_tradnl" i="1"/>
              <a:t>null</a:t>
            </a:r>
            <a:r>
              <a:rPr lang="en-US" i="1"/>
              <a:t>.</a:t>
            </a:r>
          </a:p>
          <a:p>
            <a:r>
              <a:rPr lang="es-ES_tradnl"/>
              <a:t>Las funciones de agregación simplemente ignoran los valores nulos</a:t>
            </a:r>
            <a:endParaRPr lang="en-US"/>
          </a:p>
          <a:p>
            <a:r>
              <a:rPr lang="es-ES_tradnl"/>
              <a:t>Para eliminar duplicados y hacer grupos, los nulos se tratan como cualquier otro valor. Se supone que los valores representados por los nulos son los mismos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Valores nulos</a:t>
            </a: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230812"/>
          </a:xfrm>
          <a:noFill/>
          <a:ln/>
        </p:spPr>
        <p:txBody>
          <a:bodyPr/>
          <a:lstStyle/>
          <a:p>
            <a:r>
              <a:rPr lang="es-ES_tradnl"/>
              <a:t>Las comparaciones con valores nulos devuelven el valor especial cierto </a:t>
            </a:r>
            <a:r>
              <a:rPr lang="es-ES_tradnl" i="1"/>
              <a:t>desconocido</a:t>
            </a:r>
            <a:endParaRPr lang="en-US" i="1"/>
          </a:p>
          <a:p>
            <a:pPr lvl="1"/>
            <a:r>
              <a:rPr lang="es-ES_tradnl"/>
              <a:t>Si se utilizó </a:t>
            </a:r>
            <a:r>
              <a:rPr lang="es-ES_tradnl" i="1"/>
              <a:t>falso</a:t>
            </a:r>
            <a:r>
              <a:rPr lang="es-ES_tradnl"/>
              <a:t> en lugar de </a:t>
            </a:r>
            <a:r>
              <a:rPr lang="es-ES_tradnl" i="1"/>
              <a:t>desconocido</a:t>
            </a:r>
            <a:r>
              <a:rPr lang="es-ES_tradnl"/>
              <a:t>, entonces    </a:t>
            </a:r>
            <a:r>
              <a:rPr lang="es-ES_tradnl" i="1"/>
              <a:t>no (A &lt; 5)</a:t>
            </a:r>
            <a:r>
              <a:rPr lang="es-ES_tradnl"/>
              <a:t> </a:t>
            </a:r>
            <a:br>
              <a:rPr lang="es-ES_tradnl"/>
            </a:br>
            <a:r>
              <a:rPr lang="es-ES_tradnl"/>
              <a:t>               no sería equivalente a               </a:t>
            </a:r>
            <a:r>
              <a:rPr lang="es-ES_tradnl" i="1"/>
              <a:t>A &gt;= 5</a:t>
            </a:r>
            <a:endParaRPr lang="en-US" i="1"/>
          </a:p>
          <a:p>
            <a:r>
              <a:rPr lang="es-ES_tradnl"/>
              <a:t>Tres valores lógicos utilizando el valor cierto </a:t>
            </a:r>
            <a:r>
              <a:rPr lang="es-ES_tradnl" i="1"/>
              <a:t>desconocido</a:t>
            </a:r>
            <a:r>
              <a:rPr lang="en-US"/>
              <a:t>:</a:t>
            </a:r>
          </a:p>
          <a:p>
            <a:pPr lvl="1"/>
            <a:r>
              <a:rPr lang="es-ES_tradnl"/>
              <a:t>O: (</a:t>
            </a:r>
            <a:r>
              <a:rPr lang="es-ES_tradnl" i="1"/>
              <a:t>desconocido</a:t>
            </a:r>
            <a:r>
              <a:rPr lang="es-ES_tradnl"/>
              <a:t> </a:t>
            </a:r>
            <a:r>
              <a:rPr lang="es-ES_tradnl" b="1"/>
              <a:t>o</a:t>
            </a:r>
            <a:r>
              <a:rPr lang="es-ES_tradnl"/>
              <a:t> </a:t>
            </a:r>
            <a:r>
              <a:rPr lang="es-ES_tradnl" i="1"/>
              <a:t>cierto</a:t>
            </a:r>
            <a:r>
              <a:rPr lang="es-ES_tradnl"/>
              <a:t>)             = </a:t>
            </a:r>
            <a:r>
              <a:rPr lang="es-ES_tradnl" i="1"/>
              <a:t>cierto</a:t>
            </a:r>
            <a:r>
              <a:rPr lang="es-ES_tradnl"/>
              <a:t>, </a:t>
            </a:r>
            <a:br>
              <a:rPr lang="es-ES_tradnl"/>
            </a:br>
            <a:r>
              <a:rPr lang="es-ES_tradnl"/>
              <a:t>     (</a:t>
            </a:r>
            <a:r>
              <a:rPr lang="es-ES_tradnl" i="1"/>
              <a:t>desconocido</a:t>
            </a:r>
            <a:r>
              <a:rPr lang="es-ES_tradnl"/>
              <a:t> </a:t>
            </a:r>
            <a:r>
              <a:rPr lang="es-ES_tradnl" b="1"/>
              <a:t>o</a:t>
            </a:r>
            <a:r>
              <a:rPr lang="es-ES_tradnl"/>
              <a:t> </a:t>
            </a:r>
            <a:r>
              <a:rPr lang="es-ES_tradnl" i="1"/>
              <a:t>falso</a:t>
            </a:r>
            <a:r>
              <a:rPr lang="es-ES_tradnl"/>
              <a:t>)              = </a:t>
            </a:r>
            <a:r>
              <a:rPr lang="es-ES_tradnl" i="1"/>
              <a:t>desconocido</a:t>
            </a:r>
            <a:r>
              <a:rPr lang="es-ES_tradnl"/>
              <a:t/>
            </a:r>
            <a:br>
              <a:rPr lang="es-ES_tradnl"/>
            </a:br>
            <a:r>
              <a:rPr lang="es-ES_tradnl"/>
              <a:t>     (</a:t>
            </a:r>
            <a:r>
              <a:rPr lang="es-ES_tradnl" i="1"/>
              <a:t>desconocido </a:t>
            </a:r>
            <a:r>
              <a:rPr lang="es-ES_tradnl" b="1"/>
              <a:t>o</a:t>
            </a:r>
            <a:r>
              <a:rPr lang="es-ES_tradnl" i="1"/>
              <a:t> desconocido) = desconocido</a:t>
            </a:r>
            <a:endParaRPr lang="en-US" i="1"/>
          </a:p>
          <a:p>
            <a:pPr lvl="1"/>
            <a:r>
              <a:rPr lang="es-ES_tradnl"/>
              <a:t>Y:</a:t>
            </a:r>
            <a:r>
              <a:rPr lang="es-ES_tradnl" i="1"/>
              <a:t>   (cierto</a:t>
            </a:r>
            <a:r>
              <a:rPr lang="es-ES_tradnl" b="1"/>
              <a:t> y </a:t>
            </a:r>
            <a:r>
              <a:rPr lang="es-ES_tradnl" i="1"/>
              <a:t>desconocido)           = desconocido,   </a:t>
            </a:r>
            <a:br>
              <a:rPr lang="es-ES_tradnl" i="1"/>
            </a:br>
            <a:r>
              <a:rPr lang="es-ES_tradnl" i="1"/>
              <a:t>      (falso</a:t>
            </a:r>
            <a:r>
              <a:rPr lang="es-ES_tradnl" b="1"/>
              <a:t> y </a:t>
            </a:r>
            <a:r>
              <a:rPr lang="es-ES_tradnl" i="1"/>
              <a:t>desconocido)             = falso,</a:t>
            </a:r>
            <a:br>
              <a:rPr lang="es-ES_tradnl" i="1"/>
            </a:br>
            <a:r>
              <a:rPr lang="es-ES_tradnl" i="1"/>
              <a:t>      (desconocido </a:t>
            </a:r>
            <a:r>
              <a:rPr lang="es-ES_tradnl" b="1"/>
              <a:t>y</a:t>
            </a:r>
            <a:r>
              <a:rPr lang="es-ES_tradnl" i="1"/>
              <a:t> desconocido) = desconocido</a:t>
            </a:r>
            <a:endParaRPr lang="en-US" i="1"/>
          </a:p>
          <a:p>
            <a:pPr lvl="1"/>
            <a:r>
              <a:rPr lang="es-ES_tradnl"/>
              <a:t>NO</a:t>
            </a:r>
            <a:r>
              <a:rPr lang="es-ES_tradnl" i="1"/>
              <a:t>:  (</a:t>
            </a:r>
            <a:r>
              <a:rPr lang="es-ES_tradnl" b="1"/>
              <a:t>no</a:t>
            </a:r>
            <a:r>
              <a:rPr lang="es-ES_tradnl" i="1"/>
              <a:t> desconocido)                 = desconocido</a:t>
            </a:r>
            <a:endParaRPr lang="en-US" i="1"/>
          </a:p>
          <a:p>
            <a:pPr lvl="1"/>
            <a:r>
              <a:rPr lang="es-ES_tradnl"/>
              <a:t>En SQL “</a:t>
            </a:r>
            <a:r>
              <a:rPr lang="es-ES_tradnl" i="1"/>
              <a:t>P</a:t>
            </a:r>
            <a:r>
              <a:rPr lang="es-ES_tradnl" b="1"/>
              <a:t> es desconocido” </a:t>
            </a:r>
            <a:r>
              <a:rPr lang="es-ES_tradnl"/>
              <a:t>se evalúa como cierto si el predicado </a:t>
            </a:r>
            <a:r>
              <a:rPr lang="es-ES_tradnl" i="1"/>
              <a:t>P</a:t>
            </a:r>
            <a:r>
              <a:rPr lang="es-ES_tradnl"/>
              <a:t> se evalúa como </a:t>
            </a:r>
            <a:r>
              <a:rPr lang="es-ES_tradnl" i="1"/>
              <a:t>desconocido</a:t>
            </a:r>
            <a:endParaRPr lang="en-US" i="1"/>
          </a:p>
          <a:p>
            <a:r>
              <a:rPr lang="es-ES_tradnl"/>
              <a:t>El resultado de la selección de predicado se trata como </a:t>
            </a:r>
            <a:r>
              <a:rPr lang="es-ES_tradnl" i="1"/>
              <a:t>falso </a:t>
            </a:r>
            <a:r>
              <a:rPr lang="es-ES_tradnl"/>
              <a:t>si el predicado se evalúa como </a:t>
            </a:r>
            <a:r>
              <a:rPr lang="es-ES_tradnl" i="1"/>
              <a:t>desconocido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Modificación de la base de datos</a:t>
            </a: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s-ES_tradnl"/>
              <a:t>El contenido de la base de datos puede ser modificado utilizando las siguientes operaciones</a:t>
            </a:r>
            <a:r>
              <a:rPr lang="en-US"/>
              <a:t>:</a:t>
            </a:r>
          </a:p>
          <a:p>
            <a:pPr lvl="1"/>
            <a:r>
              <a:rPr lang="es-ES_tradnl"/>
              <a:t>Borrado</a:t>
            </a:r>
            <a:endParaRPr lang="en-US"/>
          </a:p>
          <a:p>
            <a:pPr lvl="1"/>
            <a:r>
              <a:rPr lang="es-ES_tradnl"/>
              <a:t>Inserción</a:t>
            </a:r>
            <a:endParaRPr lang="en-US"/>
          </a:p>
          <a:p>
            <a:pPr lvl="1"/>
            <a:r>
              <a:rPr lang="es-ES_tradnl"/>
              <a:t>Actualización</a:t>
            </a:r>
            <a:endParaRPr lang="en-US"/>
          </a:p>
          <a:p>
            <a:r>
              <a:rPr lang="es-ES_tradnl"/>
              <a:t>Todas estas operaciones se expresan utilizando la operación de asignación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Borrado</a:t>
            </a: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080250" cy="4568825"/>
          </a:xfrm>
        </p:spPr>
        <p:txBody>
          <a:bodyPr/>
          <a:lstStyle/>
          <a:p>
            <a:pPr>
              <a:tabLst>
                <a:tab pos="3138488" algn="ctr"/>
              </a:tabLst>
            </a:pPr>
            <a:r>
              <a:rPr lang="es-ES_tradnl"/>
              <a:t>Una petición de borrado se expresa de forma similar a una consulta, salvo que en lugar de mostrar las tuplas al usuario, el borrado elimina las tuplas seleccionadas de la base de datos</a:t>
            </a:r>
            <a:r>
              <a:rPr lang="en-US"/>
              <a:t>.</a:t>
            </a:r>
          </a:p>
          <a:p>
            <a:pPr>
              <a:tabLst>
                <a:tab pos="3138488" algn="ctr"/>
              </a:tabLst>
            </a:pPr>
            <a:r>
              <a:rPr lang="es-ES_tradnl"/>
              <a:t>Solo se pueden borrar tuplas completas, no se pueden borrar valores solo en determinados atributos</a:t>
            </a:r>
            <a:endParaRPr lang="en-US"/>
          </a:p>
          <a:p>
            <a:pPr>
              <a:tabLst>
                <a:tab pos="3138488" algn="ctr"/>
              </a:tabLst>
            </a:pPr>
            <a:r>
              <a:rPr lang="es-ES_tradnl"/>
              <a:t>Un borrado se expresa en álgebra relacional como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– </a:t>
            </a:r>
            <a:r>
              <a:rPr lang="en-US" i="1">
                <a:sym typeface="Symbol" pitchFamily="18" charset="2"/>
              </a:rPr>
              <a:t>E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>
                <a:sym typeface="Symbol" pitchFamily="18" charset="2"/>
              </a:rPr>
              <a:t>	</a:t>
            </a:r>
            <a:r>
              <a:rPr lang="es-ES_tradnl"/>
              <a:t>donde </a:t>
            </a:r>
            <a:r>
              <a:rPr lang="es-ES_tradnl" i="1"/>
              <a:t>r</a:t>
            </a:r>
            <a:r>
              <a:rPr lang="es-ES_tradnl"/>
              <a:t> es una relación y </a:t>
            </a:r>
            <a:r>
              <a:rPr lang="es-ES_tradnl" i="1"/>
              <a:t>E</a:t>
            </a:r>
            <a:r>
              <a:rPr lang="es-ES_tradnl"/>
              <a:t> es una consulta de álgebra relacional</a:t>
            </a:r>
            <a:r>
              <a:rPr lang="en-US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Ejemplos de borrado</a:t>
            </a:r>
            <a:endParaRPr lang="en-US"/>
          </a:p>
        </p:txBody>
      </p:sp>
      <p:sp>
        <p:nvSpPr>
          <p:cNvPr id="83987" name="Rectangle 1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093788" algn="l"/>
                <a:tab pos="1482725" algn="l"/>
              </a:tabLst>
            </a:pPr>
            <a:r>
              <a:rPr lang="es-ES_tradnl"/>
              <a:t>Borrar todos los registros de cuentas en la sucursal de Navacerrada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r>
              <a:rPr lang="en-US"/>
              <a:t>	</a:t>
            </a:r>
            <a:r>
              <a:rPr lang="es-ES_tradnl" i="1"/>
              <a:t>cuenta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 </a:t>
            </a:r>
            <a:r>
              <a:rPr lang="es-ES_tradnl" i="1"/>
              <a:t>cuenta </a:t>
            </a:r>
            <a:r>
              <a:rPr lang="es-ES_tradnl"/>
              <a:t>– </a:t>
            </a:r>
            <a:r>
              <a:rPr lang="es-ES">
                <a:sym typeface="Symbol" pitchFamily="18" charset="2"/>
              </a:rPr>
              <a:t></a:t>
            </a:r>
            <a:r>
              <a:rPr lang="es-ES_tradnl" i="1" baseline="-25000"/>
              <a:t>nombre-sucursal = “Navacerrada” </a:t>
            </a:r>
            <a:r>
              <a:rPr lang="es-ES_tradnl" i="1"/>
              <a:t>(cuenta)</a:t>
            </a:r>
            <a:endParaRPr lang="en-US">
              <a:sym typeface="Symbol" pitchFamily="18" charset="2"/>
            </a:endParaRPr>
          </a:p>
          <a:p>
            <a:pPr>
              <a:tabLst>
                <a:tab pos="1093788" algn="l"/>
                <a:tab pos="1482725" algn="l"/>
              </a:tabLst>
            </a:pPr>
            <a:r>
              <a:rPr lang="es-ES_tradnl"/>
              <a:t>Borrar todos los registros de préstamos con cantidades entre 0 y 50</a:t>
            </a:r>
            <a:endParaRPr lang="en-US"/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r>
              <a:rPr lang="en-US"/>
              <a:t>	</a:t>
            </a:r>
            <a:r>
              <a:rPr lang="es-ES_tradnl" i="1"/>
              <a:t>préstamo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 </a:t>
            </a:r>
            <a:r>
              <a:rPr lang="es-ES_tradnl" i="1"/>
              <a:t>préstamo</a:t>
            </a:r>
            <a:r>
              <a:rPr lang="es-ES_tradnl"/>
              <a:t> – </a:t>
            </a:r>
            <a:r>
              <a:rPr lang="es-ES">
                <a:sym typeface="Symbol" pitchFamily="18" charset="2"/>
              </a:rPr>
              <a:t></a:t>
            </a:r>
            <a:r>
              <a:rPr lang="es-ES_tradnl" i="1" baseline="-25000"/>
              <a:t>cantidad </a:t>
            </a:r>
            <a:r>
              <a:rPr lang="es-ES" i="1" baseline="-25000">
                <a:sym typeface="Symbol" pitchFamily="18" charset="2"/>
              </a:rPr>
              <a:t></a:t>
            </a:r>
            <a:r>
              <a:rPr lang="es-ES_tradnl" i="1" baseline="-25000"/>
              <a:t>0</a:t>
            </a:r>
            <a:r>
              <a:rPr lang="es-ES" i="1" baseline="-25000">
                <a:sym typeface="Symbol" pitchFamily="18" charset="2"/>
              </a:rPr>
              <a:t></a:t>
            </a:r>
            <a:r>
              <a:rPr lang="es-ES_tradnl" i="1" baseline="-25000"/>
              <a:t>y cantidad </a:t>
            </a:r>
            <a:r>
              <a:rPr lang="es-ES" i="1" baseline="-25000">
                <a:sym typeface="Symbol" pitchFamily="18" charset="2"/>
              </a:rPr>
              <a:t></a:t>
            </a:r>
            <a:r>
              <a:rPr lang="es-ES_tradnl" i="1" baseline="-25000"/>
              <a:t> 50</a:t>
            </a:r>
            <a:r>
              <a:rPr lang="es-ES_tradnl"/>
              <a:t> (</a:t>
            </a:r>
            <a:r>
              <a:rPr lang="es-ES_tradnl" i="1"/>
              <a:t>préstamo</a:t>
            </a:r>
            <a:r>
              <a:rPr lang="es-ES_tradnl"/>
              <a:t>)</a:t>
            </a:r>
            <a:endParaRPr lang="en-US">
              <a:sym typeface="Symbol" pitchFamily="18" charset="2"/>
            </a:endParaRPr>
          </a:p>
          <a:p>
            <a:pPr>
              <a:tabLst>
                <a:tab pos="1093788" algn="l"/>
                <a:tab pos="1482725" algn="l"/>
              </a:tabLst>
            </a:pPr>
            <a:r>
              <a:rPr lang="es-ES_tradnl"/>
              <a:t>Borrar todas las cuentas en las sucursales situadas en Getafe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r>
              <a:rPr lang="en-US">
                <a:sym typeface="Symbol" pitchFamily="18" charset="2"/>
              </a:rPr>
              <a:t>		</a:t>
            </a:r>
            <a:r>
              <a:rPr lang="es-ES_tradnl" i="1"/>
              <a:t>r</a:t>
            </a:r>
            <a:r>
              <a:rPr lang="es-ES_tradnl"/>
              <a:t>1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 </a:t>
            </a:r>
            <a:r>
              <a:rPr lang="es-ES">
                <a:sym typeface="Symbol" pitchFamily="18" charset="2"/>
              </a:rPr>
              <a:t></a:t>
            </a:r>
            <a:r>
              <a:rPr lang="es-ES_tradnl" i="1" baseline="-25000"/>
              <a:t>ciudad-sucursal</a:t>
            </a:r>
            <a:r>
              <a:rPr lang="es-ES_tradnl" i="1"/>
              <a:t> = “Getafe” (cuenta      sucursal)</a:t>
            </a:r>
            <a:endParaRPr lang="en-US" i="1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r>
              <a:rPr lang="en-US" i="1">
                <a:sym typeface="Symbol" pitchFamily="18" charset="2"/>
              </a:rPr>
              <a:t>		</a:t>
            </a:r>
            <a:r>
              <a:rPr lang="es-ES_tradnl"/>
              <a:t>r</a:t>
            </a:r>
            <a:r>
              <a:rPr lang="es-ES_tradnl" i="1"/>
              <a:t>2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 </a:t>
            </a:r>
            <a:r>
              <a:rPr lang="es-ES">
                <a:sym typeface="Symbol" pitchFamily="18" charset="2"/>
              </a:rPr>
              <a:t></a:t>
            </a:r>
            <a:r>
              <a:rPr lang="es-ES_tradnl" i="1" baseline="-25000"/>
              <a:t>nombre-sucursal, número-cuenta, saldo</a:t>
            </a:r>
            <a:r>
              <a:rPr lang="es-ES_tradnl" baseline="-25000"/>
              <a:t> </a:t>
            </a:r>
            <a:r>
              <a:rPr lang="es-ES_tradnl"/>
              <a:t>(</a:t>
            </a:r>
            <a:r>
              <a:rPr lang="es-ES_tradnl" i="1"/>
              <a:t>r</a:t>
            </a:r>
            <a:r>
              <a:rPr lang="es-ES_tradnl"/>
              <a:t>1)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r>
              <a:rPr lang="en-US">
                <a:sym typeface="Symbol" pitchFamily="18" charset="2"/>
              </a:rPr>
              <a:t>		</a:t>
            </a:r>
            <a:r>
              <a:rPr lang="es-ES_tradnl" i="1"/>
              <a:t>r</a:t>
            </a:r>
            <a:r>
              <a:rPr lang="es-ES_tradnl"/>
              <a:t>3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 </a:t>
            </a:r>
            <a:r>
              <a:rPr lang="es-ES">
                <a:sym typeface="Symbol" pitchFamily="18" charset="2"/>
              </a:rPr>
              <a:t></a:t>
            </a:r>
            <a:r>
              <a:rPr lang="es-ES_tradnl" i="1"/>
              <a:t> </a:t>
            </a:r>
            <a:r>
              <a:rPr lang="es-ES_tradnl" i="1" baseline="-25000"/>
              <a:t>nombre-cliente, número-cuenta</a:t>
            </a:r>
            <a:r>
              <a:rPr lang="es-ES_tradnl" baseline="-25000"/>
              <a:t> </a:t>
            </a:r>
            <a:r>
              <a:rPr lang="es-ES_tradnl"/>
              <a:t>(</a:t>
            </a:r>
            <a:r>
              <a:rPr lang="es-ES_tradnl" i="1"/>
              <a:t>r</a:t>
            </a:r>
            <a:r>
              <a:rPr lang="es-ES_tradnl"/>
              <a:t>2     impositor)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r>
              <a:rPr lang="en-US">
                <a:sym typeface="Symbol" pitchFamily="18" charset="2"/>
              </a:rPr>
              <a:t>		</a:t>
            </a:r>
            <a:r>
              <a:rPr lang="es-ES_tradnl" i="1"/>
              <a:t>cuenta </a:t>
            </a:r>
            <a:r>
              <a:rPr lang="es-ES">
                <a:sym typeface="Symbol" pitchFamily="18" charset="2"/>
              </a:rPr>
              <a:t></a:t>
            </a:r>
            <a:r>
              <a:rPr lang="es-ES_tradnl"/>
              <a:t> cuenta – </a:t>
            </a:r>
            <a:r>
              <a:rPr lang="es-ES_tradnl" i="1"/>
              <a:t>r</a:t>
            </a:r>
            <a:r>
              <a:rPr lang="es-ES_tradnl"/>
              <a:t>2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r>
              <a:rPr lang="en-US">
                <a:sym typeface="Symbol" pitchFamily="18" charset="2"/>
              </a:rPr>
              <a:t>		</a:t>
            </a:r>
            <a:r>
              <a:rPr lang="es-ES_tradnl" i="1"/>
              <a:t>impositor </a:t>
            </a:r>
            <a:r>
              <a:rPr lang="en-US">
                <a:sym typeface="Symbol" pitchFamily="18" charset="2"/>
              </a:rPr>
              <a:t></a:t>
            </a:r>
            <a:r>
              <a:rPr lang="es-ES_tradnl"/>
              <a:t> impositor – </a:t>
            </a:r>
            <a:r>
              <a:rPr lang="es-ES_tradnl" i="1"/>
              <a:t>r</a:t>
            </a:r>
            <a:r>
              <a:rPr lang="es-ES_tradnl"/>
              <a:t>3</a:t>
            </a:r>
          </a:p>
          <a:p>
            <a:pPr>
              <a:buFont typeface="Monotype Sorts" pitchFamily="2" charset="2"/>
              <a:buNone/>
              <a:tabLst>
                <a:tab pos="1093788" algn="l"/>
                <a:tab pos="1482725" algn="l"/>
              </a:tabLst>
            </a:pPr>
            <a:endParaRPr lang="en-US" sz="1600" baseline="-25000">
              <a:sym typeface="Symbol" pitchFamily="18" charset="2"/>
            </a:endParaRPr>
          </a:p>
        </p:txBody>
      </p:sp>
      <p:sp>
        <p:nvSpPr>
          <p:cNvPr id="83988" name="AutoShape 20"/>
          <p:cNvSpPr>
            <a:spLocks noChangeArrowheads="1"/>
          </p:cNvSpPr>
          <p:nvPr/>
        </p:nvSpPr>
        <p:spPr bwMode="auto">
          <a:xfrm rot="16200000" flipV="1">
            <a:off x="5867400" y="30607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3989" name="AutoShape 21"/>
          <p:cNvSpPr>
            <a:spLocks noChangeArrowheads="1"/>
          </p:cNvSpPr>
          <p:nvPr/>
        </p:nvSpPr>
        <p:spPr bwMode="auto">
          <a:xfrm rot="16200000" flipV="1">
            <a:off x="5334000" y="37973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Inserción</a:t>
            </a: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s-ES_tradnl"/>
              <a:t>Para insertar datos en una relación, podemos</a:t>
            </a:r>
            <a:r>
              <a:rPr lang="en-US"/>
              <a:t>:</a:t>
            </a:r>
          </a:p>
          <a:p>
            <a:pPr lvl="1">
              <a:tabLst>
                <a:tab pos="3263900" algn="ctr"/>
              </a:tabLst>
            </a:pPr>
            <a:r>
              <a:rPr lang="es-ES_tradnl"/>
              <a:t>Especificar una tupla para insertar</a:t>
            </a:r>
            <a:endParaRPr lang="en-US"/>
          </a:p>
          <a:p>
            <a:pPr lvl="1">
              <a:tabLst>
                <a:tab pos="3263900" algn="ctr"/>
              </a:tabLst>
            </a:pPr>
            <a:r>
              <a:rPr lang="es-ES_tradnl"/>
              <a:t>Escribir una consulta cuyo resultado sea un conjunto de tuplas para insertar</a:t>
            </a:r>
            <a:endParaRPr lang="en-US"/>
          </a:p>
          <a:p>
            <a:pPr>
              <a:tabLst>
                <a:tab pos="3263900" algn="ctr"/>
              </a:tabLst>
            </a:pPr>
            <a:r>
              <a:rPr lang="es-ES_tradnl"/>
              <a:t>En álgebra relacional, una inserción se expresa como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	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 r</a:t>
            </a:r>
            <a:r>
              <a:rPr lang="en-US">
                <a:sym typeface="Symbol" pitchFamily="18" charset="2"/>
              </a:rPr>
              <a:t>    </a:t>
            </a:r>
            <a:r>
              <a:rPr lang="en-US" i="1">
                <a:sym typeface="Symbol" pitchFamily="18" charset="2"/>
              </a:rPr>
              <a:t>E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</a:t>
            </a:r>
            <a:r>
              <a:rPr lang="es-ES_tradnl"/>
              <a:t>donde </a:t>
            </a:r>
            <a:r>
              <a:rPr lang="es-ES_tradnl" i="1"/>
              <a:t>r</a:t>
            </a:r>
            <a:r>
              <a:rPr lang="es-ES_tradnl"/>
              <a:t> es una relación y </a:t>
            </a:r>
            <a:r>
              <a:rPr lang="es-ES_tradnl" i="1"/>
              <a:t>E</a:t>
            </a:r>
            <a:r>
              <a:rPr lang="es-ES_tradnl"/>
              <a:t> es una expresión de álgebra relacional</a:t>
            </a:r>
            <a:r>
              <a:rPr lang="en-US"/>
              <a:t>.</a:t>
            </a:r>
          </a:p>
          <a:p>
            <a:pPr>
              <a:tabLst>
                <a:tab pos="3263900" algn="ctr"/>
              </a:tabLst>
            </a:pPr>
            <a:r>
              <a:rPr lang="es-ES_tradnl"/>
              <a:t>La inserción de una tupla simple se expresa tomando </a:t>
            </a:r>
            <a:r>
              <a:rPr lang="es-ES_tradnl" i="1"/>
              <a:t>E</a:t>
            </a:r>
            <a:r>
              <a:rPr lang="es-ES_tradnl"/>
              <a:t> como una relación constante que contiene una tupla</a:t>
            </a:r>
            <a:r>
              <a:rPr 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Atributos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s-ES"/>
              <a:t>Cada atributo de una relación tiene un nombre</a:t>
            </a:r>
          </a:p>
          <a:p>
            <a:r>
              <a:rPr lang="es-ES"/>
              <a:t>El conjunto de valores permitidos para cada atributo se denomina </a:t>
            </a:r>
            <a:r>
              <a:rPr lang="es-ES" b="1">
                <a:solidFill>
                  <a:schemeClr val="tx2"/>
                </a:solidFill>
              </a:rPr>
              <a:t>dominio</a:t>
            </a:r>
            <a:r>
              <a:rPr lang="es-ES"/>
              <a:t> del atributo</a:t>
            </a:r>
          </a:p>
          <a:p>
            <a:r>
              <a:rPr lang="es-ES"/>
              <a:t>Se requiere (normalmente) que los valores de los atributos sean </a:t>
            </a:r>
            <a:r>
              <a:rPr lang="es-ES" b="1">
                <a:solidFill>
                  <a:schemeClr val="tx2"/>
                </a:solidFill>
              </a:rPr>
              <a:t>atómicos</a:t>
            </a:r>
            <a:r>
              <a:rPr lang="es-ES"/>
              <a:t>; esto es , indivisibles</a:t>
            </a:r>
          </a:p>
          <a:p>
            <a:pPr lvl="1"/>
            <a:r>
              <a:rPr lang="es-ES"/>
              <a:t>Nota: los valores de los atributos multivalorados son no atómicos</a:t>
            </a:r>
          </a:p>
          <a:p>
            <a:pPr lvl="1"/>
            <a:r>
              <a:rPr lang="es-ES"/>
              <a:t>Nota: los valores de los atributos compuestos son no atómicos</a:t>
            </a:r>
          </a:p>
          <a:p>
            <a:r>
              <a:rPr lang="es-ES"/>
              <a:t>El valor especial </a:t>
            </a:r>
            <a:r>
              <a:rPr lang="es-ES" i="1"/>
              <a:t>null</a:t>
            </a:r>
            <a:r>
              <a:rPr lang="es-ES"/>
              <a:t>  es miembro de todos los dominios</a:t>
            </a:r>
          </a:p>
          <a:p>
            <a:r>
              <a:rPr lang="es-ES"/>
              <a:t>El valor null crea complicaciones en la definición de algunas operaciones</a:t>
            </a:r>
          </a:p>
          <a:p>
            <a:pPr lvl="1"/>
            <a:r>
              <a:rPr lang="es-ES"/>
              <a:t>Ignoraremos el efecto de los valores null en una primera presentación y consideraremos sus efectos con posterioridad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26" name="Group 10"/>
          <p:cNvGrpSpPr>
            <a:grpSpLocks/>
          </p:cNvGrpSpPr>
          <p:nvPr/>
        </p:nvGrpSpPr>
        <p:grpSpPr bwMode="auto">
          <a:xfrm>
            <a:off x="1295400" y="4343400"/>
            <a:ext cx="6294438" cy="1219200"/>
            <a:chOff x="622" y="2797"/>
            <a:chExt cx="3965" cy="768"/>
          </a:xfrm>
        </p:grpSpPr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622" y="2797"/>
              <a:ext cx="396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  (</a:t>
              </a:r>
              <a:r>
                <a:rPr kumimoji="1" lang="en-US" sz="2000" i="1" baseline="-25000">
                  <a:sym typeface="Symbol" pitchFamily="18" charset="2"/>
                </a:rPr>
                <a:t>nombre-sucursal = “Navacerrada” </a:t>
              </a:r>
              <a:r>
                <a:rPr kumimoji="1" lang="en-US" sz="2000">
                  <a:sym typeface="Symbol" pitchFamily="18" charset="2"/>
                </a:rPr>
                <a:t>(prestatario    préstamo))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itchFamily="18" charset="2"/>
                </a:rPr>
                <a:t>cuenta </a:t>
              </a:r>
              <a:r>
                <a:rPr kumimoji="1" lang="en-US" sz="2000">
                  <a:sym typeface="Symbol" pitchFamily="18" charset="2"/>
                </a:rPr>
                <a:t> </a:t>
              </a:r>
              <a:r>
                <a:rPr kumimoji="1" lang="en-US" sz="2000" i="1">
                  <a:sym typeface="Symbol" pitchFamily="18" charset="2"/>
                </a:rPr>
                <a:t>cuenta</a:t>
              </a:r>
              <a:r>
                <a:rPr kumimoji="1" lang="en-US" sz="2000">
                  <a:sym typeface="Symbol" pitchFamily="18" charset="2"/>
                </a:rPr>
                <a:t>  </a:t>
              </a:r>
              <a:r>
                <a:rPr kumimoji="1" lang="en-US" sz="2000" i="1" baseline="-25000">
                  <a:sym typeface="Symbol" pitchFamily="18" charset="2"/>
                </a:rPr>
                <a:t>nombre-sucursal, número-cuenta,200</a:t>
              </a:r>
              <a:r>
                <a:rPr kumimoji="1" lang="en-US" i="1">
                  <a:sym typeface="Symbol" pitchFamily="18" charset="2"/>
                </a:rPr>
                <a:t>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itchFamily="18" charset="2"/>
                </a:rPr>
                <a:t>impositor  </a:t>
              </a:r>
              <a:r>
                <a:rPr kumimoji="1" lang="en-US" sz="2000" i="1">
                  <a:sym typeface="Symbol" pitchFamily="18" charset="2"/>
                </a:rPr>
                <a:t>impositor </a:t>
              </a:r>
              <a:r>
                <a:rPr kumimoji="1" lang="en-US" sz="2000">
                  <a:sym typeface="Symbol" pitchFamily="18" charset="2"/>
                </a:rPr>
                <a:t> </a:t>
              </a:r>
              <a:r>
                <a:rPr kumimoji="1" lang="en-US" sz="2000" i="1" baseline="-25000">
                  <a:sym typeface="Symbol" pitchFamily="18" charset="2"/>
                </a:rPr>
                <a:t>nombre-cliente, número-préstamo,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Ejemplos de inserción</a:t>
            </a: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14375"/>
          </a:xfrm>
        </p:spPr>
        <p:txBody>
          <a:bodyPr/>
          <a:lstStyle/>
          <a:p>
            <a:pPr>
              <a:tabLst>
                <a:tab pos="1030288" algn="l"/>
              </a:tabLst>
            </a:pPr>
            <a:r>
              <a:rPr lang="es-ES_tradnl"/>
              <a:t>Insertar información en la base de datos especificando que Pérez tiene 1200€ en la cuenta C-973 de la sucursal de Navacerrada</a:t>
            </a:r>
            <a:r>
              <a:rPr lang="en-US"/>
              <a:t>.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241425" y="1925638"/>
            <a:ext cx="6070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cuenta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 cuenta</a:t>
            </a:r>
            <a:r>
              <a:rPr kumimoji="1" lang="en-US" sz="2000">
                <a:sym typeface="Symbol" pitchFamily="18" charset="2"/>
              </a:rPr>
              <a:t>   {(“Navacerrada”, C-973,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impositor  </a:t>
            </a:r>
            <a:r>
              <a:rPr kumimoji="1" lang="en-US" sz="2000" i="1">
                <a:sym typeface="Symbol" pitchFamily="18" charset="2"/>
              </a:rPr>
              <a:t> impositor</a:t>
            </a:r>
            <a:r>
              <a:rPr kumimoji="1" lang="en-US" sz="2000">
                <a:sym typeface="Symbol" pitchFamily="18" charset="2"/>
              </a:rPr>
              <a:t>   {(“Pérez”, C-973)}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762000" y="3200400"/>
            <a:ext cx="7661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030288" algn="l"/>
              </a:tabLst>
            </a:pPr>
            <a:r>
              <a:rPr kumimoji="1" lang="es-ES_tradnl" sz="1800"/>
              <a:t>Ofrecer una cuenta de ahorro de 200€ como regalo a todos los clientes con préstamos en la sucursal de Navacerrada. Sea el número de préstamo el utilizado como número de la nueva cuenta de ahorro</a:t>
            </a:r>
            <a:r>
              <a:rPr kumimoji="1" lang="en-US" sz="1800">
                <a:sym typeface="Symbol" pitchFamily="18" charset="2"/>
              </a:rPr>
              <a:t>.</a:t>
            </a:r>
          </a:p>
        </p:txBody>
      </p:sp>
      <p:sp>
        <p:nvSpPr>
          <p:cNvPr id="86029" name="AutoShape 13"/>
          <p:cNvSpPr>
            <a:spLocks noChangeArrowheads="1"/>
          </p:cNvSpPr>
          <p:nvPr/>
        </p:nvSpPr>
        <p:spPr bwMode="auto">
          <a:xfrm rot="16200000" flipV="1">
            <a:off x="6057900" y="44958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4" grpId="0" autoUpdateAnimBg="0"/>
      <p:bldP spid="8602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Actualización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s-ES_tradnl"/>
              <a:t>Un mecanismo para cambiar un valor en una tupla sin cambiar </a:t>
            </a:r>
            <a:r>
              <a:rPr lang="es-ES_tradnl" i="1"/>
              <a:t>todos</a:t>
            </a:r>
            <a:r>
              <a:rPr lang="es-ES_tradnl"/>
              <a:t> los valores de la tupla</a:t>
            </a:r>
            <a:endParaRPr lang="en-US"/>
          </a:p>
          <a:p>
            <a:pPr>
              <a:tabLst>
                <a:tab pos="3263900" algn="ctr"/>
              </a:tabLst>
            </a:pPr>
            <a:r>
              <a:rPr lang="es-ES_tradnl"/>
              <a:t>Utilizar la operación de proyección generalizada para realizar esta tarea</a:t>
            </a:r>
            <a:endParaRPr lang="en-US"/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 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 sz="1600" i="1" baseline="-25000">
                <a:sym typeface="Symbol" pitchFamily="18" charset="2"/>
              </a:rPr>
              <a:t>F</a:t>
            </a:r>
            <a:r>
              <a:rPr lang="en-US" sz="1600" baseline="-25000">
                <a:sym typeface="Symbol" pitchFamily="18" charset="2"/>
              </a:rPr>
              <a:t>1, </a:t>
            </a:r>
            <a:r>
              <a:rPr lang="en-US" sz="1600" i="1" baseline="-25000">
                <a:sym typeface="Symbol" pitchFamily="18" charset="2"/>
              </a:rPr>
              <a:t>F</a:t>
            </a:r>
            <a:r>
              <a:rPr lang="en-US" sz="1600" baseline="-25000">
                <a:sym typeface="Symbol" pitchFamily="18" charset="2"/>
              </a:rPr>
              <a:t>2, …, </a:t>
            </a:r>
            <a:r>
              <a:rPr lang="en-US" sz="1600" i="1" baseline="-25000">
                <a:sym typeface="Symbol" pitchFamily="18" charset="2"/>
              </a:rPr>
              <a:t>F</a:t>
            </a:r>
            <a:r>
              <a:rPr lang="en-US" sz="1600" baseline="-25000">
                <a:sym typeface="Symbol" pitchFamily="18" charset="2"/>
              </a:rPr>
              <a:t>I,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tabLst>
                <a:tab pos="3263900" algn="ctr"/>
              </a:tabLst>
            </a:pPr>
            <a:r>
              <a:rPr lang="es-ES_tradnl"/>
              <a:t>Cada </a:t>
            </a:r>
            <a:r>
              <a:rPr lang="es-ES_tradnl" i="1"/>
              <a:t>F</a:t>
            </a:r>
            <a:r>
              <a:rPr lang="es-ES_tradnl"/>
              <a:t>, es o</a:t>
            </a:r>
          </a:p>
          <a:p>
            <a:pPr lvl="1">
              <a:tabLst>
                <a:tab pos="3263900" algn="ctr"/>
              </a:tabLst>
            </a:pPr>
            <a:r>
              <a:rPr lang="es-ES_tradnl"/>
              <a:t>el </a:t>
            </a:r>
            <a:r>
              <a:rPr lang="es-ES_tradnl" i="1"/>
              <a:t>iesimo</a:t>
            </a:r>
            <a:r>
              <a:rPr lang="es-ES_tradnl"/>
              <a:t> atributo de </a:t>
            </a:r>
            <a:r>
              <a:rPr lang="es-ES_tradnl" i="1"/>
              <a:t>r</a:t>
            </a:r>
            <a:r>
              <a:rPr lang="es-ES_tradnl"/>
              <a:t>, si el </a:t>
            </a:r>
            <a:r>
              <a:rPr lang="es-ES_tradnl" i="1"/>
              <a:t>iesimo</a:t>
            </a:r>
            <a:r>
              <a:rPr lang="es-ES_tradnl"/>
              <a:t> atributo no está actualizado, o</a:t>
            </a:r>
          </a:p>
          <a:p>
            <a:pPr lvl="1">
              <a:tabLst>
                <a:tab pos="3263900" algn="ctr"/>
              </a:tabLst>
            </a:pPr>
            <a:r>
              <a:rPr lang="es-ES_tradnl"/>
              <a:t>si el atributo tiene que ser actualizado </a:t>
            </a:r>
            <a:r>
              <a:rPr lang="es-ES_tradnl" i="1"/>
              <a:t>F</a:t>
            </a:r>
            <a:r>
              <a:rPr lang="es-ES_tradnl" i="1" baseline="-25000"/>
              <a:t>i</a:t>
            </a:r>
            <a:r>
              <a:rPr lang="es-ES_tradnl" baseline="-25000"/>
              <a:t> </a:t>
            </a:r>
            <a:r>
              <a:rPr lang="es-ES_tradnl"/>
              <a:t> es una expresión que contiene solo constantes y los atributos de </a:t>
            </a:r>
            <a:r>
              <a:rPr lang="es-ES_tradnl" i="1"/>
              <a:t>r</a:t>
            </a:r>
            <a:r>
              <a:rPr lang="es-ES_tradnl"/>
              <a:t>, que da el nuevo valor para el atributo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Ejemplos de actualización</a:t>
            </a: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925"/>
            <a:ext cx="8153400" cy="650875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s-ES_tradnl"/>
              <a:t>Realizar pagos de intereses aumentando todos los saldos un 5 por ciento</a:t>
            </a:r>
            <a:r>
              <a:rPr lang="en-US"/>
              <a:t>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8775" indent="-35877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s-ES_tradnl" sz="1800"/>
              <a:t>Pagar a todas las cuentas con saldos por encima de 10,000€</a:t>
            </a:r>
            <a:br>
              <a:rPr kumimoji="1" lang="es-ES_tradnl" sz="1800"/>
            </a:br>
            <a:r>
              <a:rPr kumimoji="1" lang="es-ES_tradnl" sz="1800"/>
              <a:t>un 6 por ciento de interés y un 5 por ciento a todas las demás cuentas</a:t>
            </a:r>
            <a:r>
              <a:rPr kumimoji="1" lang="en-US" sz="1800">
                <a:sym typeface="Symbol" pitchFamily="18" charset="2"/>
              </a:rPr>
              <a:t>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143000" y="3984625"/>
            <a:ext cx="76962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i="1">
                <a:sym typeface="Symbol" pitchFamily="18" charset="2"/>
              </a:rPr>
              <a:t> cuenta</a:t>
            </a:r>
            <a:r>
              <a:rPr kumimoji="1" lang="en-US" sz="1800">
                <a:sym typeface="Symbol" pitchFamily="18" charset="2"/>
              </a:rPr>
              <a:t>    </a:t>
            </a:r>
            <a:r>
              <a:rPr kumimoji="1" lang="en-US" sz="1800" baseline="-25000">
                <a:sym typeface="Symbol" pitchFamily="18" charset="2"/>
              </a:rPr>
              <a:t>número_cuenta, nombre_sucursal, saldo * 1.06</a:t>
            </a:r>
            <a:r>
              <a:rPr kumimoji="1" lang="en-US" sz="1800" i="1" baseline="-25000">
                <a:sym typeface="Symbol" pitchFamily="18" charset="2"/>
              </a:rPr>
              <a:t> </a:t>
            </a:r>
            <a:r>
              <a:rPr kumimoji="1" lang="en-US" sz="1800">
                <a:sym typeface="Symbol" pitchFamily="18" charset="2"/>
              </a:rPr>
              <a:t>( </a:t>
            </a:r>
            <a:r>
              <a:rPr kumimoji="1" lang="en-US" sz="1800" i="1" baseline="-25000">
                <a:sym typeface="Symbol" pitchFamily="18" charset="2"/>
              </a:rPr>
              <a:t>SAL  10000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cuenta</a:t>
            </a:r>
            <a:r>
              <a:rPr kumimoji="1" lang="en-US" sz="1800">
                <a:sym typeface="Symbol" pitchFamily="18" charset="2"/>
              </a:rPr>
              <a:t>))</a:t>
            </a:r>
            <a:br>
              <a:rPr kumimoji="1" lang="en-US" sz="1800">
                <a:sym typeface="Symbol" pitchFamily="18" charset="2"/>
              </a:rPr>
            </a:br>
            <a:r>
              <a:rPr kumimoji="1" lang="en-US" sz="1800">
                <a:sym typeface="Symbol" pitchFamily="18" charset="2"/>
              </a:rPr>
              <a:t>                       </a:t>
            </a:r>
            <a:r>
              <a:rPr kumimoji="1" lang="en-US" sz="1800" baseline="-25000">
                <a:sym typeface="Symbol" pitchFamily="18" charset="2"/>
              </a:rPr>
              <a:t>número_cuenta, nombre_sucursal, saldo * 1.05 </a:t>
            </a:r>
            <a:r>
              <a:rPr kumimoji="1" lang="en-US" sz="1800">
                <a:sym typeface="Symbol" pitchFamily="18" charset="2"/>
              </a:rPr>
              <a:t>(</a:t>
            </a:r>
            <a:r>
              <a:rPr kumimoji="1" lang="en-US" sz="1800" i="1" baseline="-25000">
                <a:sym typeface="Symbol" pitchFamily="18" charset="2"/>
              </a:rPr>
              <a:t>SAL  10000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cuenta</a:t>
            </a:r>
            <a:r>
              <a:rPr kumimoji="1" lang="en-US" sz="1800">
                <a:sym typeface="Symbol" pitchFamily="18" charset="2"/>
              </a:rPr>
              <a:t>))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sz="1800" i="1">
              <a:sym typeface="Symbol" pitchFamily="18" charset="2"/>
            </a:endParaRPr>
          </a:p>
        </p:txBody>
      </p:sp>
      <p:grpSp>
        <p:nvGrpSpPr>
          <p:cNvPr id="88072" name="Group 8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cuenta </a:t>
              </a:r>
              <a:r>
                <a:rPr kumimoji="1" lang="en-US" sz="1800">
                  <a:sym typeface="Symbol" pitchFamily="18" charset="2"/>
                </a:rPr>
                <a:t>  </a:t>
              </a:r>
              <a:r>
                <a:rPr kumimoji="1" lang="en-US" sz="2000" i="1" baseline="-25000">
                  <a:sym typeface="Symbol" pitchFamily="18" charset="2"/>
                </a:rPr>
                <a:t>número_cuenta</a:t>
              </a:r>
              <a:r>
                <a:rPr kumimoji="1" lang="en-US" sz="2000" baseline="-25000">
                  <a:sym typeface="Symbol" pitchFamily="18" charset="2"/>
                </a:rPr>
                <a:t>, nombre_sucursal, </a:t>
              </a:r>
              <a:r>
                <a:rPr kumimoji="1" lang="en-US" sz="2000" i="1" baseline="-25000">
                  <a:sym typeface="Symbol" pitchFamily="18" charset="2"/>
                </a:rPr>
                <a:t>saldo </a:t>
              </a:r>
              <a:r>
                <a:rPr kumimoji="1" lang="en-US" sz="2000" baseline="-25000">
                  <a:sym typeface="Symbol" pitchFamily="18" charset="2"/>
                </a:rPr>
                <a:t>* 1.05</a:t>
              </a:r>
              <a:r>
                <a:rPr kumimoji="1" lang="en-US" sz="1800" i="1" baseline="-25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cuenta</a:t>
              </a:r>
              <a:r>
                <a:rPr kumimoji="1" lang="en-US" sz="1800">
                  <a:sym typeface="Symbol" pitchFamily="18" charset="2"/>
                </a:rPr>
                <a:t>)</a:t>
              </a: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s-ES" sz="1800" i="1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autoUpdateAnimBg="0"/>
      <p:bldP spid="8806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 del 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Esquema de la relación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s-ES" i="1"/>
              <a:t>A</a:t>
            </a:r>
            <a:r>
              <a:rPr lang="es-ES" baseline="-25000"/>
              <a:t>1</a:t>
            </a:r>
            <a:r>
              <a:rPr lang="es-ES"/>
              <a:t>, </a:t>
            </a:r>
            <a:r>
              <a:rPr lang="es-ES" i="1"/>
              <a:t>A</a:t>
            </a:r>
            <a:r>
              <a:rPr lang="es-ES" baseline="-25000"/>
              <a:t>2</a:t>
            </a:r>
            <a:r>
              <a:rPr lang="es-ES"/>
              <a:t>, …, </a:t>
            </a:r>
            <a:r>
              <a:rPr lang="es-ES" i="1"/>
              <a:t>A</a:t>
            </a:r>
            <a:r>
              <a:rPr lang="es-ES" i="1" baseline="-25000"/>
              <a:t>n</a:t>
            </a:r>
            <a:r>
              <a:rPr lang="es-ES" i="1"/>
              <a:t> </a:t>
            </a:r>
            <a:r>
              <a:rPr lang="es-ES"/>
              <a:t>son atributos</a:t>
            </a:r>
            <a:endParaRPr lang="es-ES" i="1"/>
          </a:p>
          <a:p>
            <a:pPr>
              <a:buFont typeface="Monotype Sorts" pitchFamily="2" charset="2"/>
              <a:buNone/>
            </a:pPr>
            <a:endParaRPr lang="es-ES"/>
          </a:p>
          <a:p>
            <a:r>
              <a:rPr lang="es-ES" i="1"/>
              <a:t>R</a:t>
            </a:r>
            <a:r>
              <a:rPr lang="es-ES"/>
              <a:t> = (</a:t>
            </a:r>
            <a:r>
              <a:rPr lang="es-ES" i="1"/>
              <a:t>A</a:t>
            </a:r>
            <a:r>
              <a:rPr lang="es-ES" baseline="-25000"/>
              <a:t>1</a:t>
            </a:r>
            <a:r>
              <a:rPr lang="es-ES"/>
              <a:t>, </a:t>
            </a:r>
            <a:r>
              <a:rPr lang="es-ES" i="1"/>
              <a:t>A</a:t>
            </a:r>
            <a:r>
              <a:rPr lang="es-ES" baseline="-25000"/>
              <a:t>2</a:t>
            </a:r>
            <a:r>
              <a:rPr lang="es-ES"/>
              <a:t>, …, </a:t>
            </a:r>
            <a:r>
              <a:rPr lang="es-ES" i="1"/>
              <a:t>A</a:t>
            </a:r>
            <a:r>
              <a:rPr lang="es-ES" i="1" baseline="-25000"/>
              <a:t>n</a:t>
            </a:r>
            <a:r>
              <a:rPr lang="es-ES"/>
              <a:t> ) es un </a:t>
            </a:r>
            <a:r>
              <a:rPr lang="es-ES" i="1"/>
              <a:t>esquema de la relación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s-ES"/>
              <a:t>	Ejemplo: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s-ES"/>
              <a:t>	</a:t>
            </a:r>
            <a:r>
              <a:rPr lang="es-ES" i="1"/>
              <a:t>Esquema_cliente</a:t>
            </a:r>
            <a:r>
              <a:rPr lang="es-ES"/>
              <a:t> = (</a:t>
            </a:r>
            <a:r>
              <a:rPr lang="es-ES" i="1"/>
              <a:t>nombre_cliente, calle_cliente, ciudad_cliente</a:t>
            </a:r>
            <a:r>
              <a:rPr lang="es-ES"/>
              <a:t>)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s-ES"/>
          </a:p>
          <a:p>
            <a:r>
              <a:rPr lang="es-ES" i="1"/>
              <a:t>r</a:t>
            </a:r>
            <a:r>
              <a:rPr lang="es-ES"/>
              <a:t>(</a:t>
            </a:r>
            <a:r>
              <a:rPr lang="es-ES" i="1"/>
              <a:t>R</a:t>
            </a:r>
            <a:r>
              <a:rPr lang="es-ES"/>
              <a:t>) es una </a:t>
            </a:r>
            <a:r>
              <a:rPr lang="es-ES" i="1"/>
              <a:t>relación</a:t>
            </a:r>
            <a:r>
              <a:rPr lang="es-ES"/>
              <a:t> en el </a:t>
            </a:r>
            <a:r>
              <a:rPr lang="es-ES" i="1"/>
              <a:t>esquema de la relación R</a:t>
            </a:r>
            <a:endParaRPr lang="es-ES"/>
          </a:p>
          <a:p>
            <a:pPr>
              <a:buFont typeface="Monotype Sorts" pitchFamily="2" charset="2"/>
              <a:buNone/>
            </a:pPr>
            <a:r>
              <a:rPr lang="es-ES"/>
              <a:t>	Ejemplo:</a:t>
            </a:r>
          </a:p>
          <a:p>
            <a:pPr>
              <a:buFont typeface="Monotype Sorts" pitchFamily="2" charset="2"/>
              <a:buNone/>
            </a:pPr>
            <a:r>
              <a:rPr lang="es-ES"/>
              <a:t>	</a:t>
            </a:r>
            <a:r>
              <a:rPr lang="es-ES" i="1"/>
              <a:t>cliente (Esquema_cliente)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Instancia de relación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404100" cy="1979612"/>
          </a:xfrm>
        </p:spPr>
        <p:txBody>
          <a:bodyPr/>
          <a:lstStyle/>
          <a:p>
            <a:r>
              <a:rPr lang="es-ES"/>
              <a:t>Los valores actuales (</a:t>
            </a:r>
            <a:r>
              <a:rPr lang="es-ES" i="1"/>
              <a:t>instancia de relación</a:t>
            </a:r>
            <a:r>
              <a:rPr lang="es-ES"/>
              <a:t>) de una relación se especifican en una tabla</a:t>
            </a:r>
          </a:p>
          <a:p>
            <a:r>
              <a:rPr lang="es-ES"/>
              <a:t>Un elemento  </a:t>
            </a:r>
            <a:r>
              <a:rPr lang="es-ES" i="1"/>
              <a:t>t</a:t>
            </a:r>
            <a:r>
              <a:rPr lang="es-ES"/>
              <a:t> de </a:t>
            </a:r>
            <a:r>
              <a:rPr lang="es-ES" i="1"/>
              <a:t>r</a:t>
            </a:r>
            <a:r>
              <a:rPr lang="es-ES"/>
              <a:t> es una </a:t>
            </a:r>
            <a:r>
              <a:rPr lang="es-ES" i="1"/>
              <a:t>tupla</a:t>
            </a:r>
            <a:r>
              <a:rPr lang="es-ES"/>
              <a:t>, representada por una </a:t>
            </a:r>
            <a:r>
              <a:rPr lang="es-ES" i="1"/>
              <a:t>fila </a:t>
            </a:r>
            <a:r>
              <a:rPr lang="es-ES"/>
              <a:t>en una tabla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986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i="1"/>
              <a:t>Abril</a:t>
            </a:r>
          </a:p>
          <a:p>
            <a:r>
              <a:rPr lang="en-US" sz="1800" i="1"/>
              <a:t>Amo</a:t>
            </a:r>
          </a:p>
          <a:p>
            <a:r>
              <a:rPr lang="en-US" sz="1800" i="1"/>
              <a:t>Badorrey</a:t>
            </a:r>
          </a:p>
          <a:p>
            <a:r>
              <a:rPr lang="en-US" sz="1800" i="1"/>
              <a:t>Fernández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7986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nombre_cliente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5512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Preciados</a:t>
            </a:r>
          </a:p>
          <a:p>
            <a:r>
              <a:rPr lang="en-US" sz="1800"/>
              <a:t>Embajadores</a:t>
            </a:r>
          </a:p>
          <a:p>
            <a:r>
              <a:rPr lang="en-US" sz="1800"/>
              <a:t>Delicias</a:t>
            </a:r>
          </a:p>
          <a:p>
            <a:r>
              <a:rPr lang="en-US" sz="1800"/>
              <a:t>Jazmín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5512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calle_cliente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3038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Valsaín</a:t>
            </a:r>
          </a:p>
          <a:p>
            <a:r>
              <a:rPr lang="en-US" sz="1800"/>
              <a:t>Arganzuela</a:t>
            </a:r>
          </a:p>
          <a:p>
            <a:r>
              <a:rPr lang="en-US" sz="1800"/>
              <a:t>Valsaín</a:t>
            </a:r>
          </a:p>
          <a:p>
            <a:r>
              <a:rPr lang="en-US" sz="1800"/>
              <a:t>León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3038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ciudad_cliente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070350" y="530542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cliente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7015163" y="2743200"/>
            <a:ext cx="150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atributos</a:t>
            </a:r>
          </a:p>
          <a:p>
            <a:pPr algn="ctr"/>
            <a:r>
              <a:rPr lang="en-US" sz="1800" dirty="0"/>
              <a:t>(o columnas)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789238" y="2986088"/>
            <a:ext cx="43291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572000" y="2974975"/>
            <a:ext cx="25574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6296025" y="2974975"/>
            <a:ext cx="8445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394575" y="4144963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tuplas</a:t>
            </a:r>
          </a:p>
          <a:p>
            <a:pPr algn="ctr"/>
            <a:r>
              <a:rPr lang="en-US" sz="1800"/>
              <a:t>(o filas)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 flipV="1">
            <a:off x="7072313" y="4110038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7059613" y="4329113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7048500" y="4340225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7059613" y="4349750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2700"/>
            <a:ext cx="8077200" cy="606425"/>
          </a:xfrm>
        </p:spPr>
        <p:txBody>
          <a:bodyPr/>
          <a:lstStyle/>
          <a:p>
            <a:r>
              <a:rPr lang="en-US"/>
              <a:t>Las relaciones no son ordenadas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798513" y="1077913"/>
            <a:ext cx="7735887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s-ES" sz="1800"/>
              <a:t> El orden de la tuplas es irrelevante (las tuplas se pueden guardar con un orden arbitrario)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s-ES" sz="1800"/>
              <a:t> Ejemplo: la relación </a:t>
            </a:r>
            <a:r>
              <a:rPr kumimoji="1" lang="es-ES" sz="1800" i="1"/>
              <a:t>cuenta</a:t>
            </a:r>
            <a:r>
              <a:rPr kumimoji="1" lang="es-ES" sz="1800"/>
              <a:t> con las tuplas desordenadas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371600" y="2362200"/>
          <a:ext cx="6324601" cy="3271605"/>
        </p:xfrm>
        <a:graphic>
          <a:graphicData uri="http://schemas.openxmlformats.org/drawingml/2006/table">
            <a:tbl>
              <a:tblPr/>
              <a:tblGrid>
                <a:gridCol w="276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numero_cuenta</a:t>
                      </a:r>
                      <a:endParaRPr lang="es-ES" sz="20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nombre_sucursal</a:t>
                      </a:r>
                      <a:endParaRPr lang="es-ES" sz="20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saldo</a:t>
                      </a:r>
                      <a:endParaRPr lang="es-ES" sz="20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 Cordoba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General Paz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Cerro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Juan B Justo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52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C-217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de datos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704137" cy="517683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s-ES"/>
              <a:t>Una base de datos consta de múltiples relaciones</a:t>
            </a:r>
          </a:p>
          <a:p>
            <a:pPr>
              <a:spcBef>
                <a:spcPct val="60000"/>
              </a:spcBef>
            </a:pPr>
            <a:r>
              <a:rPr lang="es-ES"/>
              <a:t>La información sobre una empresa se divide en partes, en la que cada relación almacena una parte de la información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pitchFamily="2" charset="2"/>
              <a:buNone/>
            </a:pPr>
            <a:r>
              <a:rPr lang="es-ES"/>
              <a:t>		</a:t>
            </a:r>
            <a:r>
              <a:rPr lang="es-ES" i="1"/>
              <a:t>cuenta </a:t>
            </a:r>
            <a:r>
              <a:rPr lang="es-ES"/>
              <a:t>:   almacena la información de cuentas</a:t>
            </a:r>
            <a:br>
              <a:rPr lang="es-ES"/>
            </a:br>
            <a:r>
              <a:rPr lang="es-ES"/>
              <a:t>	impositor</a:t>
            </a:r>
            <a:r>
              <a:rPr lang="es-ES" i="1"/>
              <a:t> </a:t>
            </a:r>
            <a:r>
              <a:rPr lang="es-ES"/>
              <a:t>: almacena información de los clientes con sus cuentas </a:t>
            </a:r>
            <a:br>
              <a:rPr lang="es-ES"/>
            </a:br>
            <a:r>
              <a:rPr lang="es-ES"/>
              <a:t>	</a:t>
            </a:r>
            <a:r>
              <a:rPr lang="es-ES" i="1"/>
              <a:t>cliente </a:t>
            </a:r>
            <a:r>
              <a:rPr lang="es-ES"/>
              <a:t>: almacena información sobre las cuentas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s-ES"/>
              <a:t>Almacena toda la información como una única relación tal como </a:t>
            </a:r>
            <a:br>
              <a:rPr lang="es-ES"/>
            </a:br>
            <a:r>
              <a:rPr lang="es-ES"/>
              <a:t>   </a:t>
            </a:r>
            <a:r>
              <a:rPr lang="es-ES" i="1"/>
              <a:t>banco</a:t>
            </a:r>
            <a:r>
              <a:rPr lang="es-ES"/>
              <a:t>(</a:t>
            </a:r>
            <a:r>
              <a:rPr lang="es-ES" i="1"/>
              <a:t>númro_cuenta, saldo, nombre_cliente</a:t>
            </a:r>
            <a:r>
              <a:rPr lang="es-ES"/>
              <a:t>, …)</a:t>
            </a:r>
            <a:br>
              <a:rPr lang="es-ES"/>
            </a:br>
            <a:r>
              <a:rPr lang="es-ES"/>
              <a:t>resultando </a:t>
            </a:r>
          </a:p>
          <a:p>
            <a:pPr lvl="1">
              <a:spcBef>
                <a:spcPct val="60000"/>
              </a:spcBef>
            </a:pPr>
            <a:r>
              <a:rPr lang="es-ES"/>
              <a:t>Repetición de información (ej., dos clientes comparten una cuenta)</a:t>
            </a:r>
          </a:p>
          <a:p>
            <a:pPr lvl="1">
              <a:spcBef>
                <a:spcPct val="60000"/>
              </a:spcBef>
            </a:pPr>
            <a:r>
              <a:rPr lang="es-ES"/>
              <a:t>Necesidad de valores null (ej., representar un cliente sin ninguna cuenta)</a:t>
            </a:r>
          </a:p>
          <a:p>
            <a:pPr>
              <a:spcBef>
                <a:spcPct val="60000"/>
              </a:spcBef>
            </a:pPr>
            <a:r>
              <a:rPr lang="es-ES"/>
              <a:t>La teoría de normalización (Capítulo 7) trata de cómo diseñar esquemas de relación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2701</TotalTime>
  <Words>2059</Words>
  <Application>Microsoft Office PowerPoint</Application>
  <PresentationFormat>Presentación en pantalla (4:3)</PresentationFormat>
  <Paragraphs>767</Paragraphs>
  <Slides>53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64" baseType="lpstr">
      <vt:lpstr>Monotype Sorts</vt:lpstr>
      <vt:lpstr>Calibri</vt:lpstr>
      <vt:lpstr>Helvetica</vt:lpstr>
      <vt:lpstr>Lucida Sans Unicode</vt:lpstr>
      <vt:lpstr>Symbol</vt:lpstr>
      <vt:lpstr>Times New Roman</vt:lpstr>
      <vt:lpstr>Webdings</vt:lpstr>
      <vt:lpstr>Wingdings 2</vt:lpstr>
      <vt:lpstr>db-5-grey</vt:lpstr>
      <vt:lpstr>Clip</vt:lpstr>
      <vt:lpstr>Equation</vt:lpstr>
      <vt:lpstr>Capítulo 2: Modelo entidad-relación Algebra Relacional</vt:lpstr>
      <vt:lpstr>Capítulo  2:  Modelo entidad-relación</vt:lpstr>
      <vt:lpstr>Ejemplo de una relación</vt:lpstr>
      <vt:lpstr>Estructura básica</vt:lpstr>
      <vt:lpstr>Atributos</vt:lpstr>
      <vt:lpstr>Esquema de la relación</vt:lpstr>
      <vt:lpstr>Instancia de relación</vt:lpstr>
      <vt:lpstr>Las relaciones no son ordenadas</vt:lpstr>
      <vt:lpstr>Base de datos</vt:lpstr>
      <vt:lpstr>La relación proveedores</vt:lpstr>
      <vt:lpstr>La relación partes</vt:lpstr>
      <vt:lpstr>La relación envios</vt:lpstr>
      <vt:lpstr>Claves</vt:lpstr>
      <vt:lpstr>Claves  (cont.)</vt:lpstr>
      <vt:lpstr>Claves  (cont.)</vt:lpstr>
      <vt:lpstr>Diagrama de esquema</vt:lpstr>
      <vt:lpstr>Lenguajes de consulta</vt:lpstr>
      <vt:lpstr>Algebra relacional</vt:lpstr>
      <vt:lpstr>Operación selección – Ejemplo</vt:lpstr>
      <vt:lpstr>Operación selección</vt:lpstr>
      <vt:lpstr>Operación proyección – Ejemplo</vt:lpstr>
      <vt:lpstr>Operación proyección</vt:lpstr>
      <vt:lpstr>Operación unión – Ejemplo</vt:lpstr>
      <vt:lpstr>Operación unión</vt:lpstr>
      <vt:lpstr>Operación diferencia de conjuntos – Ejemplo</vt:lpstr>
      <vt:lpstr>Operación diferencia de conjuntos</vt:lpstr>
      <vt:lpstr>Operación producto cartesiano - Ejemplo</vt:lpstr>
      <vt:lpstr>Operación producto cartesiano</vt:lpstr>
      <vt:lpstr>Composición de operaciones</vt:lpstr>
      <vt:lpstr>Operación renombramiento</vt:lpstr>
      <vt:lpstr>Definición formal</vt:lpstr>
      <vt:lpstr>Operaciones adicionales</vt:lpstr>
      <vt:lpstr>Operación intersección de conjuntos</vt:lpstr>
      <vt:lpstr>Operación intersección de conjuntos - Ejemplo</vt:lpstr>
      <vt:lpstr>Operación reunión natural</vt:lpstr>
      <vt:lpstr>Operación reunión natural – Ejemplo</vt:lpstr>
      <vt:lpstr>Operación asignación</vt:lpstr>
      <vt:lpstr>Operaciones de álgebra relacional extendida</vt:lpstr>
      <vt:lpstr>Proyección generalizada</vt:lpstr>
      <vt:lpstr>Funciones de agregación y operaciones</vt:lpstr>
      <vt:lpstr>Operación de agregación – Ejemplo</vt:lpstr>
      <vt:lpstr>Operación de agregación – Ejemplo</vt:lpstr>
      <vt:lpstr>Funciones de agregación (cont.)</vt:lpstr>
      <vt:lpstr>Valores nulos</vt:lpstr>
      <vt:lpstr>Valores nulos</vt:lpstr>
      <vt:lpstr>Modificación de la base de datos</vt:lpstr>
      <vt:lpstr>Borrado</vt:lpstr>
      <vt:lpstr>Ejemplos de borrado</vt:lpstr>
      <vt:lpstr>Inserción</vt:lpstr>
      <vt:lpstr>Ejemplos de inserción</vt:lpstr>
      <vt:lpstr>Actualización</vt:lpstr>
      <vt:lpstr>Ejemplos de actualización</vt:lpstr>
      <vt:lpstr>Fin del capítulo 2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Relational Model</dc:title>
  <dc:creator>Avi Silberschatz</dc:creator>
  <cp:lastModifiedBy>Joaquin Vietto</cp:lastModifiedBy>
  <cp:revision>51</cp:revision>
  <cp:lastPrinted>2005-01-10T22:07:15Z</cp:lastPrinted>
  <dcterms:created xsi:type="dcterms:W3CDTF">2004-10-12T12:12:34Z</dcterms:created>
  <dcterms:modified xsi:type="dcterms:W3CDTF">2021-05-15T23:28:04Z</dcterms:modified>
</cp:coreProperties>
</file>