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70"/>
  </p:notesMasterIdLst>
  <p:handoutMasterIdLst>
    <p:handoutMasterId r:id="rId71"/>
  </p:handoutMasterIdLst>
  <p:sldIdLst>
    <p:sldId id="367" r:id="rId2"/>
    <p:sldId id="256" r:id="rId3"/>
    <p:sldId id="461" r:id="rId4"/>
    <p:sldId id="411" r:id="rId5"/>
    <p:sldId id="413" r:id="rId6"/>
    <p:sldId id="358" r:id="rId7"/>
    <p:sldId id="359" r:id="rId8"/>
    <p:sldId id="361" r:id="rId9"/>
    <p:sldId id="362" r:id="rId10"/>
    <p:sldId id="363" r:id="rId11"/>
    <p:sldId id="257" r:id="rId12"/>
    <p:sldId id="414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 autoAdjust="0"/>
    <p:restoredTop sz="98695" autoAdjust="0"/>
  </p:normalViewPr>
  <p:slideViewPr>
    <p:cSldViewPr snapToGrid="0">
      <p:cViewPr>
        <p:scale>
          <a:sx n="77" d="100"/>
          <a:sy n="77" d="100"/>
        </p:scale>
        <p:origin x="-1368" y="-96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10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58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174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222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270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18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6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655" tIns="46988" rIns="95655" bIns="46988" anchor="b"/>
          <a:lstStyle/>
          <a:p>
            <a:pPr algn="r" defTabSz="966788"/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462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221190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21190" name="Clip" r:id="rId3" imgW="0" imgH="0" progId="MS_ClipArt_Gallery.2">
              <p:embed/>
            </p:oleObj>
          </a:graphicData>
        </a:graphic>
      </p:graphicFrame>
      <p:pic>
        <p:nvPicPr>
          <p:cNvPr id="221192" name="Picture 1032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</p:spPr>
      </p:pic>
      <p:pic>
        <p:nvPicPr>
          <p:cNvPr id="221193" name="Picture 1033" descr="PH01266J"/>
          <p:cNvPicPr>
            <a:picLocks noChangeAspect="1" noChangeArrowheads="1"/>
          </p:cNvPicPr>
          <p:nvPr/>
        </p:nvPicPr>
        <p:blipFill>
          <a:blip r:embed="rId5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  <p:sp>
        <p:nvSpPr>
          <p:cNvPr id="221194" name="Text Box 1034"/>
          <p:cNvSpPr txBox="1">
            <a:spLocks noChangeArrowheads="1"/>
          </p:cNvSpPr>
          <p:nvPr userDrawn="1"/>
        </p:nvSpPr>
        <p:spPr bwMode="auto">
          <a:xfrm>
            <a:off x="2279650" y="5726113"/>
            <a:ext cx="45037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Fundamentos de Bases de datos, 5ª Edición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y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Consulte </a:t>
            </a:r>
            <a:r>
              <a:rPr lang="en-US" sz="1200" b="1">
                <a:solidFill>
                  <a:schemeClr val="tx2"/>
                </a:solidFill>
                <a:hlinkClick r:id="rId6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sobre condiciones de uso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F35E72-25B4-4625-B913-72EFCD11BC8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B14BD-E6E8-4590-A582-42FF690BC36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14388" y="1093788"/>
            <a:ext cx="7661275" cy="4903787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9CB756E-F05D-457F-ABDE-51C5D001FF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03B1BD-84F7-4529-B5C6-8DB0785458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2B4F8B-5A01-45AC-94E3-7515566268E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7B4101-2A24-4F16-963D-463B6EA131F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56CDD9-750B-4666-8DDB-243BDE26AAC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03274E-9E2B-465E-A921-2BC11F76BEE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C14150-AF5E-4D7B-8800-2D91923665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F9E7B7-B00D-4A71-82DD-60E22DC29B4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30D44E-3BEB-4660-964B-523BD2B2E70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7DDAE-8D7A-4948-905F-49A64466D15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D8BC90C4-2D67-4E15-8A0B-78C5DFBA92D3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448175" y="6613525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3.</a:t>
            </a:r>
            <a:fld id="{3E9D3BF4-171C-4FAC-94C9-71E72F25E285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‹Nº›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20169" name="Picture 9" descr="Icon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</p:spPr>
      </p:pic>
      <p:pic>
        <p:nvPicPr>
          <p:cNvPr id="220170" name="Picture 10" descr="PH01266J"/>
          <p:cNvPicPr>
            <a:picLocks noChangeAspect="1" noChangeArrowheads="1"/>
          </p:cNvPicPr>
          <p:nvPr/>
        </p:nvPicPr>
        <p:blipFill>
          <a:blip r:embed="rId16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  <p:sp>
        <p:nvSpPr>
          <p:cNvPr id="220171" name="Text Box 11"/>
          <p:cNvSpPr txBox="1">
            <a:spLocks noChangeArrowheads="1"/>
          </p:cNvSpPr>
          <p:nvPr userDrawn="1"/>
        </p:nvSpPr>
        <p:spPr bwMode="auto">
          <a:xfrm>
            <a:off x="6840538" y="6613525"/>
            <a:ext cx="222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y Sudarshan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 userDrawn="1"/>
        </p:nvSpPr>
        <p:spPr bwMode="auto">
          <a:xfrm>
            <a:off x="0" y="6613525"/>
            <a:ext cx="327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Fundamentos de Bases de Datos – 5ª Edición, 2005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Capítulo 3: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Sentencia Drop and Alter Table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/>
              <a:t>La sentencia </a:t>
            </a:r>
            <a:r>
              <a:rPr lang="en-US" b="1">
                <a:solidFill>
                  <a:schemeClr val="tx2"/>
                </a:solidFill>
              </a:rPr>
              <a:t>drop table</a:t>
            </a:r>
            <a:r>
              <a:rPr lang="en-US" b="1"/>
              <a:t> </a:t>
            </a:r>
            <a:r>
              <a:rPr lang="en-US"/>
              <a:t>elimina toda la información contenida en la tabla y elimina la tabla de la base de datos.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/>
              <a:t>El comando </a:t>
            </a:r>
            <a:r>
              <a:rPr lang="en-US" b="1">
                <a:solidFill>
                  <a:schemeClr val="tx2"/>
                </a:solidFill>
              </a:rPr>
              <a:t>alter table</a:t>
            </a:r>
            <a:r>
              <a:rPr lang="en-US"/>
              <a:t> es usado para agregar atributos a una relación existente: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sz="2000" b="1"/>
              <a:t>            	</a:t>
            </a:r>
            <a:r>
              <a:rPr lang="en-US" b="1"/>
              <a:t>alter table </a:t>
            </a:r>
            <a:r>
              <a:rPr lang="en-US" i="1"/>
              <a:t>r </a:t>
            </a:r>
            <a:r>
              <a:rPr lang="en-US" b="1"/>
              <a:t>add </a:t>
            </a:r>
            <a:r>
              <a:rPr lang="en-US" i="1"/>
              <a:t>A 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i="1"/>
              <a:t>     donde A</a:t>
            </a:r>
            <a:r>
              <a:rPr lang="en-US"/>
              <a:t> es el nombre de los atributos a agregar en la relación </a:t>
            </a:r>
            <a:r>
              <a:rPr lang="en-US" i="1"/>
              <a:t>r </a:t>
            </a:r>
            <a:r>
              <a:rPr lang="en-US"/>
              <a:t> y  </a:t>
            </a:r>
            <a:r>
              <a:rPr lang="en-US" i="1"/>
              <a:t>D</a:t>
            </a:r>
            <a:r>
              <a:rPr lang="en-US"/>
              <a:t> es el dominio de </a:t>
            </a:r>
            <a:r>
              <a:rPr lang="en-US" i="1"/>
              <a:t>A.</a:t>
            </a:r>
            <a:endParaRPr lang="en-US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/>
              <a:t>Todas los nuevos atributos que se agregan en la relación son asignados como que admiten </a:t>
            </a:r>
            <a:r>
              <a:rPr lang="en-US" i="1"/>
              <a:t>null</a:t>
            </a:r>
            <a:r>
              <a:rPr lang="en-US"/>
              <a:t> y llenados para todas las tuplas con ese valor.  </a:t>
            </a:r>
          </a:p>
          <a:p>
            <a:pPr>
              <a:lnSpc>
                <a:spcPct val="110000"/>
              </a:lnSpc>
              <a:tabLst>
                <a:tab pos="2232025" algn="l"/>
              </a:tabLst>
            </a:pPr>
            <a:r>
              <a:rPr lang="en-US"/>
              <a:t>El comando </a:t>
            </a:r>
            <a:r>
              <a:rPr lang="en-US" b="1">
                <a:solidFill>
                  <a:schemeClr val="tx2"/>
                </a:solidFill>
              </a:rPr>
              <a:t>alter table</a:t>
            </a:r>
            <a:r>
              <a:rPr lang="en-US"/>
              <a:t> se puede utilizar para eliminar atributos de una relación 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2232025" algn="l"/>
              </a:tabLst>
            </a:pPr>
            <a:r>
              <a:rPr lang="en-US"/>
              <a:t>		</a:t>
            </a:r>
            <a:r>
              <a:rPr lang="en-US" b="1"/>
              <a:t>alter table </a:t>
            </a:r>
            <a:r>
              <a:rPr lang="en-US" i="1"/>
              <a:t>r</a:t>
            </a:r>
            <a:r>
              <a:rPr lang="en-US" b="1"/>
              <a:t> drop</a:t>
            </a:r>
            <a:r>
              <a:rPr lang="en-US" i="1"/>
              <a:t> A    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i="1"/>
              <a:t>     donde A</a:t>
            </a:r>
            <a:r>
              <a:rPr lang="en-US"/>
              <a:t> es el nombre del atributo que se elimina de la relación</a:t>
            </a:r>
            <a:r>
              <a:rPr lang="en-US" i="1"/>
              <a:t> r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/>
              <a:t>Eliminación de atributos no es aceptado por todos los motores bases de 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s-ES"/>
              <a:t>Estructura básica de las consultas</a:t>
            </a: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s-ES"/>
              <a:t>SQL está basado en operaciones relacionales y de conjunto con ciertas modificaciones y mejoras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s-ES"/>
              <a:t>Una consulta característica de SQL tiene la forma</a:t>
            </a:r>
            <a:r>
              <a:rPr lang="en-US"/>
              <a:t>: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select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r</a:t>
            </a:r>
            <a:r>
              <a:rPr lang="en-US" i="1" baseline="-25000"/>
              <a:t>m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where </a:t>
            </a:r>
            <a:r>
              <a:rPr lang="en-US" i="1"/>
              <a:t>P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s-ES" sz="2000"/>
              <a:t>representan los atributos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s-ES" sz="2000"/>
              <a:t>representan las relaciones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i="1"/>
              <a:t>P</a:t>
            </a:r>
            <a:r>
              <a:rPr lang="en-US"/>
              <a:t> </a:t>
            </a:r>
            <a:r>
              <a:rPr lang="es-ES" sz="2000"/>
              <a:t>es un predicado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s-ES"/>
              <a:t>Esta consulta es equivalente a la expresión del álgebra relacional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>
                <a:latin typeface="Symbol" pitchFamily="18" charset="2"/>
              </a:rPr>
              <a:t></a:t>
            </a:r>
            <a:r>
              <a:rPr lang="en-US" sz="2000" i="1" baseline="-25000"/>
              <a:t>A</a:t>
            </a:r>
            <a:r>
              <a:rPr lang="en-US" sz="2000" baseline="-25000"/>
              <a:t>1</a:t>
            </a:r>
            <a:r>
              <a:rPr lang="en-US" sz="2000" i="1" baseline="-25000"/>
              <a:t>, A2, ..., An</a:t>
            </a:r>
            <a:r>
              <a:rPr lang="en-US"/>
              <a:t>(</a:t>
            </a:r>
            <a:r>
              <a:rPr lang="en-US" sz="2400">
                <a:latin typeface="Symbol" pitchFamily="18" charset="2"/>
              </a:rPr>
              <a:t></a:t>
            </a:r>
            <a:r>
              <a:rPr lang="en-US" sz="2400" i="1" baseline="-25000"/>
              <a:t>P </a:t>
            </a:r>
            <a:r>
              <a:rPr lang="en-US" i="1"/>
              <a:t>(r</a:t>
            </a:r>
            <a:r>
              <a:rPr lang="en-US" baseline="-25000"/>
              <a:t>1 </a:t>
            </a:r>
            <a:r>
              <a:rPr lang="en-US"/>
              <a:t>  x </a:t>
            </a:r>
            <a:r>
              <a:rPr lang="en-US" i="1"/>
              <a:t>r</a:t>
            </a:r>
            <a:r>
              <a:rPr lang="en-US" baseline="-25000"/>
              <a:t>2    </a:t>
            </a:r>
            <a:r>
              <a:rPr lang="en-US"/>
              <a:t>x  ...  x  </a:t>
            </a:r>
            <a:r>
              <a:rPr lang="en-US" i="1"/>
              <a:t>r</a:t>
            </a:r>
            <a:r>
              <a:rPr lang="en-US" i="1" baseline="-25000"/>
              <a:t>m</a:t>
            </a:r>
            <a:r>
              <a:rPr lang="en-US"/>
              <a:t>))</a:t>
            </a:r>
          </a:p>
          <a:p>
            <a:pPr>
              <a:tabLst>
                <a:tab pos="2055813" algn="l"/>
              </a:tabLst>
            </a:pPr>
            <a:r>
              <a:rPr lang="es-ES"/>
              <a:t>El resultado de una consulta de SQL es una </a:t>
            </a:r>
            <a:r>
              <a:rPr lang="es-ES">
                <a:solidFill>
                  <a:schemeClr val="tx2"/>
                </a:solidFill>
              </a:rPr>
              <a:t>relación</a:t>
            </a:r>
            <a:r>
              <a:rPr lang="en-US">
                <a:solidFill>
                  <a:schemeClr val="tx2"/>
                </a:solidFill>
              </a:rPr>
              <a:t>.</a:t>
            </a:r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La claúsula SELECT</a:t>
            </a:r>
            <a:endParaRPr lang="es-E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s-MX" sz="2000"/>
              <a:t>SELECT </a:t>
            </a:r>
            <a:r>
              <a:rPr lang="es-MX" sz="2000">
                <a:solidFill>
                  <a:schemeClr val="folHlink"/>
                </a:solidFill>
              </a:rPr>
              <a:t>[distinct] elemento(s)</a:t>
            </a:r>
          </a:p>
          <a:p>
            <a:pPr>
              <a:buFont typeface="Monotype Sorts" pitchFamily="2" charset="2"/>
              <a:buNone/>
            </a:pPr>
            <a:r>
              <a:rPr lang="es-MX" sz="2000"/>
              <a:t>FROM </a:t>
            </a:r>
            <a:r>
              <a:rPr lang="es-MX" sz="2000">
                <a:solidFill>
                  <a:schemeClr val="folHlink"/>
                </a:solidFill>
              </a:rPr>
              <a:t>tabla(s)</a:t>
            </a:r>
          </a:p>
          <a:p>
            <a:pPr>
              <a:buFont typeface="Monotype Sorts" pitchFamily="2" charset="2"/>
              <a:buNone/>
            </a:pPr>
            <a:r>
              <a:rPr lang="es-MX" sz="2000"/>
              <a:t>[WHERE </a:t>
            </a:r>
            <a:r>
              <a:rPr lang="es-MX" sz="2000">
                <a:solidFill>
                  <a:schemeClr val="folHlink"/>
                </a:solidFill>
              </a:rPr>
              <a:t>condicion</a:t>
            </a:r>
            <a:r>
              <a:rPr lang="es-MX" sz="2000"/>
              <a:t>]</a:t>
            </a:r>
          </a:p>
          <a:p>
            <a:pPr>
              <a:buFont typeface="Monotype Sorts" pitchFamily="2" charset="2"/>
              <a:buNone/>
            </a:pPr>
            <a:r>
              <a:rPr lang="es-MX" sz="2000"/>
              <a:t>[GROUP BY </a:t>
            </a:r>
            <a:r>
              <a:rPr lang="es-MX" sz="2000">
                <a:solidFill>
                  <a:schemeClr val="folHlink"/>
                </a:solidFill>
              </a:rPr>
              <a:t>campo(s)</a:t>
            </a:r>
            <a:r>
              <a:rPr lang="es-MX" sz="2000"/>
              <a:t> ]</a:t>
            </a:r>
          </a:p>
          <a:p>
            <a:pPr>
              <a:buFont typeface="Monotype Sorts" pitchFamily="2" charset="2"/>
              <a:buNone/>
            </a:pPr>
            <a:r>
              <a:rPr lang="es-MX" sz="2000"/>
              <a:t>[HAVING </a:t>
            </a:r>
            <a:r>
              <a:rPr lang="es-MX" sz="2000">
                <a:solidFill>
                  <a:schemeClr val="folHlink"/>
                </a:solidFill>
              </a:rPr>
              <a:t>condicion</a:t>
            </a:r>
            <a:r>
              <a:rPr lang="es-MX" sz="2000"/>
              <a:t>]</a:t>
            </a:r>
          </a:p>
          <a:p>
            <a:pPr>
              <a:buFont typeface="Monotype Sorts" pitchFamily="2" charset="2"/>
              <a:buNone/>
            </a:pPr>
            <a:r>
              <a:rPr lang="es-MX" sz="2000"/>
              <a:t>[ORDER BY </a:t>
            </a:r>
            <a:r>
              <a:rPr lang="es-MX" sz="2000">
                <a:solidFill>
                  <a:schemeClr val="folHlink"/>
                </a:solidFill>
              </a:rPr>
              <a:t>campo(s) </a:t>
            </a:r>
            <a:r>
              <a:rPr lang="es-MX" sz="2000"/>
              <a:t>]</a:t>
            </a:r>
          </a:p>
          <a:p>
            <a:pPr>
              <a:buFont typeface="Monotype Sorts" pitchFamily="2" charset="2"/>
              <a:buNone/>
            </a:pPr>
            <a:endParaRPr lang="es-MX" sz="2000"/>
          </a:p>
          <a:p>
            <a:pPr algn="ctr">
              <a:buFont typeface="Monotype Sorts" pitchFamily="2" charset="2"/>
              <a:buNone/>
            </a:pPr>
            <a:r>
              <a:rPr lang="es-MX" sz="2000">
                <a:solidFill>
                  <a:schemeClr val="tx2"/>
                </a:solidFill>
              </a:rPr>
              <a:t>Importante: Todo resultado de una consulta de la sentencia SELECT es una TABLA</a:t>
            </a:r>
            <a:endParaRPr lang="es-ES" sz="20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La cláusula select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s-ES"/>
              <a:t>La cláusula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s-ES"/>
              <a:t>se utiliza para dar la relación de los atributos deseados en el resultado de una consulta</a:t>
            </a:r>
            <a:endParaRPr lang="en-US"/>
          </a:p>
          <a:p>
            <a:pPr lvl="1">
              <a:tabLst>
                <a:tab pos="2055813" algn="l"/>
              </a:tabLst>
            </a:pPr>
            <a:r>
              <a:rPr lang="es-ES"/>
              <a:t>corresponde a la operación de proyección del álgebra</a:t>
            </a:r>
            <a:endParaRPr lang="en-US"/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/>
              <a:t>Ejemplo: o</a:t>
            </a:r>
            <a:r>
              <a:rPr lang="es-ES"/>
              <a:t>btener los nombres de todos los proveedores de la realación proveedor: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snombre 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proveedores</a:t>
            </a:r>
          </a:p>
          <a:p>
            <a:pPr>
              <a:tabLst>
                <a:tab pos="2055813" algn="l"/>
              </a:tabLst>
            </a:pPr>
            <a:r>
              <a:rPr lang="es-ES"/>
              <a:t>En la sintaxis del álgebra relacional “puro”, la consulta debería ser</a:t>
            </a:r>
            <a:r>
              <a:rPr lang="en-US"/>
              <a:t>: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	</a:t>
            </a:r>
            <a:r>
              <a:rPr lang="en-US">
                <a:latin typeface="Symbol" pitchFamily="18" charset="2"/>
              </a:rPr>
              <a:t></a:t>
            </a:r>
            <a:r>
              <a:rPr lang="en-US" sz="2000" i="1" baseline="-25000"/>
              <a:t>snombre </a:t>
            </a:r>
            <a:r>
              <a:rPr lang="en-US"/>
              <a:t>(</a:t>
            </a:r>
            <a:r>
              <a:rPr lang="en-US" i="1"/>
              <a:t>proveedores</a:t>
            </a:r>
            <a:r>
              <a:rPr lang="en-US"/>
              <a:t>)</a:t>
            </a:r>
          </a:p>
          <a:p>
            <a:pPr>
              <a:tabLst>
                <a:tab pos="2055813" algn="l"/>
              </a:tabLst>
            </a:pPr>
            <a:r>
              <a:rPr lang="en-US"/>
              <a:t>NOTA:  </a:t>
            </a:r>
            <a:r>
              <a:rPr lang="es-ES"/>
              <a:t>los nombres de SQL son de tipo de letra insensitivo (lo que significa que se puede utilizar las mayúsculas o minúsculas</a:t>
            </a:r>
            <a:r>
              <a:rPr lang="en-US"/>
              <a:t>.)  </a:t>
            </a:r>
          </a:p>
          <a:p>
            <a:pPr lvl="1">
              <a:tabLst>
                <a:tab pos="2055813" algn="l"/>
              </a:tabLst>
            </a:pPr>
            <a:r>
              <a:rPr lang="es-ES"/>
              <a:t>Puede ser deseable utilizar las mayúsculas en los lugares en los que utilizamos la fuente en negrita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La cláusula select (Cont.)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SQL </a:t>
            </a:r>
            <a:r>
              <a:rPr lang="es-ES"/>
              <a:t>permite los duplicados en las relaciones además de en los resultados de la consulta</a:t>
            </a:r>
            <a:r>
              <a:rPr lang="en-US"/>
              <a:t>.</a:t>
            </a:r>
          </a:p>
          <a:p>
            <a:pPr>
              <a:tabLst>
                <a:tab pos="2055813" algn="l"/>
              </a:tabLst>
            </a:pPr>
            <a:r>
              <a:rPr lang="es-ES"/>
              <a:t>Para forzar la eliminación de duplicados, insertar la clave </a:t>
            </a:r>
            <a:r>
              <a:rPr lang="en-US" b="1">
                <a:solidFill>
                  <a:schemeClr val="tx2"/>
                </a:solidFill>
              </a:rPr>
              <a:t>distinct </a:t>
            </a:r>
            <a:r>
              <a:rPr lang="es-ES"/>
              <a:t>después de select.</a:t>
            </a:r>
            <a:r>
              <a:rPr lang="en-US"/>
              <a:t> </a:t>
            </a:r>
            <a:endParaRPr lang="en-US" b="1"/>
          </a:p>
          <a:p>
            <a:pPr>
              <a:tabLst>
                <a:tab pos="2055813" algn="l"/>
              </a:tabLst>
            </a:pPr>
            <a:r>
              <a:rPr lang="es-ES"/>
              <a:t>Obtener los nombres de todas las ciudades en las relaciones proveedores , y anular los duplicados</a:t>
            </a:r>
            <a:endParaRPr lang="en-US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 distinct </a:t>
            </a:r>
            <a:r>
              <a:rPr lang="en-US"/>
              <a:t>ciudad</a:t>
            </a:r>
            <a:r>
              <a:rPr lang="en-US" i="1"/>
              <a:t> 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from </a:t>
            </a:r>
            <a:r>
              <a:rPr lang="en-US" i="1"/>
              <a:t>proveedores</a:t>
            </a:r>
          </a:p>
          <a:p>
            <a:pPr>
              <a:tabLst>
                <a:tab pos="2055813" algn="l"/>
              </a:tabLst>
            </a:pPr>
            <a:r>
              <a:rPr lang="es-ES"/>
              <a:t>La clave </a:t>
            </a:r>
            <a:r>
              <a:rPr lang="en-US" b="1"/>
              <a:t>all </a:t>
            </a:r>
            <a:r>
              <a:rPr lang="es-ES"/>
              <a:t>especifica que los duplicados no se han anulado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 all</a:t>
            </a:r>
            <a:r>
              <a:rPr lang="en-US"/>
              <a:t> </a:t>
            </a:r>
            <a:r>
              <a:rPr lang="en-US" i="1"/>
              <a:t>ciudad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proveedores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s-ES"/>
              <a:t>La cláusula select (Cont.)</a:t>
            </a: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Un asterisco (*) en la cláusula select indica “todos los atributos”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b="1"/>
              <a:t>			select </a:t>
            </a:r>
            <a:r>
              <a:rPr lang="en-US"/>
              <a:t>*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proveedores</a:t>
            </a:r>
          </a:p>
          <a:p>
            <a:pPr>
              <a:tabLst>
                <a:tab pos="2055813" algn="l"/>
              </a:tabLst>
            </a:pPr>
            <a:r>
              <a:rPr lang="es-ES"/>
              <a:t>La cláusula </a:t>
            </a:r>
            <a:r>
              <a:rPr lang="en-US" b="1">
                <a:solidFill>
                  <a:schemeClr val="tx2"/>
                </a:solidFill>
              </a:rPr>
              <a:t>select</a:t>
            </a:r>
            <a:r>
              <a:rPr lang="es-ES"/>
              <a:t> puede contener expresiones aritméticas que involucran la operación, +, –, * y /, y que funcionan en las constantes o en los atributos de las tuplas.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/>
              <a:t>La consulta: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b="1"/>
              <a:t>	                  select</a:t>
            </a:r>
            <a:r>
              <a:rPr lang="en-US"/>
              <a:t> </a:t>
            </a:r>
            <a:r>
              <a:rPr lang="en-US" i="1"/>
              <a:t>snum, snombre, situacion * 100, ciudad</a:t>
            </a:r>
            <a:r>
              <a:rPr lang="en-US"/>
              <a:t/>
            </a:r>
            <a:br>
              <a:rPr lang="en-US"/>
            </a:br>
            <a:r>
              <a:rPr lang="en-US"/>
              <a:t>                  </a:t>
            </a:r>
            <a:r>
              <a:rPr lang="en-US" b="1"/>
              <a:t>from </a:t>
            </a:r>
            <a:r>
              <a:rPr lang="en-US" i="1"/>
              <a:t>proveedores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i="1"/>
              <a:t>	</a:t>
            </a:r>
            <a:r>
              <a:rPr lang="es-ES"/>
              <a:t>volverá a una relación que es la misma que las relaciones </a:t>
            </a:r>
            <a:r>
              <a:rPr lang="es-ES" i="1"/>
              <a:t>proveedor</a:t>
            </a:r>
            <a:r>
              <a:rPr lang="es-ES"/>
              <a:t>,  excepto que el atributo </a:t>
            </a:r>
            <a:r>
              <a:rPr lang="es-ES" i="1"/>
              <a:t>situacion</a:t>
            </a:r>
            <a:r>
              <a:rPr lang="es-ES"/>
              <a:t> se multiplica por 100.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La cláusula where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s-ES"/>
              <a:t>La cláusula </a:t>
            </a:r>
            <a:r>
              <a:rPr lang="es-ES" b="1">
                <a:solidFill>
                  <a:schemeClr val="tx2"/>
                </a:solidFill>
              </a:rPr>
              <a:t>where</a:t>
            </a:r>
            <a:r>
              <a:rPr lang="es-ES" b="1"/>
              <a:t> </a:t>
            </a:r>
            <a:r>
              <a:rPr lang="es-ES"/>
              <a:t>especifica las condiciones que debe satisfacer el resultado</a:t>
            </a:r>
          </a:p>
          <a:p>
            <a:pPr lvl="1">
              <a:tabLst>
                <a:tab pos="1311275" algn="l"/>
              </a:tabLst>
            </a:pPr>
            <a:r>
              <a:rPr lang="es-ES"/>
              <a:t>Corresponde al predicado de la selección del álgebra relacional. </a:t>
            </a:r>
          </a:p>
          <a:p>
            <a:pPr>
              <a:tabLst>
                <a:tab pos="1311275" algn="l"/>
              </a:tabLst>
            </a:pPr>
            <a:r>
              <a:rPr lang="es-ES"/>
              <a:t>La búsqueda de todos los proveedores cuya situacion es mayor que 20 y la ciudad donde se encuentran es igual a “París”.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b="1"/>
              <a:t>		select </a:t>
            </a:r>
            <a:r>
              <a:rPr lang="en-US" i="1"/>
              <a:t>*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proveedores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ciudad = ‘París’ </a:t>
            </a:r>
            <a:r>
              <a:rPr lang="en-US" b="1"/>
              <a:t>and </a:t>
            </a:r>
            <a:r>
              <a:rPr lang="en-US" i="1"/>
              <a:t>situacion </a:t>
            </a:r>
            <a:r>
              <a:rPr lang="en-US"/>
              <a:t>&gt; 20</a:t>
            </a:r>
          </a:p>
          <a:p>
            <a:pPr>
              <a:tabLst>
                <a:tab pos="1311275" algn="l"/>
              </a:tabLst>
            </a:pPr>
            <a:r>
              <a:rPr lang="es-ES"/>
              <a:t>Los resultados de la comparación se pueden combinar utilizando las conectivas lógicas </a:t>
            </a:r>
            <a:r>
              <a:rPr lang="en-US" b="1"/>
              <a:t>and, or </a:t>
            </a:r>
            <a:r>
              <a:rPr lang="en-US"/>
              <a:t>y </a:t>
            </a:r>
            <a:r>
              <a:rPr lang="en-US" b="1"/>
              <a:t>not.</a:t>
            </a:r>
            <a:r>
              <a:rPr lang="en-US"/>
              <a:t> </a:t>
            </a:r>
          </a:p>
          <a:p>
            <a:pPr>
              <a:tabLst>
                <a:tab pos="1311275" algn="l"/>
              </a:tabLst>
            </a:pPr>
            <a:r>
              <a:rPr lang="es-ES"/>
              <a:t>Las comparaciones se pueden aplicar a los resultados de las expresiones aritméticas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La cláusula where (Cont.)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2668587"/>
          </a:xfrm>
          <a:noFill/>
          <a:ln/>
        </p:spPr>
        <p:txBody>
          <a:bodyPr lIns="90488" tIns="44450" rIns="90488" bIns="44450"/>
          <a:lstStyle/>
          <a:p>
            <a:r>
              <a:rPr lang="es-ES"/>
              <a:t>SQL incluye un operador de comparación </a:t>
            </a:r>
            <a:r>
              <a:rPr lang="es-ES" b="1">
                <a:solidFill>
                  <a:schemeClr val="tx2"/>
                </a:solidFill>
              </a:rPr>
              <a:t>between</a:t>
            </a:r>
            <a:endParaRPr lang="es-ES"/>
          </a:p>
          <a:p>
            <a:r>
              <a:rPr lang="es-ES"/>
              <a:t>Ejemplo: Obtener el nombre de los proveedores cuya situación está entre 15 y 40</a:t>
            </a:r>
            <a:endParaRPr kumimoji="0" lang="es-ES" sz="2000">
              <a:latin typeface="Times New Roman" pitchFamily="18" charset="0"/>
            </a:endParaRPr>
          </a:p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185863" y="2749550"/>
            <a:ext cx="7137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  select</a:t>
            </a:r>
            <a:r>
              <a:rPr kumimoji="1" lang="en-US" sz="1800" i="1"/>
              <a:t> snombre</a:t>
            </a:r>
            <a:r>
              <a:rPr kumimoji="1" lang="en-US" sz="1800"/>
              <a:t/>
            </a:r>
            <a:br>
              <a:rPr kumimoji="1" lang="en-US" sz="1800"/>
            </a:br>
            <a:r>
              <a:rPr kumimoji="1" lang="en-US" sz="1800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br>
              <a:rPr kumimoji="1" lang="en-US" sz="1800" i="1"/>
            </a:br>
            <a:r>
              <a:rPr kumimoji="1" lang="en-US" sz="1800"/>
              <a:t>	</a:t>
            </a:r>
            <a:r>
              <a:rPr kumimoji="1" lang="en-US" sz="1800" b="1"/>
              <a:t>where </a:t>
            </a:r>
            <a:r>
              <a:rPr kumimoji="1" lang="en-US" sz="1800" i="1"/>
              <a:t>situacion </a:t>
            </a:r>
            <a:r>
              <a:rPr kumimoji="1" lang="en-US" sz="1800" b="1"/>
              <a:t>between </a:t>
            </a:r>
            <a:r>
              <a:rPr kumimoji="1" lang="en-US" sz="1800"/>
              <a:t>15 </a:t>
            </a:r>
            <a:r>
              <a:rPr kumimoji="1" lang="en-US" sz="1800" b="1"/>
              <a:t>and </a:t>
            </a:r>
            <a:r>
              <a:rPr kumimoji="1" lang="en-US" sz="1800"/>
              <a:t>40</a:t>
            </a:r>
          </a:p>
          <a:p>
            <a:endParaRPr lang="en-US" sz="1800">
              <a:latin typeface="Times New Roman" pitchFamily="18" charset="0"/>
            </a:endParaRPr>
          </a:p>
          <a:p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La cláusula from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763000" cy="2249487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/>
              <a:t>La cláusula </a:t>
            </a:r>
            <a:r>
              <a:rPr lang="en-US" b="1">
                <a:solidFill>
                  <a:schemeClr val="tx2"/>
                </a:solidFill>
              </a:rPr>
              <a:t>from</a:t>
            </a:r>
            <a:r>
              <a:rPr lang="en-US" b="1"/>
              <a:t> </a:t>
            </a:r>
            <a:r>
              <a:rPr lang="en-US"/>
              <a:t>h</a:t>
            </a:r>
            <a:r>
              <a:rPr lang="es-ES"/>
              <a:t>ace una lista de las relaciones que se van a explorar en la evaluación de la expresión</a:t>
            </a:r>
            <a:endParaRPr lang="en-US"/>
          </a:p>
          <a:p>
            <a:pPr lvl="1">
              <a:tabLst>
                <a:tab pos="635000" algn="l"/>
                <a:tab pos="2403475" algn="l"/>
              </a:tabLst>
            </a:pPr>
            <a:r>
              <a:rPr lang="es-ES"/>
              <a:t>Corresponde a la operación del producto cartesiano del álgebra relacional</a:t>
            </a:r>
            <a:r>
              <a:rPr lang="en-US"/>
              <a:t>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s-ES"/>
              <a:t>Buscar el producto cartesiano </a:t>
            </a:r>
            <a:r>
              <a:rPr lang="en-US" i="1"/>
              <a:t>proveedores X partes</a:t>
            </a:r>
            <a:endParaRPr lang="en-US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b="1"/>
              <a:t>			select </a:t>
            </a:r>
            <a:r>
              <a:rPr lang="en-US">
                <a:latin typeface="Symbol" pitchFamily="18" charset="2"/>
              </a:rPr>
              <a:t>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proveedores, partes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92175" y="3084513"/>
            <a:ext cx="82518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</a:t>
            </a:r>
            <a:r>
              <a:rPr lang="es-MX" sz="1800"/>
              <a:t>Obtener todas las combinaciones de información de proveedores y partes tales que el proveedor y la parte en cuestión estén situados en la misma ciudad</a:t>
            </a:r>
            <a:r>
              <a:rPr kumimoji="1" lang="en-US" sz="1800"/>
              <a:t>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23925" y="4286250"/>
            <a:ext cx="6067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proveedores.*, partes.*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from </a:t>
            </a:r>
            <a:r>
              <a:rPr kumimoji="1" lang="en-US" sz="1800" i="1"/>
              <a:t>proveedores, partes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where  </a:t>
            </a:r>
            <a:r>
              <a:rPr kumimoji="1" lang="en-US" sz="1800" b="1" i="1"/>
              <a:t> </a:t>
            </a:r>
            <a:r>
              <a:rPr kumimoji="1" lang="en-US" sz="1800" i="1"/>
              <a:t>proveedores.ciudad =partes.ciudad</a:t>
            </a:r>
          </a:p>
          <a:p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La operación de renombramiento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2481262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s-ES"/>
              <a:t>SQL permite las relaciones y atributos de renombramiento utilizando la cláusula </a:t>
            </a:r>
            <a:r>
              <a:rPr lang="en-US" b="1"/>
              <a:t>as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i="1"/>
              <a:t>		nombre_antiguo </a:t>
            </a:r>
            <a:r>
              <a:rPr lang="en-US" b="1"/>
              <a:t>as</a:t>
            </a:r>
            <a:r>
              <a:rPr lang="en-US" i="1"/>
              <a:t> nombre_nuevo</a:t>
            </a:r>
            <a:endParaRPr lang="en-US"/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s-ES"/>
              <a:t>Obtener los datos del proveedor renombrando el snum por numero_proveedor</a:t>
            </a:r>
            <a:r>
              <a:rPr lang="en-US" i="1"/>
              <a:t>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09638" y="3316288"/>
            <a:ext cx="75739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800" b="1"/>
              <a:t>select </a:t>
            </a:r>
            <a:r>
              <a:rPr kumimoji="1" lang="en-US" sz="1800" i="1"/>
              <a:t>snum </a:t>
            </a:r>
            <a:r>
              <a:rPr kumimoji="1" lang="en-US" sz="1800" b="1"/>
              <a:t>as </a:t>
            </a:r>
            <a:r>
              <a:rPr kumimoji="1" lang="en-US" sz="1800" i="1"/>
              <a:t>numero_proveedor, snombre, situacion, ciudad</a:t>
            </a:r>
            <a:br>
              <a:rPr kumimoji="1" lang="en-US" sz="1800" i="1"/>
            </a:br>
            <a:r>
              <a:rPr kumimoji="1" lang="en-US" sz="1800" i="1"/>
              <a:t>      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r>
              <a:rPr kumimoji="1" lang="en-US" sz="1800"/>
              <a:t/>
            </a:r>
            <a:br>
              <a:rPr kumimoji="1" lang="en-US" sz="1800"/>
            </a:br>
            <a:endParaRPr kumimoji="1" lang="en-US" sz="1800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Capítulo 3:  SQL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ln/>
        </p:spPr>
        <p:txBody>
          <a:bodyPr lIns="90488" tIns="44450" rIns="90488" bIns="44450"/>
          <a:lstStyle/>
          <a:p>
            <a:r>
              <a:rPr lang="es-ES"/>
              <a:t>Definición de datos</a:t>
            </a:r>
          </a:p>
          <a:p>
            <a:r>
              <a:rPr lang="es-ES"/>
              <a:t>Estructura básica de las consultas</a:t>
            </a:r>
          </a:p>
          <a:p>
            <a:r>
              <a:rPr lang="es-ES"/>
              <a:t>Operaciones sobre conjuntos</a:t>
            </a:r>
          </a:p>
          <a:p>
            <a:r>
              <a:rPr lang="es-ES"/>
              <a:t>Funciones de agregación</a:t>
            </a:r>
          </a:p>
          <a:p>
            <a:r>
              <a:rPr lang="es-ES"/>
              <a:t>Valores nulos</a:t>
            </a:r>
          </a:p>
          <a:p>
            <a:r>
              <a:rPr lang="es-ES"/>
              <a:t>Subconsultas anidadas</a:t>
            </a:r>
          </a:p>
          <a:p>
            <a:r>
              <a:rPr lang="es-ES"/>
              <a:t>Consultas complejas</a:t>
            </a:r>
          </a:p>
          <a:p>
            <a:r>
              <a:rPr lang="es-ES"/>
              <a:t>Vistas</a:t>
            </a:r>
          </a:p>
          <a:p>
            <a:r>
              <a:rPr lang="es-ES"/>
              <a:t>Modificación de la base de datos</a:t>
            </a:r>
          </a:p>
          <a:p>
            <a:r>
              <a:rPr lang="es-ES"/>
              <a:t>Reunsión de relaciones**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Variables tupla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5975" y="1108075"/>
            <a:ext cx="7661275" cy="1487488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s-ES"/>
              <a:t>Las variables tupla se definen en la cláusula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s-ES"/>
              <a:t>mediante el uso de la cláusula </a:t>
            </a:r>
            <a:r>
              <a:rPr lang="en-US" b="1"/>
              <a:t>as</a:t>
            </a:r>
            <a:r>
              <a:rPr lang="en-US"/>
              <a:t>.</a:t>
            </a:r>
          </a:p>
          <a:p>
            <a:pPr>
              <a:tabLst>
                <a:tab pos="2055813" algn="l"/>
              </a:tabLst>
            </a:pPr>
            <a:r>
              <a:rPr lang="es-ES"/>
              <a:t>Obtener los nombres y situación de los proveedores cuya ciudad sea “Londrés”</a:t>
            </a:r>
            <a:r>
              <a:rPr lang="en-US"/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296988" y="4548188"/>
            <a:ext cx="6607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distinct </a:t>
            </a:r>
            <a:r>
              <a:rPr kumimoji="1" lang="en-US" sz="1800" i="1"/>
              <a:t>P1.*, P2.* 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from </a:t>
            </a:r>
            <a:r>
              <a:rPr kumimoji="1" lang="en-US" sz="1800" i="1"/>
              <a:t>proveedores </a:t>
            </a:r>
            <a:r>
              <a:rPr kumimoji="1" lang="en-US" sz="1800" b="1"/>
              <a:t>as </a:t>
            </a:r>
            <a:r>
              <a:rPr kumimoji="1" lang="en-US" sz="1800" i="1"/>
              <a:t>P1, proveedores </a:t>
            </a:r>
            <a:r>
              <a:rPr kumimoji="1" lang="en-US" sz="1800" b="1"/>
              <a:t>as </a:t>
            </a:r>
            <a:r>
              <a:rPr kumimoji="1" lang="en-US" sz="1800" i="1"/>
              <a:t>P2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where </a:t>
            </a:r>
            <a:r>
              <a:rPr kumimoji="1" lang="en-US" sz="1800" i="1"/>
              <a:t>P1.ciudad = P2.ciudad </a:t>
            </a:r>
            <a:r>
              <a:rPr kumimoji="1" lang="en-US" sz="1800" b="1"/>
              <a:t>and </a:t>
            </a:r>
            <a:r>
              <a:rPr kumimoji="1" lang="en-US" sz="1800" i="1"/>
              <a:t>P1.snum &lt; P2.snum ’</a:t>
            </a:r>
          </a:p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58825" y="3636963"/>
            <a:ext cx="7564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 </a:t>
            </a:r>
            <a:r>
              <a:rPr kumimoji="1" lang="es-ES" sz="1800"/>
              <a:t>Obtener </a:t>
            </a:r>
            <a:r>
              <a:rPr lang="es-MX" sz="1800"/>
              <a:t>todas las parejas de proveedores que viven en la misma ciudad</a:t>
            </a:r>
            <a:r>
              <a:rPr kumimoji="1" lang="en-US" sz="1800"/>
              <a:t>.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654175" y="2652713"/>
            <a:ext cx="3798888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p.snombre, p.situacion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from </a:t>
            </a:r>
            <a:r>
              <a:rPr kumimoji="1" lang="en-US" sz="1800" i="1"/>
              <a:t>proveedores </a:t>
            </a:r>
            <a:r>
              <a:rPr kumimoji="1" lang="en-US" sz="1800" b="1"/>
              <a:t>as </a:t>
            </a:r>
            <a:r>
              <a:rPr kumimoji="1" lang="en-US" sz="1800" i="1"/>
              <a:t>P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where </a:t>
            </a:r>
            <a:r>
              <a:rPr kumimoji="1" lang="en-US" sz="1800" i="1"/>
              <a:t> P.ciudad = “Londres”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Operaciones con cadenas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 sz="2000"/>
              <a:t>SQL incluye un operador de coincidencia de cadenas para comparaciones de cadenas de caracteres. *El operador “like” utiliza además los siguientes comodines: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/>
              <a:t>tanto por ciento(%).  El carácter % encaja con cualquier subcadena.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/>
              <a:t>guión bajo (_). El carácter _ encaja con cualquier carácter.</a:t>
            </a:r>
          </a:p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 sz="2000"/>
              <a:t>Obtener los nombres de todos los proveedores cuyos nombres incluyan las letras “al”.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s-ES" b="1"/>
              <a:t>		select </a:t>
            </a:r>
            <a:r>
              <a:rPr lang="es-ES" i="1"/>
              <a:t>snombre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from </a:t>
            </a:r>
            <a:r>
              <a:rPr lang="es-ES" i="1"/>
              <a:t>proveedores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where</a:t>
            </a:r>
            <a:r>
              <a:rPr lang="es-ES" b="1" i="1"/>
              <a:t> </a:t>
            </a:r>
            <a:r>
              <a:rPr lang="es-ES" i="1"/>
              <a:t>snombre </a:t>
            </a:r>
            <a:r>
              <a:rPr lang="es-ES" b="1"/>
              <a:t>like </a:t>
            </a:r>
            <a:r>
              <a:rPr lang="es-ES" b="1">
                <a:latin typeface="Century Gothic" pitchFamily="34" charset="0"/>
              </a:rPr>
              <a:t>‘</a:t>
            </a:r>
            <a:r>
              <a:rPr lang="es-ES"/>
              <a:t>%al%</a:t>
            </a:r>
            <a:r>
              <a:rPr lang="es-ES">
                <a:latin typeface="Century Gothic" pitchFamily="34" charset="0"/>
              </a:rPr>
              <a:t>’</a:t>
            </a:r>
          </a:p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 sz="2000"/>
              <a:t>SQL soporta una variable de operaciones con cadenas como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/>
              <a:t>concatenacion (que utiliza “||”)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/>
              <a:t>conversión de mayúscula a minúsculas(y viceversa)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s-ES"/>
              <a:t>Búsqueda de la longitud de la cadena, extracción de subcadena,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Orden en la presentación de las tuplas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8329612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s-ES"/>
              <a:t>Lista los nombres y situacion de los proveedores, ordenados por situación de menor a mayor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s-ES"/>
              <a:t>		</a:t>
            </a:r>
            <a:r>
              <a:rPr lang="es-ES" b="1"/>
              <a:t>select </a:t>
            </a:r>
            <a:r>
              <a:rPr lang="es-ES" i="1"/>
              <a:t>snombre, situacion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from    </a:t>
            </a:r>
            <a:r>
              <a:rPr lang="es-ES" i="1"/>
              <a:t>proveedores</a:t>
            </a:r>
            <a:br>
              <a:rPr lang="es-ES" i="1"/>
            </a:br>
            <a:r>
              <a:rPr lang="es-ES"/>
              <a:t>	</a:t>
            </a:r>
            <a:r>
              <a:rPr lang="es-ES" b="1"/>
              <a:t>order by </a:t>
            </a:r>
            <a:r>
              <a:rPr lang="es-ES" i="1"/>
              <a:t>situacion</a:t>
            </a:r>
            <a:endParaRPr lang="es-ES"/>
          </a:p>
          <a:p>
            <a:pPr>
              <a:tabLst>
                <a:tab pos="906463" algn="l"/>
              </a:tabLst>
            </a:pPr>
            <a:r>
              <a:rPr lang="es-ES"/>
              <a:t>Se puede especificar la cláusula </a:t>
            </a:r>
            <a:r>
              <a:rPr lang="es-ES" b="1">
                <a:solidFill>
                  <a:schemeClr val="tx2"/>
                </a:solidFill>
              </a:rPr>
              <a:t>desc</a:t>
            </a:r>
            <a:r>
              <a:rPr lang="es-ES"/>
              <a:t> para orden descendente o </a:t>
            </a:r>
            <a:r>
              <a:rPr lang="es-ES" b="1">
                <a:solidFill>
                  <a:schemeClr val="tx2"/>
                </a:solidFill>
              </a:rPr>
              <a:t>asc</a:t>
            </a:r>
            <a:r>
              <a:rPr lang="es-ES"/>
              <a:t> para orden ascendente, de cada atributo; el orden ascendente es el orden por defecto.</a:t>
            </a:r>
          </a:p>
          <a:p>
            <a:pPr lvl="1">
              <a:tabLst>
                <a:tab pos="906463" algn="l"/>
              </a:tabLst>
            </a:pPr>
            <a:r>
              <a:rPr lang="es-ES"/>
              <a:t>Ejemplo:  </a:t>
            </a:r>
            <a:r>
              <a:rPr lang="es-ES" b="1"/>
              <a:t>order by</a:t>
            </a:r>
            <a:r>
              <a:rPr lang="es-ES"/>
              <a:t> </a:t>
            </a:r>
            <a:r>
              <a:rPr lang="es-ES" i="1"/>
              <a:t>situacion</a:t>
            </a:r>
            <a:r>
              <a:rPr lang="es-ES"/>
              <a:t> </a:t>
            </a:r>
            <a:r>
              <a:rPr lang="es-ES" b="1"/>
              <a:t>desc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Duplicados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s-ES"/>
              <a:t>En las relaciones con duplicados, SQL permite definir cuantas copias de las tuplas aparecen en el resultado.</a:t>
            </a:r>
          </a:p>
          <a:p>
            <a:r>
              <a:rPr lang="es-ES"/>
              <a:t>Las versiones </a:t>
            </a:r>
            <a:r>
              <a:rPr lang="es-ES" b="1">
                <a:solidFill>
                  <a:schemeClr val="tx2"/>
                </a:solidFill>
              </a:rPr>
              <a:t>multiconjunto </a:t>
            </a:r>
            <a:r>
              <a:rPr lang="es-ES"/>
              <a:t>de algunos de los operadores del álgebra relacional – dadas las relaciones multiconjunto 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 y </a:t>
            </a:r>
            <a:r>
              <a:rPr lang="es-ES" i="1"/>
              <a:t>r</a:t>
            </a:r>
            <a:r>
              <a:rPr lang="es-ES" baseline="-25000"/>
              <a:t>2</a:t>
            </a:r>
            <a:r>
              <a:rPr lang="es-ES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s-ES"/>
              <a:t>1.	 </a:t>
            </a:r>
            <a:r>
              <a:rPr lang="es-ES" sz="2400" b="1">
                <a:sym typeface="Symbol" pitchFamily="18" charset="2"/>
              </a:rPr>
              <a:t></a:t>
            </a:r>
            <a:r>
              <a:rPr lang="es-ES" sz="2400" b="1" i="1" baseline="-25000">
                <a:sym typeface="Symbol" pitchFamily="18" charset="2"/>
              </a:rPr>
              <a:t> </a:t>
            </a:r>
            <a:r>
              <a:rPr lang="es-ES" b="1">
                <a:sym typeface="Symbol" pitchFamily="18" charset="2"/>
              </a:rPr>
              <a:t>(</a:t>
            </a:r>
            <a:r>
              <a:rPr lang="es-ES" b="1" i="1">
                <a:sym typeface="Symbol" pitchFamily="18" charset="2"/>
              </a:rPr>
              <a:t>r</a:t>
            </a:r>
            <a:r>
              <a:rPr lang="es-ES" b="1" baseline="-25000">
                <a:sym typeface="Symbol" pitchFamily="18" charset="2"/>
              </a:rPr>
              <a:t>1</a:t>
            </a:r>
            <a:r>
              <a:rPr lang="es-ES" b="1">
                <a:sym typeface="Symbol" pitchFamily="18" charset="2"/>
              </a:rPr>
              <a:t>)</a:t>
            </a:r>
            <a:r>
              <a:rPr lang="es-ES" b="1" i="1">
                <a:sym typeface="Symbol" pitchFamily="18" charset="2"/>
              </a:rPr>
              <a:t>:</a:t>
            </a:r>
            <a:r>
              <a:rPr lang="es-ES"/>
              <a:t> Si hay </a:t>
            </a:r>
            <a:r>
              <a:rPr lang="es-ES" i="1"/>
              <a:t>c</a:t>
            </a:r>
            <a:r>
              <a:rPr lang="es-ES" baseline="-25000"/>
              <a:t>1</a:t>
            </a:r>
            <a:r>
              <a:rPr lang="es-ES"/>
              <a:t> copias de la tupla </a:t>
            </a:r>
            <a:r>
              <a:rPr lang="es-ES" i="1"/>
              <a:t>t</a:t>
            </a:r>
            <a:r>
              <a:rPr lang="es-ES" baseline="-25000"/>
              <a:t>1</a:t>
            </a:r>
            <a:r>
              <a:rPr lang="es-ES"/>
              <a:t> en 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, y  </a:t>
            </a:r>
            <a:r>
              <a:rPr lang="es-ES" i="1"/>
              <a:t>t</a:t>
            </a:r>
            <a:r>
              <a:rPr lang="es-ES" baseline="-25000"/>
              <a:t>1</a:t>
            </a:r>
            <a:r>
              <a:rPr lang="es-ES"/>
              <a:t> satisface las selecciones </a:t>
            </a:r>
            <a:r>
              <a:rPr lang="es-ES" sz="2400">
                <a:sym typeface="Symbol" pitchFamily="18" charset="2"/>
              </a:rPr>
              <a:t></a:t>
            </a:r>
            <a:r>
              <a:rPr lang="es-ES" sz="2400" i="1" baseline="-25000">
                <a:sym typeface="Symbol" pitchFamily="18" charset="2"/>
              </a:rPr>
              <a:t></a:t>
            </a:r>
            <a:r>
              <a:rPr lang="es-ES" baseline="-25000">
                <a:sym typeface="Symbol" pitchFamily="18" charset="2"/>
              </a:rPr>
              <a:t>,</a:t>
            </a:r>
            <a:r>
              <a:rPr lang="es-ES">
                <a:sym typeface="Symbol" pitchFamily="18" charset="2"/>
              </a:rPr>
              <a:t>, entonces hay </a:t>
            </a:r>
            <a:r>
              <a:rPr lang="es-ES" i="1">
                <a:sym typeface="Symbol" pitchFamily="18" charset="2"/>
              </a:rPr>
              <a:t>c</a:t>
            </a:r>
            <a:r>
              <a:rPr lang="es-ES" baseline="-25000">
                <a:sym typeface="Symbol" pitchFamily="18" charset="2"/>
              </a:rPr>
              <a:t>1 </a:t>
            </a:r>
            <a:r>
              <a:rPr lang="es-ES">
                <a:sym typeface="Symbol" pitchFamily="18" charset="2"/>
              </a:rPr>
              <a:t>copias de </a:t>
            </a:r>
            <a:r>
              <a:rPr lang="es-ES" i="1">
                <a:sym typeface="Symbol" pitchFamily="18" charset="2"/>
              </a:rPr>
              <a:t>t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en </a:t>
            </a:r>
            <a:r>
              <a:rPr lang="es-ES"/>
              <a:t> </a:t>
            </a:r>
            <a:r>
              <a:rPr lang="es-ES" sz="2400">
                <a:sym typeface="Symbol" pitchFamily="18" charset="2"/>
              </a:rPr>
              <a:t></a:t>
            </a:r>
            <a:r>
              <a:rPr lang="es-ES" sz="2400" i="1" baseline="-25000">
                <a:sym typeface="Symbol" pitchFamily="18" charset="2"/>
              </a:rPr>
              <a:t> </a:t>
            </a:r>
            <a:r>
              <a:rPr lang="es-ES">
                <a:sym typeface="Symbol" pitchFamily="18" charset="2"/>
              </a:rPr>
              <a:t>(</a:t>
            </a:r>
            <a:r>
              <a:rPr lang="es-ES" i="1">
                <a:sym typeface="Symbol" pitchFamily="18" charset="2"/>
              </a:rPr>
              <a:t>r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)</a:t>
            </a:r>
            <a:r>
              <a:rPr lang="es-ES" i="1">
                <a:sym typeface="Symbol" pitchFamily="18" charset="2"/>
              </a:rPr>
              <a:t>.</a:t>
            </a:r>
            <a:endParaRPr lang="es-ES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s-ES">
                <a:sym typeface="Symbol" pitchFamily="18" charset="2"/>
              </a:rPr>
              <a:t>2.	 </a:t>
            </a:r>
            <a:r>
              <a:rPr lang="es-ES" b="1">
                <a:sym typeface="Symbol" pitchFamily="18" charset="2"/>
              </a:rPr>
              <a:t></a:t>
            </a:r>
            <a:r>
              <a:rPr lang="es-ES" sz="2000" b="1" i="1" baseline="-25000">
                <a:sym typeface="Symbol" pitchFamily="18" charset="2"/>
              </a:rPr>
              <a:t>A </a:t>
            </a:r>
            <a:r>
              <a:rPr lang="es-ES" b="1">
                <a:sym typeface="Symbol" pitchFamily="18" charset="2"/>
              </a:rPr>
              <a:t>(</a:t>
            </a:r>
            <a:r>
              <a:rPr lang="es-ES" b="1" i="1">
                <a:sym typeface="Symbol" pitchFamily="18" charset="2"/>
              </a:rPr>
              <a:t>r </a:t>
            </a:r>
            <a:r>
              <a:rPr lang="es-ES" b="1">
                <a:sym typeface="Symbol" pitchFamily="18" charset="2"/>
              </a:rPr>
              <a:t>):</a:t>
            </a:r>
            <a:r>
              <a:rPr lang="es-ES">
                <a:sym typeface="Symbol" pitchFamily="18" charset="2"/>
              </a:rPr>
              <a:t> Para cada copia tupla </a:t>
            </a:r>
            <a:r>
              <a:rPr lang="es-ES" i="1">
                <a:sym typeface="Symbol" pitchFamily="18" charset="2"/>
              </a:rPr>
              <a:t>t</a:t>
            </a:r>
            <a:r>
              <a:rPr lang="es-ES" i="1" baseline="-25000">
                <a:sym typeface="Symbol" pitchFamily="18" charset="2"/>
              </a:rPr>
              <a:t>1</a:t>
            </a:r>
            <a:r>
              <a:rPr lang="es-ES" i="1">
                <a:sym typeface="Symbol" pitchFamily="18" charset="2"/>
              </a:rPr>
              <a:t> </a:t>
            </a:r>
            <a:r>
              <a:rPr lang="es-ES">
                <a:sym typeface="Symbol" pitchFamily="18" charset="2"/>
              </a:rPr>
              <a:t>en </a:t>
            </a:r>
            <a:r>
              <a:rPr lang="es-ES" i="1">
                <a:sym typeface="Symbol" pitchFamily="18" charset="2"/>
              </a:rPr>
              <a:t>r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 i="1">
                <a:sym typeface="Symbol" pitchFamily="18" charset="2"/>
              </a:rPr>
              <a:t>, </a:t>
            </a:r>
            <a:r>
              <a:rPr lang="es-ES">
                <a:sym typeface="Symbol" pitchFamily="18" charset="2"/>
              </a:rPr>
              <a:t>hay una copiade la tupla</a:t>
            </a:r>
            <a:r>
              <a:rPr lang="es-ES" i="1">
                <a:sym typeface="Symbol" pitchFamily="18" charset="2"/>
              </a:rPr>
              <a:t>    </a:t>
            </a:r>
            <a:r>
              <a:rPr lang="es-ES">
                <a:sym typeface="Symbol" pitchFamily="18" charset="2"/>
              </a:rPr>
              <a:t></a:t>
            </a:r>
            <a:r>
              <a:rPr lang="es-ES" sz="2000" i="1" baseline="-25000">
                <a:sym typeface="Symbol" pitchFamily="18" charset="2"/>
              </a:rPr>
              <a:t>A </a:t>
            </a:r>
            <a:r>
              <a:rPr lang="es-ES">
                <a:sym typeface="Symbol" pitchFamily="18" charset="2"/>
              </a:rPr>
              <a:t>(</a:t>
            </a:r>
            <a:r>
              <a:rPr lang="es-ES" i="1">
                <a:sym typeface="Symbol" pitchFamily="18" charset="2"/>
              </a:rPr>
              <a:t>t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 i="1">
                <a:sym typeface="Symbol" pitchFamily="18" charset="2"/>
              </a:rPr>
              <a:t>)</a:t>
            </a:r>
            <a:r>
              <a:rPr lang="es-ES">
                <a:sym typeface="Symbol" pitchFamily="18" charset="2"/>
              </a:rPr>
              <a:t> en </a:t>
            </a:r>
            <a:r>
              <a:rPr lang="es-ES" sz="2000" i="1" baseline="-25000">
                <a:sym typeface="Symbol" pitchFamily="18" charset="2"/>
              </a:rPr>
              <a:t>A </a:t>
            </a:r>
            <a:r>
              <a:rPr lang="es-ES">
                <a:sym typeface="Symbol" pitchFamily="18" charset="2"/>
              </a:rPr>
              <a:t>(</a:t>
            </a:r>
            <a:r>
              <a:rPr lang="es-ES" i="1">
                <a:sym typeface="Symbol" pitchFamily="18" charset="2"/>
              </a:rPr>
              <a:t>r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) donde </a:t>
            </a:r>
            <a:r>
              <a:rPr lang="es-ES" sz="2000" i="1" baseline="-25000">
                <a:sym typeface="Symbol" pitchFamily="18" charset="2"/>
              </a:rPr>
              <a:t>A </a:t>
            </a:r>
            <a:r>
              <a:rPr lang="es-ES">
                <a:sym typeface="Symbol" pitchFamily="18" charset="2"/>
              </a:rPr>
              <a:t>(</a:t>
            </a:r>
            <a:r>
              <a:rPr lang="es-ES" i="1">
                <a:sym typeface="Symbol" pitchFamily="18" charset="2"/>
              </a:rPr>
              <a:t>t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) denota la poryección de la tupla singular </a:t>
            </a:r>
            <a:r>
              <a:rPr lang="es-ES" i="1">
                <a:sym typeface="Symbol" pitchFamily="18" charset="2"/>
              </a:rPr>
              <a:t>t</a:t>
            </a:r>
            <a:r>
              <a:rPr lang="es-ES" i="1" baseline="-25000">
                <a:sym typeface="Symbol" pitchFamily="18" charset="2"/>
              </a:rPr>
              <a:t>1</a:t>
            </a:r>
            <a:r>
              <a:rPr lang="es-ES" i="1">
                <a:sym typeface="Symbol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s-ES">
                <a:sym typeface="Symbol" pitchFamily="18" charset="2"/>
              </a:rPr>
              <a:t>3.	 </a:t>
            </a:r>
            <a:r>
              <a:rPr lang="es-ES" b="1" i="1">
                <a:sym typeface="Symbol" pitchFamily="18" charset="2"/>
              </a:rPr>
              <a:t>r</a:t>
            </a:r>
            <a:r>
              <a:rPr lang="es-ES" b="1" baseline="-25000">
                <a:sym typeface="Symbol" pitchFamily="18" charset="2"/>
              </a:rPr>
              <a:t>1 </a:t>
            </a:r>
            <a:r>
              <a:rPr lang="es-ES" b="1">
                <a:sym typeface="Symbol" pitchFamily="18" charset="2"/>
              </a:rPr>
              <a:t> x </a:t>
            </a:r>
            <a:r>
              <a:rPr lang="es-ES" b="1" i="1"/>
              <a:t>r</a:t>
            </a:r>
            <a:r>
              <a:rPr lang="es-ES" b="1" baseline="-25000"/>
              <a:t>2</a:t>
            </a:r>
            <a:r>
              <a:rPr lang="es-ES" b="1">
                <a:sym typeface="Symbol" pitchFamily="18" charset="2"/>
              </a:rPr>
              <a:t> :</a:t>
            </a:r>
            <a:r>
              <a:rPr lang="es-ES">
                <a:sym typeface="Symbol" pitchFamily="18" charset="2"/>
              </a:rPr>
              <a:t> Si hay </a:t>
            </a:r>
            <a:r>
              <a:rPr lang="es-ES" i="1">
                <a:sym typeface="Symbol" pitchFamily="18" charset="2"/>
              </a:rPr>
              <a:t>c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copias de la tupla </a:t>
            </a:r>
            <a:r>
              <a:rPr lang="es-ES" i="1">
                <a:sym typeface="Symbol" pitchFamily="18" charset="2"/>
              </a:rPr>
              <a:t>t</a:t>
            </a:r>
            <a:r>
              <a:rPr lang="es-ES" i="1" baseline="-25000">
                <a:sym typeface="Symbol" pitchFamily="18" charset="2"/>
              </a:rPr>
              <a:t>1</a:t>
            </a:r>
            <a:r>
              <a:rPr lang="es-ES" i="1">
                <a:sym typeface="Symbol" pitchFamily="18" charset="2"/>
              </a:rPr>
              <a:t> </a:t>
            </a:r>
            <a:r>
              <a:rPr lang="es-ES">
                <a:sym typeface="Symbol" pitchFamily="18" charset="2"/>
              </a:rPr>
              <a:t>en </a:t>
            </a:r>
            <a:r>
              <a:rPr lang="es-ES" i="1">
                <a:sym typeface="Symbol" pitchFamily="18" charset="2"/>
              </a:rPr>
              <a:t>r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y </a:t>
            </a:r>
            <a:r>
              <a:rPr lang="es-ES" i="1">
                <a:sym typeface="Symbol" pitchFamily="18" charset="2"/>
              </a:rPr>
              <a:t>c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 copias de la tupla </a:t>
            </a:r>
            <a:r>
              <a:rPr lang="es-ES" i="1">
                <a:sym typeface="Symbol" pitchFamily="18" charset="2"/>
              </a:rPr>
              <a:t>t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 en </a:t>
            </a:r>
            <a:r>
              <a:rPr lang="es-ES" i="1">
                <a:sym typeface="Symbol" pitchFamily="18" charset="2"/>
              </a:rPr>
              <a:t>r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, hay </a:t>
            </a:r>
            <a:r>
              <a:rPr lang="es-ES" i="1">
                <a:sym typeface="Symbol" pitchFamily="18" charset="2"/>
              </a:rPr>
              <a:t>c</a:t>
            </a:r>
            <a:r>
              <a:rPr lang="es-ES" baseline="-25000">
                <a:sym typeface="Symbol" pitchFamily="18" charset="2"/>
              </a:rPr>
              <a:t>1</a:t>
            </a:r>
            <a:r>
              <a:rPr lang="es-ES">
                <a:sym typeface="Symbol" pitchFamily="18" charset="2"/>
              </a:rPr>
              <a:t> x </a:t>
            </a:r>
            <a:r>
              <a:rPr lang="es-ES" i="1">
                <a:sym typeface="Symbol" pitchFamily="18" charset="2"/>
              </a:rPr>
              <a:t>c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 copias de la tupla </a:t>
            </a:r>
            <a:r>
              <a:rPr lang="es-ES" i="1">
                <a:sym typeface="Symbol" pitchFamily="18" charset="2"/>
              </a:rPr>
              <a:t>t</a:t>
            </a:r>
            <a:r>
              <a:rPr lang="es-ES" i="1" baseline="-25000">
                <a:sym typeface="Symbol" pitchFamily="18" charset="2"/>
              </a:rPr>
              <a:t>1</a:t>
            </a:r>
            <a:r>
              <a:rPr lang="es-ES" i="1">
                <a:sym typeface="Symbol" pitchFamily="18" charset="2"/>
              </a:rPr>
              <a:t>. t</a:t>
            </a:r>
            <a:r>
              <a:rPr lang="es-ES" baseline="-25000">
                <a:sym typeface="Symbol" pitchFamily="18" charset="2"/>
              </a:rPr>
              <a:t>2</a:t>
            </a:r>
            <a:r>
              <a:rPr lang="es-ES">
                <a:sym typeface="Symbol" pitchFamily="18" charset="2"/>
              </a:rPr>
              <a:t> en </a:t>
            </a:r>
            <a:r>
              <a:rPr lang="es-ES" i="1">
                <a:sym typeface="Symbol" pitchFamily="18" charset="2"/>
              </a:rPr>
              <a:t>r</a:t>
            </a:r>
            <a:r>
              <a:rPr lang="es-ES" baseline="-25000">
                <a:sym typeface="Symbol" pitchFamily="18" charset="2"/>
              </a:rPr>
              <a:t>1 </a:t>
            </a:r>
            <a:r>
              <a:rPr lang="es-ES">
                <a:sym typeface="Symbol" pitchFamily="18" charset="2"/>
              </a:rPr>
              <a:t> x </a:t>
            </a:r>
            <a:r>
              <a:rPr lang="es-ES" i="1"/>
              <a:t>r</a:t>
            </a:r>
            <a:r>
              <a:rPr lang="es-ES" baseline="-25000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Duplicados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s-ES"/>
              <a:t>Ejemplo: Supóngase que las relaciones multiconjunto 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 (</a:t>
            </a:r>
            <a:r>
              <a:rPr lang="es-ES" i="1"/>
              <a:t>A, B</a:t>
            </a:r>
            <a:r>
              <a:rPr lang="es-ES"/>
              <a:t>) y </a:t>
            </a:r>
            <a:r>
              <a:rPr lang="es-ES" i="1"/>
              <a:t>r</a:t>
            </a:r>
            <a:r>
              <a:rPr lang="es-ES" baseline="-25000"/>
              <a:t>2</a:t>
            </a:r>
            <a:r>
              <a:rPr lang="es-ES"/>
              <a:t> (</a:t>
            </a:r>
            <a:r>
              <a:rPr lang="es-ES" i="1"/>
              <a:t>C</a:t>
            </a:r>
            <a:r>
              <a:rPr lang="es-ES"/>
              <a:t>) son las siguientes: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s-ES"/>
              <a:t>		 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 = {(1, </a:t>
            </a:r>
            <a:r>
              <a:rPr lang="es-ES" i="1"/>
              <a:t>a</a:t>
            </a:r>
            <a:r>
              <a:rPr lang="es-ES"/>
              <a:t>) (2,</a:t>
            </a:r>
            <a:r>
              <a:rPr lang="es-ES" i="1"/>
              <a:t>a</a:t>
            </a:r>
            <a:r>
              <a:rPr lang="es-ES"/>
              <a:t>)}     </a:t>
            </a:r>
            <a:r>
              <a:rPr lang="es-ES" i="1"/>
              <a:t>r</a:t>
            </a:r>
            <a:r>
              <a:rPr lang="es-ES" baseline="-25000"/>
              <a:t>2</a:t>
            </a:r>
            <a:r>
              <a:rPr lang="es-ES"/>
              <a:t> = {(2), (3), (3)}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s-ES"/>
              <a:t>Entonces </a:t>
            </a:r>
            <a:r>
              <a:rPr lang="es-ES">
                <a:sym typeface="Symbol" pitchFamily="18" charset="2"/>
              </a:rPr>
              <a:t></a:t>
            </a:r>
            <a:r>
              <a:rPr lang="es-ES" sz="2000" i="1" baseline="-25000">
                <a:sym typeface="Symbol" pitchFamily="18" charset="2"/>
              </a:rPr>
              <a:t>B</a:t>
            </a:r>
            <a:r>
              <a:rPr lang="es-ES">
                <a:sym typeface="Symbol" pitchFamily="18" charset="2"/>
              </a:rPr>
              <a:t>(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) debería ser{(a), (a)}, mientras </a:t>
            </a:r>
            <a:r>
              <a:rPr lang="es-ES">
                <a:sym typeface="Symbol" pitchFamily="18" charset="2"/>
              </a:rPr>
              <a:t></a:t>
            </a:r>
            <a:r>
              <a:rPr lang="es-ES" sz="2000" i="1" baseline="-25000">
                <a:sym typeface="Symbol" pitchFamily="18" charset="2"/>
              </a:rPr>
              <a:t>B</a:t>
            </a:r>
            <a:r>
              <a:rPr lang="es-ES">
                <a:sym typeface="Symbol" pitchFamily="18" charset="2"/>
              </a:rPr>
              <a:t>(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) x </a:t>
            </a:r>
            <a:r>
              <a:rPr lang="es-ES" i="1"/>
              <a:t>r</a:t>
            </a:r>
            <a:r>
              <a:rPr lang="es-ES" baseline="-25000"/>
              <a:t>2</a:t>
            </a:r>
            <a:r>
              <a:rPr lang="es-ES"/>
              <a:t> debería ser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s-ES"/>
              <a:t>		{(</a:t>
            </a:r>
            <a:r>
              <a:rPr lang="es-ES" i="1"/>
              <a:t>a</a:t>
            </a:r>
            <a:r>
              <a:rPr lang="es-ES"/>
              <a:t>,2), (</a:t>
            </a:r>
            <a:r>
              <a:rPr lang="es-ES" i="1"/>
              <a:t>a</a:t>
            </a:r>
            <a:r>
              <a:rPr lang="es-ES"/>
              <a:t>,2), (</a:t>
            </a:r>
            <a:r>
              <a:rPr lang="es-ES" i="1"/>
              <a:t>a</a:t>
            </a:r>
            <a:r>
              <a:rPr lang="es-ES"/>
              <a:t>,3), (</a:t>
            </a:r>
            <a:r>
              <a:rPr lang="es-ES" i="1"/>
              <a:t>a</a:t>
            </a:r>
            <a:r>
              <a:rPr lang="es-ES"/>
              <a:t>,3), (</a:t>
            </a:r>
            <a:r>
              <a:rPr lang="es-ES" i="1"/>
              <a:t>a</a:t>
            </a:r>
            <a:r>
              <a:rPr lang="es-ES"/>
              <a:t>,3), (</a:t>
            </a:r>
            <a:r>
              <a:rPr lang="es-ES" i="1"/>
              <a:t>a</a:t>
            </a:r>
            <a:r>
              <a:rPr lang="es-ES"/>
              <a:t>,3)}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s-ES"/>
              <a:t>SQL duplica la semántica: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s-ES"/>
              <a:t>		</a:t>
            </a:r>
            <a:r>
              <a:rPr lang="es-ES" b="1"/>
              <a:t>select </a:t>
            </a:r>
            <a:r>
              <a:rPr lang="es-ES" i="1"/>
              <a:t>A</a:t>
            </a:r>
            <a:r>
              <a:rPr lang="es-ES" baseline="-25000"/>
              <a:t>1</a:t>
            </a:r>
            <a:r>
              <a:rPr lang="es-ES"/>
              <a:t>,</a:t>
            </a:r>
            <a:r>
              <a:rPr lang="es-ES" baseline="-25000"/>
              <a:t>, </a:t>
            </a:r>
            <a:r>
              <a:rPr lang="es-ES" i="1"/>
              <a:t>A</a:t>
            </a:r>
            <a:r>
              <a:rPr lang="es-ES" baseline="-25000"/>
              <a:t>2</a:t>
            </a:r>
            <a:r>
              <a:rPr lang="es-ES"/>
              <a:t>, ..., </a:t>
            </a:r>
            <a:r>
              <a:rPr lang="es-ES" i="1"/>
              <a:t>A</a:t>
            </a:r>
            <a:r>
              <a:rPr lang="es-ES" sz="2000" i="1" baseline="-25000"/>
              <a:t>n</a:t>
            </a:r>
            <a:r>
              <a:rPr lang="es-ES" i="1"/>
              <a:t/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from 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/>
              <a:t>, </a:t>
            </a:r>
            <a:r>
              <a:rPr lang="es-ES" i="1"/>
              <a:t>r</a:t>
            </a:r>
            <a:r>
              <a:rPr lang="es-ES" baseline="-25000"/>
              <a:t>2</a:t>
            </a:r>
            <a:r>
              <a:rPr lang="es-ES"/>
              <a:t>, ..., </a:t>
            </a:r>
            <a:r>
              <a:rPr lang="es-ES" i="1"/>
              <a:t>r</a:t>
            </a:r>
            <a:r>
              <a:rPr lang="es-ES" sz="2000" i="1" baseline="-25000"/>
              <a:t>m</a:t>
            </a:r>
            <a:r>
              <a:rPr lang="es-ES"/>
              <a:t/>
            </a:r>
            <a:br>
              <a:rPr lang="es-ES"/>
            </a:br>
            <a:r>
              <a:rPr lang="es-ES"/>
              <a:t>	</a:t>
            </a:r>
            <a:r>
              <a:rPr lang="es-ES" b="1"/>
              <a:t>where </a:t>
            </a:r>
            <a:r>
              <a:rPr lang="es-ES" i="1"/>
              <a:t>P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s-ES" i="1"/>
              <a:t>	</a:t>
            </a:r>
            <a:r>
              <a:rPr lang="es-ES"/>
              <a:t>es equivalente a la versión </a:t>
            </a:r>
            <a:r>
              <a:rPr lang="es-ES" i="1"/>
              <a:t>multiconjunto</a:t>
            </a:r>
            <a:r>
              <a:rPr lang="es-ES"/>
              <a:t> del la expresión: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p:oleObj spid="_x0000_s235522" name="Equation" r:id="rId4" imgW="3022560" imgH="35532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Operaciones con conjuntos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s-ES"/>
              <a:t>Las operaciones de conjuntos </a:t>
            </a:r>
            <a:r>
              <a:rPr lang="es-ES" b="1">
                <a:solidFill>
                  <a:schemeClr val="tx2"/>
                </a:solidFill>
              </a:rPr>
              <a:t>union</a:t>
            </a:r>
            <a:r>
              <a:rPr lang="es-ES" b="1"/>
              <a:t>, </a:t>
            </a:r>
            <a:r>
              <a:rPr lang="es-ES" b="1">
                <a:solidFill>
                  <a:schemeClr val="tx2"/>
                </a:solidFill>
              </a:rPr>
              <a:t>intersect</a:t>
            </a:r>
            <a:r>
              <a:rPr lang="es-ES" b="1"/>
              <a:t>, </a:t>
            </a:r>
            <a:r>
              <a:rPr lang="es-ES"/>
              <a:t>y </a:t>
            </a:r>
            <a:r>
              <a:rPr lang="es-ES" b="1">
                <a:solidFill>
                  <a:schemeClr val="tx2"/>
                </a:solidFill>
              </a:rPr>
              <a:t>except</a:t>
            </a:r>
            <a:r>
              <a:rPr lang="es-ES" b="1"/>
              <a:t> </a:t>
            </a:r>
            <a:r>
              <a:rPr lang="es-ES"/>
              <a:t>operan sobre relaciones y corresponden a las operaciones de álgebra relacional </a:t>
            </a:r>
            <a:r>
              <a:rPr lang="es-ES">
                <a:sym typeface="Symbol" pitchFamily="18" charset="2"/>
              </a:rPr>
              <a:t></a:t>
            </a:r>
          </a:p>
          <a:p>
            <a:r>
              <a:rPr lang="es-ES">
                <a:sym typeface="Symbol" pitchFamily="18" charset="2"/>
              </a:rPr>
              <a:t>Cada una de las operaciones antes citadas elimina duplicados automáticamente; para retener todos los duplicados se utilizan las versiones de multiconjunto correspondientes </a:t>
            </a:r>
            <a:r>
              <a:rPr lang="es-ES" b="1">
                <a:solidFill>
                  <a:schemeClr val="tx2"/>
                </a:solidFill>
                <a:sym typeface="Symbol" pitchFamily="18" charset="2"/>
              </a:rPr>
              <a:t>union all</a:t>
            </a:r>
            <a:r>
              <a:rPr lang="es-ES" b="1">
                <a:sym typeface="Symbol" pitchFamily="18" charset="2"/>
              </a:rPr>
              <a:t>, </a:t>
            </a:r>
            <a:r>
              <a:rPr lang="es-ES" b="1">
                <a:solidFill>
                  <a:schemeClr val="tx2"/>
                </a:solidFill>
                <a:sym typeface="Symbol" pitchFamily="18" charset="2"/>
              </a:rPr>
              <a:t>intersect all</a:t>
            </a:r>
            <a:r>
              <a:rPr lang="es-ES" b="1">
                <a:sym typeface="Symbol" pitchFamily="18" charset="2"/>
              </a:rPr>
              <a:t> </a:t>
            </a:r>
            <a:r>
              <a:rPr lang="es-ES">
                <a:sym typeface="Symbol" pitchFamily="18" charset="2"/>
              </a:rPr>
              <a:t>y </a:t>
            </a:r>
            <a:r>
              <a:rPr lang="es-ES" b="1">
                <a:solidFill>
                  <a:schemeClr val="tx2"/>
                </a:solidFill>
                <a:sym typeface="Symbol" pitchFamily="18" charset="2"/>
              </a:rPr>
              <a:t>except all</a:t>
            </a:r>
            <a:r>
              <a:rPr lang="es-ES" b="1">
                <a:sym typeface="Symbol" pitchFamily="18" charset="2"/>
              </a:rPr>
              <a:t>.</a:t>
            </a:r>
            <a:br>
              <a:rPr lang="es-ES" b="1">
                <a:sym typeface="Symbol" pitchFamily="18" charset="2"/>
              </a:rPr>
            </a:br>
            <a:r>
              <a:rPr lang="es-ES">
                <a:sym typeface="Symbol" pitchFamily="18" charset="2"/>
              </a:rPr>
              <a:t/>
            </a:r>
            <a:br>
              <a:rPr lang="es-ES">
                <a:sym typeface="Symbol" pitchFamily="18" charset="2"/>
              </a:rPr>
            </a:br>
            <a:r>
              <a:rPr lang="es-ES">
                <a:sym typeface="Symbol" pitchFamily="18" charset="2"/>
              </a:rPr>
              <a:t>Supóngase que una tupla se produce </a:t>
            </a:r>
            <a:r>
              <a:rPr lang="es-ES" i="1">
                <a:sym typeface="Symbol" pitchFamily="18" charset="2"/>
              </a:rPr>
              <a:t>m</a:t>
            </a:r>
            <a:r>
              <a:rPr lang="es-ES">
                <a:sym typeface="Symbol" pitchFamily="18" charset="2"/>
              </a:rPr>
              <a:t> veces en </a:t>
            </a:r>
            <a:r>
              <a:rPr lang="es-ES" i="1">
                <a:sym typeface="Symbol" pitchFamily="18" charset="2"/>
              </a:rPr>
              <a:t>r</a:t>
            </a:r>
            <a:r>
              <a:rPr lang="es-ES">
                <a:sym typeface="Symbol" pitchFamily="18" charset="2"/>
              </a:rPr>
              <a:t> y </a:t>
            </a:r>
            <a:r>
              <a:rPr lang="es-ES" i="1">
                <a:sym typeface="Symbol" pitchFamily="18" charset="2"/>
              </a:rPr>
              <a:t>n</a:t>
            </a:r>
            <a:r>
              <a:rPr lang="es-ES">
                <a:sym typeface="Symbol" pitchFamily="18" charset="2"/>
              </a:rPr>
              <a:t> veces en </a:t>
            </a:r>
            <a:r>
              <a:rPr lang="es-ES" i="1">
                <a:sym typeface="Symbol" pitchFamily="18" charset="2"/>
              </a:rPr>
              <a:t>s</a:t>
            </a:r>
            <a:r>
              <a:rPr lang="es-ES">
                <a:sym typeface="Symbol" pitchFamily="18" charset="2"/>
              </a:rPr>
              <a:t>, entonces, se produce:</a:t>
            </a:r>
          </a:p>
          <a:p>
            <a:pPr lvl="1"/>
            <a:r>
              <a:rPr lang="es-ES" i="1"/>
              <a:t>m </a:t>
            </a:r>
            <a:r>
              <a:rPr lang="es-ES" i="1" baseline="-25000"/>
              <a:t> </a:t>
            </a:r>
            <a:r>
              <a:rPr lang="es-ES" i="1"/>
              <a:t>+ n </a:t>
            </a:r>
            <a:r>
              <a:rPr lang="es-ES"/>
              <a:t>veces en </a:t>
            </a:r>
            <a:r>
              <a:rPr lang="es-ES" i="1"/>
              <a:t>r </a:t>
            </a:r>
            <a:r>
              <a:rPr lang="es-ES" b="1"/>
              <a:t>union all </a:t>
            </a:r>
            <a:r>
              <a:rPr lang="es-ES" i="1"/>
              <a:t>s</a:t>
            </a:r>
          </a:p>
          <a:p>
            <a:pPr lvl="1"/>
            <a:r>
              <a:rPr lang="es-ES"/>
              <a:t>min(</a:t>
            </a:r>
            <a:r>
              <a:rPr lang="es-ES" i="1"/>
              <a:t>m,n)</a:t>
            </a:r>
            <a:r>
              <a:rPr lang="es-ES"/>
              <a:t> veces en </a:t>
            </a:r>
            <a:r>
              <a:rPr lang="es-ES" i="1"/>
              <a:t>r</a:t>
            </a:r>
            <a:r>
              <a:rPr lang="es-ES"/>
              <a:t> </a:t>
            </a:r>
            <a:r>
              <a:rPr lang="es-ES" b="1"/>
              <a:t>intersect all </a:t>
            </a:r>
            <a:r>
              <a:rPr lang="es-ES" i="1"/>
              <a:t>s</a:t>
            </a:r>
          </a:p>
          <a:p>
            <a:pPr lvl="1"/>
            <a:r>
              <a:rPr lang="es-ES"/>
              <a:t>max(0, </a:t>
            </a:r>
            <a:r>
              <a:rPr lang="es-ES" i="1"/>
              <a:t>m – n)</a:t>
            </a:r>
            <a:r>
              <a:rPr lang="es-ES"/>
              <a:t> veces en </a:t>
            </a:r>
            <a:r>
              <a:rPr lang="es-ES" i="1"/>
              <a:t>r</a:t>
            </a:r>
            <a:r>
              <a:rPr lang="es-ES"/>
              <a:t> </a:t>
            </a:r>
            <a:r>
              <a:rPr lang="es-ES" b="1"/>
              <a:t>except all </a:t>
            </a:r>
            <a:r>
              <a:rPr lang="es-ES" i="1"/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r>
              <a:rPr lang="en-US"/>
              <a:t>Operaciones con conjuntos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8329612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s-ES"/>
              <a:t>Obtener los proveedores y partes que se encuentran en “Paris”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574800" y="4706938"/>
            <a:ext cx="62277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/>
              <a:t>(select</a:t>
            </a:r>
            <a:r>
              <a:rPr kumimoji="1" lang="en-US" sz="2000"/>
              <a:t> </a:t>
            </a:r>
            <a:r>
              <a:rPr kumimoji="1" lang="en-US" sz="2000" i="1"/>
              <a:t>ciudad</a:t>
            </a:r>
            <a:r>
              <a:rPr kumimoji="1" lang="en-US" sz="2000"/>
              <a:t> </a:t>
            </a:r>
            <a:r>
              <a:rPr kumimoji="1" lang="en-US" sz="2000" b="1"/>
              <a:t>from </a:t>
            </a:r>
            <a:r>
              <a:rPr kumimoji="1" lang="en-US" sz="2000" i="1"/>
              <a:t>proveedores) </a:t>
            </a:r>
            <a:br>
              <a:rPr kumimoji="1" lang="en-US" sz="2000" i="1"/>
            </a:b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 b="1"/>
              <a:t>(select</a:t>
            </a:r>
            <a:r>
              <a:rPr kumimoji="1" lang="en-US" sz="2000"/>
              <a:t> </a:t>
            </a:r>
            <a:r>
              <a:rPr kumimoji="1" lang="en-US" sz="2000" i="1"/>
              <a:t>ciudad </a:t>
            </a:r>
            <a:r>
              <a:rPr kumimoji="1" lang="en-US" sz="2000" b="1"/>
              <a:t>from</a:t>
            </a:r>
            <a:r>
              <a:rPr kumimoji="1" lang="en-US" sz="2000" i="1"/>
              <a:t> partes)</a:t>
            </a: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619250" y="3113088"/>
            <a:ext cx="4075113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/>
              <a:t>(select</a:t>
            </a:r>
            <a:r>
              <a:rPr kumimoji="1" lang="en-US" sz="2000"/>
              <a:t> </a:t>
            </a:r>
            <a:r>
              <a:rPr kumimoji="1" lang="en-US" sz="2000" i="1"/>
              <a:t>ciudad</a:t>
            </a:r>
            <a:r>
              <a:rPr kumimoji="1" lang="en-US" sz="2000"/>
              <a:t> </a:t>
            </a:r>
            <a:r>
              <a:rPr kumimoji="1" lang="en-US" sz="2000" b="1"/>
              <a:t>from </a:t>
            </a:r>
            <a:r>
              <a:rPr kumimoji="1" lang="en-US" sz="2000" i="1"/>
              <a:t>proveedores) </a:t>
            </a:r>
            <a:br>
              <a:rPr kumimoji="1" lang="en-US" sz="2000" i="1"/>
            </a:b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 b="1"/>
              <a:t>(select</a:t>
            </a:r>
            <a:r>
              <a:rPr kumimoji="1" lang="en-US" sz="2000"/>
              <a:t> </a:t>
            </a:r>
            <a:r>
              <a:rPr kumimoji="1" lang="en-US" sz="2000" i="1"/>
              <a:t>ciudad </a:t>
            </a:r>
            <a:r>
              <a:rPr kumimoji="1" lang="en-US" sz="2000" b="1"/>
              <a:t>from</a:t>
            </a:r>
            <a:r>
              <a:rPr kumimoji="1" lang="en-US" sz="2000" i="1"/>
              <a:t> partes)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742950" y="4222750"/>
            <a:ext cx="9328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</a:t>
            </a:r>
            <a:r>
              <a:rPr kumimoji="1" lang="es-ES" sz="1800"/>
              <a:t>Obtener todos los proveedores que viven en una ciudad donde no hay partes.</a:t>
            </a:r>
            <a:r>
              <a:rPr kumimoji="1" lang="en-US" sz="1800"/>
              <a:t> 	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585913" y="1535113"/>
            <a:ext cx="68913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b="1"/>
              <a:t>(select</a:t>
            </a:r>
            <a:r>
              <a:rPr kumimoji="1" lang="en-US" sz="2000"/>
              <a:t> </a:t>
            </a:r>
            <a:r>
              <a:rPr kumimoji="1" lang="en-US" sz="2000" i="1"/>
              <a:t>snombre </a:t>
            </a:r>
            <a:r>
              <a:rPr kumimoji="1" lang="en-US" sz="2000" b="1"/>
              <a:t>from </a:t>
            </a:r>
            <a:r>
              <a:rPr kumimoji="1" lang="en-US" sz="2000" i="1"/>
              <a:t>proveedores </a:t>
            </a:r>
            <a:r>
              <a:rPr kumimoji="1" lang="en-US" sz="2000" b="1" i="1"/>
              <a:t>where</a:t>
            </a:r>
            <a:r>
              <a:rPr kumimoji="1" lang="en-US" sz="2000" i="1"/>
              <a:t> ciudad = “Paris”</a:t>
            </a:r>
            <a:r>
              <a:rPr kumimoji="1" lang="en-US" sz="2000"/>
              <a:t>)</a:t>
            </a:r>
            <a:br>
              <a:rPr kumimoji="1" lang="en-US" sz="2000"/>
            </a:b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 b="1"/>
              <a:t>(select</a:t>
            </a:r>
            <a:r>
              <a:rPr kumimoji="1" lang="en-US" sz="2000"/>
              <a:t> </a:t>
            </a:r>
            <a:r>
              <a:rPr kumimoji="1" lang="en-US" sz="2000" i="1"/>
              <a:t>pnombre </a:t>
            </a:r>
            <a:r>
              <a:rPr kumimoji="1" lang="en-US" sz="2000" b="1"/>
              <a:t>from</a:t>
            </a:r>
            <a:r>
              <a:rPr kumimoji="1" lang="en-US" sz="2000" i="1"/>
              <a:t> partes </a:t>
            </a:r>
            <a:r>
              <a:rPr kumimoji="1" lang="en-US" sz="2000" b="1" i="1"/>
              <a:t>where</a:t>
            </a:r>
            <a:r>
              <a:rPr kumimoji="1" lang="en-US" sz="2000" i="1"/>
              <a:t> ciudad = “Paris”)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42950" y="2678113"/>
            <a:ext cx="6640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</a:t>
            </a:r>
            <a:r>
              <a:rPr kumimoji="1" lang="es-ES" sz="1800"/>
              <a:t>Obtener todas las ciudades donde hay proveedores y partes.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3" grpId="0" autoUpdateAnimBg="0"/>
      <p:bldP spid="3482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Funciones de agregación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s-ES"/>
              <a:t>Estas funciones operan en el multiconjunto de valores de una columna de una relación, y devuelven un valor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/>
              <a:t>		</a:t>
            </a:r>
            <a:r>
              <a:rPr lang="en-US" b="1"/>
              <a:t>avg: </a:t>
            </a:r>
            <a:r>
              <a:rPr lang="en-US"/>
              <a:t>valor medio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min:  </a:t>
            </a:r>
            <a:r>
              <a:rPr lang="en-US"/>
              <a:t>valor mínimo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max:  </a:t>
            </a:r>
            <a:r>
              <a:rPr lang="en-US"/>
              <a:t>valor máximo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sum:  </a:t>
            </a:r>
            <a:r>
              <a:rPr lang="en-US"/>
              <a:t>suma de valores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count:  </a:t>
            </a:r>
            <a:r>
              <a:rPr lang="en-US"/>
              <a:t>número de valores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Funciones de agregación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s-ES"/>
              <a:t>Obtener el valor promedio de la situación de los proveedores.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46125" y="4214813"/>
            <a:ext cx="7399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</a:t>
            </a:r>
            <a:r>
              <a:rPr kumimoji="1" lang="es-ES" sz="1800"/>
              <a:t>Obtener la cantidad de ciudades distintas de la lista de proveedores</a:t>
            </a:r>
            <a:endParaRPr kumimoji="1" lang="en-US" sz="180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58825" y="2813050"/>
            <a:ext cx="704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s-ES" sz="1800"/>
              <a:t>   Obtener el número de tuplas de la relación </a:t>
            </a:r>
            <a:r>
              <a:rPr kumimoji="1" lang="es-ES" sz="1800" i="1"/>
              <a:t>partes</a:t>
            </a:r>
            <a:endParaRPr lang="es-ES" sz="1800">
              <a:latin typeface="Times New Roman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66913" y="1660525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avg</a:t>
            </a:r>
            <a:r>
              <a:rPr kumimoji="1" lang="en-US" sz="1800" i="1"/>
              <a:t> (situacion)</a:t>
            </a:r>
            <a:r>
              <a:rPr kumimoji="1" lang="en-US" sz="1800"/>
              <a:t/>
            </a:r>
            <a:br>
              <a:rPr kumimoji="1" lang="en-US" sz="1800"/>
            </a:br>
            <a:r>
              <a:rPr kumimoji="1" lang="en-US" sz="1800"/>
              <a:t>	</a:t>
            </a:r>
            <a:r>
              <a:rPr kumimoji="1" lang="en-US" sz="1800" b="1"/>
              <a:t>from</a:t>
            </a:r>
            <a:r>
              <a:rPr kumimoji="1" lang="en-US" sz="1800" i="1"/>
              <a:t> proveedores</a:t>
            </a:r>
            <a:br>
              <a:rPr kumimoji="1" lang="en-US" sz="1800" i="1"/>
            </a:br>
            <a:endParaRPr lang="en-US" sz="1800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047875" y="3341688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count </a:t>
            </a:r>
            <a:r>
              <a:rPr kumimoji="1" lang="en-US" sz="1800"/>
              <a:t>(*)</a:t>
            </a:r>
            <a:br>
              <a:rPr kumimoji="1" lang="en-US" sz="1800"/>
            </a:br>
            <a:r>
              <a:rPr kumimoji="1" lang="en-US" sz="1800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partes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068513" y="4724400"/>
            <a:ext cx="328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800" b="1"/>
              <a:t>select count (distinct </a:t>
            </a:r>
            <a:r>
              <a:rPr kumimoji="1" lang="en-US" sz="1800" i="1"/>
              <a:t>ciudad</a:t>
            </a:r>
            <a:r>
              <a:rPr kumimoji="1" lang="en-US" sz="1800" b="1"/>
              <a:t>)</a:t>
            </a:r>
            <a:r>
              <a:rPr kumimoji="1" lang="en-US" sz="1800" i="1"/>
              <a:t/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19" grpId="0" autoUpdateAnimBg="0"/>
      <p:bldP spid="389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de agregación – Group By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160463"/>
            <a:ext cx="8070850" cy="4714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s-ES"/>
              <a:t>Obtener la cantidad de piezas enviadas por cada proveedor</a:t>
            </a:r>
            <a:r>
              <a:rPr lang="en-US"/>
              <a:t>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15988" y="3503613"/>
            <a:ext cx="7986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s-ES" sz="1800"/>
              <a:t>Nota:  Los atributos de la cláusula </a:t>
            </a:r>
            <a:r>
              <a:rPr kumimoji="1" lang="es-ES" sz="1800" b="1"/>
              <a:t>select </a:t>
            </a:r>
            <a:r>
              <a:rPr kumimoji="1" lang="es-ES" sz="1800"/>
              <a:t>fuera de las funciones de agregación deben aparecer en la lista </a:t>
            </a:r>
            <a:r>
              <a:rPr kumimoji="1" lang="es-ES" sz="1800" b="1"/>
              <a:t>group by</a:t>
            </a:r>
            <a:endParaRPr kumimoji="1" lang="es-ES" sz="18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08063" y="1758950"/>
            <a:ext cx="7842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snum, </a:t>
            </a:r>
            <a:r>
              <a:rPr kumimoji="1" lang="en-US" sz="1800" b="1"/>
              <a:t>sum (</a:t>
            </a:r>
            <a:r>
              <a:rPr kumimoji="1" lang="en-US" sz="1800" i="1"/>
              <a:t>cant)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from </a:t>
            </a:r>
            <a:r>
              <a:rPr kumimoji="1" lang="en-US" sz="1800" i="1"/>
              <a:t>envios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group by </a:t>
            </a:r>
            <a:r>
              <a:rPr kumimoji="1" lang="en-US" sz="1800" i="1"/>
              <a:t>snum</a:t>
            </a:r>
            <a:endParaRPr lang="en-US" sz="1800" i="1">
              <a:latin typeface="Times New Roman" pitchFamily="18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062038" y="4468813"/>
            <a:ext cx="784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p.snum, snombre, </a:t>
            </a:r>
            <a:r>
              <a:rPr kumimoji="1" lang="en-US" sz="1800" b="1"/>
              <a:t>sum (</a:t>
            </a:r>
            <a:r>
              <a:rPr kumimoji="1" lang="en-US" sz="1800" i="1"/>
              <a:t>cant)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from </a:t>
            </a:r>
            <a:r>
              <a:rPr kumimoji="1" lang="en-US" sz="1800" i="1"/>
              <a:t>envios </a:t>
            </a:r>
            <a:r>
              <a:rPr kumimoji="1" lang="en-US" sz="1800" b="1"/>
              <a:t>as</a:t>
            </a:r>
            <a:r>
              <a:rPr kumimoji="1" lang="en-US" sz="1800" i="1"/>
              <a:t> e, proveedores </a:t>
            </a:r>
            <a:r>
              <a:rPr kumimoji="1" lang="en-US" sz="1800" b="1"/>
              <a:t>as</a:t>
            </a:r>
            <a:r>
              <a:rPr kumimoji="1" lang="en-US" sz="1800" i="1"/>
              <a:t> p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where </a:t>
            </a:r>
            <a:r>
              <a:rPr kumimoji="1" lang="en-US" sz="1800" i="1"/>
              <a:t>e.snum = p.snum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group by </a:t>
            </a:r>
            <a:r>
              <a:rPr kumimoji="1" lang="en-US" sz="1800" i="1"/>
              <a:t>p.snum, snombre</a:t>
            </a:r>
            <a:endParaRPr lang="en-US" sz="18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ES" dirty="0"/>
          </a:p>
        </p:txBody>
      </p:sp>
      <p:pic>
        <p:nvPicPr>
          <p:cNvPr id="4" name="3 Imagen" descr="SQL Clase 1-2-3 Diseño de Tabl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4" y="815546"/>
            <a:ext cx="7512908" cy="5634681"/>
          </a:xfrm>
          <a:prstGeom prst="rect">
            <a:avLst/>
          </a:prstGeom>
          <a:scene3d>
            <a:camera prst="orthographicFront"/>
            <a:lightRig rig="threePt" dir="t"/>
          </a:scene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8138"/>
            <a:ext cx="8077200" cy="609600"/>
          </a:xfrm>
        </p:spPr>
        <p:txBody>
          <a:bodyPr/>
          <a:lstStyle/>
          <a:p>
            <a:r>
              <a:rPr lang="es-ES" sz="2800"/>
              <a:t>Funciones de agregación – </a:t>
            </a:r>
            <a:br>
              <a:rPr lang="es-ES" sz="2800"/>
            </a:br>
            <a:r>
              <a:rPr lang="es-ES" sz="2800"/>
              <a:t>Cláusula Having</a:t>
            </a:r>
            <a:endParaRPr lang="en-US" sz="2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s-ES"/>
              <a:t>Obtener los nombres de todas las partes cuyos envíos sean superiores a 800 unidades.</a:t>
            </a:r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58813" y="3659188"/>
            <a:ext cx="76596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s-ES" sz="1800">
                <a:solidFill>
                  <a:schemeClr val="tx2"/>
                </a:solidFill>
              </a:rPr>
              <a:t>       </a:t>
            </a:r>
            <a:r>
              <a:rPr kumimoji="1" lang="es-ES" sz="1800"/>
              <a:t>Nota: los predicados de la cláusula </a:t>
            </a:r>
            <a:r>
              <a:rPr kumimoji="1" lang="es-ES" sz="1800" b="1"/>
              <a:t>having</a:t>
            </a:r>
            <a:r>
              <a:rPr kumimoji="1" lang="es-ES" sz="1800"/>
              <a:t> se aplican después de </a:t>
            </a:r>
            <a:br>
              <a:rPr kumimoji="1" lang="es-ES" sz="1800"/>
            </a:br>
            <a:r>
              <a:rPr kumimoji="1" lang="es-ES" sz="1800"/>
              <a:t>                 la formación de grupos mientras que los permitidos en la 		  cláusula </a:t>
            </a:r>
            <a:r>
              <a:rPr kumimoji="1" lang="es-ES" sz="1800" b="1"/>
              <a:t>where </a:t>
            </a:r>
            <a:r>
              <a:rPr kumimoji="1" lang="es-ES" sz="1800"/>
              <a:t>se aplican antes de la formación de grupos</a:t>
            </a:r>
            <a:endParaRPr lang="es-ES" sz="1800">
              <a:latin typeface="Times New Roman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6165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</a:t>
            </a:r>
            <a:r>
              <a:rPr kumimoji="1" lang="en-US" sz="1800" i="1"/>
              <a:t> pnombre, </a:t>
            </a:r>
            <a:r>
              <a:rPr kumimoji="1" lang="en-US" sz="1800" b="1"/>
              <a:t>sum </a:t>
            </a:r>
            <a:r>
              <a:rPr kumimoji="1" lang="en-US" sz="1800"/>
              <a:t>(cant)</a:t>
            </a:r>
            <a:r>
              <a:rPr kumimoji="1" lang="en-US" sz="1800" i="1"/>
              <a:t/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from</a:t>
            </a:r>
            <a:r>
              <a:rPr kumimoji="1" lang="en-US" sz="1800" i="1"/>
              <a:t> partes </a:t>
            </a:r>
            <a:r>
              <a:rPr kumimoji="1" lang="en-US" sz="1800" b="1"/>
              <a:t>as</a:t>
            </a:r>
            <a:r>
              <a:rPr kumimoji="1" lang="en-US" sz="1800" i="1"/>
              <a:t> p, envios </a:t>
            </a:r>
            <a:r>
              <a:rPr kumimoji="1" lang="en-US" sz="1800" b="1"/>
              <a:t>as</a:t>
            </a:r>
            <a:r>
              <a:rPr kumimoji="1" lang="en-US" sz="1800" i="1"/>
              <a:t> e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where</a:t>
            </a:r>
            <a:r>
              <a:rPr kumimoji="1" lang="en-US" sz="1800" i="1"/>
              <a:t> p.pnum = e.pnum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group by</a:t>
            </a:r>
            <a:r>
              <a:rPr kumimoji="1" lang="en-US" sz="1800" i="1"/>
              <a:t> pnombre</a:t>
            </a:r>
            <a:br>
              <a:rPr kumimoji="1" lang="en-US" sz="1800" i="1"/>
            </a:br>
            <a:r>
              <a:rPr kumimoji="1" lang="en-US" sz="1800" i="1"/>
              <a:t>           </a:t>
            </a:r>
            <a:r>
              <a:rPr kumimoji="1" lang="en-US" sz="1800" b="1"/>
              <a:t>having sum</a:t>
            </a:r>
            <a:r>
              <a:rPr kumimoji="1" lang="en-US" sz="1800" i="1"/>
              <a:t> </a:t>
            </a:r>
            <a:r>
              <a:rPr kumimoji="1" lang="en-US" sz="1800"/>
              <a:t>(</a:t>
            </a:r>
            <a:r>
              <a:rPr kumimoji="1" lang="en-US" sz="1800" i="1"/>
              <a:t>cant</a:t>
            </a:r>
            <a:r>
              <a:rPr kumimoji="1" lang="en-US" sz="1800"/>
              <a:t>)</a:t>
            </a:r>
            <a:r>
              <a:rPr kumimoji="1" lang="en-US" sz="1800" i="1"/>
              <a:t> &gt; </a:t>
            </a:r>
            <a:r>
              <a:rPr kumimoji="1" lang="en-US" sz="1800"/>
              <a:t>800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Valores nulos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003800"/>
          </a:xfrm>
        </p:spPr>
        <p:txBody>
          <a:bodyPr/>
          <a:lstStyle/>
          <a:p>
            <a:r>
              <a:rPr lang="es-ES"/>
              <a:t>Es posible que las tuplas tengan un valor nulo, indicado por medio de </a:t>
            </a:r>
            <a:r>
              <a:rPr lang="es-ES" i="1">
                <a:effectLst>
                  <a:outerShdw blurRad="38100" dist="38100" dir="2700000" algn="tl">
                    <a:srgbClr val="FFFFFF"/>
                  </a:outerShdw>
                </a:effectLst>
              </a:rPr>
              <a:t>null</a:t>
            </a:r>
            <a:r>
              <a:rPr lang="es-ES"/>
              <a:t>, en alguno de sus  atributos</a:t>
            </a:r>
          </a:p>
          <a:p>
            <a:r>
              <a:rPr lang="es-ES" i="1"/>
              <a:t>null</a:t>
            </a:r>
            <a:r>
              <a:rPr lang="es-ES"/>
              <a:t> significa un valor desconocido o un valor que no existe.</a:t>
            </a:r>
          </a:p>
          <a:p>
            <a:r>
              <a:rPr lang="es-ES"/>
              <a:t>El predicado </a:t>
            </a:r>
            <a:r>
              <a:rPr lang="es-ES" b="1"/>
              <a:t>is null</a:t>
            </a:r>
            <a:r>
              <a:rPr lang="es-ES"/>
              <a:t> se puede utilizar para comprobar los valores nulos.</a:t>
            </a:r>
          </a:p>
          <a:p>
            <a:pPr lvl="1"/>
            <a:r>
              <a:rPr lang="es-ES"/>
              <a:t>Ejemplo: obtener todos los proveedores cuya situación sea distinta de null	</a:t>
            </a:r>
          </a:p>
          <a:p>
            <a:pPr lvl="1">
              <a:buFont typeface="Monotype Sorts" pitchFamily="2" charset="2"/>
              <a:buNone/>
            </a:pPr>
            <a:r>
              <a:rPr lang="es-ES" b="1"/>
              <a:t>select</a:t>
            </a:r>
            <a:r>
              <a:rPr lang="es-ES" i="1"/>
              <a:t> *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from</a:t>
            </a:r>
            <a:r>
              <a:rPr lang="es-ES" i="1"/>
              <a:t> proveedores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where </a:t>
            </a:r>
            <a:r>
              <a:rPr lang="es-ES" i="1"/>
              <a:t>situacion </a:t>
            </a:r>
            <a:r>
              <a:rPr lang="es-ES" b="1"/>
              <a:t>is null</a:t>
            </a:r>
            <a:endParaRPr lang="es-ES"/>
          </a:p>
          <a:p>
            <a:r>
              <a:rPr lang="es-ES"/>
              <a:t>El resultado de la expresión aritmética que involucra a </a:t>
            </a:r>
            <a:r>
              <a:rPr lang="es-ES" i="1"/>
              <a:t>null </a:t>
            </a:r>
            <a:r>
              <a:rPr lang="es-ES"/>
              <a:t>es nulo</a:t>
            </a:r>
            <a:endParaRPr lang="es-ES" i="1"/>
          </a:p>
          <a:p>
            <a:pPr lvl="1"/>
            <a:r>
              <a:rPr lang="es-ES"/>
              <a:t>Ejemplo:  5 + </a:t>
            </a:r>
            <a:r>
              <a:rPr lang="es-ES" i="1"/>
              <a:t>null</a:t>
            </a:r>
            <a:r>
              <a:rPr lang="es-ES"/>
              <a:t>  devuelve nulo</a:t>
            </a:r>
          </a:p>
          <a:p>
            <a:r>
              <a:rPr lang="es-ES"/>
              <a:t>Sin embargo, las funciones de agregación simplemente ignoran los valores nulos</a:t>
            </a:r>
          </a:p>
          <a:p>
            <a:pPr lvl="1"/>
            <a:r>
              <a:rPr lang="es-ES"/>
              <a:t>Se ofrecerá más información más adelante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r>
              <a:rPr lang="es-ES"/>
              <a:t>Valores nulos y lógica de tres valores</a:t>
            </a:r>
            <a:endParaRPr lang="en-US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s-ES"/>
              <a:t>Cualquier comparación con </a:t>
            </a:r>
            <a:r>
              <a:rPr lang="es-ES" i="1"/>
              <a:t>null</a:t>
            </a:r>
            <a:r>
              <a:rPr lang="es-ES"/>
              <a:t> se convierte en </a:t>
            </a:r>
            <a:r>
              <a:rPr lang="es-ES" i="1"/>
              <a:t>desconocido</a:t>
            </a:r>
          </a:p>
          <a:p>
            <a:pPr lvl="1"/>
            <a:r>
              <a:rPr lang="es-ES"/>
              <a:t>Ejemplo</a:t>
            </a:r>
            <a:r>
              <a:rPr lang="es-ES" i="1"/>
              <a:t>: 5 &lt; null   o   null &lt;&gt; null    o    null = null</a:t>
            </a:r>
          </a:p>
          <a:p>
            <a:r>
              <a:rPr lang="es-ES"/>
              <a:t>Lógica de tres valores que utiliza el valor real desconocido:</a:t>
            </a:r>
          </a:p>
          <a:p>
            <a:pPr lvl="1"/>
            <a:r>
              <a:rPr lang="es-ES"/>
              <a:t>OR: (</a:t>
            </a:r>
            <a:r>
              <a:rPr lang="es-ES" i="1"/>
              <a:t>desconocido</a:t>
            </a:r>
            <a:r>
              <a:rPr lang="es-ES"/>
              <a:t> </a:t>
            </a:r>
            <a:r>
              <a:rPr lang="es-ES" b="1"/>
              <a:t>or</a:t>
            </a:r>
            <a:r>
              <a:rPr lang="es-ES"/>
              <a:t> </a:t>
            </a:r>
            <a:r>
              <a:rPr lang="es-ES" i="1"/>
              <a:t>cierto</a:t>
            </a:r>
            <a:r>
              <a:rPr lang="es-ES"/>
              <a:t>) = </a:t>
            </a:r>
            <a:r>
              <a:rPr lang="es-ES" i="1"/>
              <a:t>cierto</a:t>
            </a:r>
            <a:r>
              <a:rPr lang="es-ES"/>
              <a:t>, (</a:t>
            </a:r>
            <a:r>
              <a:rPr lang="es-ES" i="1"/>
              <a:t>desconocido</a:t>
            </a:r>
            <a:r>
              <a:rPr lang="es-ES"/>
              <a:t> </a:t>
            </a:r>
            <a:r>
              <a:rPr lang="es-ES" b="1"/>
              <a:t>or</a:t>
            </a:r>
            <a:r>
              <a:rPr lang="es-ES"/>
              <a:t> </a:t>
            </a:r>
            <a:r>
              <a:rPr lang="es-ES" i="1"/>
              <a:t>falso</a:t>
            </a:r>
            <a:r>
              <a:rPr lang="es-ES"/>
              <a:t>) = </a:t>
            </a:r>
            <a:r>
              <a:rPr lang="es-ES" i="1"/>
              <a:t>desconocido,</a:t>
            </a:r>
            <a:r>
              <a:rPr lang="es-ES"/>
              <a:t> (</a:t>
            </a:r>
            <a:r>
              <a:rPr lang="es-ES" i="1"/>
              <a:t>desconocido </a:t>
            </a:r>
            <a:r>
              <a:rPr lang="es-ES" b="1"/>
              <a:t>or</a:t>
            </a:r>
            <a:r>
              <a:rPr lang="es-ES" i="1"/>
              <a:t> desconocido) = desconocido</a:t>
            </a:r>
          </a:p>
          <a:p>
            <a:pPr lvl="1"/>
            <a:r>
              <a:rPr lang="es-ES"/>
              <a:t>AND:</a:t>
            </a:r>
            <a:r>
              <a:rPr lang="es-ES" i="1"/>
              <a:t> (cierto</a:t>
            </a:r>
            <a:r>
              <a:rPr lang="es-ES" b="1"/>
              <a:t> and </a:t>
            </a:r>
            <a:r>
              <a:rPr lang="es-ES" i="1"/>
              <a:t>desconocido) = desconocido,    (falso </a:t>
            </a:r>
            <a:r>
              <a:rPr lang="es-ES" b="1"/>
              <a:t>and </a:t>
            </a:r>
            <a:r>
              <a:rPr lang="es-ES" i="1"/>
              <a:t>desconocido) = falso, (desconocido </a:t>
            </a:r>
            <a:r>
              <a:rPr lang="es-ES" b="1"/>
              <a:t>and</a:t>
            </a:r>
            <a:r>
              <a:rPr lang="es-ES" i="1"/>
              <a:t> desconocido) = desconocido</a:t>
            </a:r>
          </a:p>
          <a:p>
            <a:pPr lvl="1"/>
            <a:r>
              <a:rPr lang="es-ES"/>
              <a:t>NOT</a:t>
            </a:r>
            <a:r>
              <a:rPr lang="es-ES" i="1"/>
              <a:t>:  (</a:t>
            </a:r>
            <a:r>
              <a:rPr lang="es-ES" b="1"/>
              <a:t>not</a:t>
            </a:r>
            <a:r>
              <a:rPr lang="es-ES" i="1"/>
              <a:t> desconocido) = desconocido</a:t>
            </a:r>
          </a:p>
          <a:p>
            <a:pPr lvl="1"/>
            <a:r>
              <a:rPr lang="es-ES"/>
              <a:t>“</a:t>
            </a:r>
            <a:r>
              <a:rPr lang="es-ES" i="1"/>
              <a:t>P</a:t>
            </a:r>
            <a:r>
              <a:rPr lang="es-ES" b="1"/>
              <a:t> is unknown” </a:t>
            </a:r>
            <a:r>
              <a:rPr lang="es-ES"/>
              <a:t>se evalua a </a:t>
            </a:r>
            <a:r>
              <a:rPr lang="es-ES" i="1"/>
              <a:t>cierto </a:t>
            </a:r>
            <a:r>
              <a:rPr lang="es-ES"/>
              <a:t>si el predicado </a:t>
            </a:r>
            <a:r>
              <a:rPr lang="es-ES" i="1"/>
              <a:t>P</a:t>
            </a:r>
            <a:r>
              <a:rPr lang="es-ES"/>
              <a:t> se evalua a </a:t>
            </a:r>
            <a:r>
              <a:rPr lang="es-ES" i="1"/>
              <a:t>desconocido</a:t>
            </a:r>
          </a:p>
          <a:p>
            <a:r>
              <a:rPr lang="es-ES"/>
              <a:t>El resultado del predicado de la cláusula </a:t>
            </a:r>
            <a:r>
              <a:rPr lang="es-ES" b="1"/>
              <a:t>where </a:t>
            </a:r>
            <a:r>
              <a:rPr lang="es-ES"/>
              <a:t>se toma como </a:t>
            </a:r>
            <a:r>
              <a:rPr lang="es-ES" i="1"/>
              <a:t>falso </a:t>
            </a:r>
            <a:r>
              <a:rPr lang="es-ES"/>
              <a:t>si se evalúa en </a:t>
            </a:r>
            <a:r>
              <a:rPr lang="es-ES" i="1"/>
              <a:t>desconocido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Valores nulos y agregados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094538" cy="4392612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s-ES"/>
              <a:t>El total de todas las situaciones de los proveedores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s-ES"/>
              <a:t>		</a:t>
            </a:r>
            <a:r>
              <a:rPr lang="es-ES" b="1"/>
              <a:t>select sum</a:t>
            </a:r>
            <a:r>
              <a:rPr lang="es-ES"/>
              <a:t> (</a:t>
            </a:r>
            <a:r>
              <a:rPr lang="es-ES" i="1"/>
              <a:t>situacion</a:t>
            </a:r>
            <a:r>
              <a:rPr lang="es-ES"/>
              <a:t>)</a:t>
            </a:r>
            <a:r>
              <a:rPr lang="es-ES" i="1"/>
              <a:t/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from</a:t>
            </a:r>
            <a:r>
              <a:rPr lang="es-ES" i="1"/>
              <a:t> proveedores</a:t>
            </a:r>
            <a:endParaRPr lang="es-E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s-ES"/>
              <a:t>La instrucción anterior ignora las cantidades nulas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s-ES"/>
              <a:t>El resultado es </a:t>
            </a:r>
            <a:r>
              <a:rPr lang="es-ES" i="1"/>
              <a:t>null</a:t>
            </a:r>
            <a:r>
              <a:rPr lang="es-ES"/>
              <a:t> si no hay  cantidad no nula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s-ES"/>
              <a:t>Todas las operaciones agregadas excepto </a:t>
            </a:r>
            <a:r>
              <a:rPr lang="es-ES" b="1"/>
              <a:t>count(*)</a:t>
            </a:r>
            <a:r>
              <a:rPr lang="es-ES"/>
              <a:t> ignoran las tuplas con valores nulos de los atributos agregados.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Subconsultas anidadas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/>
              <a:t>SQL </a:t>
            </a:r>
            <a:r>
              <a:rPr lang="es-ES"/>
              <a:t>proporciona un mecanismo para las subconsultas anidadas.</a:t>
            </a:r>
          </a:p>
          <a:p>
            <a:r>
              <a:rPr lang="es-ES"/>
              <a:t>Una subconsulta es una expresión </a:t>
            </a:r>
            <a:r>
              <a:rPr lang="en-US" b="1">
                <a:solidFill>
                  <a:schemeClr val="tx2"/>
                </a:solidFill>
              </a:rPr>
              <a:t>select-from-where</a:t>
            </a:r>
            <a:r>
              <a:rPr lang="en-US"/>
              <a:t> </a:t>
            </a:r>
            <a:r>
              <a:rPr lang="es-ES"/>
              <a:t>que se anida dentro de otra consulta.</a:t>
            </a:r>
          </a:p>
          <a:p>
            <a:r>
              <a:rPr lang="es-ES"/>
              <a:t>Un uso común de subconsultas es llevar a cabo comprobaciones sobre pertenencia a conjuntos, comparación de conjuntos y cardinalidad de conjuntos.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consulta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s-ES"/>
              <a:t>Obtener todos los nombres de proveedores que han realizado al menos un envío de productos.</a:t>
            </a:r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8775" indent="-35877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s-ES" sz="1800"/>
              <a:t>Obtener todos los proveedores que no realizaron ningún envío de mercadería</a:t>
            </a:r>
            <a:endParaRPr kumimoji="1" lang="en-US" sz="1800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470025" y="4519613"/>
            <a:ext cx="5680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*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where </a:t>
            </a:r>
            <a:r>
              <a:rPr kumimoji="1" lang="en-US" sz="1800" i="1"/>
              <a:t>snum </a:t>
            </a:r>
            <a:r>
              <a:rPr kumimoji="1" lang="en-US" sz="1800" b="1"/>
              <a:t>not in </a:t>
            </a:r>
            <a:r>
              <a:rPr kumimoji="1" lang="en-US" sz="1800"/>
              <a:t>(</a:t>
            </a:r>
            <a:r>
              <a:rPr kumimoji="1" lang="en-US" sz="1800" b="1"/>
              <a:t>select </a:t>
            </a:r>
            <a:r>
              <a:rPr kumimoji="1" lang="en-US" sz="1800" i="1"/>
              <a:t>snum</a:t>
            </a:r>
            <a:br>
              <a:rPr kumimoji="1" lang="en-US" sz="1800" i="1"/>
            </a:br>
            <a:r>
              <a:rPr kumimoji="1" lang="en-US" sz="1800" i="1"/>
              <a:t>                                                                 </a:t>
            </a:r>
            <a:r>
              <a:rPr kumimoji="1" lang="en-US" sz="1800" b="1"/>
              <a:t>from envios</a:t>
            </a:r>
            <a:r>
              <a:rPr kumimoji="1" lang="en-US" sz="1800"/>
              <a:t>)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849438" y="1952625"/>
            <a:ext cx="5048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distinct</a:t>
            </a:r>
            <a:r>
              <a:rPr kumimoji="1" lang="en-US" sz="1800" i="1"/>
              <a:t> snombre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where </a:t>
            </a:r>
            <a:r>
              <a:rPr kumimoji="1" lang="en-US" sz="1800" i="1"/>
              <a:t>snum </a:t>
            </a:r>
            <a:r>
              <a:rPr kumimoji="1" lang="en-US" sz="1800" b="1"/>
              <a:t>in </a:t>
            </a:r>
            <a:r>
              <a:rPr kumimoji="1" lang="en-US" sz="1800"/>
              <a:t>(</a:t>
            </a:r>
            <a:r>
              <a:rPr kumimoji="1" lang="en-US" sz="1800" b="1"/>
              <a:t>select</a:t>
            </a:r>
            <a:r>
              <a:rPr kumimoji="1" lang="en-US" sz="1800" i="1"/>
              <a:t> snum</a:t>
            </a:r>
            <a:br>
              <a:rPr kumimoji="1" lang="en-US" sz="1800" i="1"/>
            </a:br>
            <a:r>
              <a:rPr kumimoji="1" lang="en-US" sz="1800" i="1"/>
              <a:t>                                                       </a:t>
            </a:r>
            <a:r>
              <a:rPr kumimoji="1" lang="en-US" sz="1800" b="1"/>
              <a:t>from</a:t>
            </a:r>
            <a:r>
              <a:rPr kumimoji="1" lang="en-US" sz="1800" b="1" i="1"/>
              <a:t> </a:t>
            </a:r>
            <a:r>
              <a:rPr kumimoji="1" lang="en-US" sz="1800" i="1"/>
              <a:t>envios </a:t>
            </a:r>
            <a:r>
              <a:rPr kumimoji="1" lang="en-US" sz="1800"/>
              <a:t>)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5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 de consulta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s-ES"/>
              <a:t>Obtener todos los proveedores de ‘Paris’ que hayan realizado el envío de un ‘Perno’</a:t>
            </a:r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81050" y="3925888"/>
            <a:ext cx="80565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chemeClr val="tx2"/>
                </a:solidFill>
              </a:rPr>
              <a:t>  Note</a:t>
            </a:r>
            <a:r>
              <a:rPr kumimoji="1" lang="en-US" sz="1800"/>
              <a:t>: </a:t>
            </a:r>
            <a:r>
              <a:rPr kumimoji="1" lang="es-ES" sz="1800"/>
              <a:t>Se puede escribir la consulta anterior de forma mucho más simple.  	La formulación anterior es simplemente para ilustrar las 	características de SQL</a:t>
            </a:r>
            <a:endParaRPr kumimoji="1" lang="en-US" sz="1800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25650" y="1635125"/>
            <a:ext cx="51831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	select *</a:t>
            </a:r>
            <a:r>
              <a:rPr kumimoji="1" lang="en-US" sz="1800" i="1"/>
              <a:t/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where </a:t>
            </a:r>
            <a:r>
              <a:rPr kumimoji="1" lang="en-US" sz="1800" i="1"/>
              <a:t>proveedores.ciudad = ‘Paris’ </a:t>
            </a:r>
            <a:r>
              <a:rPr kumimoji="1" lang="en-US" sz="1800" b="1"/>
              <a:t>and</a:t>
            </a:r>
            <a:br>
              <a:rPr kumimoji="1" lang="en-US" sz="1800" b="1"/>
            </a:br>
            <a:r>
              <a:rPr kumimoji="1" lang="en-US" sz="1800" b="1"/>
              <a:t>        	  </a:t>
            </a:r>
            <a:r>
              <a:rPr kumimoji="1" lang="en-US" sz="1800"/>
              <a:t>(</a:t>
            </a:r>
            <a:r>
              <a:rPr kumimoji="1" lang="en-US" sz="1800" i="1"/>
              <a:t>snum</a:t>
            </a:r>
            <a:r>
              <a:rPr kumimoji="1" lang="en-US" sz="1800"/>
              <a:t>)</a:t>
            </a:r>
            <a:r>
              <a:rPr kumimoji="1" lang="en-US" sz="1800" i="1"/>
              <a:t> </a:t>
            </a:r>
            <a:r>
              <a:rPr kumimoji="1" lang="en-US" sz="1800" b="1"/>
              <a:t>in</a:t>
            </a:r>
            <a:br>
              <a:rPr kumimoji="1" lang="en-US" sz="1800" b="1"/>
            </a:br>
            <a:r>
              <a:rPr kumimoji="1" lang="en-US" sz="1800" b="1"/>
              <a:t>		(select </a:t>
            </a:r>
            <a:r>
              <a:rPr kumimoji="1" lang="en-US" sz="1800" i="1"/>
              <a:t>snum</a:t>
            </a:r>
            <a:br>
              <a:rPr kumimoji="1" lang="en-US" sz="1800" i="1"/>
            </a:br>
            <a:r>
              <a:rPr kumimoji="1" lang="en-US" sz="1800" i="1"/>
              <a:t>		  </a:t>
            </a:r>
            <a:r>
              <a:rPr kumimoji="1" lang="en-US" sz="1800" b="1"/>
              <a:t>from </a:t>
            </a:r>
            <a:r>
              <a:rPr kumimoji="1" lang="en-US" sz="1800" i="1"/>
              <a:t>partes as P, envios as E</a:t>
            </a:r>
            <a:br>
              <a:rPr kumimoji="1" lang="en-US" sz="1800" i="1"/>
            </a:br>
            <a:r>
              <a:rPr kumimoji="1" lang="en-US" sz="1800" i="1"/>
              <a:t>		  </a:t>
            </a:r>
            <a:r>
              <a:rPr kumimoji="1" lang="en-US" sz="1800" b="1"/>
              <a:t>where </a:t>
            </a:r>
            <a:r>
              <a:rPr kumimoji="1" lang="en-US" sz="1800" i="1"/>
              <a:t>p.pnum = e.pnum </a:t>
            </a:r>
            <a:r>
              <a:rPr kumimoji="1" lang="en-US" sz="1800" b="1"/>
              <a:t>and</a:t>
            </a:r>
            <a:r>
              <a:rPr kumimoji="1" lang="en-US" sz="1800" i="1"/>
              <a:t> </a:t>
            </a:r>
            <a:br>
              <a:rPr kumimoji="1" lang="en-US" sz="1800" i="1"/>
            </a:br>
            <a:r>
              <a:rPr kumimoji="1" lang="en-US" sz="1800" i="1"/>
              <a:t>                                     p.pnombre = ‘Perno’ </a:t>
            </a:r>
            <a:r>
              <a:rPr kumimoji="1" lang="en-US" sz="1800"/>
              <a:t>)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84225" y="5191125"/>
            <a:ext cx="7688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8775" indent="-35877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s-ES" sz="1800"/>
              <a:t>Obtener todos los proveedores que no realizaron ningún envío de la parte ‘Leva’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r>
              <a:rPr lang="es-ES"/>
              <a:t>Comparación de conjuntos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1125537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s-ES"/>
              <a:t>Obtener los nombres de todos los proveedores que realizaron un envío mayor que alguno de los envíos realizados  de la parte ‘P4’</a:t>
            </a:r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La misma consulta utilizando la clausula &gt; </a:t>
            </a:r>
            <a:r>
              <a:rPr kumimoji="1" lang="en-US" sz="1800" b="1"/>
              <a:t>some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24038" y="3995738"/>
            <a:ext cx="57515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800" b="1"/>
              <a:t>select</a:t>
            </a:r>
            <a:r>
              <a:rPr kumimoji="1" lang="en-US" sz="1800"/>
              <a:t> </a:t>
            </a:r>
            <a:r>
              <a:rPr kumimoji="1" lang="en-US" sz="1800" b="1"/>
              <a:t>distinct</a:t>
            </a:r>
            <a:r>
              <a:rPr kumimoji="1" lang="en-US" sz="1800"/>
              <a:t> snombre</a:t>
            </a:r>
          </a:p>
          <a:p>
            <a:r>
              <a:rPr kumimoji="1" lang="en-US" sz="1800" b="1"/>
              <a:t>from</a:t>
            </a:r>
            <a:r>
              <a:rPr kumimoji="1" lang="en-US" sz="1800"/>
              <a:t> proveedores </a:t>
            </a:r>
            <a:r>
              <a:rPr kumimoji="1" lang="en-US" sz="1800" b="1"/>
              <a:t>as</a:t>
            </a:r>
            <a:r>
              <a:rPr kumimoji="1" lang="en-US" sz="1800"/>
              <a:t> p, envios </a:t>
            </a:r>
            <a:r>
              <a:rPr kumimoji="1" lang="en-US" sz="1800" b="1"/>
              <a:t>as</a:t>
            </a:r>
            <a:r>
              <a:rPr kumimoji="1" lang="en-US" sz="1800"/>
              <a:t> e1</a:t>
            </a:r>
          </a:p>
          <a:p>
            <a:r>
              <a:rPr kumimoji="1" lang="en-US" sz="1800" b="1"/>
              <a:t>where</a:t>
            </a:r>
            <a:r>
              <a:rPr kumimoji="1" lang="en-US" sz="1800"/>
              <a:t> p.snum = e1.snum </a:t>
            </a:r>
            <a:r>
              <a:rPr kumimoji="1" lang="en-US" sz="1800" b="1"/>
              <a:t>and</a:t>
            </a:r>
          </a:p>
          <a:p>
            <a:r>
              <a:rPr kumimoji="1" lang="en-US" sz="1800"/>
              <a:t>      e1.cant </a:t>
            </a:r>
            <a:r>
              <a:rPr kumimoji="1" lang="en-US" sz="1800" b="1"/>
              <a:t>&gt;some</a:t>
            </a:r>
            <a:r>
              <a:rPr kumimoji="1" lang="en-US" sz="1800"/>
              <a:t> </a:t>
            </a:r>
          </a:p>
          <a:p>
            <a:pPr lvl="1"/>
            <a:r>
              <a:rPr kumimoji="1" lang="en-US" sz="1800"/>
              <a:t>      (select e2.cant</a:t>
            </a:r>
          </a:p>
          <a:p>
            <a:pPr lvl="1"/>
            <a:r>
              <a:rPr kumimoji="1" lang="en-US" sz="1800"/>
              <a:t>       </a:t>
            </a:r>
            <a:r>
              <a:rPr kumimoji="1" lang="en-US" sz="1800" b="1"/>
              <a:t>from</a:t>
            </a:r>
            <a:r>
              <a:rPr kumimoji="1" lang="en-US" sz="1800"/>
              <a:t> envios </a:t>
            </a:r>
            <a:r>
              <a:rPr kumimoji="1" lang="en-US" sz="1800" b="1"/>
              <a:t>as</a:t>
            </a:r>
            <a:r>
              <a:rPr kumimoji="1" lang="en-US" sz="1800"/>
              <a:t> e2 </a:t>
            </a:r>
          </a:p>
          <a:p>
            <a:pPr lvl="1"/>
            <a:r>
              <a:rPr kumimoji="1" lang="en-US" sz="1800"/>
              <a:t>       </a:t>
            </a:r>
            <a:r>
              <a:rPr kumimoji="1" lang="en-US" sz="1800" b="1"/>
              <a:t>where</a:t>
            </a:r>
            <a:r>
              <a:rPr kumimoji="1" lang="en-US" sz="1800"/>
              <a:t> e2.pnum = 'P4' )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952625" y="1957388"/>
            <a:ext cx="6140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pt-BR" sz="1800" b="1"/>
              <a:t>select</a:t>
            </a:r>
            <a:r>
              <a:rPr kumimoji="1" lang="pt-BR" sz="1800"/>
              <a:t> </a:t>
            </a:r>
            <a:r>
              <a:rPr kumimoji="1" lang="pt-BR" sz="1800" b="1"/>
              <a:t>distinct</a:t>
            </a:r>
            <a:r>
              <a:rPr kumimoji="1" lang="pt-BR" sz="1800"/>
              <a:t> snombre</a:t>
            </a:r>
          </a:p>
          <a:p>
            <a:r>
              <a:rPr kumimoji="1" lang="pt-BR" sz="1800" b="1"/>
              <a:t>from</a:t>
            </a:r>
            <a:r>
              <a:rPr kumimoji="1" lang="pt-BR" sz="1800"/>
              <a:t> proveedores </a:t>
            </a:r>
            <a:r>
              <a:rPr kumimoji="1" lang="pt-BR" sz="1800" b="1"/>
              <a:t>as</a:t>
            </a:r>
            <a:r>
              <a:rPr kumimoji="1" lang="pt-BR" sz="1800"/>
              <a:t> p, envios </a:t>
            </a:r>
            <a:r>
              <a:rPr kumimoji="1" lang="pt-BR" sz="1800" b="1"/>
              <a:t>as</a:t>
            </a:r>
            <a:r>
              <a:rPr kumimoji="1" lang="pt-BR" sz="1800"/>
              <a:t> e1, envios </a:t>
            </a:r>
            <a:r>
              <a:rPr kumimoji="1" lang="pt-BR" sz="1800" b="1"/>
              <a:t>as</a:t>
            </a:r>
            <a:r>
              <a:rPr kumimoji="1" lang="pt-BR" sz="1800"/>
              <a:t> e2</a:t>
            </a:r>
          </a:p>
          <a:p>
            <a:r>
              <a:rPr kumimoji="1" lang="pt-BR" sz="1800" b="1"/>
              <a:t>where</a:t>
            </a:r>
            <a:r>
              <a:rPr kumimoji="1" lang="pt-BR" sz="1800"/>
              <a:t> p.snum = e1.snum </a:t>
            </a:r>
            <a:r>
              <a:rPr kumimoji="1" lang="pt-BR" sz="1800" b="1"/>
              <a:t>and</a:t>
            </a:r>
          </a:p>
          <a:p>
            <a:r>
              <a:rPr kumimoji="1" lang="pt-BR" sz="1800"/>
              <a:t>      e1.cant &gt; e2.cant </a:t>
            </a:r>
            <a:r>
              <a:rPr kumimoji="1" lang="pt-BR" sz="1800" b="1"/>
              <a:t>and </a:t>
            </a:r>
            <a:r>
              <a:rPr kumimoji="1" lang="pt-BR" sz="1800"/>
              <a:t>e2.pnum = 'P4'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r>
              <a:rPr lang="en-US"/>
              <a:t>Definición de  la clausula Some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/>
              <a:t>F &lt;comp&gt; </a:t>
            </a:r>
            <a:r>
              <a:rPr lang="en-US" b="1"/>
              <a:t>some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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 </a:t>
            </a:r>
            <a:r>
              <a:rPr lang="en-US">
                <a:sym typeface="Symbol" pitchFamily="18" charset="2"/>
              </a:rPr>
              <a:t>tal que (F &lt;comp&gt;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donde &lt;comp&gt; puede ser:      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638425" y="2257425"/>
            <a:ext cx="26812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verdadero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falso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2638425" y="5000625"/>
            <a:ext cx="3328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verdadero  (y que 0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5)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(leer:  5 &lt; alguna tupla de la relación)</a:t>
            </a:r>
            <a:r>
              <a:rPr lang="en-US" sz="1800"/>
              <a:t> 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638425" y="4159250"/>
            <a:ext cx="15652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verdadero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(= </a:t>
            </a:r>
            <a:r>
              <a:rPr lang="en-US" sz="1800" b="1">
                <a:latin typeface="Arial" charset="0"/>
              </a:rPr>
              <a:t>some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  <a:p>
            <a:r>
              <a:rPr lang="es-ES" sz="1800">
                <a:latin typeface="Arial" charset="0"/>
                <a:sym typeface="Symbol" pitchFamily="18" charset="2"/>
              </a:rPr>
              <a:t>Sin embargo, ( </a:t>
            </a:r>
            <a:r>
              <a:rPr lang="es-ES" sz="1800" b="1">
                <a:latin typeface="Arial" charset="0"/>
                <a:sym typeface="Symbol" pitchFamily="18" charset="2"/>
              </a:rPr>
              <a:t>some</a:t>
            </a:r>
            <a:r>
              <a:rPr lang="es-ES" sz="1800">
                <a:latin typeface="Arial" charset="0"/>
                <a:sym typeface="Symbol" pitchFamily="18" charset="2"/>
              </a:rPr>
              <a:t>)  </a:t>
            </a:r>
            <a:r>
              <a:rPr lang="es-ES" sz="1800" b="1">
                <a:latin typeface="Arial" charset="0"/>
                <a:sym typeface="Symbol" pitchFamily="18" charset="2"/>
              </a:rPr>
              <a:t>not in</a:t>
            </a:r>
            <a:endParaRPr lang="es-ES" sz="1800">
              <a:latin typeface="Arial" charset="0"/>
              <a:sym typeface="Symbol" pitchFamily="18" charset="2"/>
            </a:endParaRP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Consulta ejemplo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s-ES"/>
              <a:t>Obtener los nombres de todos los proveedores cuya situación es mayor que la situación de todos los proveedores de Londres.</a:t>
            </a:r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836738" y="2039938"/>
            <a:ext cx="46783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snombre	</a:t>
            </a:r>
            <a:br>
              <a:rPr kumimoji="1" lang="en-US" sz="1800" i="1"/>
            </a:b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where </a:t>
            </a:r>
            <a:r>
              <a:rPr kumimoji="1" lang="en-US" sz="1800" i="1"/>
              <a:t>situacion &gt; </a:t>
            </a:r>
            <a:r>
              <a:rPr kumimoji="1" lang="en-US" sz="1800" b="1"/>
              <a:t>all</a:t>
            </a:r>
            <a:br>
              <a:rPr kumimoji="1" lang="en-US" sz="1800" b="1"/>
            </a:br>
            <a:r>
              <a:rPr kumimoji="1" lang="en-US" sz="1800" b="1"/>
              <a:t>		(select </a:t>
            </a:r>
            <a:r>
              <a:rPr kumimoji="1" lang="en-US" sz="1800" i="1"/>
              <a:t>situacion</a:t>
            </a:r>
            <a:br>
              <a:rPr kumimoji="1" lang="en-US" sz="1800" i="1"/>
            </a:br>
            <a:r>
              <a:rPr kumimoji="1" lang="en-US" sz="1800" i="1"/>
              <a:t>		</a:t>
            </a:r>
            <a:r>
              <a:rPr kumimoji="1" lang="en-US" sz="1800" b="1"/>
              <a:t>from</a:t>
            </a:r>
            <a:r>
              <a:rPr kumimoji="1" lang="en-US" sz="1800" i="1"/>
              <a:t> proveedores</a:t>
            </a:r>
            <a:br>
              <a:rPr kumimoji="1" lang="en-US" sz="1800" i="1"/>
            </a:br>
            <a:r>
              <a:rPr kumimoji="1" lang="en-US" sz="1800" i="1"/>
              <a:t>		</a:t>
            </a:r>
            <a:r>
              <a:rPr kumimoji="1" lang="en-US" sz="1800" b="1"/>
              <a:t>where </a:t>
            </a:r>
            <a:r>
              <a:rPr kumimoji="1" lang="en-US" sz="1800" i="1"/>
              <a:t>ciudad = </a:t>
            </a:r>
            <a:r>
              <a:rPr kumimoji="1" lang="en-US" sz="1800"/>
              <a:t>‘Londres’)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IBM Sequel language developed as part of System R project at the IBM San Jose Research Laboratory</a:t>
            </a:r>
          </a:p>
          <a:p>
            <a:pPr lvl="1">
              <a:lnSpc>
                <a:spcPct val="80000"/>
              </a:lnSpc>
            </a:pPr>
            <a:r>
              <a:rPr lang="es-MX" sz="1600"/>
              <a:t>Nombre Original SEQUEL (by IBM)</a:t>
            </a:r>
          </a:p>
          <a:p>
            <a:pPr lvl="1">
              <a:lnSpc>
                <a:spcPct val="80000"/>
              </a:lnSpc>
            </a:pPr>
            <a:r>
              <a:rPr lang="es-MX" sz="1600"/>
              <a:t>Prototipo version 1 fue “SYSTEM R”</a:t>
            </a:r>
          </a:p>
          <a:p>
            <a:pPr lvl="1">
              <a:lnSpc>
                <a:spcPct val="80000"/>
              </a:lnSpc>
            </a:pPr>
            <a:r>
              <a:rPr lang="es-MX" sz="1600"/>
              <a:t>IBM desarrolla una linea de productos para DB2, OS/2, OS/400</a:t>
            </a:r>
          </a:p>
          <a:p>
            <a:pPr lvl="1">
              <a:lnSpc>
                <a:spcPct val="80000"/>
              </a:lnSpc>
            </a:pPr>
            <a:r>
              <a:rPr lang="es-MX" sz="1600"/>
              <a:t>Varios proveedores comienzan a desarrollar algo similar para sus productos.</a:t>
            </a:r>
          </a:p>
          <a:p>
            <a:pPr>
              <a:lnSpc>
                <a:spcPct val="80000"/>
              </a:lnSpc>
            </a:pPr>
            <a:r>
              <a:rPr lang="en-US" sz="1600"/>
              <a:t>Renamed Structured Query Language (SQL)</a:t>
            </a:r>
          </a:p>
          <a:p>
            <a:pPr>
              <a:lnSpc>
                <a:spcPct val="80000"/>
              </a:lnSpc>
            </a:pPr>
            <a:r>
              <a:rPr lang="en-US" sz="1600"/>
              <a:t>ANSI and ISO standard SQL: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SQL-86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SQL-89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SQL-92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SQL:1999 (language name became Y2K compliant!)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SQL:2003</a:t>
            </a:r>
          </a:p>
          <a:p>
            <a:pPr>
              <a:lnSpc>
                <a:spcPct val="80000"/>
              </a:lnSpc>
            </a:pPr>
            <a:r>
              <a:rPr lang="en-US" sz="1600"/>
              <a:t>Commercial systems offer most, if not all, SQL-92 features, plus varying feature sets from later standards and special proprietary features. 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Not all examples here may work on your particular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Definición de la cláusula all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 &lt;comp&gt; </a:t>
            </a:r>
            <a:r>
              <a:rPr lang="en-US" b="1"/>
              <a:t>all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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</a:t>
            </a:r>
            <a:r>
              <a:rPr lang="en-US">
                <a:sym typeface="Symbol" pitchFamily="18" charset="2"/>
              </a:rPr>
              <a:t> (F &lt;comp&gt; </a:t>
            </a:r>
            <a:r>
              <a:rPr lang="en-US" i="1">
                <a:sym typeface="Symbol" pitchFamily="18" charset="2"/>
              </a:rPr>
              <a:t>t)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182277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2278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2279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falso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21209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verdadero</a:t>
            </a: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182290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verdadero (ya que 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4 y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>
                <a:sym typeface="Symbol" pitchFamily="18" charset="2"/>
              </a:rPr>
              <a:t> 6)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2291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falso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</a:t>
            </a:r>
            <a:r>
              <a:rPr lang="en-US" sz="1800">
                <a:latin typeface="Arial" charset="0"/>
                <a:sym typeface="Symbol" pitchFamily="18" charset="2"/>
              </a:rPr>
              <a:t></a:t>
            </a:r>
            <a:r>
              <a:rPr lang="en-US" sz="1800">
                <a:latin typeface="Arial" charset="0"/>
              </a:rPr>
              <a:t> </a:t>
            </a:r>
            <a:r>
              <a:rPr lang="en-US" sz="1800" b="1">
                <a:latin typeface="Arial" charset="0"/>
              </a:rPr>
              <a:t>all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Sin embargo, (= </a:t>
            </a:r>
            <a:r>
              <a:rPr lang="en-US" sz="1800" b="1">
                <a:latin typeface="Arial" charset="0"/>
                <a:sym typeface="Symbol" pitchFamily="18" charset="2"/>
              </a:rPr>
              <a:t>all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 flipH="1">
            <a:off x="34353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1016000"/>
          </a:xfrm>
        </p:spPr>
        <p:txBody>
          <a:bodyPr/>
          <a:lstStyle/>
          <a:p>
            <a:r>
              <a:rPr lang="es-ES" sz="2800"/>
              <a:t>Comprobación de ausencia de tuplas duplicadas</a:t>
            </a:r>
            <a:endParaRPr lang="en-US" sz="2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5866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s-ES"/>
              <a:t>La construcción </a:t>
            </a:r>
            <a:r>
              <a:rPr lang="en-US" b="1">
                <a:solidFill>
                  <a:schemeClr val="tx2"/>
                </a:solidFill>
              </a:rPr>
              <a:t>unique</a:t>
            </a:r>
            <a:r>
              <a:rPr lang="en-US"/>
              <a:t> </a:t>
            </a:r>
            <a:r>
              <a:rPr lang="es-ES"/>
              <a:t>comprueba si una subconsulta tiene alguna tupla duplicada en sus resultados.</a:t>
            </a:r>
            <a:endParaRPr lang="en-US"/>
          </a:p>
          <a:p>
            <a:pPr>
              <a:tabLst>
                <a:tab pos="803275" algn="l"/>
                <a:tab pos="1547813" algn="l"/>
              </a:tabLst>
            </a:pPr>
            <a:r>
              <a:rPr lang="es-ES"/>
              <a:t>Obtener todos los proveedores que sólo tengan un envío de partes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/>
          </a:p>
          <a:p>
            <a:pPr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	   	select</a:t>
            </a:r>
            <a:r>
              <a:rPr lang="en-US" i="1"/>
              <a:t> p.snum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i="1"/>
              <a:t>		</a:t>
            </a:r>
            <a:r>
              <a:rPr lang="en-US" b="1"/>
              <a:t>from</a:t>
            </a:r>
            <a:r>
              <a:rPr lang="en-US" i="1"/>
              <a:t> proveedores </a:t>
            </a:r>
            <a:r>
              <a:rPr lang="en-US" b="1"/>
              <a:t>as</a:t>
            </a:r>
            <a:r>
              <a:rPr lang="en-US" i="1"/>
              <a:t> p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i="1"/>
              <a:t>		</a:t>
            </a:r>
            <a:r>
              <a:rPr lang="en-US" b="1"/>
              <a:t>where unique (select</a:t>
            </a:r>
            <a:r>
              <a:rPr lang="en-US" i="1"/>
              <a:t> e.snum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i="1"/>
              <a:t>             			 </a:t>
            </a:r>
            <a:r>
              <a:rPr lang="en-US" b="1"/>
              <a:t>from</a:t>
            </a:r>
            <a:r>
              <a:rPr lang="en-US" i="1"/>
              <a:t> envios </a:t>
            </a:r>
            <a:r>
              <a:rPr lang="en-US" b="1"/>
              <a:t>as</a:t>
            </a:r>
            <a:r>
              <a:rPr lang="en-US" i="1"/>
              <a:t> e </a:t>
            </a:r>
            <a:r>
              <a:rPr lang="en-US" b="1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Consulta ejemplo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874712"/>
          </a:xfrm>
        </p:spPr>
        <p:txBody>
          <a:bodyPr/>
          <a:lstStyle/>
          <a:p>
            <a:pPr>
              <a:tabLst>
                <a:tab pos="744538" algn="l"/>
                <a:tab pos="1489075" algn="l"/>
              </a:tabLst>
            </a:pPr>
            <a:r>
              <a:rPr lang="es-ES"/>
              <a:t>Obtener todos los proveedores que al menos hayan realizado dos envíos de partes.</a:t>
            </a:r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43038" y="2003425"/>
            <a:ext cx="728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b="1"/>
              <a:t>	   	</a:t>
            </a:r>
            <a:r>
              <a:rPr kumimoji="1" lang="en-US" sz="1800" b="1"/>
              <a:t>select</a:t>
            </a:r>
            <a:r>
              <a:rPr kumimoji="1" lang="en-US" sz="1800" i="1"/>
              <a:t> p.snum</a:t>
            </a:r>
          </a:p>
          <a:p>
            <a:r>
              <a:rPr kumimoji="1" lang="en-US" sz="1800" i="1"/>
              <a:t>		</a:t>
            </a:r>
            <a:r>
              <a:rPr kumimoji="1" lang="en-US" sz="1800" b="1"/>
              <a:t>from</a:t>
            </a:r>
            <a:r>
              <a:rPr kumimoji="1" lang="en-US" sz="1800" i="1"/>
              <a:t> proveedores </a:t>
            </a:r>
            <a:r>
              <a:rPr kumimoji="1" lang="en-US" sz="1800" b="1"/>
              <a:t>as</a:t>
            </a:r>
            <a:r>
              <a:rPr kumimoji="1" lang="en-US" sz="1800" i="1"/>
              <a:t> p</a:t>
            </a:r>
          </a:p>
          <a:p>
            <a:r>
              <a:rPr kumimoji="1" lang="en-US" sz="1800" i="1"/>
              <a:t>		</a:t>
            </a:r>
            <a:r>
              <a:rPr kumimoji="1" lang="en-US" sz="1800" b="1"/>
              <a:t>where unique (select</a:t>
            </a:r>
            <a:r>
              <a:rPr kumimoji="1" lang="en-US" sz="1800" i="1"/>
              <a:t> e.snum</a:t>
            </a:r>
          </a:p>
          <a:p>
            <a:r>
              <a:rPr kumimoji="1" lang="en-US" sz="1800" i="1"/>
              <a:t>             			 </a:t>
            </a:r>
            <a:r>
              <a:rPr kumimoji="1" lang="en-US" sz="1800" b="1"/>
              <a:t>from</a:t>
            </a:r>
            <a:r>
              <a:rPr kumimoji="1" lang="en-US" sz="1800" i="1"/>
              <a:t> envios </a:t>
            </a:r>
            <a:r>
              <a:rPr kumimoji="1" lang="en-US" sz="1800" b="1"/>
              <a:t>as</a:t>
            </a:r>
            <a:r>
              <a:rPr kumimoji="1" lang="en-US" sz="1800" i="1"/>
              <a:t> e </a:t>
            </a:r>
            <a:r>
              <a:rPr kumimoji="1" lang="en-US" sz="1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Relaciones derivadas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SQL permite utilizar expresiones de subconsulta en la cláusula </a:t>
            </a:r>
            <a:r>
              <a:rPr lang="en-US" b="1"/>
              <a:t>from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s-ES"/>
              <a:t>Obtener el número de parte y el envío promedio, en el cual dicho envío sea superior a 250 unidades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pnum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</a:t>
            </a:r>
            <a:r>
              <a:rPr lang="en-US" b="1"/>
              <a:t>from</a:t>
            </a:r>
            <a:r>
              <a:rPr lang="en-US"/>
              <a:t> ( </a:t>
            </a:r>
            <a:r>
              <a:rPr lang="en-US" b="1"/>
              <a:t>select</a:t>
            </a:r>
            <a:r>
              <a:rPr lang="en-US"/>
              <a:t> pnum, </a:t>
            </a:r>
            <a:r>
              <a:rPr lang="en-US" b="1"/>
              <a:t>avg</a:t>
            </a:r>
            <a:r>
              <a:rPr lang="en-US"/>
              <a:t>( cant )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	   </a:t>
            </a:r>
            <a:r>
              <a:rPr lang="en-US" b="1"/>
              <a:t>from</a:t>
            </a:r>
            <a:r>
              <a:rPr lang="en-US"/>
              <a:t> envios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	   </a:t>
            </a:r>
            <a:r>
              <a:rPr lang="en-US" b="1"/>
              <a:t>group</a:t>
            </a:r>
            <a:r>
              <a:rPr lang="en-US"/>
              <a:t> </a:t>
            </a:r>
            <a:r>
              <a:rPr lang="en-US" b="1"/>
              <a:t>by</a:t>
            </a:r>
            <a:r>
              <a:rPr lang="en-US"/>
              <a:t> pnum)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		 </a:t>
            </a:r>
            <a:r>
              <a:rPr lang="en-US" b="1"/>
              <a:t>as</a:t>
            </a:r>
            <a:r>
              <a:rPr lang="en-US"/>
              <a:t> enviomedio( pnum, promedio )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</a:t>
            </a:r>
            <a:r>
              <a:rPr lang="en-US" b="1"/>
              <a:t>where</a:t>
            </a:r>
            <a:r>
              <a:rPr lang="en-US"/>
              <a:t> promedio &gt; 250	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s-ES"/>
              <a:t>Téngase en cuenta que no es necesario utilizar la cláusula </a:t>
            </a:r>
            <a:r>
              <a:rPr lang="es-ES" b="1"/>
              <a:t>having</a:t>
            </a:r>
            <a:r>
              <a:rPr lang="es-ES"/>
              <a:t>, puesto que se calcula la relación temporal (vista) resultado en la cláusula </a:t>
            </a:r>
            <a:r>
              <a:rPr lang="es-ES" b="1"/>
              <a:t>from</a:t>
            </a:r>
            <a:r>
              <a:rPr lang="es-ES"/>
              <a:t>, y los atributos de enviomedio se pueden utilizar directamente en la cláusula </a:t>
            </a:r>
            <a:r>
              <a:rPr lang="es-ES" b="1"/>
              <a:t>where.</a:t>
            </a:r>
            <a:endParaRPr lang="en-US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Modificación de la base de datos– Borrado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ph idx="1"/>
          </p:nvPr>
        </p:nvGraphicFramePr>
        <p:xfrm>
          <a:off x="827088" y="1946275"/>
          <a:ext cx="7439025" cy="2408238"/>
        </p:xfrm>
        <a:graphic>
          <a:graphicData uri="http://schemas.openxmlformats.org/drawingml/2006/table">
            <a:tbl>
              <a:tblPr/>
              <a:tblGrid>
                <a:gridCol w="1936750"/>
                <a:gridCol w="5502275"/>
              </a:tblGrid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DELETE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Eliminar datos de la Tabla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DELETE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FROM</a:t>
                      </a: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tabla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[ </a:t>
                      </a:r>
                      <a:r>
                        <a:rPr kumimoji="1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WHERE</a:t>
                      </a: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condicion ]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r>
              <a:rPr lang="es-ES" sz="2800"/>
              <a:t>Modificación de la base de datos– Borrado</a:t>
            </a:r>
            <a:endParaRPr lang="en-US" sz="28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s-ES"/>
              <a:t>Borrar todos los proveedores de la ciudad de Londres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s-ES" b="1"/>
              <a:t>		delete from </a:t>
            </a:r>
            <a:r>
              <a:rPr lang="es-ES" i="1"/>
              <a:t>proveedores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where</a:t>
            </a:r>
            <a:r>
              <a:rPr lang="es-ES" i="1"/>
              <a:t> ciudad = </a:t>
            </a:r>
            <a:r>
              <a:rPr lang="es-ES">
                <a:latin typeface="Century Gothic" pitchFamily="34" charset="0"/>
              </a:rPr>
              <a:t>‘Londres’</a:t>
            </a:r>
            <a:endParaRPr lang="en-US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endParaRPr lang="es-ES"/>
          </a:p>
          <a:p>
            <a:pPr>
              <a:tabLst>
                <a:tab pos="1652588" algn="l"/>
                <a:tab pos="2633663" algn="l"/>
              </a:tabLst>
            </a:pPr>
            <a:r>
              <a:rPr lang="es-ES"/>
              <a:t>Borrar todos los envíos de los proveedores de Paris.</a:t>
            </a:r>
            <a:endParaRPr lang="en-US"/>
          </a:p>
          <a:p>
            <a:pPr>
              <a:tabLst>
                <a:tab pos="1652588" algn="l"/>
                <a:tab pos="2633663" algn="l"/>
              </a:tabLst>
            </a:pPr>
            <a:endParaRPr lang="en-US"/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</a:t>
            </a:r>
            <a:r>
              <a:rPr lang="es-ES" b="1"/>
              <a:t>delete from </a:t>
            </a:r>
            <a:r>
              <a:rPr lang="es-ES" i="1"/>
              <a:t>envios</a:t>
            </a:r>
            <a:br>
              <a:rPr lang="es-ES" i="1"/>
            </a:br>
            <a:r>
              <a:rPr lang="es-ES" b="1"/>
              <a:t>where </a:t>
            </a:r>
            <a:r>
              <a:rPr lang="es-ES" i="1"/>
              <a:t>snum </a:t>
            </a:r>
            <a:r>
              <a:rPr lang="es-ES" b="1"/>
              <a:t>in </a:t>
            </a:r>
            <a:r>
              <a:rPr lang="es-ES"/>
              <a:t>(</a:t>
            </a:r>
            <a:r>
              <a:rPr lang="es-ES" b="1"/>
              <a:t>select </a:t>
            </a:r>
            <a:r>
              <a:rPr lang="es-ES" i="1"/>
              <a:t>snum</a:t>
            </a:r>
            <a:br>
              <a:rPr lang="es-ES" i="1"/>
            </a:br>
            <a:r>
              <a:rPr lang="es-ES" i="1"/>
              <a:t>                           </a:t>
            </a:r>
            <a:r>
              <a:rPr lang="es-ES" b="1"/>
              <a:t>from </a:t>
            </a:r>
            <a:r>
              <a:rPr lang="es-ES" i="1"/>
              <a:t>proveedores</a:t>
            </a:r>
            <a:br>
              <a:rPr lang="es-ES" i="1"/>
            </a:br>
            <a:r>
              <a:rPr lang="es-ES" i="1"/>
              <a:t>	      </a:t>
            </a:r>
            <a:r>
              <a:rPr lang="es-ES" b="1"/>
              <a:t>where </a:t>
            </a:r>
            <a:r>
              <a:rPr lang="es-ES" i="1"/>
              <a:t>ciudad = </a:t>
            </a:r>
            <a:r>
              <a:rPr lang="es-ES">
                <a:latin typeface="Century Gothic" pitchFamily="34" charset="0"/>
              </a:rPr>
              <a:t>‘</a:t>
            </a:r>
            <a:r>
              <a:rPr lang="es-ES"/>
              <a:t>Paris</a:t>
            </a:r>
            <a:r>
              <a:rPr lang="es-ES">
                <a:latin typeface="Century Gothic" pitchFamily="34" charset="0"/>
              </a:rPr>
              <a:t>’</a:t>
            </a:r>
            <a:r>
              <a:rPr lang="es-ES"/>
              <a:t>)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Consulta ejemplo</a:t>
            </a: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s-ES"/>
              <a:t>Borrar todos los envíos inferiores a la media de los envíos</a:t>
            </a:r>
            <a:r>
              <a:rPr lang="en-US"/>
              <a:t>.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      delete from </a:t>
            </a:r>
            <a:r>
              <a:rPr kumimoji="1" lang="en-US" sz="1800" i="1"/>
              <a:t>envios</a:t>
            </a:r>
            <a:br>
              <a:rPr kumimoji="1" lang="en-US" sz="1800" i="1"/>
            </a:br>
            <a:r>
              <a:rPr kumimoji="1" lang="en-US" sz="1800" i="1"/>
              <a:t>                 </a:t>
            </a:r>
            <a:r>
              <a:rPr kumimoji="1" lang="en-US" sz="1800" b="1"/>
              <a:t>where </a:t>
            </a:r>
            <a:r>
              <a:rPr kumimoji="1" lang="en-US" sz="1800" i="1"/>
              <a:t>cant </a:t>
            </a:r>
            <a:r>
              <a:rPr kumimoji="1" lang="en-US" sz="1800"/>
              <a:t>&lt; (</a:t>
            </a:r>
            <a:r>
              <a:rPr kumimoji="1" lang="en-US" sz="1800" b="1"/>
              <a:t>select avg </a:t>
            </a:r>
            <a:r>
              <a:rPr kumimoji="1" lang="en-US" sz="1800"/>
              <a:t>(</a:t>
            </a:r>
            <a:r>
              <a:rPr kumimoji="1" lang="en-US" sz="1800" i="1"/>
              <a:t>cant</a:t>
            </a:r>
            <a:r>
              <a:rPr kumimoji="1" lang="en-US" sz="1800"/>
              <a:t>)</a:t>
            </a:r>
            <a:r>
              <a:rPr kumimoji="1" lang="en-US" sz="1800" i="1"/>
              <a:t/>
            </a:r>
            <a:br>
              <a:rPr kumimoji="1" lang="en-US" sz="1800" i="1"/>
            </a:br>
            <a:r>
              <a:rPr kumimoji="1" lang="en-US" sz="1800" i="1"/>
              <a:t>	                                  </a:t>
            </a:r>
            <a:r>
              <a:rPr kumimoji="1" lang="en-US" sz="1800" b="1"/>
              <a:t>from </a:t>
            </a:r>
            <a:r>
              <a:rPr kumimoji="1" lang="en-US" sz="1800" i="1"/>
              <a:t>envios </a:t>
            </a:r>
            <a:r>
              <a:rPr kumimoji="1" lang="en-US" sz="1800"/>
              <a:t>)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76275" y="3521075"/>
            <a:ext cx="81407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s-ES" sz="1800"/>
              <a:t>Problema:  al borrar tuplas, el saldo medio cambia</a:t>
            </a:r>
            <a:endParaRPr kumimoji="1" lang="en-US" sz="1800"/>
          </a:p>
          <a:p>
            <a:pPr marL="793750" lvl="1" indent="-3365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Solución utilizada en SQL: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1800"/>
              <a:t>       1. </a:t>
            </a:r>
            <a:r>
              <a:rPr kumimoji="1" lang="es-ES" sz="1800"/>
              <a:t>Primero, calcular el saldo medio </a:t>
            </a:r>
            <a:r>
              <a:rPr kumimoji="1" lang="es-ES" sz="1800" b="1"/>
              <a:t>avg </a:t>
            </a:r>
            <a:r>
              <a:rPr kumimoji="1" lang="es-ES" sz="1800"/>
              <a:t>(saldo) de todas las tuplas que se van a borrar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1800"/>
              <a:t>       2. </a:t>
            </a:r>
            <a:r>
              <a:rPr kumimoji="1" lang="es-ES" sz="1800"/>
              <a:t>Después, borrar todas las tuplas encontradas antes (sin recalcular avg (saldo) o recomprobando las  tuplas)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5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Modificación de la base de datos– Inserción</a:t>
            </a:r>
          </a:p>
        </p:txBody>
      </p:sp>
      <p:graphicFrame>
        <p:nvGraphicFramePr>
          <p:cNvPr id="237572" name="Group 4"/>
          <p:cNvGraphicFramePr>
            <a:graphicFrameLocks noGrp="1"/>
          </p:cNvGraphicFramePr>
          <p:nvPr>
            <p:ph idx="1"/>
          </p:nvPr>
        </p:nvGraphicFramePr>
        <p:xfrm>
          <a:off x="1419225" y="1266825"/>
          <a:ext cx="6056313" cy="2346326"/>
        </p:xfrm>
        <a:graphic>
          <a:graphicData uri="http://schemas.openxmlformats.org/drawingml/2006/table">
            <a:tbl>
              <a:tblPr/>
              <a:tblGrid>
                <a:gridCol w="1576388"/>
                <a:gridCol w="4479925"/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INSERT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Agregar datos a la tabla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INSERT</a:t>
                      </a: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INTO</a:t>
                      </a: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tabla [ (campo [, campo [...]])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VALUES</a:t>
                      </a: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( literal [, literal [....]] )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79400"/>
            <a:ext cx="8174037" cy="457200"/>
          </a:xfrm>
        </p:spPr>
        <p:txBody>
          <a:bodyPr/>
          <a:lstStyle/>
          <a:p>
            <a:r>
              <a:rPr lang="es-ES" sz="2800"/>
              <a:t>Modificación de la base de datos– Inserción</a:t>
            </a:r>
            <a:endParaRPr lang="en-US" sz="28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s-ES"/>
              <a:t>Añadir una nueva tupla a </a:t>
            </a:r>
            <a:r>
              <a:rPr lang="es-ES" i="1"/>
              <a:t>proveedores</a:t>
            </a:r>
            <a:endParaRPr lang="en-US" i="1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		</a:t>
            </a:r>
            <a:r>
              <a:rPr lang="es-ES" b="1"/>
              <a:t>insert into </a:t>
            </a:r>
            <a:r>
              <a:rPr lang="es-ES" i="1"/>
              <a:t>proveedores</a:t>
            </a:r>
            <a:br>
              <a:rPr lang="es-ES" i="1"/>
            </a:br>
            <a:r>
              <a:rPr lang="es-ES" i="1"/>
              <a:t>		</a:t>
            </a:r>
            <a:r>
              <a:rPr lang="es-ES" b="1"/>
              <a:t>values </a:t>
            </a:r>
            <a:r>
              <a:rPr lang="es-ES"/>
              <a:t>(‘S6’, ‘Vulcano’,50,’Córdoba’)</a:t>
            </a:r>
            <a:br>
              <a:rPr lang="es-ES"/>
            </a:br>
            <a:r>
              <a:rPr lang="es-ES"/>
              <a:t>o equivalente</a:t>
            </a:r>
            <a:br>
              <a:rPr lang="es-ES"/>
            </a:br>
            <a:r>
              <a:rPr lang="es-ES"/>
              <a:t/>
            </a:r>
            <a:br>
              <a:rPr lang="es-ES"/>
            </a:br>
            <a:r>
              <a:rPr lang="es-ES" b="1"/>
              <a:t>insert into </a:t>
            </a:r>
            <a:r>
              <a:rPr lang="es-ES" i="1"/>
              <a:t>proveedores (snum, snombre, situacion, ciudad)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values </a:t>
            </a:r>
            <a:r>
              <a:rPr lang="es-ES"/>
              <a:t>(‘S7’, ‘Vulcano’,50,’Córdoba’)</a:t>
            </a:r>
            <a:endParaRPr 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s-ES"/>
              <a:t>Añadir una nueva tupla a la </a:t>
            </a:r>
            <a:r>
              <a:rPr lang="es-ES" i="1"/>
              <a:t>partes </a:t>
            </a:r>
            <a:r>
              <a:rPr lang="es-ES"/>
              <a:t>con </a:t>
            </a:r>
            <a:r>
              <a:rPr lang="es-ES" i="1"/>
              <a:t>peso en null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		</a:t>
            </a:r>
            <a:r>
              <a:rPr lang="es-ES" b="1"/>
              <a:t>insert into </a:t>
            </a:r>
            <a:r>
              <a:rPr lang="es-ES" i="1"/>
              <a:t>partes</a:t>
            </a:r>
            <a:br>
              <a:rPr lang="es-ES" i="1"/>
            </a:br>
            <a:r>
              <a:rPr lang="es-ES" i="1"/>
              <a:t>		</a:t>
            </a:r>
            <a:r>
              <a:rPr lang="es-ES" b="1"/>
              <a:t>values </a:t>
            </a:r>
            <a:r>
              <a:rPr lang="es-ES"/>
              <a:t>(‘P7’,‘Tornillo’, ´Amarillo´, </a:t>
            </a:r>
            <a:r>
              <a:rPr lang="es-ES" i="1"/>
              <a:t>null, ‘Córdoba’</a:t>
            </a:r>
            <a:r>
              <a:rPr lang="es-ES"/>
              <a:t>)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r>
              <a:rPr lang="es-ES" sz="2800"/>
              <a:t>Modificación de la base de datos– Inserción</a:t>
            </a:r>
            <a:endParaRPr lang="en-US" sz="28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s-ES"/>
              <a:t>Se pueden insertar datos que se toman desde otra tabla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endParaRPr lang="es-AR"/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s-AR" b="1"/>
              <a:t>	insert</a:t>
            </a:r>
            <a:r>
              <a:rPr lang="es-AR"/>
              <a:t> </a:t>
            </a:r>
            <a:r>
              <a:rPr lang="es-AR" b="1"/>
              <a:t>into</a:t>
            </a:r>
            <a:r>
              <a:rPr lang="es-AR" noProof="1"/>
              <a:t> </a:t>
            </a:r>
            <a:r>
              <a:rPr lang="es-AR" i="1"/>
              <a:t>envios1</a:t>
            </a:r>
            <a:r>
              <a:rPr lang="es-AR" noProof="1"/>
              <a:t> ([</a:t>
            </a:r>
            <a:r>
              <a:rPr lang="es-AR" i="1"/>
              <a:t>snum</a:t>
            </a:r>
            <a:r>
              <a:rPr lang="es-AR" noProof="1"/>
              <a:t>] ,[</a:t>
            </a:r>
            <a:r>
              <a:rPr lang="es-AR" i="1"/>
              <a:t>pnum</a:t>
            </a:r>
            <a:r>
              <a:rPr lang="es-AR" noProof="1"/>
              <a:t>] ,[</a:t>
            </a:r>
            <a:r>
              <a:rPr lang="es-AR" i="1"/>
              <a:t>cant</a:t>
            </a:r>
            <a:r>
              <a:rPr lang="es-AR" noProof="1"/>
              <a:t>])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s-AR" noProof="1"/>
              <a:t>   </a:t>
            </a:r>
            <a:r>
              <a:rPr lang="es-AR"/>
              <a:t>		</a:t>
            </a:r>
            <a:r>
              <a:rPr lang="es-AR" b="1"/>
              <a:t>select</a:t>
            </a:r>
            <a:r>
              <a:rPr lang="es-AR" noProof="1"/>
              <a:t> </a:t>
            </a:r>
            <a:r>
              <a:rPr lang="es-AR" i="1"/>
              <a:t>snum</a:t>
            </a:r>
            <a:r>
              <a:rPr lang="es-AR" noProof="1"/>
              <a:t>, </a:t>
            </a:r>
            <a:r>
              <a:rPr lang="es-AR" i="1"/>
              <a:t>pnum</a:t>
            </a:r>
            <a:r>
              <a:rPr lang="es-AR" noProof="1"/>
              <a:t>, </a:t>
            </a:r>
            <a:r>
              <a:rPr lang="es-AR" i="1"/>
              <a:t>cant</a:t>
            </a:r>
            <a:r>
              <a:rPr lang="es-AR" noProof="1"/>
              <a:t> </a:t>
            </a:r>
            <a:r>
              <a:rPr lang="es-AR" b="1"/>
              <a:t>from</a:t>
            </a:r>
            <a:r>
              <a:rPr lang="es-AR" noProof="1"/>
              <a:t> </a:t>
            </a:r>
            <a:r>
              <a:rPr lang="es-AR" i="1" noProof="1"/>
              <a:t>envios</a:t>
            </a:r>
            <a:endParaRPr lang="es-AR" i="1"/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endParaRPr lang="es-ES"/>
          </a:p>
          <a:p>
            <a:pPr>
              <a:tabLst>
                <a:tab pos="908050" algn="l"/>
              </a:tabLst>
            </a:pPr>
            <a:r>
              <a:rPr lang="es-ES"/>
              <a:t>La sentencia </a:t>
            </a:r>
            <a:r>
              <a:rPr lang="es-ES" b="1"/>
              <a:t>select from where</a:t>
            </a:r>
            <a:r>
              <a:rPr lang="es-ES"/>
              <a:t> se evalúa completamente antes de que ninguno de sus resultados se inserte en la relación (de otra forma las consultas como 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s-ES"/>
              <a:t>		</a:t>
            </a:r>
            <a:r>
              <a:rPr lang="es-ES" b="1"/>
              <a:t>insert into</a:t>
            </a:r>
            <a:r>
              <a:rPr lang="es-ES"/>
              <a:t> </a:t>
            </a:r>
            <a:r>
              <a:rPr lang="es-ES" i="1"/>
              <a:t>tabla</a:t>
            </a:r>
            <a:r>
              <a:rPr lang="es-ES"/>
              <a:t>1 </a:t>
            </a:r>
            <a:r>
              <a:rPr lang="es-ES" b="1"/>
              <a:t>select</a:t>
            </a:r>
            <a:r>
              <a:rPr lang="es-ES"/>
              <a:t> * </a:t>
            </a:r>
            <a:r>
              <a:rPr lang="es-ES" b="1"/>
              <a:t>from</a:t>
            </a:r>
            <a:r>
              <a:rPr lang="es-ES"/>
              <a:t> </a:t>
            </a:r>
            <a:r>
              <a:rPr lang="es-ES" i="1"/>
              <a:t>tabla</a:t>
            </a:r>
            <a:r>
              <a:rPr lang="es-ES"/>
              <a:t>1</a:t>
            </a:r>
            <a:br>
              <a:rPr lang="es-ES"/>
            </a:br>
            <a:r>
              <a:rPr lang="es-ES"/>
              <a:t>generarían problemas)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SQL separamos DDL y DML</a:t>
            </a:r>
            <a:endParaRPr lang="es-E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3819525" cy="4903787"/>
          </a:xfrm>
        </p:spPr>
        <p:txBody>
          <a:bodyPr/>
          <a:lstStyle/>
          <a:p>
            <a:r>
              <a:rPr lang="es-MX"/>
              <a:t>DDL (Lenguaje de Definicion de Datos)</a:t>
            </a:r>
          </a:p>
          <a:p>
            <a:pPr lvl="1"/>
            <a:r>
              <a:rPr lang="es-MX"/>
              <a:t>CREATE TABLE</a:t>
            </a:r>
          </a:p>
          <a:p>
            <a:pPr lvl="1"/>
            <a:r>
              <a:rPr lang="es-MX"/>
              <a:t>CREATE VIEW</a:t>
            </a:r>
          </a:p>
          <a:p>
            <a:pPr lvl="1"/>
            <a:r>
              <a:rPr lang="es-MX"/>
              <a:t>CREATE INDEX</a:t>
            </a:r>
          </a:p>
          <a:p>
            <a:pPr lvl="1"/>
            <a:endParaRPr lang="es-MX"/>
          </a:p>
          <a:p>
            <a:pPr lvl="1"/>
            <a:r>
              <a:rPr lang="es-MX"/>
              <a:t>ALTER TABLE</a:t>
            </a:r>
          </a:p>
          <a:p>
            <a:pPr lvl="1"/>
            <a:endParaRPr lang="es-MX"/>
          </a:p>
          <a:p>
            <a:pPr lvl="1"/>
            <a:r>
              <a:rPr lang="es-MX"/>
              <a:t>DROP TABLE</a:t>
            </a:r>
          </a:p>
          <a:p>
            <a:pPr lvl="1"/>
            <a:r>
              <a:rPr lang="es-MX"/>
              <a:t>DROP VIEW</a:t>
            </a:r>
          </a:p>
          <a:p>
            <a:pPr lvl="1"/>
            <a:r>
              <a:rPr lang="es-MX"/>
              <a:t>DROP INDEX</a:t>
            </a:r>
          </a:p>
          <a:p>
            <a:pPr lvl="1"/>
            <a:endParaRPr lang="es-ES" sz="2800"/>
          </a:p>
          <a:p>
            <a:endParaRPr lang="es-ES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860925" y="1047750"/>
            <a:ext cx="381952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s-MX" sz="1800"/>
              <a:t>DML (Lenguaje de Manipulacion de Datos)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lang="es-MX" sz="1800"/>
              <a:t>SELECT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lang="es-MX" sz="1800"/>
              <a:t>UPDATE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lang="es-MX" sz="1800"/>
              <a:t>DELETE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lang="es-MX" sz="1800"/>
              <a:t>INSERT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s-E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/>
              <a:t>Modificación de la base de datos– Actualizaciones</a:t>
            </a:r>
          </a:p>
        </p:txBody>
      </p:sp>
      <p:graphicFrame>
        <p:nvGraphicFramePr>
          <p:cNvPr id="239620" name="Group 4"/>
          <p:cNvGraphicFramePr>
            <a:graphicFrameLocks noGrp="1"/>
          </p:cNvGraphicFramePr>
          <p:nvPr>
            <p:ph idx="1"/>
          </p:nvPr>
        </p:nvGraphicFramePr>
        <p:xfrm>
          <a:off x="2025650" y="1878013"/>
          <a:ext cx="5956300" cy="2654301"/>
        </p:xfrm>
        <a:graphic>
          <a:graphicData uri="http://schemas.openxmlformats.org/drawingml/2006/table">
            <a:tbl>
              <a:tblPr/>
              <a:tblGrid>
                <a:gridCol w="1241425"/>
                <a:gridCol w="4714875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UPDATE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Alterar o Modificar la Tabla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6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UPDATE tabla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SET campo = valor [, campo = valor 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[WHERE condicion ]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8100"/>
            <a:ext cx="8077200" cy="609600"/>
          </a:xfrm>
        </p:spPr>
        <p:txBody>
          <a:bodyPr/>
          <a:lstStyle/>
          <a:p>
            <a:r>
              <a:rPr lang="es-ES" sz="2400"/>
              <a:t>Modificación de la base de datos– Actualizaciones</a:t>
            </a:r>
            <a:endParaRPr lang="en-US" sz="24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s-ES"/>
              <a:t>Aumentar todas las situaciones de los proveedores de Londres en un 20% y las situaciones de los proveedores de Paris en un 10%</a:t>
            </a:r>
            <a:endParaRPr lang="en-US"/>
          </a:p>
          <a:p>
            <a:pPr lvl="1">
              <a:tabLst>
                <a:tab pos="2336800" algn="l"/>
              </a:tabLst>
            </a:pPr>
            <a:r>
              <a:rPr lang="en-US"/>
              <a:t>Escribir dos instrucciones </a:t>
            </a:r>
            <a:r>
              <a:rPr lang="en-US" b="1"/>
              <a:t>update</a:t>
            </a:r>
            <a:r>
              <a:rPr lang="en-US"/>
              <a:t>: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/>
              <a:t>		</a:t>
            </a:r>
            <a:r>
              <a:rPr lang="es-ES" b="1">
                <a:solidFill>
                  <a:srgbClr val="000000"/>
                </a:solidFill>
              </a:rPr>
              <a:t>update</a:t>
            </a:r>
            <a:r>
              <a:rPr lang="es-ES" i="1">
                <a:solidFill>
                  <a:srgbClr val="000000"/>
                </a:solidFill>
              </a:rPr>
              <a:t> proveedores</a:t>
            </a:r>
            <a:br>
              <a:rPr lang="es-ES" i="1">
                <a:solidFill>
                  <a:srgbClr val="000000"/>
                </a:solidFill>
              </a:rPr>
            </a:br>
            <a:r>
              <a:rPr lang="es-ES" i="1">
                <a:solidFill>
                  <a:srgbClr val="000000"/>
                </a:solidFill>
              </a:rPr>
              <a:t>	</a:t>
            </a:r>
            <a:r>
              <a:rPr lang="es-ES" b="1">
                <a:solidFill>
                  <a:srgbClr val="000000"/>
                </a:solidFill>
              </a:rPr>
              <a:t>set </a:t>
            </a:r>
            <a:r>
              <a:rPr lang="es-ES" i="1">
                <a:solidFill>
                  <a:srgbClr val="000000"/>
                </a:solidFill>
              </a:rPr>
              <a:t>situacion = situacion </a:t>
            </a:r>
            <a:r>
              <a:rPr lang="es-ES">
                <a:solidFill>
                  <a:srgbClr val="000000"/>
                </a:solidFill>
                <a:sym typeface="Symbol" pitchFamily="18" charset="2"/>
              </a:rPr>
              <a:t></a:t>
            </a:r>
            <a:r>
              <a:rPr lang="es-ES">
                <a:solidFill>
                  <a:srgbClr val="000000"/>
                </a:solidFill>
              </a:rPr>
              <a:t> 1,20</a:t>
            </a:r>
            <a:br>
              <a:rPr lang="es-ES">
                <a:solidFill>
                  <a:srgbClr val="000000"/>
                </a:solidFill>
              </a:rPr>
            </a:br>
            <a:r>
              <a:rPr lang="es-ES">
                <a:solidFill>
                  <a:srgbClr val="000000"/>
                </a:solidFill>
              </a:rPr>
              <a:t>	</a:t>
            </a:r>
            <a:r>
              <a:rPr lang="es-ES" b="1">
                <a:solidFill>
                  <a:srgbClr val="000000"/>
                </a:solidFill>
              </a:rPr>
              <a:t>where </a:t>
            </a:r>
            <a:r>
              <a:rPr lang="es-ES" i="1">
                <a:solidFill>
                  <a:srgbClr val="000000"/>
                </a:solidFill>
              </a:rPr>
              <a:t>ciudad </a:t>
            </a:r>
            <a:r>
              <a:rPr lang="es-ES">
                <a:solidFill>
                  <a:srgbClr val="000000"/>
                </a:solidFill>
              </a:rPr>
              <a:t>= ‘Londres’</a:t>
            </a:r>
          </a:p>
          <a:p>
            <a:pPr lvl="2">
              <a:tabLst>
                <a:tab pos="2336800" algn="l"/>
              </a:tabLst>
            </a:pPr>
            <a:endParaRPr lang="es-ES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  <a:tabLst>
                <a:tab pos="2336800" algn="l"/>
              </a:tabLst>
            </a:pPr>
            <a:r>
              <a:rPr lang="es-ES"/>
              <a:t>		</a:t>
            </a:r>
            <a:r>
              <a:rPr lang="es-ES" b="1"/>
              <a:t>update </a:t>
            </a:r>
            <a:r>
              <a:rPr lang="es-ES" i="1"/>
              <a:t>proveedores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set</a:t>
            </a:r>
            <a:r>
              <a:rPr lang="es-ES" i="1"/>
              <a:t> situacion = situacion </a:t>
            </a:r>
            <a:r>
              <a:rPr lang="es-ES">
                <a:sym typeface="Symbol" pitchFamily="18" charset="2"/>
              </a:rPr>
              <a:t></a:t>
            </a:r>
            <a:r>
              <a:rPr lang="es-ES"/>
              <a:t> 1,10</a:t>
            </a:r>
            <a:br>
              <a:rPr lang="es-ES"/>
            </a:br>
            <a:r>
              <a:rPr lang="es-ES"/>
              <a:t>	</a:t>
            </a:r>
            <a:r>
              <a:rPr lang="es-ES" b="1"/>
              <a:t>where </a:t>
            </a:r>
            <a:r>
              <a:rPr lang="es-ES" i="1">
                <a:solidFill>
                  <a:srgbClr val="000000"/>
                </a:solidFill>
              </a:rPr>
              <a:t>ciudad </a:t>
            </a:r>
            <a:r>
              <a:rPr lang="es-ES">
                <a:solidFill>
                  <a:srgbClr val="000000"/>
                </a:solidFill>
              </a:rPr>
              <a:t>= ‘Paris’</a:t>
            </a:r>
          </a:p>
          <a:p>
            <a:pPr lvl="2">
              <a:tabLst>
                <a:tab pos="2336800" algn="l"/>
              </a:tabLst>
            </a:pPr>
            <a:endParaRPr lang="es-ES">
              <a:solidFill>
                <a:srgbClr val="000000"/>
              </a:solidFill>
            </a:endParaRPr>
          </a:p>
          <a:p>
            <a:pPr lvl="1">
              <a:tabLst>
                <a:tab pos="2336800" algn="l"/>
              </a:tabLst>
            </a:pPr>
            <a:r>
              <a:rPr lang="es-ES"/>
              <a:t>El orden es importante</a:t>
            </a:r>
            <a:endParaRPr lang="en-US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s-ES"/>
              <a:t>Se puede hacer utilizando la instrucción </a:t>
            </a:r>
            <a:r>
              <a:rPr lang="es-ES" b="1"/>
              <a:t>case</a:t>
            </a:r>
            <a:r>
              <a:rPr lang="es-ES"/>
              <a:t> (siguiente transparencia)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00038"/>
            <a:ext cx="8077200" cy="609600"/>
          </a:xfrm>
        </p:spPr>
        <p:txBody>
          <a:bodyPr/>
          <a:lstStyle/>
          <a:p>
            <a:r>
              <a:rPr lang="es-ES" sz="2800"/>
              <a:t>Instrucción case para actualizaciones condicionales</a:t>
            </a:r>
            <a:endParaRPr lang="en-US" sz="28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Misma consulta que la anterior: Aumentar todas las situaciones de los proveedores según se detallo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</a:t>
            </a:r>
            <a:r>
              <a:rPr lang="es-ES" b="1"/>
              <a:t>update</a:t>
            </a:r>
            <a:r>
              <a:rPr lang="es-ES"/>
              <a:t> </a:t>
            </a:r>
            <a:r>
              <a:rPr lang="es-ES" i="1"/>
              <a:t>proveedores</a:t>
            </a:r>
            <a:r>
              <a:rPr lang="es-ES"/>
              <a:t/>
            </a:r>
            <a:br>
              <a:rPr lang="es-ES"/>
            </a:br>
            <a:r>
              <a:rPr lang="es-ES"/>
              <a:t>    </a:t>
            </a:r>
            <a:r>
              <a:rPr lang="es-ES" b="1"/>
              <a:t>set</a:t>
            </a:r>
            <a:r>
              <a:rPr lang="es-ES"/>
              <a:t> </a:t>
            </a:r>
            <a:r>
              <a:rPr lang="es-ES" i="1"/>
              <a:t>situacion</a:t>
            </a:r>
            <a:r>
              <a:rPr lang="es-ES"/>
              <a:t> =  </a:t>
            </a:r>
            <a:r>
              <a:rPr lang="es-ES" b="1"/>
              <a:t>case</a:t>
            </a:r>
            <a:r>
              <a:rPr lang="es-ES"/>
              <a:t> </a:t>
            </a:r>
            <a:br>
              <a:rPr lang="es-ES"/>
            </a:br>
            <a:r>
              <a:rPr lang="es-ES"/>
              <a:t>                                 </a:t>
            </a:r>
            <a:r>
              <a:rPr lang="es-ES" b="1"/>
              <a:t>when</a:t>
            </a:r>
            <a:r>
              <a:rPr lang="es-ES"/>
              <a:t> </a:t>
            </a:r>
            <a:r>
              <a:rPr lang="es-ES" i="1"/>
              <a:t>ciudad</a:t>
            </a:r>
            <a:r>
              <a:rPr lang="es-ES"/>
              <a:t> = ´Londres´ </a:t>
            </a:r>
            <a:r>
              <a:rPr lang="es-ES" b="1"/>
              <a:t>then</a:t>
            </a:r>
            <a:r>
              <a:rPr lang="es-ES"/>
              <a:t> </a:t>
            </a:r>
            <a:r>
              <a:rPr lang="es-ES" i="1"/>
              <a:t>situacion</a:t>
            </a:r>
            <a:r>
              <a:rPr lang="es-ES"/>
              <a:t> *1,20</a:t>
            </a:r>
            <a:br>
              <a:rPr lang="es-ES"/>
            </a:br>
            <a:r>
              <a:rPr lang="es-ES"/>
              <a:t> 		          </a:t>
            </a:r>
            <a:r>
              <a:rPr lang="es-ES" b="1"/>
              <a:t>when</a:t>
            </a:r>
            <a:r>
              <a:rPr lang="es-ES"/>
              <a:t> </a:t>
            </a:r>
            <a:r>
              <a:rPr lang="es-ES" i="1"/>
              <a:t>ciudad</a:t>
            </a:r>
            <a:r>
              <a:rPr lang="es-ES"/>
              <a:t> = ´Paris´ </a:t>
            </a:r>
            <a:r>
              <a:rPr lang="es-ES" b="1"/>
              <a:t>then</a:t>
            </a:r>
            <a:r>
              <a:rPr lang="es-ES"/>
              <a:t> </a:t>
            </a:r>
            <a:r>
              <a:rPr lang="es-ES" i="1"/>
              <a:t>situacion</a:t>
            </a:r>
            <a:r>
              <a:rPr lang="es-ES"/>
              <a:t> *1,10</a:t>
            </a:r>
            <a:br>
              <a:rPr lang="es-ES"/>
            </a:br>
            <a:r>
              <a:rPr lang="es-ES"/>
              <a:t>		         </a:t>
            </a:r>
            <a:r>
              <a:rPr lang="es-ES" b="1"/>
              <a:t>else</a:t>
            </a:r>
            <a:r>
              <a:rPr lang="es-ES"/>
              <a:t>   </a:t>
            </a:r>
            <a:r>
              <a:rPr lang="es-ES" i="1"/>
              <a:t>situacion</a:t>
            </a:r>
            <a:r>
              <a:rPr lang="es-ES"/>
              <a:t/>
            </a:r>
            <a:br>
              <a:rPr lang="es-ES"/>
            </a:br>
            <a:r>
              <a:rPr lang="es-ES"/>
              <a:t>                        </a:t>
            </a:r>
            <a:r>
              <a:rPr lang="es-ES" b="1"/>
              <a:t>end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Reunión de relaciones**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s-ES"/>
              <a:t>Las </a:t>
            </a:r>
            <a:r>
              <a:rPr lang="es-ES" b="1">
                <a:solidFill>
                  <a:schemeClr val="tx2"/>
                </a:solidFill>
              </a:rPr>
              <a:t>operaciones de reunión</a:t>
            </a:r>
            <a:r>
              <a:rPr lang="es-ES"/>
              <a:t> toman dos relaciones y las devuelven como resultado otra relación.</a:t>
            </a:r>
          </a:p>
          <a:p>
            <a:r>
              <a:rPr lang="es-ES"/>
              <a:t>Estas operaciones adicionales se utilizan generalmente como expresiones de subconsulta de la cláusula </a:t>
            </a:r>
            <a:r>
              <a:rPr lang="es-ES" b="1">
                <a:solidFill>
                  <a:schemeClr val="tx2"/>
                </a:solidFill>
              </a:rPr>
              <a:t>from</a:t>
            </a:r>
            <a:r>
              <a:rPr lang="es-ES" b="1"/>
              <a:t> </a:t>
            </a:r>
            <a:endParaRPr lang="es-ES"/>
          </a:p>
          <a:p>
            <a:r>
              <a:rPr lang="es-ES" b="1">
                <a:solidFill>
                  <a:schemeClr val="tx2"/>
                </a:solidFill>
              </a:rPr>
              <a:t>Condición de reunión </a:t>
            </a:r>
            <a:r>
              <a:rPr lang="es-ES"/>
              <a:t>– define qué tuplas de las dos relaciones coinciden, y qué atributos están presentes en el resultado de la reunión.</a:t>
            </a:r>
          </a:p>
          <a:p>
            <a:r>
              <a:rPr lang="es-ES" b="1">
                <a:solidFill>
                  <a:schemeClr val="tx2"/>
                </a:solidFill>
              </a:rPr>
              <a:t>Tipo de reunión </a:t>
            </a:r>
            <a:r>
              <a:rPr lang="es-ES"/>
              <a:t>– define cómo se tratan las tuplas de cada relación que no coincide con ninguna  tupla de la otra relación (basada en la condición de reunión).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270000" y="4519613"/>
            <a:ext cx="18669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Tipos de reunión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270000" y="4900613"/>
            <a:ext cx="18669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inner join</a:t>
            </a:r>
          </a:p>
          <a:p>
            <a:r>
              <a:rPr lang="en-US" sz="1800" b="1"/>
              <a:t>left outer join</a:t>
            </a:r>
          </a:p>
          <a:p>
            <a:r>
              <a:rPr lang="en-US" sz="1800" b="1"/>
              <a:t>right outer join</a:t>
            </a:r>
          </a:p>
          <a:p>
            <a:r>
              <a:rPr lang="en-US" sz="1800" b="1"/>
              <a:t>full outer join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089400" y="4519613"/>
            <a:ext cx="2514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Condiciones de reunión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4089400" y="4900613"/>
            <a:ext cx="2514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natural</a:t>
            </a:r>
          </a:p>
          <a:p>
            <a:r>
              <a:rPr lang="en-US" sz="1800" b="1"/>
              <a:t>on </a:t>
            </a:r>
            <a:r>
              <a:rPr lang="en-US" sz="1800"/>
              <a:t>&lt;predicado&gt;</a:t>
            </a:r>
          </a:p>
          <a:p>
            <a:r>
              <a:rPr lang="en-US" sz="1800" b="1"/>
              <a:t>using </a:t>
            </a:r>
            <a:r>
              <a:rPr lang="en-US" sz="1800"/>
              <a:t>(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A</a:t>
            </a:r>
            <a:r>
              <a:rPr lang="en-US" sz="1800" baseline="-25000"/>
              <a:t>2</a:t>
            </a:r>
            <a:r>
              <a:rPr lang="en-US" sz="1800"/>
              <a:t>, ..., </a:t>
            </a:r>
            <a:r>
              <a:rPr lang="en-US" sz="1800" i="1"/>
              <a:t>A</a:t>
            </a:r>
            <a:r>
              <a:rPr lang="en-US" sz="1800" baseline="-25000"/>
              <a:t>n</a:t>
            </a:r>
            <a:r>
              <a:rPr lang="en-US" sz="1800"/>
              <a:t>)</a:t>
            </a:r>
          </a:p>
          <a:p>
            <a:endParaRPr lang="en-US" sz="18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52413"/>
            <a:ext cx="8077200" cy="609600"/>
          </a:xfrm>
        </p:spPr>
        <p:txBody>
          <a:bodyPr/>
          <a:lstStyle/>
          <a:p>
            <a:r>
              <a:rPr lang="es-ES" sz="2800"/>
              <a:t>Reunión de relaciones – Conjuntos de datos para ejemplos</a:t>
            </a:r>
            <a:endParaRPr lang="en-US" sz="280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sz="1600"/>
              <a:t>Relación </a:t>
            </a:r>
            <a:r>
              <a:rPr lang="es-ES" sz="1600" i="1"/>
              <a:t>proveedores</a:t>
            </a:r>
          </a:p>
          <a:p>
            <a:endParaRPr lang="en-US" sz="1600" i="1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815975" y="3221038"/>
            <a:ext cx="6800850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s-ES" sz="1800"/>
              <a:t>Relación </a:t>
            </a:r>
            <a:r>
              <a:rPr lang="es-ES" sz="1800" i="1"/>
              <a:t>envíos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endParaRPr lang="en-US" sz="1800" i="1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5480050" y="4156075"/>
            <a:ext cx="33162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s-ES" sz="1800" i="1"/>
              <a:t>Nota: no se tiene la información de envíos para el proveedor S5 ni datos de proveedor para el envío para S6-P5-400</a:t>
            </a:r>
            <a:endParaRPr kumimoji="1" lang="en-US" sz="1800" i="1"/>
          </a:p>
        </p:txBody>
      </p:sp>
      <p:graphicFrame>
        <p:nvGraphicFramePr>
          <p:cNvPr id="242704" name="Group 16"/>
          <p:cNvGraphicFramePr>
            <a:graphicFrameLocks noGrp="1"/>
          </p:cNvGraphicFramePr>
          <p:nvPr/>
        </p:nvGraphicFramePr>
        <p:xfrm>
          <a:off x="1879600" y="1552575"/>
          <a:ext cx="4110038" cy="1441452"/>
        </p:xfrm>
        <a:graphic>
          <a:graphicData uri="http://schemas.openxmlformats.org/drawingml/2006/table">
            <a:tbl>
              <a:tblPr/>
              <a:tblGrid>
                <a:gridCol w="544513"/>
                <a:gridCol w="1470025"/>
                <a:gridCol w="776287"/>
                <a:gridCol w="1319213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S#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SNOMBRE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SITUACION</a:t>
                      </a:r>
                      <a:endParaRPr kumimoji="1" lang="es-E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CIUDAD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SALAZAR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LONDRES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JAIMES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PARIS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S3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BERNAL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PARIS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S4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CORONA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LONDRES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S5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ALDANA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ATENAS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2805" name="Group 117"/>
          <p:cNvGraphicFramePr>
            <a:graphicFrameLocks noGrp="1"/>
          </p:cNvGraphicFramePr>
          <p:nvPr>
            <p:ph sz="half" idx="2"/>
          </p:nvPr>
        </p:nvGraphicFramePr>
        <p:xfrm>
          <a:off x="3300413" y="3194050"/>
          <a:ext cx="1677987" cy="3348040"/>
        </p:xfrm>
        <a:graphic>
          <a:graphicData uri="http://schemas.openxmlformats.org/drawingml/2006/table">
            <a:tbl>
              <a:tblPr/>
              <a:tblGrid>
                <a:gridCol w="558800"/>
                <a:gridCol w="560387"/>
                <a:gridCol w="558800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S#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P#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34" charset="0"/>
                        </a:rPr>
                        <a:t>CANT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P3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P4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P5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P6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P1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S3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S4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P2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S4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P4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S6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P5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400</a:t>
                      </a:r>
                      <a:endParaRPr kumimoji="1" lang="es-E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r>
              <a:rPr lang="es-ES"/>
              <a:t>Reunión de relaciones – Ejemplos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7867650" cy="688975"/>
          </a:xfrm>
        </p:spPr>
        <p:txBody>
          <a:bodyPr/>
          <a:lstStyle/>
          <a:p>
            <a:r>
              <a:rPr lang="en-US" i="1"/>
              <a:t>proveedores </a:t>
            </a:r>
            <a:r>
              <a:rPr lang="en-US" b="1"/>
              <a:t>inner join </a:t>
            </a:r>
            <a:r>
              <a:rPr lang="en-US" i="1"/>
              <a:t>envios </a:t>
            </a:r>
            <a:r>
              <a:rPr lang="en-US" b="1"/>
              <a:t>on</a:t>
            </a:r>
            <a:br>
              <a:rPr lang="en-US" b="1"/>
            </a:br>
            <a:r>
              <a:rPr lang="en-US" i="1"/>
              <a:t>proveedores.snum = envios.snum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57238" y="3300413"/>
            <a:ext cx="6800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sz="1800" i="1"/>
              <a:t>proveedores </a:t>
            </a:r>
            <a:r>
              <a:rPr kumimoji="1" lang="en-US" sz="1800" b="1"/>
              <a:t>left inner join</a:t>
            </a:r>
            <a:r>
              <a:rPr kumimoji="1" lang="en-US" sz="1800" i="1"/>
              <a:t> </a:t>
            </a:r>
            <a:r>
              <a:rPr lang="en-US" sz="1800" i="1"/>
              <a:t>envios </a:t>
            </a:r>
            <a:r>
              <a:rPr kumimoji="1" lang="en-US" sz="1800" b="1"/>
              <a:t>on</a:t>
            </a:r>
            <a:r>
              <a:rPr kumimoji="1" lang="en-US" sz="1800" i="1"/>
              <a:t/>
            </a:r>
            <a:br>
              <a:rPr kumimoji="1" lang="en-US" sz="1800" i="1"/>
            </a:br>
            <a:r>
              <a:rPr lang="en-US" sz="1800" i="1"/>
              <a:t>proveedores.snum </a:t>
            </a:r>
            <a:r>
              <a:rPr kumimoji="1" lang="en-US" sz="1800" i="1"/>
              <a:t>= </a:t>
            </a:r>
            <a:r>
              <a:rPr lang="en-US" sz="1800" i="1"/>
              <a:t>envios.snum</a:t>
            </a:r>
          </a:p>
        </p:txBody>
      </p:sp>
      <p:sp>
        <p:nvSpPr>
          <p:cNvPr id="243737" name="Text Box 25"/>
          <p:cNvSpPr txBox="1">
            <a:spLocks noChangeArrowheads="1"/>
          </p:cNvSpPr>
          <p:nvPr/>
        </p:nvSpPr>
        <p:spPr bwMode="auto">
          <a:xfrm>
            <a:off x="1655763" y="2051050"/>
            <a:ext cx="6499225" cy="641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/>
              <a:t>Muestra todas las túplas donde existen las coincidencias, esto es similar a un producto cartesiano completo</a:t>
            </a:r>
            <a:endParaRPr lang="es-ES" sz="1800"/>
          </a:p>
        </p:txBody>
      </p:sp>
      <p:sp>
        <p:nvSpPr>
          <p:cNvPr id="243738" name="Text Box 26"/>
          <p:cNvSpPr txBox="1">
            <a:spLocks noChangeArrowheads="1"/>
          </p:cNvSpPr>
          <p:nvPr/>
        </p:nvSpPr>
        <p:spPr bwMode="auto">
          <a:xfrm>
            <a:off x="1622425" y="4254500"/>
            <a:ext cx="6499225" cy="91598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/>
              <a:t>Muestra todas las túplas donde existen las coincidencias y además muestra todas las apariciones de proveedores y pone en null los valores para el envío.</a:t>
            </a:r>
            <a:endParaRPr lang="es-ES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Reunión de relaciones – Ejemplos</a:t>
            </a:r>
            <a:endParaRPr lang="en-US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681038" y="1108075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sz="1800" i="1"/>
              <a:t>proveedores </a:t>
            </a:r>
            <a:r>
              <a:rPr kumimoji="1" lang="en-US" sz="1800" b="1"/>
              <a:t>right outer join </a:t>
            </a:r>
            <a:r>
              <a:rPr lang="en-US" sz="1800" i="1"/>
              <a:t>envios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1511300" y="1684338"/>
            <a:ext cx="6499225" cy="9159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/>
              <a:t>Muestra todas las túplas donde existen las coincidencias y además muestra todas las apariciones de envíos y pone en null los valores para los proveedores.</a:t>
            </a:r>
            <a:endParaRPr lang="es-ES" sz="1800"/>
          </a:p>
        </p:txBody>
      </p:sp>
      <p:sp>
        <p:nvSpPr>
          <p:cNvPr id="24476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17550" y="3205163"/>
            <a:ext cx="8170863" cy="412750"/>
          </a:xfrm>
          <a:noFill/>
          <a:ln/>
        </p:spPr>
        <p:txBody>
          <a:bodyPr/>
          <a:lstStyle/>
          <a:p>
            <a:r>
              <a:rPr lang="en-US" i="1"/>
              <a:t>proveedores </a:t>
            </a:r>
            <a:r>
              <a:rPr lang="en-US" b="1"/>
              <a:t>full outer join </a:t>
            </a:r>
            <a:r>
              <a:rPr lang="en-US" i="1"/>
              <a:t>envios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1441450" y="3751263"/>
            <a:ext cx="6499225" cy="11906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/>
              <a:t>Muestra todas las túplas donde existen las coincidencias y además muestra todas las apariciones de envíos y todas las apariciones de proveedores y pone en null los valores que no se encuentran.</a:t>
            </a:r>
            <a:endParaRPr lang="es-ES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Reunión de relaciones – Ejemplos</a:t>
            </a:r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117600"/>
            <a:ext cx="8059738" cy="1130300"/>
          </a:xfrm>
        </p:spPr>
        <p:txBody>
          <a:bodyPr/>
          <a:lstStyle/>
          <a:p>
            <a:r>
              <a:rPr lang="en-US" i="1"/>
              <a:t>proveedores </a:t>
            </a:r>
            <a:r>
              <a:rPr lang="en-US" b="1" i="1"/>
              <a:t>inner</a:t>
            </a:r>
            <a:r>
              <a:rPr lang="en-US" i="1"/>
              <a:t> </a:t>
            </a:r>
            <a:r>
              <a:rPr lang="en-US" b="1" i="1"/>
              <a:t>join</a:t>
            </a:r>
            <a:r>
              <a:rPr lang="en-US" i="1"/>
              <a:t> envios </a:t>
            </a:r>
            <a:r>
              <a:rPr lang="en-US" b="1" i="1"/>
              <a:t>natural</a:t>
            </a:r>
            <a:r>
              <a:rPr lang="en-US" i="1"/>
              <a:t> </a:t>
            </a:r>
          </a:p>
          <a:p>
            <a:r>
              <a:rPr lang="en-US" i="1"/>
              <a:t>proveedores </a:t>
            </a:r>
            <a:r>
              <a:rPr lang="en-US" b="1"/>
              <a:t>full outer join </a:t>
            </a:r>
            <a:r>
              <a:rPr lang="en-US" i="1"/>
              <a:t>envios </a:t>
            </a:r>
            <a:r>
              <a:rPr lang="en-US" b="1"/>
              <a:t>using </a:t>
            </a:r>
            <a:r>
              <a:rPr lang="en-US" i="1"/>
              <a:t>(snum)</a:t>
            </a:r>
          </a:p>
          <a:p>
            <a:endParaRPr lang="en-US" i="1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62000" y="3895725"/>
            <a:ext cx="762000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kumimoji="1" lang="es-ES" sz="1800"/>
              <a:t>Obtener todos los proveedores y envíos que no tienen sus consecuentes en la otra tabla.</a:t>
            </a:r>
          </a:p>
          <a:p>
            <a:pPr marL="342900" indent="-342900"/>
            <a:r>
              <a:rPr kumimoji="1" lang="es-ES" sz="1800"/>
              <a:t>	</a:t>
            </a:r>
            <a:r>
              <a:rPr kumimoji="1" lang="es-ES" sz="1800" b="1" i="1" noProof="1"/>
              <a:t>select</a:t>
            </a:r>
            <a:r>
              <a:rPr kumimoji="1" lang="es-ES" sz="1800" i="1" noProof="1"/>
              <a:t> </a:t>
            </a:r>
            <a:r>
              <a:rPr kumimoji="1" lang="es-AR" sz="1800" i="1"/>
              <a:t>	</a:t>
            </a:r>
            <a:r>
              <a:rPr kumimoji="1" lang="es-AR" sz="1800" i="1" noProof="1"/>
              <a:t>*</a:t>
            </a:r>
          </a:p>
          <a:p>
            <a:pPr marL="342900" indent="-342900"/>
            <a:r>
              <a:rPr kumimoji="1" lang="es-AR" sz="1800" i="1"/>
              <a:t>	</a:t>
            </a:r>
            <a:r>
              <a:rPr kumimoji="1" lang="es-AR" sz="1800" b="1" i="1" noProof="1"/>
              <a:t>from</a:t>
            </a:r>
            <a:r>
              <a:rPr kumimoji="1" lang="es-AR" sz="1800" i="1" noProof="1"/>
              <a:t> </a:t>
            </a:r>
            <a:r>
              <a:rPr kumimoji="1" lang="es-AR" sz="1800" i="1"/>
              <a:t>	</a:t>
            </a:r>
            <a:r>
              <a:rPr kumimoji="1" lang="es-AR" sz="1800" i="1" noProof="1"/>
              <a:t>proveedores1 full </a:t>
            </a:r>
            <a:r>
              <a:rPr kumimoji="1" lang="es-AR" sz="1800" b="1" i="1" noProof="1"/>
              <a:t>outer</a:t>
            </a:r>
            <a:r>
              <a:rPr kumimoji="1" lang="es-AR" sz="1800" i="1" noProof="1"/>
              <a:t> </a:t>
            </a:r>
            <a:r>
              <a:rPr kumimoji="1" lang="es-AR" sz="1800" b="1" i="1" noProof="1"/>
              <a:t>join</a:t>
            </a:r>
            <a:r>
              <a:rPr kumimoji="1" lang="es-AR" sz="1800" i="1" noProof="1"/>
              <a:t> envios1 on </a:t>
            </a:r>
            <a:r>
              <a:rPr kumimoji="1" lang="es-AR" sz="1800" i="1"/>
              <a:t>				</a:t>
            </a:r>
            <a:r>
              <a:rPr kumimoji="1" lang="es-AR" sz="1800" i="1" noProof="1"/>
              <a:t>proveedores1.snum = envios1.snum</a:t>
            </a:r>
          </a:p>
          <a:p>
            <a:pPr marL="342900" indent="-342900"/>
            <a:r>
              <a:rPr kumimoji="1" lang="es-AR" sz="1800" i="1"/>
              <a:t>	</a:t>
            </a:r>
            <a:r>
              <a:rPr kumimoji="1" lang="es-AR" sz="1800" b="1" i="1" noProof="1"/>
              <a:t>where</a:t>
            </a:r>
            <a:r>
              <a:rPr kumimoji="1" lang="es-AR" sz="1800" i="1" noProof="1"/>
              <a:t> </a:t>
            </a:r>
            <a:r>
              <a:rPr kumimoji="1" lang="es-AR" sz="1800" i="1"/>
              <a:t>	</a:t>
            </a:r>
            <a:r>
              <a:rPr kumimoji="1" lang="es-AR" sz="1800" i="1" noProof="1"/>
              <a:t>proveedores1.snum </a:t>
            </a:r>
            <a:r>
              <a:rPr kumimoji="1" lang="es-AR" sz="1800" b="1" i="1" noProof="1"/>
              <a:t>is</a:t>
            </a:r>
            <a:r>
              <a:rPr kumimoji="1" lang="es-AR" sz="1800" i="1" noProof="1"/>
              <a:t> null </a:t>
            </a:r>
            <a:r>
              <a:rPr kumimoji="1" lang="es-AR" sz="1800" b="1" i="1" noProof="1"/>
              <a:t>or</a:t>
            </a:r>
            <a:r>
              <a:rPr kumimoji="1" lang="es-AR" sz="1800" i="1" noProof="1"/>
              <a:t> </a:t>
            </a:r>
            <a:endParaRPr kumimoji="1" lang="es-AR" sz="1800" i="1"/>
          </a:p>
          <a:p>
            <a:pPr marL="342900" indent="-342900"/>
            <a:r>
              <a:rPr kumimoji="1" lang="es-AR" sz="1800" i="1"/>
              <a:t>			</a:t>
            </a:r>
            <a:r>
              <a:rPr kumimoji="1" lang="es-AR" sz="1800" i="1" noProof="1"/>
              <a:t>envios1.snum </a:t>
            </a:r>
            <a:r>
              <a:rPr kumimoji="1" lang="es-AR" sz="1800" b="1" i="1" noProof="1"/>
              <a:t>is</a:t>
            </a:r>
            <a:r>
              <a:rPr kumimoji="1" lang="es-AR" sz="1800" i="1" noProof="1"/>
              <a:t> null</a:t>
            </a:r>
            <a:endParaRPr kumimoji="1" lang="es-ES" sz="1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Vistas</a:t>
            </a: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965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5163" algn="ctr"/>
              </a:tabLst>
            </a:pPr>
            <a:r>
              <a:rPr lang="es-ES_tradnl"/>
              <a:t>En algunos casos, no es deseable para todos los usuarios ver el modelo lógico completo (es decir, todas las relaciones actuales almacenadas en la base de datos).</a:t>
            </a:r>
            <a:endParaRPr lang="en-US"/>
          </a:p>
          <a:p>
            <a:pPr>
              <a:lnSpc>
                <a:spcPct val="90000"/>
              </a:lnSpc>
              <a:tabLst>
                <a:tab pos="3205163" algn="ctr"/>
              </a:tabLst>
            </a:pPr>
            <a:r>
              <a:rPr lang="es-ES_tradnl"/>
              <a:t>Considere una persona que necesita conocer sólo los proveedores que son de Londres y los envíos que han realizado. Esta persona debería ver una relación descrita en SQL como</a:t>
            </a:r>
            <a:endParaRPr lang="en-US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tabLst>
                <a:tab pos="3205163" algn="ctr"/>
              </a:tabLst>
            </a:pPr>
            <a:r>
              <a:rPr lang="en-US"/>
              <a:t>         (</a:t>
            </a:r>
            <a:r>
              <a:rPr lang="en-US" b="1"/>
              <a:t>select </a:t>
            </a:r>
            <a:r>
              <a:rPr lang="en-US" i="1"/>
              <a:t>snum, snombre, pnum, cant </a:t>
            </a:r>
            <a:br>
              <a:rPr lang="en-US" i="1"/>
            </a:br>
            <a:r>
              <a:rPr lang="en-US" i="1"/>
              <a:t>      </a:t>
            </a:r>
            <a:r>
              <a:rPr lang="en-US" b="1"/>
              <a:t>from </a:t>
            </a:r>
            <a:r>
              <a:rPr lang="en-US" i="1"/>
              <a:t>proveedores, envios</a:t>
            </a:r>
            <a:br>
              <a:rPr lang="en-US" i="1"/>
            </a:br>
            <a:r>
              <a:rPr lang="en-US" i="1"/>
              <a:t>      </a:t>
            </a:r>
            <a:r>
              <a:rPr lang="en-US" b="1"/>
              <a:t>where </a:t>
            </a:r>
            <a:r>
              <a:rPr lang="en-US" i="1"/>
              <a:t>proveedores.snum = envios.snum and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tabLst>
                <a:tab pos="3205163" algn="ctr"/>
              </a:tabLst>
            </a:pPr>
            <a:r>
              <a:rPr lang="en-US"/>
              <a:t>	                  proveedores.ciudad = “Londres”)</a:t>
            </a:r>
            <a:endParaRPr kumimoji="0" 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5163" algn="ctr"/>
              </a:tabLst>
            </a:pPr>
            <a:endParaRPr lang="en-US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3205163" algn="ctr"/>
              </a:tabLst>
            </a:pPr>
            <a:r>
              <a:rPr lang="es-ES"/>
              <a:t>Una </a:t>
            </a:r>
            <a:r>
              <a:rPr lang="es-ES" b="1">
                <a:solidFill>
                  <a:schemeClr val="tx2"/>
                </a:solidFill>
              </a:rPr>
              <a:t>vista</a:t>
            </a:r>
            <a:r>
              <a:rPr lang="es-ES"/>
              <a:t> proporciona un mecanismo para ocultar ciertos datos de la vista de ciertos usuarios. </a:t>
            </a:r>
            <a:r>
              <a:rPr kumimoji="0" lang="es-MX"/>
              <a:t>Se simplifica la percepción del usuario.</a:t>
            </a:r>
            <a:endParaRPr lang="es-ES"/>
          </a:p>
          <a:p>
            <a:pPr>
              <a:lnSpc>
                <a:spcPct val="90000"/>
              </a:lnSpc>
              <a:tabLst>
                <a:tab pos="3205163" algn="ctr"/>
              </a:tabLst>
            </a:pPr>
            <a:r>
              <a:rPr lang="es-ES"/>
              <a:t>Cualquier relación que no es del modelo conceptual pero se hace visible para el usuario como una “relación virtual” se denomina una </a:t>
            </a:r>
            <a:r>
              <a:rPr lang="es-ES" b="1">
                <a:solidFill>
                  <a:schemeClr val="tx2"/>
                </a:solidFill>
              </a:rPr>
              <a:t>view</a:t>
            </a:r>
            <a:r>
              <a:rPr lang="es-ES"/>
              <a:t>. </a:t>
            </a:r>
          </a:p>
          <a:p>
            <a:pPr>
              <a:lnSpc>
                <a:spcPct val="90000"/>
              </a:lnSpc>
              <a:tabLst>
                <a:tab pos="3205163" algn="ctr"/>
              </a:tabLst>
            </a:pPr>
            <a:r>
              <a:rPr kumimoji="0" lang="es-MX"/>
              <a:t>Se cuenta con seguridad automática para datos ocultos.</a:t>
            </a:r>
          </a:p>
          <a:p>
            <a:pPr>
              <a:lnSpc>
                <a:spcPct val="90000"/>
              </a:lnSpc>
              <a:tabLst>
                <a:tab pos="3205163" algn="ctr"/>
              </a:tabLst>
            </a:pPr>
            <a:endParaRPr lang="es-E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Definición de vista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056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s-ES"/>
              <a:t>Una vista se define utilizando la instrucción </a:t>
            </a:r>
            <a:r>
              <a:rPr lang="es-ES" b="1"/>
              <a:t>create view</a:t>
            </a:r>
            <a:r>
              <a:rPr lang="es-ES"/>
              <a:t> que tiene la forma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s-ES"/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s-ES"/>
              <a:t>		</a:t>
            </a:r>
            <a:r>
              <a:rPr lang="es-ES" b="1"/>
              <a:t>create view </a:t>
            </a:r>
            <a:r>
              <a:rPr lang="es-ES" i="1"/>
              <a:t>v </a:t>
            </a:r>
            <a:r>
              <a:rPr lang="es-ES" b="1"/>
              <a:t>as </a:t>
            </a:r>
            <a:r>
              <a:rPr lang="es-ES" i="1"/>
              <a:t>&lt;</a:t>
            </a:r>
            <a:r>
              <a:rPr lang="es-ES"/>
              <a:t>expresión de consulta&gt;</a:t>
            </a:r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s-ES"/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s-ES"/>
              <a:t>	donde &lt;expresión de consulta&gt; es cualquier expresión de consulta legal de SQL.  El nombre de la vista se representa por </a:t>
            </a:r>
            <a:r>
              <a:rPr lang="es-ES" i="1"/>
              <a:t>v.</a:t>
            </a:r>
            <a:endParaRPr lang="es-ES"/>
          </a:p>
          <a:p>
            <a:pPr>
              <a:tabLst>
                <a:tab pos="3432175" algn="ctr"/>
              </a:tabLst>
            </a:pPr>
            <a:r>
              <a:rPr lang="es-ES"/>
              <a:t>Una vez definida la vista, su nombre puede utilizarse para referirse a la relación virtual que la vista genera.</a:t>
            </a:r>
          </a:p>
          <a:p>
            <a:pPr>
              <a:tabLst>
                <a:tab pos="3432175" algn="ctr"/>
              </a:tabLst>
            </a:pPr>
            <a:r>
              <a:rPr lang="es-ES"/>
              <a:t>La definición de vista no es lo mismo que la creación de una nueva relación mediante la evaluación de la expresión de consulta.</a:t>
            </a:r>
          </a:p>
          <a:p>
            <a:pPr lvl="1">
              <a:tabLst>
                <a:tab pos="3432175" algn="ctr"/>
              </a:tabLst>
            </a:pPr>
            <a:r>
              <a:rPr lang="es-ES"/>
              <a:t>Una definición de vista permite el ahorro de una expresión para ser sustituida por consultas que utilizan esa vista.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Definition Language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963" y="1898650"/>
            <a:ext cx="6637337" cy="2633663"/>
          </a:xfrm>
        </p:spPr>
        <p:txBody>
          <a:bodyPr/>
          <a:lstStyle/>
          <a:p>
            <a:r>
              <a:rPr lang="en-US"/>
              <a:t>El esquema de cada relación.</a:t>
            </a:r>
          </a:p>
          <a:p>
            <a:r>
              <a:rPr lang="en-US"/>
              <a:t>Los valores de dominio asociados a cada atributo.</a:t>
            </a:r>
          </a:p>
          <a:p>
            <a:r>
              <a:rPr lang="en-US"/>
              <a:t>Integridad de los datos</a:t>
            </a:r>
          </a:p>
          <a:p>
            <a:r>
              <a:rPr lang="en-US"/>
              <a:t>Los indices que mantienen la relación entre las tablas.</a:t>
            </a:r>
          </a:p>
          <a:p>
            <a:r>
              <a:rPr lang="en-US"/>
              <a:t>Información sobre la seguridad para el acceso a cada relación.</a:t>
            </a:r>
          </a:p>
          <a:p>
            <a:r>
              <a:rPr lang="en-US"/>
              <a:t>La estructura física de cada relación en el disco.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DDL no sólo especifica información sobre la relación, sino sobre el conjunto de las relaciones, incluyendo: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Consultas de ejemplo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62900" cy="477837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s-ES_tradnl"/>
              <a:t>Una vista de los proveedores de Londres</a:t>
            </a:r>
            <a:r>
              <a:rPr lang="en-US"/>
              <a:t>.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750888" y="4338638"/>
            <a:ext cx="774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Listar los envios realizados por los proveedores de Londres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152525" y="1574800"/>
            <a:ext cx="69707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create view </a:t>
            </a:r>
            <a:r>
              <a:rPr kumimoji="1" lang="en-US" sz="1800" i="1"/>
              <a:t>proveedores_londres </a:t>
            </a:r>
            <a:r>
              <a:rPr kumimoji="1" lang="en-US" sz="1800" b="1"/>
              <a:t>as</a:t>
            </a:r>
            <a:br>
              <a:rPr kumimoji="1" lang="en-US" sz="1800" b="1"/>
            </a:br>
            <a:r>
              <a:rPr kumimoji="1" lang="en-US" sz="1800" b="1"/>
              <a:t>    </a:t>
            </a:r>
            <a:r>
              <a:rPr kumimoji="1" lang="en-US" sz="1800"/>
              <a:t>(</a:t>
            </a:r>
            <a:r>
              <a:rPr kumimoji="1" lang="en-US" sz="1800" b="1"/>
              <a:t>select </a:t>
            </a:r>
            <a:r>
              <a:rPr kumimoji="1" lang="en-US" sz="1800" i="1"/>
              <a:t>snum, snombre, situacion </a:t>
            </a:r>
            <a:br>
              <a:rPr kumimoji="1" lang="en-US" sz="1800" i="1"/>
            </a:br>
            <a:r>
              <a:rPr kumimoji="1" lang="en-US" sz="1800" i="1"/>
              <a:t>     </a:t>
            </a:r>
            <a:r>
              <a:rPr kumimoji="1" lang="en-US" sz="1800" b="1"/>
              <a:t>from </a:t>
            </a:r>
            <a:r>
              <a:rPr kumimoji="1" lang="en-US" sz="1800" i="1"/>
              <a:t>proveedores</a:t>
            </a:r>
            <a:br>
              <a:rPr kumimoji="1" lang="en-US" sz="1800" i="1"/>
            </a:br>
            <a:r>
              <a:rPr kumimoji="1" lang="en-US" sz="1800" i="1"/>
              <a:t>     </a:t>
            </a:r>
            <a:r>
              <a:rPr kumimoji="1" lang="en-US" sz="1800" b="1"/>
              <a:t>where </a:t>
            </a:r>
            <a:r>
              <a:rPr kumimoji="1" lang="en-US" sz="1800" i="1"/>
              <a:t>proveedores.ciudad = “Londres” </a:t>
            </a:r>
            <a:r>
              <a:rPr kumimoji="1" lang="en-US" sz="1800"/>
              <a:t>)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733550" y="4738688"/>
            <a:ext cx="5149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b="1"/>
              <a:t>select </a:t>
            </a:r>
            <a:r>
              <a:rPr kumimoji="1" lang="en-US" sz="1800" i="1"/>
              <a:t>*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from </a:t>
            </a:r>
            <a:r>
              <a:rPr kumimoji="1" lang="en-US" sz="1800" i="1"/>
              <a:t>proveedores_londres as pl, envios</a:t>
            </a:r>
            <a:br>
              <a:rPr kumimoji="1" lang="en-US" sz="1800" i="1"/>
            </a:br>
            <a:r>
              <a:rPr kumimoji="1" lang="en-US" sz="1800" i="1"/>
              <a:t>	</a:t>
            </a:r>
            <a:r>
              <a:rPr kumimoji="1" lang="en-US" sz="1800" b="1"/>
              <a:t>where </a:t>
            </a:r>
            <a:r>
              <a:rPr kumimoji="1" lang="en-US" sz="1800" i="1"/>
              <a:t>pl.snum = envios.snum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utoUpdateAnimBg="0"/>
      <p:bldP spid="254982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Vistas definidas en función de otras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s-ES_tradnl"/>
              <a:t>Una vista puede utilizarse en la expresión que define a otra vista </a:t>
            </a:r>
            <a:endParaRPr lang="en-US"/>
          </a:p>
          <a:p>
            <a:r>
              <a:rPr lang="es-ES_tradnl"/>
              <a:t>Se dice que una relación de vistas 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 </a:t>
            </a:r>
            <a:r>
              <a:rPr lang="es-ES_tradnl" i="1">
                <a:solidFill>
                  <a:schemeClr val="tx2"/>
                </a:solidFill>
              </a:rPr>
              <a:t>depende directamente</a:t>
            </a:r>
            <a:r>
              <a:rPr lang="es-ES_tradnl" i="1"/>
              <a:t> de una relación de vistas v</a:t>
            </a:r>
            <a:r>
              <a:rPr lang="es-ES_tradnl" i="1" baseline="-25000"/>
              <a:t>2,</a:t>
            </a:r>
            <a:r>
              <a:rPr lang="es-ES_tradnl" i="1"/>
              <a:t> </a:t>
            </a:r>
            <a:r>
              <a:rPr lang="es-ES_tradnl"/>
              <a:t>si </a:t>
            </a:r>
            <a:r>
              <a:rPr lang="es-ES_tradnl" i="1"/>
              <a:t>v</a:t>
            </a:r>
            <a:r>
              <a:rPr lang="es-ES_tradnl" baseline="-25000"/>
              <a:t>2</a:t>
            </a:r>
            <a:r>
              <a:rPr lang="es-ES_tradnl"/>
              <a:t> se utiliza en la expresión que define a </a:t>
            </a:r>
            <a:r>
              <a:rPr lang="es-ES_tradnl" i="1"/>
              <a:t>v</a:t>
            </a:r>
            <a:r>
              <a:rPr lang="es-ES_tradnl" baseline="-25000"/>
              <a:t>1</a:t>
            </a:r>
            <a:endParaRPr lang="en-US" sz="1900"/>
          </a:p>
          <a:p>
            <a:r>
              <a:rPr lang="es-ES_tradnl"/>
              <a:t>Se dice que una relación de vistas 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 </a:t>
            </a:r>
            <a:r>
              <a:rPr lang="es-ES_tradnl" i="1">
                <a:solidFill>
                  <a:schemeClr val="tx2"/>
                </a:solidFill>
              </a:rPr>
              <a:t>depende</a:t>
            </a:r>
            <a:r>
              <a:rPr lang="es-ES_tradnl"/>
              <a:t> de la relación de vistas </a:t>
            </a:r>
            <a:r>
              <a:rPr lang="es-ES_tradnl" i="1"/>
              <a:t>v</a:t>
            </a:r>
            <a:r>
              <a:rPr lang="es-ES_tradnl" i="1" baseline="-25000"/>
              <a:t>2</a:t>
            </a:r>
            <a:r>
              <a:rPr lang="es-ES_tradnl" i="1"/>
              <a:t> </a:t>
            </a:r>
            <a:r>
              <a:rPr lang="es-ES_tradnl"/>
              <a:t>tanto</a:t>
            </a:r>
            <a:r>
              <a:rPr lang="es-ES_tradnl" i="1"/>
              <a:t> </a:t>
            </a:r>
            <a:r>
              <a:rPr lang="es-ES_tradnl"/>
              <a:t>si v</a:t>
            </a:r>
            <a:r>
              <a:rPr lang="es-ES_tradnl" baseline="-25000"/>
              <a:t>1 </a:t>
            </a:r>
            <a:r>
              <a:rPr lang="es-ES_tradnl"/>
              <a:t>depende directamente de </a:t>
            </a:r>
            <a:r>
              <a:rPr lang="es-ES_tradnl" i="1"/>
              <a:t>v</a:t>
            </a:r>
            <a:r>
              <a:rPr lang="es-ES_tradnl" baseline="-25000"/>
              <a:t>2 </a:t>
            </a:r>
            <a:r>
              <a:rPr lang="es-ES_tradnl"/>
              <a:t> como si hay un camino de dependencias de v</a:t>
            </a:r>
            <a:r>
              <a:rPr lang="es-ES_tradnl" baseline="-25000"/>
              <a:t>1</a:t>
            </a:r>
            <a:r>
              <a:rPr lang="es-ES_tradnl"/>
              <a:t> a v</a:t>
            </a:r>
            <a:r>
              <a:rPr lang="es-ES_tradnl" baseline="-25000"/>
              <a:t>2</a:t>
            </a:r>
            <a:r>
              <a:rPr lang="es-ES_tradnl"/>
              <a:t> </a:t>
            </a:r>
            <a:endParaRPr lang="en-US" sz="1900"/>
          </a:p>
          <a:p>
            <a:r>
              <a:rPr lang="es-ES_tradnl"/>
              <a:t>Se dice que una relación de vistas es </a:t>
            </a:r>
            <a:r>
              <a:rPr lang="es-ES_tradnl" i="1">
                <a:solidFill>
                  <a:schemeClr val="tx2"/>
                </a:solidFill>
              </a:rPr>
              <a:t>recursiva</a:t>
            </a:r>
            <a:r>
              <a:rPr lang="es-ES_tradnl" i="1"/>
              <a:t> </a:t>
            </a:r>
            <a:r>
              <a:rPr lang="es-ES_tradnl"/>
              <a:t>si depende de sí misma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Expansión de vistas</a:t>
            </a:r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81038" algn="l"/>
              </a:tabLst>
            </a:pPr>
            <a:r>
              <a:rPr lang="es-ES_tradnl"/>
              <a:t>Una forma de definir el significado de las vistas definidas en términos de otras vistas</a:t>
            </a:r>
            <a:r>
              <a:rPr lang="en-US"/>
              <a:t>.</a:t>
            </a:r>
          </a:p>
          <a:p>
            <a:pPr>
              <a:tabLst>
                <a:tab pos="681038" algn="l"/>
              </a:tabLst>
            </a:pPr>
            <a:r>
              <a:rPr lang="es-ES_tradnl"/>
              <a:t>Sea la vista 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 definida por una expresión </a:t>
            </a:r>
            <a:r>
              <a:rPr lang="es-ES_tradnl" i="1"/>
              <a:t>e</a:t>
            </a:r>
            <a:r>
              <a:rPr lang="es-ES_tradnl" baseline="-25000"/>
              <a:t>1</a:t>
            </a:r>
            <a:r>
              <a:rPr lang="es-ES_tradnl"/>
              <a:t> que puede contener a su vez usos de relaciones de vistas</a:t>
            </a:r>
            <a:r>
              <a:rPr lang="en-US"/>
              <a:t>.</a:t>
            </a:r>
          </a:p>
          <a:p>
            <a:pPr>
              <a:tabLst>
                <a:tab pos="681038" algn="l"/>
              </a:tabLst>
            </a:pPr>
            <a:r>
              <a:rPr lang="es-ES_tradnl"/>
              <a:t>La expansion de vistas de una expresión repite la siguiente etapa de sustitución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/>
              <a:t>	</a:t>
            </a:r>
            <a:r>
              <a:rPr lang="es-ES_tradnl" b="1"/>
              <a:t>repeat</a:t>
            </a:r>
            <a:br>
              <a:rPr lang="es-ES_tradnl" b="1"/>
            </a:br>
            <a:r>
              <a:rPr lang="es-ES_tradnl" b="1"/>
              <a:t>	</a:t>
            </a:r>
            <a:r>
              <a:rPr lang="es-ES_tradnl"/>
              <a:t>Averiguar todas las relaciones de vistas </a:t>
            </a:r>
            <a:r>
              <a:rPr lang="es-ES_tradnl" i="1"/>
              <a:t>v</a:t>
            </a:r>
            <a:r>
              <a:rPr lang="es-ES_tradnl" i="1" baseline="-25000"/>
              <a:t>i</a:t>
            </a:r>
            <a:r>
              <a:rPr lang="es-ES_tradnl"/>
              <a:t> en </a:t>
            </a:r>
            <a:r>
              <a:rPr lang="es-ES_tradnl" i="1"/>
              <a:t>e</a:t>
            </a:r>
            <a:r>
              <a:rPr lang="es-ES_tradnl" baseline="-25000"/>
              <a:t>1</a:t>
            </a:r>
            <a:r>
              <a:rPr lang="es-ES_tradnl"/>
              <a:t/>
            </a:r>
            <a:br>
              <a:rPr lang="es-ES_tradnl"/>
            </a:br>
            <a:r>
              <a:rPr lang="es-ES_tradnl"/>
              <a:t>	Sustituir la relación de vistas </a:t>
            </a:r>
            <a:r>
              <a:rPr lang="es-ES_tradnl" i="1"/>
              <a:t>v</a:t>
            </a:r>
            <a:r>
              <a:rPr lang="es-ES_tradnl" i="1" baseline="-25000"/>
              <a:t>i</a:t>
            </a:r>
            <a:r>
              <a:rPr lang="es-ES_tradnl"/>
              <a:t> por la expresión que define </a:t>
            </a:r>
            <a:r>
              <a:rPr lang="es-ES_tradnl" i="1"/>
              <a:t>v</a:t>
            </a:r>
            <a:r>
              <a:rPr lang="es-ES_tradnl" i="1" baseline="-25000"/>
              <a:t>i</a:t>
            </a:r>
            <a:r>
              <a:rPr lang="es-ES_tradnl"/>
              <a:t> </a:t>
            </a:r>
            <a:br>
              <a:rPr lang="es-ES_tradnl"/>
            </a:br>
            <a:r>
              <a:rPr lang="es-ES_tradnl" b="1"/>
              <a:t>until</a:t>
            </a:r>
            <a:r>
              <a:rPr lang="es-ES_tradnl"/>
              <a:t> no queden más relaciones de vistas en </a:t>
            </a:r>
            <a:r>
              <a:rPr lang="es-ES_tradnl" i="1"/>
              <a:t>e</a:t>
            </a:r>
            <a:r>
              <a:rPr lang="es-ES_tradnl" baseline="-25000"/>
              <a:t>1</a:t>
            </a:r>
            <a:endParaRPr lang="en-US" sz="1900"/>
          </a:p>
          <a:p>
            <a:pPr>
              <a:tabLst>
                <a:tab pos="681038" algn="l"/>
              </a:tabLst>
            </a:pPr>
            <a:r>
              <a:rPr lang="es-ES_tradnl"/>
              <a:t>Mientras las definiciones de vistas no sean recursivas, este bucle concluirá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636588"/>
          </a:xfrm>
        </p:spPr>
        <p:txBody>
          <a:bodyPr/>
          <a:lstStyle/>
          <a:p>
            <a:r>
              <a:rPr lang="es-MX"/>
              <a:t>CREATE VIEW</a:t>
            </a:r>
            <a:endParaRPr lang="es-ES"/>
          </a:p>
        </p:txBody>
      </p:sp>
      <p:graphicFrame>
        <p:nvGraphicFramePr>
          <p:cNvPr id="258071" name="Group 23"/>
          <p:cNvGraphicFramePr>
            <a:graphicFrameLocks noGrp="1"/>
          </p:cNvGraphicFramePr>
          <p:nvPr/>
        </p:nvGraphicFramePr>
        <p:xfrm>
          <a:off x="1263650" y="1614488"/>
          <a:ext cx="6923088" cy="3938905"/>
        </p:xfrm>
        <a:graphic>
          <a:graphicData uri="http://schemas.openxmlformats.org/drawingml/2006/table">
            <a:tbl>
              <a:tblPr/>
              <a:tblGrid>
                <a:gridCol w="1679575"/>
                <a:gridCol w="524351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</a:t>
                      </a:r>
                      <a:endParaRPr kumimoji="1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 una vista de una tabla base</a:t>
                      </a:r>
                      <a:endParaRPr kumimoji="1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vista [ ( columna [, columna [...]])]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AS consulta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EJEMPLO</a:t>
                      </a:r>
                      <a:endParaRPr kumimoji="1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buenos_proveedores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AS SELECT snum, situacion, ciudad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FROM proveedores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WHERE situacion &gt;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total_envios ( pnum, cantotal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AS SELECT pnum, sum( cant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FROM envios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GROUP BY pnum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476250"/>
          </a:xfrm>
        </p:spPr>
        <p:txBody>
          <a:bodyPr/>
          <a:lstStyle/>
          <a:p>
            <a:r>
              <a:rPr lang="es-MX" sz="2800"/>
              <a:t>Operaciones de DML en VISTAS</a:t>
            </a:r>
            <a:endParaRPr lang="es-ES" sz="2800"/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003300" y="1260475"/>
            <a:ext cx="7239000" cy="466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sz="2400" b="1">
                <a:latin typeface="Tahoma" pitchFamily="34" charset="0"/>
              </a:rPr>
              <a:t> </a:t>
            </a:r>
            <a:r>
              <a:rPr lang="es-MX" sz="2400" b="1">
                <a:solidFill>
                  <a:schemeClr val="hlink"/>
                </a:solidFill>
                <a:latin typeface="Tahoma" pitchFamily="34" charset="0"/>
              </a:rPr>
              <a:t>“No todas las vistas se pueden actualizar”</a:t>
            </a:r>
            <a:endParaRPr lang="es-ES" sz="2400" b="1">
              <a:latin typeface="Tahoma" pitchFamily="34" charset="0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/>
        </p:nvGraphicFramePr>
        <p:xfrm>
          <a:off x="774700" y="2144713"/>
          <a:ext cx="7772400" cy="1125538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prov1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AS SELECT snum, ciudad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FROM proveedores</a:t>
                      </a:r>
                      <a:endParaRPr kumimoji="1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prov2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AS SELECT situacion, ciudad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FROM proveedores</a:t>
                      </a:r>
                      <a:endParaRPr kumimoji="1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863600" y="3568700"/>
            <a:ext cx="7696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>
                <a:latin typeface="Tahoma" pitchFamily="34" charset="0"/>
              </a:rPr>
              <a:t> Puedo insertar un registro en la nueva vista.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>
                <a:latin typeface="Tahoma" pitchFamily="34" charset="0"/>
              </a:rPr>
              <a:t> Puedo eliminar un registro.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400">
                <a:latin typeface="Tahoma" pitchFamily="34" charset="0"/>
              </a:rPr>
              <a:t> Puedo modificar un registro.</a:t>
            </a:r>
          </a:p>
          <a:p>
            <a:pPr algn="r" eaLnBrk="1" hangingPunct="1">
              <a:spcBef>
                <a:spcPct val="50000"/>
              </a:spcBef>
            </a:pPr>
            <a:r>
              <a:rPr lang="es-MX" sz="1400">
                <a:latin typeface="Tahoma" pitchFamily="34" charset="0"/>
              </a:rPr>
              <a:t>Analizar cada ejemplo</a:t>
            </a:r>
            <a:endParaRPr lang="es-E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8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2400">
                <a:latin typeface="Tahoma" pitchFamily="34" charset="0"/>
              </a:rPr>
              <a:t>Otros casos:</a:t>
            </a:r>
            <a:endParaRPr lang="es-ES" sz="2400">
              <a:latin typeface="Tahoma" pitchFamily="34" charset="0"/>
            </a:endParaRPr>
          </a:p>
        </p:txBody>
      </p:sp>
      <p:graphicFrame>
        <p:nvGraphicFramePr>
          <p:cNvPr id="261133" name="Group 13"/>
          <p:cNvGraphicFramePr>
            <a:graphicFrameLocks noGrp="1"/>
          </p:cNvGraphicFramePr>
          <p:nvPr/>
        </p:nvGraphicFramePr>
        <p:xfrm>
          <a:off x="685800" y="1066800"/>
          <a:ext cx="7924800" cy="532346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65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prov_londres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AS  SELECT snum, snombre, situacion, ciudad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FROM proveedores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WHERE ciudad = “LONDRES”</a:t>
                      </a:r>
                      <a:endParaRPr kumimoji="1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cosituados (snum, snombre, situacion, prociudad,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                         pnum, pnombre, color, peso, parciudad)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AS SELECT snum, snombre, situacion, pro.ciudad,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          pnum, pnombre, color, peso, par.ciudad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FROM proveedores pro, partes par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WHERE pro.ciudad = par.ciudad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F3FB"/>
                    </a:solidFill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CREATE VIEW total_envios ( pnum, cantotal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AS SELECT pnum, sum( cant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FROM envios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          GROUP BY pnum</a:t>
                      </a:r>
                      <a:endParaRPr kumimoji="1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F3F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587375"/>
          </a:xfrm>
        </p:spPr>
        <p:txBody>
          <a:bodyPr/>
          <a:lstStyle/>
          <a:p>
            <a:r>
              <a:rPr lang="es-MX"/>
              <a:t>Conclusión</a:t>
            </a:r>
            <a:endParaRPr lang="es-E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57200" y="1479550"/>
            <a:ext cx="4287838" cy="40544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8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000">
                <a:latin typeface="Tahoma" pitchFamily="34" charset="0"/>
              </a:rPr>
              <a:t> Según su naturaleza algunas vistas pueden ponerse al día pero otras no. (Tema pendiente de investigación)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000">
                <a:latin typeface="Tahoma" pitchFamily="34" charset="0"/>
              </a:rPr>
              <a:t> Cada producto avanza en esto de diferente manera. (Aún ninguno puede actualizar todas las vistas sin la ayuda del usuario)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MX" sz="2000">
                <a:latin typeface="Tahoma" pitchFamily="34" charset="0"/>
              </a:rPr>
              <a:t> La mayoría permiten actualizar vistas que son subconjunto de filas y columnas (o combinacion) extraidos de una misma tabla.</a:t>
            </a:r>
            <a:endParaRPr lang="es-ES" sz="2000">
              <a:latin typeface="Tahoma" pitchFamily="34" charset="0"/>
            </a:endParaRPr>
          </a:p>
        </p:txBody>
      </p:sp>
      <p:sp>
        <p:nvSpPr>
          <p:cNvPr id="262148" name="Oval 4"/>
          <p:cNvSpPr>
            <a:spLocks noChangeArrowheads="1"/>
          </p:cNvSpPr>
          <p:nvPr/>
        </p:nvSpPr>
        <p:spPr bwMode="auto">
          <a:xfrm>
            <a:off x="5346700" y="2514600"/>
            <a:ext cx="3429000" cy="3581400"/>
          </a:xfrm>
          <a:prstGeom prst="ellipse">
            <a:avLst/>
          </a:prstGeom>
          <a:solidFill>
            <a:schemeClr val="tx2">
              <a:alpha val="33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2149" name="Oval 5"/>
          <p:cNvSpPr>
            <a:spLocks noChangeArrowheads="1"/>
          </p:cNvSpPr>
          <p:nvPr/>
        </p:nvSpPr>
        <p:spPr bwMode="auto">
          <a:xfrm>
            <a:off x="6019800" y="3276600"/>
            <a:ext cx="2057400" cy="2133600"/>
          </a:xfrm>
          <a:prstGeom prst="ellipse">
            <a:avLst/>
          </a:prstGeom>
          <a:solidFill>
            <a:schemeClr val="tx2">
              <a:alpha val="67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2150" name="Oval 6"/>
          <p:cNvSpPr>
            <a:spLocks noChangeArrowheads="1"/>
          </p:cNvSpPr>
          <p:nvPr/>
        </p:nvSpPr>
        <p:spPr bwMode="auto">
          <a:xfrm>
            <a:off x="6629400" y="3886200"/>
            <a:ext cx="914400" cy="91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6350000" y="2754313"/>
            <a:ext cx="2286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400">
                <a:latin typeface="Tahoma" pitchFamily="34" charset="0"/>
              </a:rPr>
              <a:t>TODAS LAS VISTAS</a:t>
            </a:r>
            <a:endParaRPr lang="es-ES" sz="1400">
              <a:latin typeface="Tahoma" pitchFamily="34" charset="0"/>
            </a:endParaRP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6858000" y="4224338"/>
            <a:ext cx="2286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400">
                <a:latin typeface="Tahoma" pitchFamily="34" charset="0"/>
              </a:rPr>
              <a:t>ACTUALIZABLES EN </a:t>
            </a:r>
            <a:r>
              <a:rPr lang="es-MX" sz="1400" b="1">
                <a:latin typeface="Tahoma" pitchFamily="34" charset="0"/>
              </a:rPr>
              <a:t>SQL</a:t>
            </a:r>
            <a:endParaRPr lang="es-ES" sz="1400" b="1">
              <a:latin typeface="Tahoma" pitchFamily="34" charset="0"/>
            </a:endParaRP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629400" y="3422650"/>
            <a:ext cx="25146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sz="1400">
                <a:latin typeface="Tahoma" pitchFamily="34" charset="0"/>
              </a:rPr>
              <a:t>ACTUALIZABLES EN TEORIA</a:t>
            </a:r>
            <a:endParaRPr lang="es-E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autoUpdateAnimBg="0"/>
      <p:bldP spid="262147" grpId="0" build="p" animBg="1" autoUpdateAnimBg="0"/>
      <p:bldP spid="262148" grpId="0" animBg="1"/>
      <p:bldP spid="262149" grpId="0" animBg="1"/>
      <p:bldP spid="262150" grpId="0" animBg="1"/>
      <p:bldP spid="262151" grpId="0" animBg="1" autoUpdateAnimBg="0"/>
      <p:bldP spid="262152" grpId="0" animBg="1" autoUpdateAnimBg="0"/>
      <p:bldP spid="262153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143000"/>
          </a:xfrm>
        </p:spPr>
        <p:txBody>
          <a:bodyPr/>
          <a:lstStyle/>
          <a:p>
            <a:r>
              <a:rPr lang="es-MX"/>
              <a:t>SQL DDL – DROP VIEW</a:t>
            </a:r>
            <a:endParaRPr lang="es-ES"/>
          </a:p>
        </p:txBody>
      </p:sp>
      <p:graphicFrame>
        <p:nvGraphicFramePr>
          <p:cNvPr id="263188" name="Group 20"/>
          <p:cNvGraphicFramePr>
            <a:graphicFrameLocks noGrp="1"/>
          </p:cNvGraphicFramePr>
          <p:nvPr/>
        </p:nvGraphicFramePr>
        <p:xfrm>
          <a:off x="990600" y="2133600"/>
          <a:ext cx="7761288" cy="2813051"/>
        </p:xfrm>
        <a:graphic>
          <a:graphicData uri="http://schemas.openxmlformats.org/drawingml/2006/table">
            <a:tbl>
              <a:tblPr/>
              <a:tblGrid>
                <a:gridCol w="1884363"/>
                <a:gridCol w="587692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DROP VIEW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Elimina una vista de la base de datos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DROP VIEW vista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EJEMPLO</a:t>
                      </a: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DROP VIEW buenos_proveedores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34" charset="0"/>
                        </a:rPr>
                        <a:t>DROP VIEW total_envios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 del capítulo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dominio en SQL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91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char(n).</a:t>
            </a:r>
            <a:r>
              <a:rPr lang="en-US"/>
              <a:t>  Caracter de Longitud fija, especificada en la variable </a:t>
            </a:r>
            <a:r>
              <a:rPr lang="en-US" i="1"/>
              <a:t>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varchar(n).</a:t>
            </a:r>
            <a:r>
              <a:rPr lang="en-US" b="1"/>
              <a:t> </a:t>
            </a:r>
            <a:r>
              <a:rPr lang="en-US"/>
              <a:t> Caracter de longitud varialbe, con un máximo especificado de longitud indicado en </a:t>
            </a:r>
            <a:r>
              <a:rPr lang="en-US" i="1"/>
              <a:t>n.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int.</a:t>
            </a:r>
            <a:r>
              <a:rPr lang="en-US" b="1"/>
              <a:t>  </a:t>
            </a:r>
            <a:r>
              <a:rPr lang="en-US"/>
              <a:t>Entero (un valor entero especificado que depende de la máquina).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smallint.</a:t>
            </a:r>
            <a:r>
              <a:rPr lang="en-US"/>
              <a:t>  Entero pequeño (un valor entero especificado que depende de la máquina).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numeric(p,d).</a:t>
            </a:r>
            <a:r>
              <a:rPr lang="en-US"/>
              <a:t>  Número fijo con decimales, donde el usuario especifica la precisión de </a:t>
            </a:r>
            <a:r>
              <a:rPr lang="en-US" i="1"/>
              <a:t>p</a:t>
            </a:r>
            <a:r>
              <a:rPr lang="en-US"/>
              <a:t> digitos, con </a:t>
            </a:r>
            <a:r>
              <a:rPr lang="en-US" i="1"/>
              <a:t>n</a:t>
            </a:r>
            <a:r>
              <a:rPr lang="en-US"/>
              <a:t> digitos del punto decimal. 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real, double precision.</a:t>
            </a:r>
            <a:r>
              <a:rPr lang="en-US"/>
              <a:t>  Número de punto flotante y de doble precisión, depende de la precisión de la máquina.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float(n).</a:t>
            </a:r>
            <a:r>
              <a:rPr lang="en-US"/>
              <a:t>  Número de punto flotante donde el usuario especifica la precisión de </a:t>
            </a:r>
            <a:r>
              <a:rPr lang="en-US" i="1"/>
              <a:t>n</a:t>
            </a:r>
            <a:r>
              <a:rPr lang="en-US"/>
              <a:t> digitos.</a:t>
            </a:r>
          </a:p>
          <a:p>
            <a:pPr>
              <a:lnSpc>
                <a:spcPct val="90000"/>
              </a:lnSpc>
            </a:pPr>
            <a:r>
              <a:rPr lang="en-US"/>
              <a:t>Mas datos en cap.4.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Sentencia Create Table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7125"/>
            <a:ext cx="7162800" cy="45640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1600"/>
              <a:t>Una relacion SQL es definida por el usuario con la sentencia </a:t>
            </a:r>
            <a:r>
              <a:rPr lang="en-US" sz="1600" b="1">
                <a:solidFill>
                  <a:schemeClr val="tx2"/>
                </a:solidFill>
              </a:rPr>
              <a:t>create table</a:t>
            </a:r>
            <a:r>
              <a:rPr lang="en-US" sz="1600" b="1"/>
              <a:t> </a:t>
            </a:r>
            <a:r>
              <a:rPr lang="en-US" sz="160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z="1600"/>
              <a:t>		</a:t>
            </a:r>
            <a:r>
              <a:rPr lang="en-US" sz="1600" b="1"/>
              <a:t>create table </a:t>
            </a:r>
            <a:r>
              <a:rPr lang="en-US" sz="1600" i="1"/>
              <a:t>r </a:t>
            </a:r>
            <a:r>
              <a:rPr lang="en-US" sz="1600"/>
              <a:t>(</a:t>
            </a:r>
            <a:r>
              <a:rPr lang="en-US" sz="1600" i="1"/>
              <a:t>A</a:t>
            </a:r>
            <a:r>
              <a:rPr lang="en-US" sz="1600" baseline="-25000"/>
              <a:t>1</a:t>
            </a:r>
            <a:r>
              <a:rPr lang="en-US" sz="1600"/>
              <a:t> </a:t>
            </a:r>
            <a:r>
              <a:rPr lang="en-US" sz="1600" i="1"/>
              <a:t>D</a:t>
            </a:r>
            <a:r>
              <a:rPr lang="en-US" sz="1600" baseline="-25000"/>
              <a:t>1</a:t>
            </a:r>
            <a:r>
              <a:rPr lang="en-US" sz="1600"/>
              <a:t>, </a:t>
            </a:r>
            <a:r>
              <a:rPr lang="en-US" sz="1600" i="1"/>
              <a:t>A</a:t>
            </a:r>
            <a:r>
              <a:rPr lang="en-US" sz="1600" baseline="-25000"/>
              <a:t>2</a:t>
            </a:r>
            <a:r>
              <a:rPr lang="en-US" sz="1600"/>
              <a:t> </a:t>
            </a:r>
            <a:r>
              <a:rPr lang="en-US" sz="1600" i="1"/>
              <a:t>D</a:t>
            </a:r>
            <a:r>
              <a:rPr lang="en-US" sz="1600" baseline="-25000"/>
              <a:t>2</a:t>
            </a:r>
            <a:r>
              <a:rPr lang="en-US" sz="1600"/>
              <a:t>, ..., </a:t>
            </a:r>
            <a:r>
              <a:rPr lang="en-US" sz="1600" i="1"/>
              <a:t>A</a:t>
            </a:r>
            <a:r>
              <a:rPr lang="en-US" sz="1600" i="1" baseline="-25000"/>
              <a:t>n</a:t>
            </a:r>
            <a:r>
              <a:rPr lang="en-US" sz="1600" i="1"/>
              <a:t> D</a:t>
            </a:r>
            <a:r>
              <a:rPr lang="en-US" sz="1600" i="1" baseline="-25000"/>
              <a:t>n</a:t>
            </a:r>
            <a:r>
              <a:rPr lang="en-US" sz="1600" i="1"/>
              <a:t>,</a:t>
            </a:r>
            <a:br>
              <a:rPr lang="en-US" sz="1600" i="1"/>
            </a:br>
            <a:r>
              <a:rPr lang="en-US" sz="1600" i="1"/>
              <a:t>			</a:t>
            </a:r>
            <a:r>
              <a:rPr lang="en-US" sz="1600"/>
              <a:t>(regla-integridad</a:t>
            </a:r>
            <a:r>
              <a:rPr lang="en-US" sz="1600" baseline="-25000"/>
              <a:t>1</a:t>
            </a:r>
            <a:r>
              <a:rPr lang="en-US" sz="1600"/>
              <a:t>),</a:t>
            </a:r>
            <a:br>
              <a:rPr lang="en-US" sz="1600"/>
            </a:br>
            <a:r>
              <a:rPr lang="en-US" sz="1600"/>
              <a:t>			...,</a:t>
            </a:r>
            <a:br>
              <a:rPr lang="en-US" sz="1600"/>
            </a:br>
            <a:r>
              <a:rPr lang="en-US" sz="1600"/>
              <a:t>			(regla-integridad</a:t>
            </a:r>
            <a:r>
              <a:rPr lang="en-US" sz="1600" baseline="-25000"/>
              <a:t>k</a:t>
            </a:r>
            <a:r>
              <a:rPr lang="en-US" sz="1600"/>
              <a:t>))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1600" i="1"/>
              <a:t>r</a:t>
            </a:r>
            <a:r>
              <a:rPr lang="en-US" sz="1600"/>
              <a:t> es el nombre de la relación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1600"/>
              <a:t>cada </a:t>
            </a:r>
            <a:r>
              <a:rPr lang="en-US" sz="1600" i="1"/>
              <a:t>A</a:t>
            </a:r>
            <a:r>
              <a:rPr lang="en-US" sz="1600" i="1" baseline="-25000"/>
              <a:t>i</a:t>
            </a:r>
            <a:r>
              <a:rPr lang="en-US" sz="1600"/>
              <a:t> es el nombre del atributo en el esquema de la relación </a:t>
            </a:r>
            <a:r>
              <a:rPr lang="en-US" sz="1600" i="1"/>
              <a:t>r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1600" i="1"/>
              <a:t>D</a:t>
            </a:r>
            <a:r>
              <a:rPr lang="en-US" sz="1600" i="1" baseline="-25000"/>
              <a:t>i</a:t>
            </a:r>
            <a:r>
              <a:rPr lang="en-US" sz="1600"/>
              <a:t> es el valor y tipo de datos del atributo </a:t>
            </a:r>
            <a:r>
              <a:rPr lang="en-US" sz="1600" i="1"/>
              <a:t>A</a:t>
            </a:r>
            <a:r>
              <a:rPr lang="en-US" sz="1600" i="1" baseline="-25000"/>
              <a:t>i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sz="160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1600"/>
              <a:t>Ejemplo</a:t>
            </a:r>
            <a:r>
              <a:rPr lang="en-US" sz="160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z="1600"/>
              <a:t>		</a:t>
            </a:r>
            <a:r>
              <a:rPr lang="en-US" sz="1600" b="1"/>
              <a:t>create table </a:t>
            </a:r>
            <a:r>
              <a:rPr lang="en-US" sz="1600" i="1"/>
              <a:t>proveedor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		(</a:t>
            </a:r>
            <a:r>
              <a:rPr lang="en-US" sz="1600" i="1"/>
              <a:t>snum	</a:t>
            </a:r>
            <a:r>
              <a:rPr lang="en-US" sz="1600"/>
              <a:t>integer </a:t>
            </a:r>
            <a:r>
              <a:rPr lang="en-US" sz="1600" b="1"/>
              <a:t>not null,</a:t>
            </a:r>
            <a:br>
              <a:rPr lang="en-US" sz="1600" b="1"/>
            </a:br>
            <a:r>
              <a:rPr lang="en-US" sz="1600" b="1"/>
              <a:t>		</a:t>
            </a:r>
            <a:r>
              <a:rPr lang="en-US" sz="1600" i="1"/>
              <a:t>snombre	</a:t>
            </a:r>
            <a:r>
              <a:rPr lang="en-US" sz="1600"/>
              <a:t>char(30) </a:t>
            </a:r>
            <a:r>
              <a:rPr lang="en-US" sz="1600" b="1"/>
              <a:t>not null,</a:t>
            </a:r>
            <a:br>
              <a:rPr lang="en-US" sz="1600" b="1"/>
            </a:br>
            <a:r>
              <a:rPr lang="en-US" sz="1600"/>
              <a:t>		</a:t>
            </a:r>
            <a:r>
              <a:rPr lang="en-US" sz="1600" i="1"/>
              <a:t>situacion</a:t>
            </a:r>
            <a:r>
              <a:rPr lang="en-US" sz="1600"/>
              <a:t>     char(1),</a:t>
            </a:r>
            <a:br>
              <a:rPr lang="en-US" sz="1600"/>
            </a:br>
            <a:r>
              <a:rPr lang="en-US" sz="1600"/>
              <a:t>		</a:t>
            </a:r>
            <a:r>
              <a:rPr lang="en-US" sz="1600" i="1"/>
              <a:t>ciudad</a:t>
            </a:r>
            <a:r>
              <a:rPr lang="en-US" sz="1600"/>
              <a:t>	char(30))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Regla-Integridad en Create Table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b="1"/>
              <a:t>not null</a:t>
            </a:r>
          </a:p>
          <a:p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..., </a:t>
            </a:r>
            <a:r>
              <a:rPr lang="en-US" i="1"/>
              <a:t>A</a:t>
            </a:r>
            <a:r>
              <a:rPr lang="en-US" i="1" baseline="-25000"/>
              <a:t>n </a:t>
            </a:r>
            <a:r>
              <a:rPr lang="en-US"/>
              <a:t>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71525" y="2395538"/>
            <a:ext cx="680085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1800"/>
              <a:t>Ejemplo:  Para declarar </a:t>
            </a:r>
            <a:r>
              <a:rPr lang="en-US" sz="1800" i="1"/>
              <a:t>snum</a:t>
            </a:r>
            <a:r>
              <a:rPr lang="en-US" sz="1800"/>
              <a:t> como una llave primaria de la relación </a:t>
            </a:r>
            <a:r>
              <a:rPr lang="en-US" sz="1800" i="1"/>
              <a:t>proveedor</a:t>
            </a:r>
            <a:r>
              <a:rPr lang="en-US" sz="1800"/>
              <a:t>.</a:t>
            </a:r>
            <a:endParaRPr lang="en-US" sz="1800" b="1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1428750" algn="l"/>
                <a:tab pos="1711325" algn="l"/>
                <a:tab pos="3319463" algn="l"/>
              </a:tabLst>
            </a:pPr>
            <a:r>
              <a:rPr kumimoji="1" lang="en-US"/>
              <a:t>	</a:t>
            </a:r>
            <a:r>
              <a:rPr kumimoji="1" lang="en-US" b="1"/>
              <a:t>create table </a:t>
            </a:r>
            <a:r>
              <a:rPr kumimoji="1" lang="en-US" i="1"/>
              <a:t>proveedor</a:t>
            </a:r>
            <a:r>
              <a:rPr kumimoji="1" lang="en-US"/>
              <a:t/>
            </a:r>
            <a:br>
              <a:rPr kumimoji="1" lang="en-US"/>
            </a:br>
            <a:r>
              <a:rPr kumimoji="1" lang="en-US"/>
              <a:t>		(</a:t>
            </a:r>
            <a:r>
              <a:rPr kumimoji="1" lang="en-US" i="1"/>
              <a:t>snum	</a:t>
            </a:r>
            <a:r>
              <a:rPr kumimoji="1" lang="en-US"/>
              <a:t>integer,</a:t>
            </a:r>
            <a:br>
              <a:rPr kumimoji="1" lang="en-US"/>
            </a:br>
            <a:r>
              <a:rPr kumimoji="1" lang="en-US" b="1"/>
              <a:t>		</a:t>
            </a:r>
            <a:r>
              <a:rPr kumimoji="1" lang="en-US" i="1"/>
              <a:t>snombre	</a:t>
            </a:r>
            <a:r>
              <a:rPr kumimoji="1" lang="en-US"/>
              <a:t>char(30) </a:t>
            </a:r>
            <a:r>
              <a:rPr kumimoji="1" lang="en-US" b="1"/>
              <a:t>not null,</a:t>
            </a:r>
            <a:br>
              <a:rPr kumimoji="1" lang="en-US" b="1"/>
            </a:br>
            <a:r>
              <a:rPr kumimoji="1" lang="en-US"/>
              <a:t>		</a:t>
            </a:r>
            <a:r>
              <a:rPr kumimoji="1" lang="en-US" i="1"/>
              <a:t>situacion</a:t>
            </a:r>
            <a:r>
              <a:rPr kumimoji="1" lang="en-US"/>
              <a:t>     	char(1),</a:t>
            </a:r>
            <a:br>
              <a:rPr kumimoji="1" lang="en-US"/>
            </a:br>
            <a:r>
              <a:rPr kumimoji="1" lang="en-US"/>
              <a:t>		</a:t>
            </a:r>
            <a:r>
              <a:rPr kumimoji="1" lang="en-US" i="1"/>
              <a:t>ciudad</a:t>
            </a:r>
            <a:r>
              <a:rPr kumimoji="1" lang="en-US"/>
              <a:t>	char(30),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1800"/>
              <a:t>	     </a:t>
            </a:r>
            <a:r>
              <a:rPr lang="en-US" sz="1800" b="1"/>
              <a:t>primary key </a:t>
            </a:r>
            <a:r>
              <a:rPr kumimoji="1" lang="en-US" sz="1800"/>
              <a:t>(</a:t>
            </a:r>
            <a:r>
              <a:rPr lang="en-US" sz="1800" i="1"/>
              <a:t>snum</a:t>
            </a:r>
            <a:r>
              <a:rPr kumimoji="1" lang="en-US" sz="1800"/>
              <a:t>)</a:t>
            </a:r>
            <a:r>
              <a:rPr lang="en-US" sz="1800"/>
              <a:t>)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1800"/>
              <a:t>Declarar </a:t>
            </a:r>
            <a:r>
              <a:rPr kumimoji="1" lang="en-US" sz="1800" b="1"/>
              <a:t>primary key </a:t>
            </a:r>
            <a:r>
              <a:rPr kumimoji="1" lang="en-US" sz="1800"/>
              <a:t>un atributo automaticamente asegura que el atribto es </a:t>
            </a:r>
            <a:r>
              <a:rPr kumimoji="1" lang="en-US" sz="1800" b="1"/>
              <a:t>not null </a:t>
            </a:r>
            <a:r>
              <a:rPr kumimoji="1" lang="en-US" sz="1800"/>
              <a:t>desde SQL-92, esto debía ser especificado hasta el SQL-89</a:t>
            </a:r>
            <a:endParaRPr kumimoji="1"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1470086684</TotalTime>
  <Words>3388</Words>
  <Application>Microsoft PowerPoint</Application>
  <PresentationFormat>Presentación en pantalla (4:3)</PresentationFormat>
  <Paragraphs>599</Paragraphs>
  <Slides>68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68</vt:i4>
      </vt:variant>
    </vt:vector>
  </HeadingPairs>
  <TitlesOfParts>
    <vt:vector size="77" baseType="lpstr">
      <vt:lpstr>Times New Roman</vt:lpstr>
      <vt:lpstr>Helvetica</vt:lpstr>
      <vt:lpstr>Monotype Sorts</vt:lpstr>
      <vt:lpstr>Webdings</vt:lpstr>
      <vt:lpstr>Symbol</vt:lpstr>
      <vt:lpstr>Century Gothic</vt:lpstr>
      <vt:lpstr>db-5-grey</vt:lpstr>
      <vt:lpstr>Microsoft Clip Gallery</vt:lpstr>
      <vt:lpstr>Microsoft Equation 3.0</vt:lpstr>
      <vt:lpstr>Capítulo 3: SQL</vt:lpstr>
      <vt:lpstr>Capítulo 3:  SQL</vt:lpstr>
      <vt:lpstr>Modelo de Datos</vt:lpstr>
      <vt:lpstr>Historia</vt:lpstr>
      <vt:lpstr>SQL separamos DDL y DML</vt:lpstr>
      <vt:lpstr>Data Definition Language</vt:lpstr>
      <vt:lpstr>Tipos de dominio en SQL</vt:lpstr>
      <vt:lpstr>Sentencia Create Table</vt:lpstr>
      <vt:lpstr>Regla-Integridad en Create Table</vt:lpstr>
      <vt:lpstr>Sentencia Drop and Alter Table</vt:lpstr>
      <vt:lpstr>Estructura básica de las consultas</vt:lpstr>
      <vt:lpstr>La claúsula SELECT</vt:lpstr>
      <vt:lpstr>La cláusula select</vt:lpstr>
      <vt:lpstr>La cláusula select (Cont.)</vt:lpstr>
      <vt:lpstr>La cláusula select (Cont.)</vt:lpstr>
      <vt:lpstr>La cláusula where</vt:lpstr>
      <vt:lpstr>La cláusula where (Cont.)</vt:lpstr>
      <vt:lpstr>La cláusula from</vt:lpstr>
      <vt:lpstr>La operación de renombramiento</vt:lpstr>
      <vt:lpstr>Variables tupla</vt:lpstr>
      <vt:lpstr>Operaciones con cadenas</vt:lpstr>
      <vt:lpstr>Orden en la presentación de las tuplas</vt:lpstr>
      <vt:lpstr>Duplicados</vt:lpstr>
      <vt:lpstr>Duplicados (Cont.)</vt:lpstr>
      <vt:lpstr>Operaciones con conjuntos</vt:lpstr>
      <vt:lpstr>Operaciones con conjuntos</vt:lpstr>
      <vt:lpstr>Funciones de agregación</vt:lpstr>
      <vt:lpstr>Funciones de agregación (cont.)</vt:lpstr>
      <vt:lpstr>Funciones de agregación – Group By</vt:lpstr>
      <vt:lpstr>Funciones de agregación –  Cláusula Having</vt:lpstr>
      <vt:lpstr>Valores nulos</vt:lpstr>
      <vt:lpstr>Valores nulos y lógica de tres valores</vt:lpstr>
      <vt:lpstr>Valores nulos y agregados</vt:lpstr>
      <vt:lpstr>Subconsultas anidadas</vt:lpstr>
      <vt:lpstr>Ejemplo de consulta</vt:lpstr>
      <vt:lpstr>Ejemplo de consulta</vt:lpstr>
      <vt:lpstr>Comparación de conjuntos</vt:lpstr>
      <vt:lpstr>Definición de  la clausula Some</vt:lpstr>
      <vt:lpstr>Consulta ejemplo</vt:lpstr>
      <vt:lpstr>Definición de la cláusula all</vt:lpstr>
      <vt:lpstr>Comprobación de ausencia de tuplas duplicadas</vt:lpstr>
      <vt:lpstr>Consulta ejemplo</vt:lpstr>
      <vt:lpstr>Relaciones derivadas</vt:lpstr>
      <vt:lpstr>Modificación de la base de datos– Borrado</vt:lpstr>
      <vt:lpstr>Modificación de la base de datos– Borrado</vt:lpstr>
      <vt:lpstr>Consulta ejemplo</vt:lpstr>
      <vt:lpstr>Modificación de la base de datos– Inserción</vt:lpstr>
      <vt:lpstr>Modificación de la base de datos– Inserción</vt:lpstr>
      <vt:lpstr>Modificación de la base de datos– Inserción</vt:lpstr>
      <vt:lpstr>Modificación de la base de datos– Actualizaciones</vt:lpstr>
      <vt:lpstr>Modificación de la base de datos– Actualizaciones</vt:lpstr>
      <vt:lpstr>Instrucción case para actualizaciones condicionales</vt:lpstr>
      <vt:lpstr>Reunión de relaciones**</vt:lpstr>
      <vt:lpstr>Reunión de relaciones – Conjuntos de datos para ejemplos</vt:lpstr>
      <vt:lpstr>Reunión de relaciones – Ejemplos</vt:lpstr>
      <vt:lpstr>Reunión de relaciones – Ejemplos</vt:lpstr>
      <vt:lpstr>Reunión de relaciones – Ejemplos</vt:lpstr>
      <vt:lpstr>Vistas</vt:lpstr>
      <vt:lpstr>Definición de vista</vt:lpstr>
      <vt:lpstr>Consultas de ejemplo</vt:lpstr>
      <vt:lpstr>Vistas definidas en función de otras</vt:lpstr>
      <vt:lpstr>Expansión de vistas</vt:lpstr>
      <vt:lpstr>CREATE VIEW</vt:lpstr>
      <vt:lpstr>Operaciones de DML en VISTAS</vt:lpstr>
      <vt:lpstr>Diapositiva 65</vt:lpstr>
      <vt:lpstr>Conclusión</vt:lpstr>
      <vt:lpstr>SQL DDL – DROP VIEW</vt:lpstr>
      <vt:lpstr>Fin del capítulo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jvulcano</cp:lastModifiedBy>
  <cp:revision>264</cp:revision>
  <cp:lastPrinted>1999-12-01T19:45:26Z</cp:lastPrinted>
  <dcterms:created xsi:type="dcterms:W3CDTF">1999-12-01T16:48:44Z</dcterms:created>
  <dcterms:modified xsi:type="dcterms:W3CDTF">2012-07-08T12:59:40Z</dcterms:modified>
</cp:coreProperties>
</file>