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75"/>
  </p:notesMasterIdLst>
  <p:handoutMasterIdLst>
    <p:handoutMasterId r:id="rId76"/>
  </p:handoutMasterIdLst>
  <p:sldIdLst>
    <p:sldId id="342" r:id="rId2"/>
    <p:sldId id="256" r:id="rId3"/>
    <p:sldId id="384" r:id="rId4"/>
    <p:sldId id="385" r:id="rId5"/>
    <p:sldId id="386" r:id="rId6"/>
    <p:sldId id="387" r:id="rId7"/>
    <p:sldId id="388" r:id="rId8"/>
    <p:sldId id="329" r:id="rId9"/>
    <p:sldId id="343" r:id="rId10"/>
    <p:sldId id="261" r:id="rId11"/>
    <p:sldId id="317" r:id="rId12"/>
    <p:sldId id="318" r:id="rId13"/>
    <p:sldId id="319" r:id="rId14"/>
    <p:sldId id="320" r:id="rId15"/>
    <p:sldId id="331" r:id="rId16"/>
    <p:sldId id="321" r:id="rId17"/>
    <p:sldId id="264" r:id="rId18"/>
    <p:sldId id="390" r:id="rId19"/>
    <p:sldId id="391" r:id="rId20"/>
    <p:sldId id="269" r:id="rId21"/>
    <p:sldId id="347" r:id="rId22"/>
    <p:sldId id="277" r:id="rId23"/>
    <p:sldId id="278" r:id="rId24"/>
    <p:sldId id="279" r:id="rId25"/>
    <p:sldId id="392" r:id="rId26"/>
    <p:sldId id="389" r:id="rId27"/>
    <p:sldId id="323" r:id="rId28"/>
    <p:sldId id="332" r:id="rId29"/>
    <p:sldId id="322" r:id="rId30"/>
    <p:sldId id="324" r:id="rId31"/>
    <p:sldId id="394" r:id="rId32"/>
    <p:sldId id="325" r:id="rId33"/>
    <p:sldId id="333" r:id="rId34"/>
    <p:sldId id="340" r:id="rId35"/>
    <p:sldId id="326" r:id="rId36"/>
    <p:sldId id="341" r:id="rId37"/>
    <p:sldId id="344" r:id="rId38"/>
    <p:sldId id="328" r:id="rId39"/>
    <p:sldId id="345" r:id="rId40"/>
    <p:sldId id="373" r:id="rId41"/>
    <p:sldId id="375" r:id="rId42"/>
    <p:sldId id="334" r:id="rId43"/>
    <p:sldId id="265" r:id="rId44"/>
    <p:sldId id="348" r:id="rId45"/>
    <p:sldId id="349" r:id="rId46"/>
    <p:sldId id="266" r:id="rId47"/>
    <p:sldId id="377" r:id="rId48"/>
    <p:sldId id="267" r:id="rId49"/>
    <p:sldId id="268" r:id="rId50"/>
    <p:sldId id="350" r:id="rId51"/>
    <p:sldId id="270" r:id="rId52"/>
    <p:sldId id="378" r:id="rId53"/>
    <p:sldId id="351" r:id="rId54"/>
    <p:sldId id="271" r:id="rId55"/>
    <p:sldId id="356" r:id="rId56"/>
    <p:sldId id="274" r:id="rId57"/>
    <p:sldId id="357" r:id="rId58"/>
    <p:sldId id="280" r:id="rId59"/>
    <p:sldId id="281" r:id="rId60"/>
    <p:sldId id="282" r:id="rId61"/>
    <p:sldId id="283" r:id="rId62"/>
    <p:sldId id="284" r:id="rId63"/>
    <p:sldId id="359" r:id="rId64"/>
    <p:sldId id="290" r:id="rId65"/>
    <p:sldId id="360" r:id="rId66"/>
    <p:sldId id="301" r:id="rId67"/>
    <p:sldId id="302" r:id="rId68"/>
    <p:sldId id="362" r:id="rId69"/>
    <p:sldId id="363" r:id="rId70"/>
    <p:sldId id="364" r:id="rId71"/>
    <p:sldId id="368" r:id="rId72"/>
    <p:sldId id="369" r:id="rId73"/>
    <p:sldId id="330" r:id="rId7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33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5" autoAdjust="0"/>
    <p:restoredTop sz="94746" autoAdjust="0"/>
  </p:normalViewPr>
  <p:slideViewPr>
    <p:cSldViewPr snapToGrid="0">
      <p:cViewPr varScale="1">
        <p:scale>
          <a:sx n="69" d="100"/>
          <a:sy n="69" d="100"/>
        </p:scale>
        <p:origin x="-1404" y="-102"/>
      </p:cViewPr>
      <p:guideLst>
        <p:guide orient="horz" pos="733"/>
        <p:guide pos="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t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itchFamily="18" charset="0"/>
              </a:defRPr>
            </a:lvl1pPr>
          </a:lstStyle>
          <a:p>
            <a:fld id="{26A782AD-C443-45E4-B7FC-BA9D8D366884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defTabSz="9953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9505" tIns="49753" rIns="99505" bIns="49753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itchFamily="18" charset="0"/>
              </a:defRPr>
            </a:lvl1pPr>
          </a:lstStyle>
          <a:p>
            <a:fld id="{14F310BB-523B-453B-95C8-AF0D234E3C9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EC61D-A3D0-441C-B592-72290CF09B3B}" type="slidenum">
              <a:rPr lang="en-US"/>
              <a:pPr/>
              <a:t>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db-book.com/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s-E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6F7B0774-0C14-48A8-AF1A-18084D231239}" type="slidenum">
              <a:rPr lang="en-US"/>
              <a:pPr/>
              <a:t>‹Nº›</a:t>
            </a:fld>
            <a:endParaRPr lang="en-US"/>
          </a:p>
        </p:txBody>
      </p:sp>
      <p:graphicFrame>
        <p:nvGraphicFramePr>
          <p:cNvPr id="207878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7878" name="Clip" r:id="rId3" imgW="0" imgH="0" progId="">
              <p:embed/>
            </p:oleObj>
          </a:graphicData>
        </a:graphic>
      </p:graphicFrame>
      <p:pic>
        <p:nvPicPr>
          <p:cNvPr id="207880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207881" name="Picture 9" descr="PH01266J"/>
          <p:cNvPicPr>
            <a:picLocks noChangeAspect="1" noChangeArrowheads="1"/>
          </p:cNvPicPr>
          <p:nvPr/>
        </p:nvPicPr>
        <p:blipFill>
          <a:blip r:embed="rId5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07882" name="Text Box 10"/>
          <p:cNvSpPr txBox="1">
            <a:spLocks noChangeArrowheads="1"/>
          </p:cNvSpPr>
          <p:nvPr userDrawn="1"/>
        </p:nvSpPr>
        <p:spPr bwMode="auto">
          <a:xfrm>
            <a:off x="2279650" y="5726113"/>
            <a:ext cx="450373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Fundamentos de Bases de datos, 5ª Edición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y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Consulte </a:t>
            </a:r>
            <a:r>
              <a:rPr lang="en-US" sz="1200" b="1">
                <a:solidFill>
                  <a:schemeClr val="tx2"/>
                </a:solidFill>
                <a:hlinkClick r:id="rId6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sobre condiciones de uso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62BAF3-432E-4A59-AE78-5D53CE1B330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9261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9261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26785-2B47-490A-AF44-AD568353D2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27100" y="1139825"/>
            <a:ext cx="3754438" cy="49037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33938" y="1139825"/>
            <a:ext cx="3754437" cy="49037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4F707E-77FC-435D-A4CA-76EAF5C801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CCB072-59D6-46FE-8A56-31AA13F8A7E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5F2CB-6CCC-4129-A6CD-D62009DD26C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27100" y="1139825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33938" y="1139825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E3B2BA-268E-45F7-B41C-32B6F91D710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53DC22-1FE7-4B96-8FFA-5B70461469F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810149-1F48-401C-9E5D-3BFD17524A7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14497F-D76F-45B0-B3ED-D0DD945BB85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8492B2-9D1F-4311-87D8-604F56CF02C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D85794-70B4-47C4-A690-47D64A9A9B9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1139825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FC2B6615-B510-4E2A-B63A-832ED3A3A67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4491038" y="6613525"/>
            <a:ext cx="425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7.</a:t>
            </a:r>
            <a:fld id="{7FAB037C-C19E-4C0F-9CFC-AFEA0B4CBFEC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‹Nº›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8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pic>
        <p:nvPicPr>
          <p:cNvPr id="206857" name="Picture 9" descr="Icon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206858" name="Picture 10" descr="PH01266J"/>
          <p:cNvPicPr>
            <a:picLocks noChangeAspect="1" noChangeArrowheads="1"/>
          </p:cNvPicPr>
          <p:nvPr/>
        </p:nvPicPr>
        <p:blipFill>
          <a:blip r:embed="rId15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  <p:sp>
        <p:nvSpPr>
          <p:cNvPr id="206859" name="Text Box 11"/>
          <p:cNvSpPr txBox="1">
            <a:spLocks noChangeArrowheads="1"/>
          </p:cNvSpPr>
          <p:nvPr userDrawn="1"/>
        </p:nvSpPr>
        <p:spPr bwMode="auto">
          <a:xfrm>
            <a:off x="6840538" y="6613525"/>
            <a:ext cx="2222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y Sudarshan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 userDrawn="1"/>
        </p:nvSpPr>
        <p:spPr bwMode="auto">
          <a:xfrm>
            <a:off x="0" y="6613525"/>
            <a:ext cx="3273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Fundamentos de Bases de Datos – 5ª Edición, 2005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Capítulo</a:t>
            </a:r>
            <a:r>
              <a:rPr lang="en-US" dirty="0"/>
              <a:t> 7:  </a:t>
            </a:r>
            <a:r>
              <a:rPr lang="en-US" dirty="0" err="1"/>
              <a:t>Diseño</a:t>
            </a:r>
            <a:r>
              <a:rPr lang="en-US" dirty="0"/>
              <a:t> de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 smtClean="0"/>
              <a:t>relacionales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Normalización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592138"/>
            <a:ext cx="8229600" cy="457200"/>
          </a:xfrm>
        </p:spPr>
        <p:txBody>
          <a:bodyPr/>
          <a:lstStyle/>
          <a:p>
            <a:r>
              <a:rPr lang="es-ES"/>
              <a:t>Objetivo — Idear una teoría para lo siguiente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Decidir si una relación particular </a:t>
            </a:r>
            <a:r>
              <a:rPr lang="es-ES" i="1"/>
              <a:t>R</a:t>
            </a:r>
            <a:r>
              <a:rPr lang="es-ES"/>
              <a:t> es una forma “buena”.</a:t>
            </a:r>
            <a:endParaRPr lang="en-US"/>
          </a:p>
          <a:p>
            <a:r>
              <a:rPr lang="es-ES"/>
              <a:t>En el caso de que una relación </a:t>
            </a:r>
            <a:r>
              <a:rPr lang="es-ES" i="1"/>
              <a:t>R</a:t>
            </a:r>
            <a:r>
              <a:rPr lang="es-ES"/>
              <a:t> no esté en la forma “buena”, descomponerla en un conjunto de  relaciones {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 i="1"/>
              <a:t>, R</a:t>
            </a:r>
            <a:r>
              <a:rPr lang="es-ES" baseline="-25000"/>
              <a:t>2</a:t>
            </a:r>
            <a:r>
              <a:rPr lang="es-ES" i="1"/>
              <a:t>, ..., R</a:t>
            </a:r>
            <a:r>
              <a:rPr lang="es-ES" i="1" baseline="-25000"/>
              <a:t>n</a:t>
            </a:r>
            <a:r>
              <a:rPr lang="es-ES"/>
              <a:t>} de forma que </a:t>
            </a:r>
            <a:endParaRPr lang="en-US"/>
          </a:p>
          <a:p>
            <a:pPr lvl="1"/>
            <a:r>
              <a:rPr lang="es-ES"/>
              <a:t>cada relación esté en la forma buena </a:t>
            </a:r>
            <a:endParaRPr lang="en-US"/>
          </a:p>
          <a:p>
            <a:pPr lvl="1"/>
            <a:r>
              <a:rPr lang="es-ES"/>
              <a:t>la descomposición es una descomposición de reunión sin pérdida</a:t>
            </a:r>
            <a:endParaRPr lang="en-US"/>
          </a:p>
          <a:p>
            <a:r>
              <a:rPr lang="es-ES"/>
              <a:t>Nuestra teoría se basa en</a:t>
            </a:r>
            <a:r>
              <a:rPr lang="en-US"/>
              <a:t>:</a:t>
            </a:r>
          </a:p>
          <a:p>
            <a:pPr lvl="1"/>
            <a:r>
              <a:rPr lang="es-ES"/>
              <a:t>dependencias funcionales</a:t>
            </a:r>
            <a:endParaRPr lang="en-US"/>
          </a:p>
          <a:p>
            <a:pPr lvl="1"/>
            <a:r>
              <a:rPr lang="es-ES"/>
              <a:t>dependencias multivaloradas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Dependencias funcionales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Restricciones del conjunto de relaciones legales</a:t>
            </a:r>
            <a:r>
              <a:rPr lang="en-US"/>
              <a:t>.</a:t>
            </a:r>
          </a:p>
          <a:p>
            <a:r>
              <a:rPr lang="es-ES"/>
              <a:t>Requieren que el valor de un cierto conjunto de atributos determine únicamente el valor para otro conjunto de atributos</a:t>
            </a:r>
            <a:r>
              <a:rPr lang="en-US"/>
              <a:t>.</a:t>
            </a:r>
          </a:p>
          <a:p>
            <a:r>
              <a:rPr lang="es-ES"/>
              <a:t>Una dependencia funcional es una generalización de la noción de una </a:t>
            </a:r>
            <a:r>
              <a:rPr lang="es-ES" i="1"/>
              <a:t>clave</a:t>
            </a:r>
            <a:r>
              <a:rPr lang="en-US" i="1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Dependencias funcionales </a:t>
            </a:r>
            <a:r>
              <a:rPr lang="en-US"/>
              <a:t>(cont.)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245350" cy="4787900"/>
          </a:xfrm>
        </p:spPr>
        <p:txBody>
          <a:bodyPr/>
          <a:lstStyle/>
          <a:p>
            <a:pPr>
              <a:tabLst>
                <a:tab pos="2917825" algn="ctr"/>
              </a:tabLst>
            </a:pPr>
            <a:r>
              <a:rPr lang="es-ES"/>
              <a:t>Sea R el esquema</a:t>
            </a:r>
            <a:r>
              <a:rPr lang="es-ES">
                <a:latin typeface="Palatino-Roman"/>
              </a:rPr>
              <a:t> de una </a:t>
            </a:r>
            <a:r>
              <a:rPr lang="es-ES"/>
              <a:t>relación</a:t>
            </a:r>
            <a:endParaRPr lang="en-US"/>
          </a:p>
          <a:p>
            <a:pPr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  </a:t>
            </a:r>
            <a:r>
              <a:rPr lang="en-US" i="1">
                <a:sym typeface="Symbol" pitchFamily="18" charset="2"/>
              </a:rPr>
              <a:t>R  y  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R</a:t>
            </a:r>
          </a:p>
          <a:p>
            <a:pPr>
              <a:tabLst>
                <a:tab pos="2917825" algn="ctr"/>
              </a:tabLst>
            </a:pPr>
            <a:r>
              <a:rPr lang="es-ES"/>
              <a:t>La dependencia funcional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i="1">
                <a:sym typeface="Symbol" pitchFamily="18" charset="2"/>
              </a:rPr>
              <a:t>		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br>
              <a:rPr lang="en-US" i="1">
                <a:sym typeface="Symbol" pitchFamily="18" charset="2"/>
              </a:rPr>
            </a:br>
            <a:r>
              <a:rPr lang="es-ES">
                <a:solidFill>
                  <a:schemeClr val="tx2"/>
                </a:solidFill>
              </a:rPr>
              <a:t>se cumple en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/>
              <a:t> si y sólo si en cualquier relación legal </a:t>
            </a:r>
            <a:r>
              <a:rPr lang="es-ES" i="1"/>
              <a:t>r</a:t>
            </a:r>
            <a:r>
              <a:rPr lang="es-ES"/>
              <a:t>(R), para todos los pares de tuplas </a:t>
            </a:r>
            <a:r>
              <a:rPr lang="es-ES" i="1"/>
              <a:t>t</a:t>
            </a:r>
            <a:r>
              <a:rPr lang="es-ES" baseline="-25000"/>
              <a:t>1</a:t>
            </a:r>
            <a:r>
              <a:rPr lang="es-ES" i="1"/>
              <a:t> </a:t>
            </a:r>
            <a:r>
              <a:rPr lang="es-ES"/>
              <a:t>y </a:t>
            </a:r>
            <a:r>
              <a:rPr lang="es-ES" i="1"/>
              <a:t>t</a:t>
            </a:r>
            <a:r>
              <a:rPr lang="es-ES" baseline="-25000"/>
              <a:t>2</a:t>
            </a:r>
            <a:r>
              <a:rPr lang="es-ES"/>
              <a:t> de </a:t>
            </a:r>
            <a:r>
              <a:rPr lang="es-ES" i="1"/>
              <a:t>r</a:t>
            </a:r>
            <a:r>
              <a:rPr lang="es-ES"/>
              <a:t> que concuerdan con los atributos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, también concuerdan con los atributos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. </a:t>
            </a:r>
            <a:r>
              <a:rPr lang="es-ES"/>
              <a:t> Es decir</a:t>
            </a:r>
            <a:r>
              <a:rPr lang="en-US">
                <a:sym typeface="Symbol" pitchFamily="18" charset="2"/>
              </a:rPr>
              <a:t>, </a:t>
            </a:r>
          </a:p>
          <a:p>
            <a:pPr>
              <a:buFont typeface="Monotype Sorts" pitchFamily="2" charset="2"/>
              <a:buNone/>
              <a:tabLst>
                <a:tab pos="2917825" algn="ctr"/>
              </a:tabLst>
            </a:pPr>
            <a:r>
              <a:rPr lang="en-US" i="1">
                <a:sym typeface="Symbol" pitchFamily="18" charset="2"/>
              </a:rPr>
              <a:t>		 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[] =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[]     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]  =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 </a:t>
            </a:r>
            <a:r>
              <a:rPr lang="en-US">
                <a:sym typeface="Symbol" pitchFamily="18" charset="2"/>
              </a:rPr>
              <a:t>] </a:t>
            </a:r>
          </a:p>
          <a:p>
            <a:pPr>
              <a:tabLst>
                <a:tab pos="2917825" algn="ctr"/>
              </a:tabLst>
            </a:pPr>
            <a:r>
              <a:rPr lang="es-ES"/>
              <a:t>Ejemplo:  Considérese </a:t>
            </a:r>
            <a:r>
              <a:rPr lang="es-ES" i="1"/>
              <a:t>r (A,B)</a:t>
            </a:r>
            <a:r>
              <a:rPr lang="es-ES"/>
              <a:t> con el siguiente ejemplo de </a:t>
            </a:r>
            <a:r>
              <a:rPr lang="es-ES" i="1"/>
              <a:t>r</a:t>
            </a:r>
            <a:r>
              <a:rPr lang="en-US" i="1"/>
              <a:t>.</a:t>
            </a:r>
            <a:endParaRPr lang="en-US"/>
          </a:p>
          <a:p>
            <a:pPr>
              <a:tabLst>
                <a:tab pos="2917825" algn="ctr"/>
              </a:tabLst>
            </a:pPr>
            <a:endParaRPr lang="en-US"/>
          </a:p>
          <a:p>
            <a:pPr>
              <a:tabLst>
                <a:tab pos="2917825" algn="ctr"/>
              </a:tabLst>
            </a:pPr>
            <a:endParaRPr lang="en-US"/>
          </a:p>
          <a:p>
            <a:pPr>
              <a:tabLst>
                <a:tab pos="2917825" algn="ctr"/>
              </a:tabLst>
            </a:pPr>
            <a:endParaRPr lang="en-US"/>
          </a:p>
          <a:p>
            <a:pPr>
              <a:tabLst>
                <a:tab pos="2917825" algn="ctr"/>
              </a:tabLst>
            </a:pPr>
            <a:r>
              <a:rPr lang="es-ES"/>
              <a:t>En este ejemplo,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B</a:t>
            </a:r>
            <a:r>
              <a:rPr lang="es-ES"/>
              <a:t>  </a:t>
            </a:r>
            <a:r>
              <a:rPr lang="es-ES" b="1"/>
              <a:t>NO</a:t>
            </a:r>
            <a:r>
              <a:rPr lang="es-ES"/>
              <a:t> se cumple, pero  </a:t>
            </a:r>
            <a:r>
              <a:rPr lang="es-ES" i="1"/>
              <a:t>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A</a:t>
            </a:r>
            <a:r>
              <a:rPr lang="es-ES"/>
              <a:t> se cumple</a:t>
            </a:r>
            <a:r>
              <a:rPr lang="en-US"/>
              <a:t>. 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668713" y="4318000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lain"/>
            </a:pPr>
            <a:r>
              <a:rPr lang="en-US" sz="1800"/>
              <a:t>4</a:t>
            </a:r>
          </a:p>
          <a:p>
            <a:pPr marL="457200" indent="-457200"/>
            <a:r>
              <a:rPr lang="en-US" sz="1800"/>
              <a:t>1     5</a:t>
            </a:r>
          </a:p>
          <a:p>
            <a:pPr marL="457200" indent="-457200"/>
            <a:r>
              <a:rPr lang="en-US" sz="1800"/>
              <a:t>3	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Dependencias funcionales </a:t>
            </a:r>
            <a:r>
              <a:rPr lang="en-US"/>
              <a:t>(cont.)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s-ES" i="1"/>
              <a:t>K</a:t>
            </a:r>
            <a:r>
              <a:rPr lang="es-ES"/>
              <a:t> es una superclave para el esquema de relación </a:t>
            </a:r>
            <a:r>
              <a:rPr lang="es-ES" i="1"/>
              <a:t>R</a:t>
            </a:r>
            <a:r>
              <a:rPr lang="es-ES"/>
              <a:t> si y sólo si </a:t>
            </a:r>
            <a:r>
              <a:rPr lang="es-ES" i="1"/>
              <a:t>K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R</a:t>
            </a:r>
            <a:endParaRPr lang="en-US">
              <a:sym typeface="Monotype Sorts" pitchFamily="2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s-ES" i="1"/>
              <a:t>K</a:t>
            </a:r>
            <a:r>
              <a:rPr lang="es-ES"/>
              <a:t> es una clave candidata para </a:t>
            </a:r>
            <a:r>
              <a:rPr lang="es-ES" i="1"/>
              <a:t>R</a:t>
            </a:r>
            <a:r>
              <a:rPr lang="es-ES"/>
              <a:t> si y sólo si </a:t>
            </a:r>
            <a:endParaRPr lang="en-US">
              <a:sym typeface="Monotype Sorts" pitchFamily="2" charset="2"/>
            </a:endParaRP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pitchFamily="2" charset="2"/>
              </a:rPr>
              <a:t>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>
                <a:sym typeface="Monotype Sorts" pitchFamily="2" charset="2"/>
              </a:rPr>
              <a:t>, y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s-ES"/>
              <a:t>para ningún</a:t>
            </a:r>
            <a:r>
              <a:rPr lang="en-US">
                <a:sym typeface="Monotype Sorts" pitchFamily="2" charset="2"/>
              </a:rPr>
              <a:t> </a:t>
            </a:r>
            <a:r>
              <a:rPr lang="en-US">
                <a:sym typeface="Symbol" pitchFamily="18" charset="2"/>
              </a:rPr>
              <a:t>  </a:t>
            </a:r>
            <a:r>
              <a:rPr lang="en-US" i="1">
                <a:sym typeface="Symbol" pitchFamily="18" charset="2"/>
              </a:rPr>
              <a:t>K, </a:t>
            </a:r>
            <a:r>
              <a:rPr lang="en-US">
                <a:sym typeface="Symbol" pitchFamily="18" charset="2"/>
              </a:rPr>
              <a:t> 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s-ES"/>
              <a:t>Las dependencias funcionales nos permiten expresar restricciones que no se pueden expresar utilizando superclaves.  Considérese el esquema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/>
              <a:t>		</a:t>
            </a:r>
            <a:r>
              <a:rPr lang="es-ES" i="1"/>
              <a:t>prestatario_préstamo</a:t>
            </a:r>
            <a:r>
              <a:rPr lang="es-ES" i="1">
                <a:latin typeface="Palatino-Italic"/>
              </a:rPr>
              <a:t> </a:t>
            </a:r>
            <a:r>
              <a:rPr lang="es-ES"/>
              <a:t>= </a:t>
            </a:r>
            <a:r>
              <a:rPr lang="es-ES" i="1"/>
              <a:t>(</a:t>
            </a:r>
            <a:r>
              <a:rPr lang="es-ES" i="1" u="sng"/>
              <a:t>id_cliente</a:t>
            </a:r>
            <a:r>
              <a:rPr lang="es-ES" i="1"/>
              <a:t>, </a:t>
            </a:r>
            <a:r>
              <a:rPr lang="es-ES" i="1" u="sng"/>
              <a:t>número-préstamo</a:t>
            </a:r>
            <a:r>
              <a:rPr lang="es-ES" i="1"/>
              <a:t>, importe</a:t>
            </a:r>
            <a:r>
              <a:rPr lang="en-US" i="1"/>
              <a:t>).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/>
              <a:t>	</a:t>
            </a:r>
            <a:r>
              <a:rPr lang="es-ES"/>
              <a:t>Se espera que este conjunto de dependencias funcionales cumpla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/>
              <a:t>			</a:t>
            </a:r>
            <a:r>
              <a:rPr lang="es-ES" i="1">
                <a:solidFill>
                  <a:srgbClr val="000000"/>
                </a:solidFill>
              </a:rPr>
              <a:t>número-préstamo </a:t>
            </a:r>
            <a:r>
              <a:rPr lang="es-ES" i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s-ES" i="1">
                <a:solidFill>
                  <a:srgbClr val="000000"/>
                </a:solidFill>
              </a:rPr>
              <a:t> importe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i="1">
                <a:sym typeface="Monotype Sorts" pitchFamily="2" charset="2"/>
              </a:rPr>
              <a:t>	</a:t>
            </a:r>
            <a:r>
              <a:rPr lang="es-ES"/>
              <a:t>pero no se espera que se cumpla lo siguiente</a:t>
            </a:r>
            <a:r>
              <a:rPr lang="en-US">
                <a:sym typeface="Monotype Sorts" pitchFamily="2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>
                <a:sym typeface="Monotype Sorts" pitchFamily="2" charset="2"/>
              </a:rPr>
              <a:t>			</a:t>
            </a:r>
            <a:r>
              <a:rPr lang="es-ES" i="1">
                <a:solidFill>
                  <a:srgbClr val="000000"/>
                </a:solidFill>
              </a:rPr>
              <a:t>número-préstamo </a:t>
            </a:r>
            <a:r>
              <a:rPr lang="es-ES" i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s-ES" i="1">
                <a:solidFill>
                  <a:srgbClr val="000000"/>
                </a:solidFill>
              </a:rPr>
              <a:t> nombre-cliente</a:t>
            </a:r>
            <a:endParaRPr lang="en-US" i="1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las dependencias funcionales</a:t>
            </a: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51800" cy="5245100"/>
          </a:xfrm>
        </p:spPr>
        <p:txBody>
          <a:bodyPr/>
          <a:lstStyle/>
          <a:p>
            <a:r>
              <a:rPr lang="es-ES"/>
              <a:t>Se utilizan las dependencias funcionales para</a:t>
            </a:r>
            <a:r>
              <a:rPr lang="en-US"/>
              <a:t>:</a:t>
            </a:r>
          </a:p>
          <a:p>
            <a:pPr lvl="1"/>
            <a:r>
              <a:rPr lang="es-ES"/>
              <a:t>comprobar las relaciones y ver si son legales según un conjunto dado de dependencias funcionales</a:t>
            </a:r>
            <a:r>
              <a:rPr lang="en-US"/>
              <a:t>. </a:t>
            </a:r>
          </a:p>
          <a:p>
            <a:pPr lvl="2"/>
            <a:r>
              <a:rPr lang="en-US"/>
              <a:t> </a:t>
            </a:r>
            <a:r>
              <a:rPr lang="es-ES"/>
              <a:t>Si una relación r es legal según el conjunto F de dependencias funcionales, se dice que r </a:t>
            </a:r>
            <a:r>
              <a:rPr lang="es-ES">
                <a:solidFill>
                  <a:schemeClr val="tx2"/>
                </a:solidFill>
              </a:rPr>
              <a:t>satisface</a:t>
            </a:r>
            <a:r>
              <a:rPr lang="es-ES"/>
              <a:t> F</a:t>
            </a:r>
            <a:r>
              <a:rPr lang="en-US" i="1"/>
              <a:t>.</a:t>
            </a:r>
            <a:endParaRPr lang="en-US"/>
          </a:p>
          <a:p>
            <a:pPr lvl="1"/>
            <a:r>
              <a:rPr lang="es-ES"/>
              <a:t>especificar las restricciones del conjunto de relaciones legales</a:t>
            </a:r>
            <a:endParaRPr lang="en-US"/>
          </a:p>
          <a:p>
            <a:pPr lvl="2"/>
            <a:r>
              <a:rPr lang="es-ES"/>
              <a:t>se dice que F </a:t>
            </a:r>
            <a:r>
              <a:rPr lang="es-ES">
                <a:solidFill>
                  <a:schemeClr val="tx2"/>
                </a:solidFill>
              </a:rPr>
              <a:t>se cumple</a:t>
            </a:r>
            <a:r>
              <a:rPr lang="es-ES" b="1">
                <a:solidFill>
                  <a:schemeClr val="tx2"/>
                </a:solidFill>
                <a:latin typeface="Palatino-Bold"/>
              </a:rPr>
              <a:t> </a:t>
            </a:r>
            <a:r>
              <a:rPr lang="es-ES">
                <a:solidFill>
                  <a:schemeClr val="tx2"/>
                </a:solidFill>
              </a:rPr>
              <a:t>en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/>
              <a:t> si todas las relaciones legales de </a:t>
            </a:r>
            <a:r>
              <a:rPr lang="es-ES" i="1"/>
              <a:t>R</a:t>
            </a:r>
            <a:r>
              <a:rPr lang="es-ES"/>
              <a:t> satisfacen el conjunto de dependencias funcionales </a:t>
            </a:r>
            <a:r>
              <a:rPr lang="es-ES" i="1"/>
              <a:t>F</a:t>
            </a:r>
            <a:r>
              <a:rPr lang="en-US" i="1"/>
              <a:t>.</a:t>
            </a:r>
          </a:p>
          <a:p>
            <a:r>
              <a:rPr lang="es-ES"/>
              <a:t>Nota:  Un ejemplo específico de un esquema de relación puede satisfacer una dependencia funcional incluso si la dependencia funcional no cumple todos los ejemplares legales. </a:t>
            </a:r>
          </a:p>
          <a:p>
            <a:pPr lvl="1"/>
            <a:r>
              <a:rPr lang="es-ES"/>
              <a:t>Por ejemplo, un ejemplar específico de </a:t>
            </a:r>
            <a:r>
              <a:rPr lang="es-ES" i="1"/>
              <a:t>préstamo </a:t>
            </a:r>
            <a:r>
              <a:rPr lang="es-ES"/>
              <a:t>puede, por casualidad, satisfacer </a:t>
            </a:r>
            <a:br>
              <a:rPr lang="es-ES"/>
            </a:br>
            <a:r>
              <a:rPr lang="es-ES"/>
              <a:t>               </a:t>
            </a:r>
            <a:r>
              <a:rPr lang="es-ES" i="1"/>
              <a:t>importe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nombre-cliente</a:t>
            </a:r>
            <a:endParaRPr lang="en-US" i="1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Dependencias funcionales </a:t>
            </a:r>
            <a:r>
              <a:rPr lang="en-US"/>
              <a:t>(cont.)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Una dependencia</a:t>
            </a:r>
            <a:r>
              <a:rPr lang="es-ES" i="1"/>
              <a:t> </a:t>
            </a:r>
            <a:r>
              <a:rPr lang="es-ES"/>
              <a:t>funcional es </a:t>
            </a:r>
            <a:r>
              <a:rPr lang="es-ES">
                <a:solidFill>
                  <a:schemeClr val="tx2"/>
                </a:solidFill>
              </a:rPr>
              <a:t>trivial</a:t>
            </a:r>
            <a:r>
              <a:rPr lang="es-ES"/>
              <a:t> si la satisficen todos los ejemplares de una relación</a:t>
            </a:r>
            <a:endParaRPr lang="en-US">
              <a:sym typeface="Monotype Sorts" pitchFamily="2" charset="2"/>
            </a:endParaRPr>
          </a:p>
          <a:p>
            <a:pPr lvl="1"/>
            <a:r>
              <a:rPr lang="en-US" i="1">
                <a:sym typeface="Monotype Sorts" pitchFamily="2" charset="2"/>
              </a:rPr>
              <a:t>Por ejemplo.</a:t>
            </a:r>
          </a:p>
          <a:p>
            <a:pPr lvl="2"/>
            <a:r>
              <a:rPr lang="en-US" i="1">
                <a:sym typeface="Monotype Sorts" pitchFamily="2" charset="2"/>
              </a:rPr>
              <a:t> </a:t>
            </a:r>
            <a:r>
              <a:rPr lang="es-ES" i="1"/>
              <a:t>nombre_cliente, número_préstamo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nombre_cliente</a:t>
            </a:r>
            <a:endParaRPr lang="en-US" i="1">
              <a:sym typeface="Monotype Sorts" pitchFamily="2" charset="2"/>
            </a:endParaRPr>
          </a:p>
          <a:p>
            <a:pPr lvl="2"/>
            <a:r>
              <a:rPr lang="en-US" i="1">
                <a:sym typeface="Monotype Sorts" pitchFamily="2" charset="2"/>
              </a:rPr>
              <a:t> </a:t>
            </a:r>
            <a:r>
              <a:rPr lang="es-ES" i="1"/>
              <a:t>nombre_cliente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nombre_cliente</a:t>
            </a:r>
            <a:endParaRPr lang="en-US" i="1">
              <a:sym typeface="Monotype Sorts" pitchFamily="2" charset="2"/>
            </a:endParaRPr>
          </a:p>
          <a:p>
            <a:pPr lvl="1"/>
            <a:r>
              <a:rPr lang="es-ES"/>
              <a:t>En general,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 </a:t>
            </a:r>
            <a:r>
              <a:rPr lang="es-ES"/>
              <a:t>es trivial si</a:t>
            </a:r>
            <a:r>
              <a:rPr lang="es-ES" i="1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s-ES"/>
              <a:t>Cierre de un conjunto de dependencias funcionales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77200" cy="5029200"/>
          </a:xfrm>
        </p:spPr>
        <p:txBody>
          <a:bodyPr/>
          <a:lstStyle/>
          <a:p>
            <a:r>
              <a:rPr lang="es-ES"/>
              <a:t>Dado un conjunto </a:t>
            </a:r>
            <a:r>
              <a:rPr lang="es-ES" i="1"/>
              <a:t>F</a:t>
            </a:r>
            <a:r>
              <a:rPr lang="es-ES"/>
              <a:t> de dependencias funcionales, hay otras ciertas dependencias funcionales que están implicadas lógicamente por </a:t>
            </a:r>
            <a:r>
              <a:rPr lang="es-ES" i="1"/>
              <a:t>F</a:t>
            </a:r>
            <a:r>
              <a:rPr lang="es-ES"/>
              <a:t>.</a:t>
            </a:r>
            <a:endParaRPr lang="en-US"/>
          </a:p>
          <a:p>
            <a:pPr lvl="1"/>
            <a:r>
              <a:rPr lang="es-ES"/>
              <a:t>Por ejemplo si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 y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entonces se puede inferir que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</a:t>
            </a:r>
            <a:endParaRPr lang="en-US"/>
          </a:p>
          <a:p>
            <a:r>
              <a:rPr lang="es-ES"/>
              <a:t>El conjunto de </a:t>
            </a:r>
            <a:r>
              <a:rPr lang="es-ES" b="1">
                <a:solidFill>
                  <a:schemeClr val="tx2"/>
                </a:solidFill>
              </a:rPr>
              <a:t>todas</a:t>
            </a:r>
            <a:r>
              <a:rPr lang="es-ES"/>
              <a:t> las dependencias funcionales lógicamente implicadas en </a:t>
            </a:r>
            <a:r>
              <a:rPr lang="es-ES" i="1"/>
              <a:t>F</a:t>
            </a:r>
            <a:r>
              <a:rPr lang="es-ES"/>
              <a:t> es el </a:t>
            </a:r>
            <a:r>
              <a:rPr lang="es-ES" b="1" i="1">
                <a:solidFill>
                  <a:schemeClr val="tx2"/>
                </a:solidFill>
              </a:rPr>
              <a:t>cierre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/>
              <a:t>.</a:t>
            </a:r>
            <a:endParaRPr lang="en-US"/>
          </a:p>
          <a:p>
            <a:r>
              <a:rPr lang="es-ES"/>
              <a:t>Se indica el </a:t>
            </a:r>
            <a:r>
              <a:rPr lang="es-ES" i="1"/>
              <a:t>cierre </a:t>
            </a:r>
            <a:r>
              <a:rPr lang="es-ES"/>
              <a:t>de </a:t>
            </a:r>
            <a:r>
              <a:rPr lang="es-ES" i="1"/>
              <a:t>F</a:t>
            </a:r>
            <a:r>
              <a:rPr lang="es-ES"/>
              <a:t> por </a:t>
            </a:r>
            <a:r>
              <a:rPr lang="es-ES">
                <a:solidFill>
                  <a:schemeClr val="tx2"/>
                </a:solidFill>
              </a:rPr>
              <a:t>F</a:t>
            </a:r>
            <a:r>
              <a:rPr lang="es-ES" i="1" baseline="30000">
                <a:solidFill>
                  <a:schemeClr val="tx2"/>
                </a:solidFill>
              </a:rPr>
              <a:t>+</a:t>
            </a:r>
            <a:r>
              <a:rPr lang="es-ES" i="1"/>
              <a:t>.</a:t>
            </a:r>
          </a:p>
          <a:p>
            <a:r>
              <a:rPr lang="en-US"/>
              <a:t>F</a:t>
            </a:r>
            <a:r>
              <a:rPr lang="en-US" baseline="30000"/>
              <a:t>+</a:t>
            </a:r>
            <a:r>
              <a:rPr lang="en-US"/>
              <a:t> es un superconjunto de </a:t>
            </a:r>
            <a:r>
              <a:rPr lang="en-US" i="1"/>
              <a:t>F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 normal de Boyce–Codd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3217863"/>
            <a:ext cx="6562725" cy="836612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s-ES"/>
              <a:t>es trivial (es decir</a:t>
            </a:r>
            <a:r>
              <a:rPr lang="en-US">
                <a:sym typeface="Greek Symbols" pitchFamily="18" charset="2"/>
              </a:rPr>
              <a:t> </a:t>
            </a:r>
            <a:r>
              <a:rPr lang="en-US" i="1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</a:t>
            </a:r>
            <a:r>
              <a:rPr lang="en-US">
                <a:sym typeface="Greek Symbols" pitchFamily="18" charset="2"/>
              </a:rPr>
              <a:t>)</a:t>
            </a:r>
          </a:p>
          <a:p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s-ES"/>
              <a:t>es una superclave de </a:t>
            </a:r>
            <a:r>
              <a:rPr lang="en-US" i="1">
                <a:sym typeface="Greek Symbols" pitchFamily="18" charset="2"/>
              </a:rPr>
              <a:t>R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03288" y="1243013"/>
            <a:ext cx="68516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sz="1800"/>
              <a:t>Un esquema de relación R está en FNBC respecto a un conjunto</a:t>
            </a:r>
          </a:p>
          <a:p>
            <a:r>
              <a:rPr lang="es-ES" sz="1800"/>
              <a:t>de dependencias funcionales F si, para todas las dependencias</a:t>
            </a:r>
          </a:p>
          <a:p>
            <a:r>
              <a:rPr lang="es-ES" sz="1800"/>
              <a:t>funcionales de F+ de la forma </a:t>
            </a:r>
          </a:p>
          <a:p>
            <a:r>
              <a:rPr lang="en-US" sz="1800">
                <a:sym typeface="Symbol" pitchFamily="18" charset="2"/>
              </a:rPr>
              <a:t>               </a:t>
            </a:r>
            <a:r>
              <a:rPr lang="en-US" sz="1800">
                <a:sym typeface="Greek Symbols" pitchFamily="18" charset="2"/>
              </a:rPr>
              <a:t></a:t>
            </a:r>
            <a:r>
              <a:rPr kumimoji="1" lang="en-US" sz="1800">
                <a:sym typeface="Symbol" pitchFamily="18" charset="2"/>
              </a:rPr>
              <a:t></a:t>
            </a:r>
            <a:r>
              <a:rPr kumimoji="1" lang="en-US" sz="1800">
                <a:sym typeface="Monotype Sorts" pitchFamily="2" charset="2"/>
              </a:rPr>
              <a:t> </a:t>
            </a:r>
            <a:r>
              <a:rPr lang="en-US" sz="1800" i="1">
                <a:sym typeface="Symbol" pitchFamily="18" charset="2"/>
              </a:rPr>
              <a:t></a:t>
            </a:r>
            <a:endParaRPr lang="en-US" sz="1800" i="1">
              <a:sym typeface="Greek Symbols" pitchFamily="18" charset="2"/>
            </a:endParaRPr>
          </a:p>
          <a:p>
            <a:r>
              <a:rPr lang="es-ES" sz="1800">
                <a:sym typeface="Greek Symbols" pitchFamily="18" charset="2"/>
              </a:rPr>
              <a:t>donde   R y   R, se cumple al menos una de las siguientes condiciones: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855663" y="4056063"/>
            <a:ext cx="76231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800" dirty="0"/>
              <a:t>Ejemplo de esquema que no está en FNBC:</a:t>
            </a:r>
          </a:p>
          <a:p>
            <a:endParaRPr lang="es-ES" sz="1800" dirty="0"/>
          </a:p>
          <a:p>
            <a:r>
              <a:rPr lang="es-ES" sz="1800" i="1" dirty="0"/>
              <a:t>          </a:t>
            </a:r>
            <a:r>
              <a:rPr lang="es-ES" sz="1800" i="1" dirty="0" err="1"/>
              <a:t>prestatario_préstamo</a:t>
            </a:r>
            <a:r>
              <a:rPr lang="es-ES" sz="1800" dirty="0"/>
              <a:t> = ( </a:t>
            </a:r>
            <a:r>
              <a:rPr lang="es-ES" sz="1800" i="1" dirty="0" err="1"/>
              <a:t>id_cliente</a:t>
            </a:r>
            <a:r>
              <a:rPr lang="es-ES" sz="1800" i="1" dirty="0"/>
              <a:t>, </a:t>
            </a:r>
            <a:r>
              <a:rPr lang="es-ES" sz="1800" i="1" dirty="0" err="1"/>
              <a:t>número_préstamo</a:t>
            </a:r>
            <a:r>
              <a:rPr lang="es-ES" sz="1800" i="1" dirty="0"/>
              <a:t>, importe</a:t>
            </a:r>
            <a:r>
              <a:rPr lang="es-ES" sz="1800" dirty="0"/>
              <a:t> )</a:t>
            </a:r>
          </a:p>
          <a:p>
            <a:endParaRPr lang="es-ES" sz="1800" dirty="0"/>
          </a:p>
          <a:p>
            <a:r>
              <a:rPr lang="es-ES" sz="1800" dirty="0"/>
              <a:t>porque </a:t>
            </a:r>
            <a:r>
              <a:rPr lang="es-ES" sz="1800" i="1" dirty="0" err="1"/>
              <a:t>número_préstamo</a:t>
            </a:r>
            <a:r>
              <a:rPr lang="es-ES" sz="1800" dirty="0"/>
              <a:t> </a:t>
            </a:r>
            <a:r>
              <a:rPr kumimoji="1" lang="es-ES" sz="1800" dirty="0">
                <a:sym typeface="Symbol" pitchFamily="18" charset="2"/>
              </a:rPr>
              <a:t></a:t>
            </a:r>
            <a:r>
              <a:rPr kumimoji="1" lang="es-ES" sz="1800" dirty="0">
                <a:sym typeface="Monotype Sorts" pitchFamily="2" charset="2"/>
              </a:rPr>
              <a:t> </a:t>
            </a:r>
            <a:r>
              <a:rPr kumimoji="1" lang="es-ES" sz="1800" i="1" dirty="0">
                <a:sym typeface="Monotype Sorts" pitchFamily="2" charset="2"/>
              </a:rPr>
              <a:t>importe</a:t>
            </a:r>
            <a:r>
              <a:rPr kumimoji="1" lang="es-ES" sz="1800" dirty="0">
                <a:sym typeface="Monotype Sorts" pitchFamily="2" charset="2"/>
              </a:rPr>
              <a:t> </a:t>
            </a:r>
            <a:r>
              <a:rPr kumimoji="1" lang="es-ES" sz="1800" dirty="0" smtClean="0">
                <a:sym typeface="Monotype Sorts" pitchFamily="2" charset="2"/>
              </a:rPr>
              <a:t>pero </a:t>
            </a:r>
            <a:r>
              <a:rPr kumimoji="1" lang="es-ES" sz="1800" i="1" dirty="0" err="1">
                <a:sym typeface="Monotype Sorts" pitchFamily="2" charset="2"/>
              </a:rPr>
              <a:t>número_préstamo</a:t>
            </a:r>
            <a:r>
              <a:rPr kumimoji="1" lang="es-ES" sz="1800" dirty="0">
                <a:sym typeface="Monotype Sorts" pitchFamily="2" charset="2"/>
              </a:rPr>
              <a:t> no es una </a:t>
            </a:r>
            <a:r>
              <a:rPr kumimoji="1" lang="es-ES" sz="1800" dirty="0" err="1">
                <a:sym typeface="Monotype Sorts" pitchFamily="2" charset="2"/>
              </a:rPr>
              <a:t>superclave</a:t>
            </a:r>
            <a:endParaRPr kumimoji="1" lang="es-ES" sz="1800" dirty="0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Descomposición de un esquema en FNBC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Suponga que se tiene un esquema </a:t>
            </a:r>
            <a:r>
              <a:rPr lang="en-US" i="1"/>
              <a:t>R </a:t>
            </a:r>
            <a:r>
              <a:rPr lang="en-US"/>
              <a:t>y una dependencia no trivial 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kumimoji="0" lang="en-US">
                <a:sym typeface="Symbol" pitchFamily="18" charset="2"/>
              </a:rPr>
              <a:t></a:t>
            </a:r>
            <a:r>
              <a:rPr lang="en-US" sz="1600" i="1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 </a:t>
            </a:r>
            <a:r>
              <a:rPr lang="en-US"/>
              <a:t>genera un incumplimiento de la FNBC.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Se descompone </a:t>
            </a:r>
            <a:r>
              <a:rPr lang="en-US" i="1"/>
              <a:t>R</a:t>
            </a:r>
            <a:r>
              <a:rPr lang="en-US"/>
              <a:t> en:</a:t>
            </a:r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/>
              <a:t>(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U </a:t>
            </a:r>
            <a:r>
              <a:rPr lang="en-US" sz="1600">
                <a:sym typeface="Symbol" pitchFamily="18" charset="2"/>
              </a:rPr>
              <a:t>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)</a:t>
            </a:r>
            <a:endParaRPr lang="en-US"/>
          </a:p>
          <a:p>
            <a:pPr lvl="1">
              <a:lnSpc>
                <a:spcPct val="90000"/>
              </a:lnSpc>
              <a:buSzPct val="200000"/>
              <a:buFont typeface="Times" charset="0"/>
              <a:buChar char="•"/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/>
              <a:t> - ( </a:t>
            </a:r>
            <a:r>
              <a:rPr lang="en-US" sz="1600" i="1">
                <a:sym typeface="Symbol" pitchFamily="18" charset="2"/>
              </a:rPr>
              <a:t> - </a:t>
            </a:r>
            <a:r>
              <a:rPr lang="en-US" sz="1600">
                <a:sym typeface="Symbol" pitchFamily="18" charset="2"/>
              </a:rPr>
              <a:t> ) )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En el ejemplo,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Symbol" pitchFamily="18" charset="2"/>
              </a:rPr>
              <a:t> = </a:t>
            </a:r>
            <a:r>
              <a:rPr lang="en-US" sz="1600" i="1">
                <a:sym typeface="Symbol" pitchFamily="18" charset="2"/>
              </a:rPr>
              <a:t>prestatario_préstamo</a:t>
            </a:r>
            <a:endParaRPr lang="en-US" sz="16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1600" i="1">
                <a:sym typeface="Symbol" pitchFamily="18" charset="2"/>
              </a:rPr>
              <a:t> </a:t>
            </a:r>
            <a:r>
              <a:rPr lang="en-US" sz="1600">
                <a:sym typeface="Symbol" pitchFamily="18" charset="2"/>
              </a:rPr>
              <a:t>=</a:t>
            </a:r>
            <a:r>
              <a:rPr lang="en-US" sz="1600" i="1">
                <a:sym typeface="Symbol" pitchFamily="18" charset="2"/>
              </a:rPr>
              <a:t> importe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Y se sustituye </a:t>
            </a:r>
            <a:r>
              <a:rPr lang="en-US" i="1"/>
              <a:t>prestatatio_préstamo</a:t>
            </a:r>
            <a:r>
              <a:rPr lang="en-US"/>
              <a:t> por</a:t>
            </a:r>
          </a:p>
          <a:p>
            <a:pPr lvl="1">
              <a:lnSpc>
                <a:spcPct val="90000"/>
              </a:lnSpc>
            </a:pPr>
            <a:r>
              <a:rPr lang="en-US"/>
              <a:t> (</a:t>
            </a:r>
            <a:r>
              <a:rPr lang="en-US" sz="1600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U </a:t>
            </a:r>
            <a:r>
              <a:rPr lang="en-US" sz="1600">
                <a:sym typeface="Symbol" pitchFamily="18" charset="2"/>
              </a:rPr>
              <a:t>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) = ( </a:t>
            </a:r>
            <a:r>
              <a:rPr lang="en-US" sz="1600" i="1">
                <a:sym typeface="Symbol" pitchFamily="18" charset="2"/>
              </a:rPr>
              <a:t>número_préstamo, importe</a:t>
            </a:r>
            <a:r>
              <a:rPr lang="en-US" sz="1600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/>
              <a:t> - ( </a:t>
            </a:r>
            <a:r>
              <a:rPr lang="en-US" sz="1600" i="1">
                <a:sym typeface="Symbol" pitchFamily="18" charset="2"/>
              </a:rPr>
              <a:t> - </a:t>
            </a:r>
            <a:r>
              <a:rPr lang="en-US" sz="1600">
                <a:sym typeface="Symbol" pitchFamily="18" charset="2"/>
              </a:rPr>
              <a:t> ) ) = ( </a:t>
            </a:r>
            <a:r>
              <a:rPr lang="en-US" sz="1600" i="1">
                <a:sym typeface="Symbol" pitchFamily="18" charset="2"/>
              </a:rPr>
              <a:t>id_cliente, número_préstamo</a:t>
            </a:r>
            <a:r>
              <a:rPr lang="en-US" sz="1600">
                <a:sym typeface="Symbol" pitchFamily="18" charset="2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FNBC y  conservación de dependencias</a:t>
            </a: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restricciones, incluyendo las dependencias funcionales, son muy costosas de comprobar excepto si pertenecen a una única relación</a:t>
            </a:r>
          </a:p>
          <a:p>
            <a:r>
              <a:rPr lang="es-ES"/>
              <a:t>Si es suficiente comprobar sólo aquellas dependencias de la relaciones individuales de una descomposición para asegurar que se cumplen </a:t>
            </a:r>
            <a:r>
              <a:rPr lang="es-ES" i="1"/>
              <a:t>todas </a:t>
            </a:r>
            <a:r>
              <a:rPr lang="es-ES"/>
              <a:t>las dependencias funcionales, entonces dicha descomposición </a:t>
            </a:r>
            <a:r>
              <a:rPr lang="es-ES" i="1"/>
              <a:t>preserva las dependencias.</a:t>
            </a:r>
          </a:p>
          <a:p>
            <a:r>
              <a:rPr lang="es-ES"/>
              <a:t>Como no es siempre posible conseguir tanto FNBC y conservación de las dependencias, se considera una forma normal más débil, denominada, </a:t>
            </a:r>
            <a:r>
              <a:rPr lang="es-ES" i="1"/>
              <a:t>tercera forma normal</a:t>
            </a:r>
            <a:r>
              <a:rPr lang="es-E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17500"/>
            <a:ext cx="8077200" cy="609600"/>
          </a:xfrm>
        </p:spPr>
        <p:txBody>
          <a:bodyPr/>
          <a:lstStyle/>
          <a:p>
            <a:r>
              <a:rPr lang="en-US" sz="2800"/>
              <a:t>Capítulo 7:  Diseño de bases de datos relacionales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s-ES"/>
              <a:t>Características de los buenos diseños relacionales</a:t>
            </a:r>
          </a:p>
          <a:p>
            <a:r>
              <a:rPr lang="es-ES"/>
              <a:t>Dominios atómicos y primera forma normal</a:t>
            </a:r>
            <a:endParaRPr lang="en-US"/>
          </a:p>
          <a:p>
            <a:r>
              <a:rPr lang="es-ES"/>
              <a:t>Descomposición mediante dependencias funcionales</a:t>
            </a:r>
          </a:p>
          <a:p>
            <a:r>
              <a:rPr lang="es-ES"/>
              <a:t>Teoría de las dependencias funcionales</a:t>
            </a:r>
            <a:endParaRPr lang="en-US"/>
          </a:p>
          <a:p>
            <a:r>
              <a:rPr lang="es-ES"/>
              <a:t>Algoritmos de descomposición</a:t>
            </a:r>
            <a:endParaRPr lang="en-US"/>
          </a:p>
          <a:p>
            <a:r>
              <a:rPr lang="es-ES"/>
              <a:t>Descomposición mediante dependencias multivaloradas</a:t>
            </a:r>
          </a:p>
          <a:p>
            <a:r>
              <a:rPr lang="en-US"/>
              <a:t>Más formas normales</a:t>
            </a:r>
          </a:p>
          <a:p>
            <a:r>
              <a:rPr lang="es-ES"/>
              <a:t>Proceso de diseño de bases de datos</a:t>
            </a:r>
          </a:p>
          <a:p>
            <a:r>
              <a:rPr lang="en-US"/>
              <a:t>Modelado de datos temporales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Tercera forma normal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38438" algn="l"/>
              </a:tabLst>
            </a:pPr>
            <a:r>
              <a:rPr lang="es-ES" dirty="0"/>
              <a:t>Un esquema de relación </a:t>
            </a:r>
            <a:r>
              <a:rPr lang="es-ES" i="1" dirty="0"/>
              <a:t>R</a:t>
            </a:r>
            <a:r>
              <a:rPr lang="es-ES" dirty="0"/>
              <a:t> está en la tercera forma normal (3FN) si para todo</a:t>
            </a:r>
            <a:r>
              <a:rPr lang="en-US" dirty="0"/>
              <a:t>:</a:t>
            </a:r>
          </a:p>
          <a:p>
            <a:pPr>
              <a:buFont typeface="Monotype Sorts" pitchFamily="2" charset="2"/>
              <a:buNone/>
              <a:tabLst>
                <a:tab pos="2738438" algn="l"/>
              </a:tabLst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dirty="0">
                <a:sym typeface="Monotype Sorts" pitchFamily="2" charset="2"/>
              </a:rPr>
              <a:t>  en </a:t>
            </a:r>
            <a:r>
              <a:rPr lang="en-US" i="1" dirty="0">
                <a:sym typeface="Monotype Sorts" pitchFamily="2" charset="2"/>
              </a:rPr>
              <a:t>F</a:t>
            </a:r>
            <a:r>
              <a:rPr lang="en-US" baseline="30000" dirty="0">
                <a:sym typeface="Monotype Sorts" pitchFamily="2" charset="2"/>
              </a:rPr>
              <a:t>+</a:t>
            </a:r>
            <a:r>
              <a:rPr lang="en-US" dirty="0">
                <a:sym typeface="Monotype Sorts" pitchFamily="2" charset="2"/>
              </a:rPr>
              <a:t/>
            </a:r>
            <a:br>
              <a:rPr lang="en-US" dirty="0">
                <a:sym typeface="Monotype Sorts" pitchFamily="2" charset="2"/>
              </a:rPr>
            </a:br>
            <a:r>
              <a:rPr lang="es-ES" dirty="0"/>
              <a:t>al menos se cumple lo siguiente</a:t>
            </a:r>
            <a:r>
              <a:rPr lang="en-US" dirty="0">
                <a:sym typeface="Monotype Sorts" pitchFamily="2" charset="2"/>
              </a:rPr>
              <a:t>:</a:t>
            </a:r>
          </a:p>
          <a:p>
            <a:pPr lvl="1">
              <a:tabLst>
                <a:tab pos="2738438" algn="l"/>
              </a:tabLst>
            </a:pP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 </a:t>
            </a:r>
            <a:r>
              <a:rPr lang="es-ES" dirty="0"/>
              <a:t>es trivial (es decir</a:t>
            </a:r>
            <a:r>
              <a:rPr lang="en-US" dirty="0">
                <a:sym typeface="Greek Symbols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i="1" dirty="0">
                <a:sym typeface="Greek Symbols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 </a:t>
            </a:r>
            <a:r>
              <a:rPr lang="en-US" dirty="0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dirty="0">
                <a:sym typeface="Symbol" pitchFamily="18" charset="2"/>
              </a:rPr>
              <a:t></a:t>
            </a:r>
            <a:r>
              <a:rPr lang="en-US" dirty="0">
                <a:sym typeface="Greek Symbols" pitchFamily="18" charset="2"/>
              </a:rPr>
              <a:t> </a:t>
            </a:r>
            <a:r>
              <a:rPr lang="es-ES" dirty="0"/>
              <a:t>es una </a:t>
            </a:r>
            <a:r>
              <a:rPr lang="es-ES" dirty="0" err="1"/>
              <a:t>superclave</a:t>
            </a:r>
            <a:r>
              <a:rPr lang="es-ES" dirty="0"/>
              <a:t> de </a:t>
            </a:r>
            <a:r>
              <a:rPr lang="en-US" i="1" dirty="0">
                <a:sym typeface="Greek Symbols" pitchFamily="18" charset="2"/>
              </a:rPr>
              <a:t>R</a:t>
            </a:r>
            <a:endParaRPr lang="en-US" dirty="0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s-ES" dirty="0"/>
              <a:t>Cada atributo </a:t>
            </a:r>
            <a:r>
              <a:rPr lang="es-ES" i="1" dirty="0"/>
              <a:t>A</a:t>
            </a:r>
            <a:r>
              <a:rPr lang="es-ES" dirty="0"/>
              <a:t> de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dirty="0"/>
              <a:t> –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está contenido en una clave candidata de </a:t>
            </a:r>
            <a:r>
              <a:rPr lang="es-ES" i="1" dirty="0"/>
              <a:t>R</a:t>
            </a:r>
            <a:r>
              <a:rPr lang="en-US" i="1" dirty="0">
                <a:sym typeface="Greek Symbols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  <a:tabLst>
                <a:tab pos="2738438" algn="l"/>
              </a:tabLst>
            </a:pPr>
            <a:r>
              <a:rPr lang="en-US" i="1" dirty="0">
                <a:sym typeface="Greek Symbols" pitchFamily="18" charset="2"/>
              </a:rPr>
              <a:t>   (</a:t>
            </a:r>
            <a:r>
              <a:rPr lang="es-ES" i="1" dirty="0"/>
              <a:t>NOTA: cada</a:t>
            </a:r>
            <a:r>
              <a:rPr lang="es-ES" dirty="0"/>
              <a:t> atributo puede estar en una clave candidata diferente</a:t>
            </a:r>
            <a:r>
              <a:rPr lang="en-US" dirty="0">
                <a:sym typeface="Greek Symbols" pitchFamily="18" charset="2"/>
              </a:rPr>
              <a:t>)</a:t>
            </a:r>
            <a:endParaRPr lang="en-US" i="1" dirty="0">
              <a:sym typeface="Greek Symbols" pitchFamily="18" charset="2"/>
            </a:endParaRPr>
          </a:p>
          <a:p>
            <a:pPr>
              <a:tabLst>
                <a:tab pos="2738438" algn="l"/>
              </a:tabLst>
            </a:pPr>
            <a:r>
              <a:rPr lang="es-ES" dirty="0"/>
              <a:t>Si una relación está en FNBC está en 3FN (ya que debe cumplirse en FNBC una de las dos primeras condiciones anteriores</a:t>
            </a:r>
            <a:r>
              <a:rPr lang="en-US" dirty="0">
                <a:sym typeface="Greek Symbols" pitchFamily="18" charset="2"/>
              </a:rPr>
              <a:t>).</a:t>
            </a:r>
          </a:p>
          <a:p>
            <a:pPr>
              <a:tabLst>
                <a:tab pos="2738438" algn="l"/>
              </a:tabLst>
            </a:pPr>
            <a:r>
              <a:rPr lang="es-ES" dirty="0"/>
              <a:t>La tercera condición es una relajación mínima de FNBC para asegurar la conservación de dependencias (se verá la causa más adelante</a:t>
            </a:r>
            <a:r>
              <a:rPr lang="en-US" dirty="0"/>
              <a:t>).</a:t>
            </a:r>
            <a:endParaRPr lang="en-US" dirty="0"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r>
              <a:rPr lang="en-US"/>
              <a:t>Objetivos de la normalización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150100" cy="378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Sea </a:t>
            </a:r>
            <a:r>
              <a:rPr lang="es-ES" i="1"/>
              <a:t>R</a:t>
            </a:r>
            <a:r>
              <a:rPr lang="es-ES"/>
              <a:t> un esquema de relación con un conjunto </a:t>
            </a:r>
            <a:r>
              <a:rPr lang="es-ES" i="1"/>
              <a:t>F</a:t>
            </a:r>
            <a:r>
              <a:rPr lang="es-ES"/>
              <a:t> de dependencias funcionales.</a:t>
            </a:r>
          </a:p>
          <a:p>
            <a:pPr>
              <a:lnSpc>
                <a:spcPct val="90000"/>
              </a:lnSpc>
            </a:pPr>
            <a:r>
              <a:rPr lang="es-ES"/>
              <a:t>Se decide si un esquema de relación </a:t>
            </a:r>
            <a:r>
              <a:rPr lang="es-ES" i="1"/>
              <a:t>R</a:t>
            </a:r>
            <a:r>
              <a:rPr lang="es-ES"/>
              <a:t> está en una forma “buena”.</a:t>
            </a:r>
          </a:p>
          <a:p>
            <a:pPr>
              <a:lnSpc>
                <a:spcPct val="90000"/>
              </a:lnSpc>
            </a:pPr>
            <a:r>
              <a:rPr lang="es-ES"/>
              <a:t>En el caso de que un esquema de relación </a:t>
            </a:r>
            <a:r>
              <a:rPr lang="es-ES" i="1"/>
              <a:t>R</a:t>
            </a:r>
            <a:r>
              <a:rPr lang="es-ES"/>
              <a:t> no esté en una forma “buena”, se descompone en un conjunto de esquemas de relación {</a:t>
            </a:r>
            <a:r>
              <a:rPr lang="es-ES" i="1"/>
              <a:t>R</a:t>
            </a:r>
            <a:r>
              <a:rPr lang="es-ES" baseline="-25000"/>
              <a:t>1</a:t>
            </a:r>
            <a:r>
              <a:rPr lang="es-ES" i="1"/>
              <a:t>, R</a:t>
            </a:r>
            <a:r>
              <a:rPr lang="es-ES" baseline="-25000"/>
              <a:t>2</a:t>
            </a:r>
            <a:r>
              <a:rPr lang="es-ES" i="1"/>
              <a:t>, ..., R</a:t>
            </a:r>
            <a:r>
              <a:rPr lang="es-ES" i="1" baseline="-25000"/>
              <a:t>n</a:t>
            </a:r>
            <a:r>
              <a:rPr lang="es-ES"/>
              <a:t>} tales que </a:t>
            </a:r>
          </a:p>
          <a:p>
            <a:pPr lvl="1">
              <a:lnSpc>
                <a:spcPct val="90000"/>
              </a:lnSpc>
            </a:pPr>
            <a:r>
              <a:rPr lang="es-ES"/>
              <a:t>todos los esquemas de relación este en una forma buena</a:t>
            </a:r>
          </a:p>
          <a:p>
            <a:pPr lvl="1">
              <a:lnSpc>
                <a:spcPct val="90000"/>
              </a:lnSpc>
            </a:pPr>
            <a:r>
              <a:rPr lang="es-ES"/>
              <a:t>La descomposición sea una descomposición sin pérdidas frente a la unión</a:t>
            </a:r>
          </a:p>
          <a:p>
            <a:pPr lvl="1">
              <a:lnSpc>
                <a:spcPct val="90000"/>
              </a:lnSpc>
            </a:pPr>
            <a:r>
              <a:rPr lang="es-ES"/>
              <a:t>preferiblemente, la descomposición debería ser que conservase las dependencias.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52400"/>
            <a:ext cx="7124700" cy="635000"/>
          </a:xfrm>
        </p:spPr>
        <p:txBody>
          <a:bodyPr/>
          <a:lstStyle/>
          <a:p>
            <a:r>
              <a:rPr lang="en-US"/>
              <a:t>¿Cómo de buena es la FNBC?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76563" algn="ctr"/>
              </a:tabLst>
            </a:pPr>
            <a:r>
              <a:rPr lang="es-ES"/>
              <a:t>Hay esquemas de bases de datos en FNBC que no parecen estar suficientemente normalizados</a:t>
            </a:r>
          </a:p>
          <a:p>
            <a:pPr>
              <a:tabLst>
                <a:tab pos="2976563" algn="ctr"/>
              </a:tabLst>
            </a:pPr>
            <a:r>
              <a:rPr lang="es-ES"/>
              <a:t>Suponga la siguiente base de datos</a:t>
            </a:r>
          </a:p>
          <a:p>
            <a:pPr>
              <a:tabLst>
                <a:tab pos="2976563" algn="ctr"/>
              </a:tabLst>
            </a:pPr>
            <a:endParaRPr lang="es-ES"/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s-ES"/>
              <a:t>		</a:t>
            </a:r>
            <a:r>
              <a:rPr lang="es-ES" i="1"/>
              <a:t>clases </a:t>
            </a:r>
            <a:r>
              <a:rPr lang="es-ES"/>
              <a:t>(</a:t>
            </a:r>
            <a:r>
              <a:rPr lang="es-ES" i="1"/>
              <a:t>curso, profesor, libro </a:t>
            </a:r>
            <a:r>
              <a:rPr lang="es-ES"/>
              <a:t>)</a:t>
            </a:r>
            <a:r>
              <a:rPr lang="es-ES" i="1"/>
              <a:t/>
            </a:r>
            <a:br>
              <a:rPr lang="es-ES" i="1"/>
            </a:br>
            <a:endParaRPr lang="es-ES" i="1"/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s-ES" i="1"/>
              <a:t>	</a:t>
            </a:r>
            <a:r>
              <a:rPr lang="es-ES"/>
              <a:t>tal que (</a:t>
            </a:r>
            <a:r>
              <a:rPr lang="es-ES" i="1"/>
              <a:t>c, t, b</a:t>
            </a:r>
            <a:r>
              <a:rPr lang="es-ES"/>
              <a:t>) </a:t>
            </a:r>
            <a:r>
              <a:rPr lang="es-ES">
                <a:sym typeface="Symbol" pitchFamily="18" charset="2"/>
              </a:rPr>
              <a:t> </a:t>
            </a:r>
            <a:r>
              <a:rPr lang="es-ES" i="1">
                <a:sym typeface="Symbol" pitchFamily="18" charset="2"/>
              </a:rPr>
              <a:t>clases</a:t>
            </a:r>
            <a:r>
              <a:rPr lang="es-ES">
                <a:sym typeface="Symbol" pitchFamily="18" charset="2"/>
              </a:rPr>
              <a:t> significa que </a:t>
            </a:r>
            <a:r>
              <a:rPr lang="es-ES" i="1">
                <a:sym typeface="Symbol" pitchFamily="18" charset="2"/>
              </a:rPr>
              <a:t>t</a:t>
            </a:r>
            <a:r>
              <a:rPr lang="es-ES">
                <a:sym typeface="Symbol" pitchFamily="18" charset="2"/>
              </a:rPr>
              <a:t> puede impartir </a:t>
            </a:r>
            <a:r>
              <a:rPr lang="es-ES" i="1">
                <a:sym typeface="Symbol" pitchFamily="18" charset="2"/>
              </a:rPr>
              <a:t>c</a:t>
            </a:r>
            <a:r>
              <a:rPr lang="es-ES">
                <a:sym typeface="Symbol" pitchFamily="18" charset="2"/>
              </a:rPr>
              <a:t>, y </a:t>
            </a:r>
            <a:r>
              <a:rPr lang="es-ES" i="1">
                <a:sym typeface="Symbol" pitchFamily="18" charset="2"/>
              </a:rPr>
              <a:t>b</a:t>
            </a:r>
            <a:r>
              <a:rPr lang="es-ES">
                <a:sym typeface="Symbol" pitchFamily="18" charset="2"/>
              </a:rPr>
              <a:t> es el libro de texto obligatorio para </a:t>
            </a:r>
            <a:r>
              <a:rPr lang="es-ES" i="1">
                <a:sym typeface="Symbol" pitchFamily="18" charset="2"/>
              </a:rPr>
              <a:t>c</a:t>
            </a:r>
            <a:endParaRPr lang="es-ES">
              <a:sym typeface="Symbol" pitchFamily="18" charset="2"/>
            </a:endParaRPr>
          </a:p>
          <a:p>
            <a:pPr>
              <a:tabLst>
                <a:tab pos="2976563" algn="ctr"/>
              </a:tabLst>
            </a:pPr>
            <a:r>
              <a:rPr lang="es-ES"/>
              <a:t>En la base de datos se supone que hay una lista de todos los cursos con el conjunto de profesores que pueden impartirlos como profesores y el conjunto de libros que son necesarios para el curso (independientemente de quién sea el profesor)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543425"/>
            <a:ext cx="7848600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/>
              <a:t>No existen dependencias funcionales no triviales y, por tanto, la relación está en FNBC</a:t>
            </a:r>
          </a:p>
          <a:p>
            <a:pPr>
              <a:tabLst>
                <a:tab pos="1993900" algn="l"/>
              </a:tabLst>
            </a:pPr>
            <a:r>
              <a:rPr kumimoji="0" lang="en-US"/>
              <a:t>Inserción de anomalías, por ejemplo, Si Mónica es una nueva profesora que puede dar bases de datos se necesitan dos tuplas</a:t>
            </a:r>
          </a:p>
          <a:p>
            <a:pPr>
              <a:buFont typeface="Monotype Sorts" pitchFamily="2" charset="2"/>
              <a:buNone/>
              <a:tabLst>
                <a:tab pos="1993900" algn="l"/>
              </a:tabLst>
            </a:pPr>
            <a:r>
              <a:rPr kumimoji="0" lang="en-US"/>
              <a:t>		(bases de datos, Mónica, Conceptos BD)</a:t>
            </a:r>
            <a:br>
              <a:rPr kumimoji="0" lang="en-US"/>
            </a:br>
            <a:r>
              <a:rPr kumimoji="0" lang="en-US"/>
              <a:t>	(bases de datos, Mónica, Ullman)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371600" y="85883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curso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505200" y="85883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profesor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638800" y="858838"/>
            <a:ext cx="2133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libro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1371600" y="1239838"/>
            <a:ext cx="2133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bases de datos</a:t>
            </a:r>
          </a:p>
          <a:p>
            <a:r>
              <a:rPr lang="en-US" sz="1800"/>
              <a:t>bases de datos</a:t>
            </a:r>
          </a:p>
          <a:p>
            <a:r>
              <a:rPr lang="en-US" sz="1800"/>
              <a:t>bases de datos</a:t>
            </a:r>
          </a:p>
          <a:p>
            <a:r>
              <a:rPr lang="en-US" sz="1800"/>
              <a:t>bases de datos</a:t>
            </a:r>
          </a:p>
          <a:p>
            <a:r>
              <a:rPr lang="en-US" sz="1800"/>
              <a:t>bases de datos</a:t>
            </a:r>
          </a:p>
          <a:p>
            <a:r>
              <a:rPr lang="en-US" sz="1800"/>
              <a:t>bases de datos</a:t>
            </a:r>
          </a:p>
          <a:p>
            <a:r>
              <a:rPr lang="en-US" sz="1800"/>
              <a:t>sistemas operativos</a:t>
            </a:r>
          </a:p>
          <a:p>
            <a:r>
              <a:rPr lang="en-US" sz="1800"/>
              <a:t>sistemas operativos</a:t>
            </a:r>
          </a:p>
          <a:p>
            <a:r>
              <a:rPr lang="en-US" sz="1800"/>
              <a:t>sistemas operativos</a:t>
            </a:r>
          </a:p>
          <a:p>
            <a:r>
              <a:rPr lang="en-US" sz="1800"/>
              <a:t>sistemas operativos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3505200" y="1239838"/>
            <a:ext cx="2133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Angel</a:t>
            </a:r>
          </a:p>
          <a:p>
            <a:r>
              <a:rPr lang="en-US" sz="1800"/>
              <a:t>Angel</a:t>
            </a:r>
          </a:p>
          <a:p>
            <a:r>
              <a:rPr lang="en-US" sz="1800"/>
              <a:t>Luis</a:t>
            </a:r>
          </a:p>
          <a:p>
            <a:r>
              <a:rPr lang="en-US" sz="1800"/>
              <a:t>Luis</a:t>
            </a:r>
          </a:p>
          <a:p>
            <a:r>
              <a:rPr lang="en-US" sz="1800"/>
              <a:t>Manuel</a:t>
            </a:r>
          </a:p>
          <a:p>
            <a:r>
              <a:rPr lang="en-US" sz="1800"/>
              <a:t>Manuel</a:t>
            </a:r>
          </a:p>
          <a:p>
            <a:r>
              <a:rPr lang="en-US" sz="1800"/>
              <a:t>Angel</a:t>
            </a:r>
          </a:p>
          <a:p>
            <a:r>
              <a:rPr lang="en-US" sz="1800"/>
              <a:t>Angel</a:t>
            </a:r>
          </a:p>
          <a:p>
            <a:r>
              <a:rPr lang="en-US" sz="1800"/>
              <a:t>Pedro</a:t>
            </a:r>
          </a:p>
          <a:p>
            <a:r>
              <a:rPr lang="en-US" sz="1800"/>
              <a:t>Pedro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5638800" y="1239838"/>
            <a:ext cx="2133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Conceptos BD</a:t>
            </a:r>
          </a:p>
          <a:p>
            <a:r>
              <a:rPr lang="en-US" sz="1800"/>
              <a:t>Ullman</a:t>
            </a:r>
          </a:p>
          <a:p>
            <a:r>
              <a:rPr lang="en-US" sz="1800"/>
              <a:t>Conceptos BD</a:t>
            </a:r>
          </a:p>
          <a:p>
            <a:r>
              <a:rPr lang="en-US" sz="1800"/>
              <a:t>Ullman</a:t>
            </a:r>
          </a:p>
          <a:p>
            <a:r>
              <a:rPr lang="en-US" sz="1800"/>
              <a:t>Conceptos BD</a:t>
            </a:r>
          </a:p>
          <a:p>
            <a:r>
              <a:rPr lang="en-US" sz="1800"/>
              <a:t>Ullman</a:t>
            </a:r>
          </a:p>
          <a:p>
            <a:r>
              <a:rPr lang="en-US" sz="1800"/>
              <a:t>Conceptos SO</a:t>
            </a:r>
          </a:p>
          <a:p>
            <a:r>
              <a:rPr lang="en-US" sz="1800"/>
              <a:t>Stallings</a:t>
            </a:r>
          </a:p>
          <a:p>
            <a:r>
              <a:rPr lang="en-US" sz="1800"/>
              <a:t>Conceptos SO</a:t>
            </a:r>
          </a:p>
          <a:p>
            <a:r>
              <a:rPr lang="en-US" sz="1800"/>
              <a:t>Stallings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4175125" y="405447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clases</a:t>
            </a:r>
            <a:endParaRPr lang="en-US" sz="1800"/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996950" y="117475"/>
            <a:ext cx="7162800" cy="609600"/>
          </a:xfrm>
          <a:noFill/>
          <a:ln/>
        </p:spPr>
        <p:txBody>
          <a:bodyPr/>
          <a:lstStyle/>
          <a:p>
            <a:r>
              <a:rPr lang="en-US" sz="2800"/>
              <a:t>¿Cómo de buena es la FNBC? (cont.)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6724650" cy="533400"/>
          </a:xfrm>
        </p:spPr>
        <p:txBody>
          <a:bodyPr/>
          <a:lstStyle/>
          <a:p>
            <a:r>
              <a:rPr lang="en-US"/>
              <a:t>Por tanto, es mejor descomponer </a:t>
            </a:r>
            <a:r>
              <a:rPr lang="en-US" i="1"/>
              <a:t>clases</a:t>
            </a:r>
            <a:r>
              <a:rPr lang="en-US"/>
              <a:t> en: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693863" y="157797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curso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4056063" y="1577975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profesor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693863" y="1958975"/>
            <a:ext cx="2362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base de datos</a:t>
            </a:r>
          </a:p>
          <a:p>
            <a:r>
              <a:rPr lang="en-US" sz="1800"/>
              <a:t>base de datos</a:t>
            </a:r>
          </a:p>
          <a:p>
            <a:r>
              <a:rPr lang="en-US" sz="1800"/>
              <a:t>base de datos</a:t>
            </a:r>
          </a:p>
          <a:p>
            <a:r>
              <a:rPr lang="en-US" sz="1800"/>
              <a:t>sistemas operativos</a:t>
            </a:r>
          </a:p>
          <a:p>
            <a:r>
              <a:rPr lang="en-US" sz="1800"/>
              <a:t>sistemas operativos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4056063" y="1958975"/>
            <a:ext cx="1752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Angel</a:t>
            </a:r>
          </a:p>
          <a:p>
            <a:r>
              <a:rPr lang="en-US" sz="1800"/>
              <a:t>Luis</a:t>
            </a:r>
          </a:p>
          <a:p>
            <a:r>
              <a:rPr lang="en-US" sz="1800"/>
              <a:t>Manuel</a:t>
            </a:r>
          </a:p>
          <a:p>
            <a:r>
              <a:rPr lang="en-US" sz="1800"/>
              <a:t>Angel</a:t>
            </a:r>
          </a:p>
          <a:p>
            <a:r>
              <a:rPr lang="en-US" sz="1800"/>
              <a:t>Pedro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3478213" y="34353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enseña</a:t>
            </a: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770063" y="3863975"/>
            <a:ext cx="2362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curso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4132263" y="3863975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libro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770063" y="4244975"/>
            <a:ext cx="2362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base de datos</a:t>
            </a:r>
          </a:p>
          <a:p>
            <a:r>
              <a:rPr lang="en-US" sz="1800"/>
              <a:t>base de datos</a:t>
            </a:r>
          </a:p>
          <a:p>
            <a:r>
              <a:rPr lang="en-US" sz="1800"/>
              <a:t>sistemas operativos</a:t>
            </a:r>
          </a:p>
          <a:p>
            <a:r>
              <a:rPr lang="en-US" sz="1800"/>
              <a:t>sistemas operativos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132263" y="4244975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Conceptos BD</a:t>
            </a:r>
          </a:p>
          <a:p>
            <a:r>
              <a:rPr lang="en-US" sz="1800"/>
              <a:t>Ullman</a:t>
            </a:r>
          </a:p>
          <a:p>
            <a:r>
              <a:rPr lang="en-US" sz="1800"/>
              <a:t>Conceptos SO</a:t>
            </a:r>
          </a:p>
          <a:p>
            <a:r>
              <a:rPr lang="en-US" sz="1800"/>
              <a:t>Stallings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3675063" y="5387975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texto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1008063" y="5768975"/>
            <a:ext cx="6724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800"/>
              <a:t>De aquí se sugiere la necesidad de mayores formas normales, como la Cuarta Forma Normal (4FN), que se verá más adelante</a:t>
            </a:r>
          </a:p>
        </p:txBody>
      </p:sp>
      <p:sp>
        <p:nvSpPr>
          <p:cNvPr id="87055" name="Rectangle 15"/>
          <p:cNvSpPr>
            <a:spLocks noGrp="1" noChangeArrowheads="1"/>
          </p:cNvSpPr>
          <p:nvPr>
            <p:ph type="title"/>
          </p:nvPr>
        </p:nvSpPr>
        <p:spPr>
          <a:xfrm>
            <a:off x="1638300" y="119063"/>
            <a:ext cx="7124700" cy="576262"/>
          </a:xfrm>
          <a:noFill/>
          <a:ln/>
        </p:spPr>
        <p:txBody>
          <a:bodyPr/>
          <a:lstStyle/>
          <a:p>
            <a:r>
              <a:rPr lang="en-US" sz="2800"/>
              <a:t>¿Cómo de buena es la FNBC? 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Teoría de dependencia funcional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 continuación se considera la teoría formal que nos indica que dependencias funcionales se implican lógicamente de un conjunto dado de dependencias funcionales</a:t>
            </a:r>
          </a:p>
          <a:p>
            <a:r>
              <a:rPr lang="es-ES"/>
              <a:t>Después se desarrollan los algoritmos que generan descomposiciones sin pérdidas en FNBC y 3FN.</a:t>
            </a:r>
          </a:p>
          <a:p>
            <a:r>
              <a:rPr lang="es-ES"/>
              <a:t>Por último se desarrollan algoritmos que comprueban si una descomposición conserva las dependencias.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s-ES"/>
              <a:t>Cierre de un conjunto de dependencias funcionales</a:t>
            </a:r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Dado un conjunto </a:t>
            </a:r>
            <a:r>
              <a:rPr lang="es-ES" i="1"/>
              <a:t>F</a:t>
            </a:r>
            <a:r>
              <a:rPr lang="es-ES"/>
              <a:t> de dependencias funcionales, hay otras ciertas dependencias funcionales que están implicadas lógicamente por </a:t>
            </a:r>
            <a:r>
              <a:rPr lang="es-ES" i="1"/>
              <a:t>F</a:t>
            </a:r>
            <a:r>
              <a:rPr lang="es-ES"/>
              <a:t>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s-ES"/>
              <a:t>Por ejemplo si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 y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entonces se puede inferir que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</a:t>
            </a:r>
            <a:endParaRPr lang="en-US"/>
          </a:p>
          <a:p>
            <a:pPr>
              <a:lnSpc>
                <a:spcPct val="90000"/>
              </a:lnSpc>
            </a:pPr>
            <a:r>
              <a:rPr lang="es-ES"/>
              <a:t>El conjunto de </a:t>
            </a:r>
            <a:r>
              <a:rPr lang="es-ES">
                <a:solidFill>
                  <a:schemeClr val="tx2"/>
                </a:solidFill>
              </a:rPr>
              <a:t>todas</a:t>
            </a:r>
            <a:r>
              <a:rPr lang="es-ES"/>
              <a:t> las dependencias funcionales lógicamente implicadas en </a:t>
            </a:r>
            <a:r>
              <a:rPr lang="es-ES" i="1"/>
              <a:t>F</a:t>
            </a:r>
            <a:r>
              <a:rPr lang="es-ES"/>
              <a:t> es el </a:t>
            </a:r>
            <a:r>
              <a:rPr lang="es-ES" i="1">
                <a:solidFill>
                  <a:schemeClr val="tx2"/>
                </a:solidFill>
              </a:rPr>
              <a:t>cierre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/>
              <a:t>.</a:t>
            </a:r>
            <a:endParaRPr lang="en-US"/>
          </a:p>
          <a:p>
            <a:pPr>
              <a:lnSpc>
                <a:spcPct val="90000"/>
              </a:lnSpc>
            </a:pPr>
            <a:r>
              <a:rPr lang="es-ES"/>
              <a:t>Se indica el </a:t>
            </a:r>
            <a:r>
              <a:rPr lang="es-ES" i="1"/>
              <a:t>cierre </a:t>
            </a:r>
            <a:r>
              <a:rPr lang="es-ES"/>
              <a:t>de </a:t>
            </a:r>
            <a:r>
              <a:rPr lang="es-ES" i="1"/>
              <a:t>F</a:t>
            </a:r>
            <a:r>
              <a:rPr lang="es-ES"/>
              <a:t> por </a:t>
            </a:r>
            <a:r>
              <a:rPr lang="es-ES">
                <a:solidFill>
                  <a:schemeClr val="tx2"/>
                </a:solidFill>
              </a:rPr>
              <a:t>F</a:t>
            </a:r>
            <a:r>
              <a:rPr lang="es-ES" i="1" baseline="30000">
                <a:solidFill>
                  <a:schemeClr val="tx2"/>
                </a:solidFill>
              </a:rPr>
              <a:t>+</a:t>
            </a:r>
            <a:r>
              <a:rPr lang="es-ES" i="1"/>
              <a:t>.</a:t>
            </a:r>
            <a:endParaRPr lang="en-US" i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s-ES"/>
              <a:t>Se puede hallar todo lo concerniente a</a:t>
            </a:r>
            <a:r>
              <a:rPr lang="es-ES" i="1"/>
              <a:t> </a:t>
            </a:r>
            <a:r>
              <a:rPr lang="es-ES"/>
              <a:t>F</a:t>
            </a:r>
            <a:r>
              <a:rPr lang="es-ES" i="1" baseline="30000"/>
              <a:t>+</a:t>
            </a:r>
            <a:r>
              <a:rPr lang="es-ES" i="1"/>
              <a:t> </a:t>
            </a:r>
            <a:r>
              <a:rPr lang="es-ES"/>
              <a:t>aplicando los Axiomas de Armstrong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s-ES"/>
              <a:t>si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, entonces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                     </a:t>
            </a:r>
            <a:r>
              <a:rPr lang="es-ES" b="1"/>
              <a:t>(reflexividad)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/>
              <a:t>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, </a:t>
            </a:r>
            <a:r>
              <a:rPr lang="es-ES"/>
              <a:t>entonces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              </a:t>
            </a:r>
            <a:r>
              <a:rPr lang="es-ES" b="1"/>
              <a:t>(aumentatividad)</a:t>
            </a:r>
            <a:endParaRPr lang="en-US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/>
              <a:t>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, </a:t>
            </a:r>
            <a:r>
              <a:rPr lang="es-ES"/>
              <a:t>y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, entonces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 	 </a:t>
            </a:r>
            <a:r>
              <a:rPr lang="es-ES" b="1"/>
              <a:t>(transitividad)</a:t>
            </a:r>
            <a:endParaRPr lang="en-US" b="1"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s-ES"/>
              <a:t>Estas reglas son </a:t>
            </a:r>
            <a:endParaRPr lang="en-US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tx2"/>
                </a:solidFill>
              </a:rPr>
              <a:t>correctas</a:t>
            </a:r>
            <a:r>
              <a:rPr lang="es-ES"/>
              <a:t> (generan sólo dependencias funcionales que se cumplen en la realidad) y </a:t>
            </a:r>
            <a:endParaRPr lang="en-US">
              <a:sym typeface="Greek Symbols" pitchFamily="18" charset="2"/>
            </a:endParaRPr>
          </a:p>
          <a:p>
            <a:pPr lvl="1">
              <a:lnSpc>
                <a:spcPct val="90000"/>
              </a:lnSpc>
            </a:pPr>
            <a:r>
              <a:rPr lang="es-ES">
                <a:solidFill>
                  <a:schemeClr val="tx2"/>
                </a:solidFill>
              </a:rPr>
              <a:t>completas</a:t>
            </a:r>
            <a:r>
              <a:rPr lang="es-ES"/>
              <a:t> (generan todas las dependencias funcionales que se cumplen</a:t>
            </a:r>
            <a:r>
              <a:rPr lang="en-US">
                <a:sym typeface="Greek Symbols" pitchFamily="18" charset="2"/>
              </a:rPr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163638"/>
            <a:ext cx="8248650" cy="5600700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i="1"/>
              <a:t>R = (A, B, C, G, H, I)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B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  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C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I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  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</a:t>
            </a:r>
            <a:r>
              <a:rPr lang="en-US">
                <a:sym typeface="Monotype Sorts" pitchFamily="2" charset="2"/>
              </a:rPr>
              <a:t>}</a:t>
            </a:r>
            <a:endParaRPr lang="en-US" sz="2400">
              <a:sym typeface="MS LineDraw" pitchFamily="49" charset="2"/>
            </a:endParaRPr>
          </a:p>
          <a:p>
            <a:pPr>
              <a:tabLst>
                <a:tab pos="803275" algn="l"/>
              </a:tabLst>
            </a:pPr>
            <a:r>
              <a:rPr lang="es-ES"/>
              <a:t>algunos miembros de </a:t>
            </a:r>
            <a:r>
              <a:rPr lang="en-US" i="1">
                <a:sym typeface="MS LineDraw" pitchFamily="49" charset="2"/>
              </a:rPr>
              <a:t>F</a:t>
            </a:r>
            <a:r>
              <a:rPr lang="en-US" baseline="30000">
                <a:sym typeface="MS LineDraw" pitchFamily="49" charset="2"/>
              </a:rPr>
              <a:t>+</a:t>
            </a:r>
            <a:endParaRPr lang="en-US">
              <a:sym typeface="MS LineDraw" pitchFamily="49" charset="2"/>
            </a:endParaRP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s-ES"/>
              <a:t>por transitividad de </a:t>
            </a:r>
            <a:r>
              <a:rPr lang="en-US" i="1">
                <a:sym typeface="Iconic Symbols Ext" pitchFamily="2" charset="2"/>
              </a:rPr>
              <a:t>A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B and </a:t>
            </a:r>
            <a:r>
              <a:rPr lang="en-US" i="1">
                <a:sym typeface="Iconic Symbols Ext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pitchFamily="2" charset="2"/>
              </a:rPr>
              <a:t>AG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I       </a:t>
            </a:r>
            <a:endParaRPr lang="en-US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s-ES"/>
              <a:t>por aumentatividad </a:t>
            </a:r>
            <a:r>
              <a:rPr lang="es-ES" i="1"/>
              <a:t>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 </a:t>
            </a:r>
            <a:r>
              <a:rPr lang="es-ES"/>
              <a:t>con G, para lograr que </a:t>
            </a:r>
            <a:r>
              <a:rPr lang="es-ES" i="1"/>
              <a:t>AG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CG </a:t>
            </a:r>
            <a:br>
              <a:rPr lang="es-ES" i="1"/>
            </a:br>
            <a:r>
              <a:rPr lang="es-ES" i="1"/>
              <a:t>                   </a:t>
            </a:r>
            <a:r>
              <a:rPr lang="es-ES"/>
              <a:t>y después transitividad con </a:t>
            </a:r>
            <a:r>
              <a:rPr lang="es-ES" i="1"/>
              <a:t>CG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I </a:t>
            </a:r>
            <a:endParaRPr lang="en-US" i="1">
              <a:sym typeface="Monotype Sorts" pitchFamily="2" charset="2"/>
            </a:endParaRPr>
          </a:p>
          <a:p>
            <a:pPr lvl="1">
              <a:tabLst>
                <a:tab pos="803275" algn="l"/>
              </a:tabLst>
            </a:pPr>
            <a:r>
              <a:rPr lang="en-US" i="1">
                <a:sym typeface="Monotype Sorts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HI     </a:t>
            </a:r>
            <a:endParaRPr lang="en-US">
              <a:sym typeface="Monotype Sorts" pitchFamily="2" charset="2"/>
            </a:endParaRPr>
          </a:p>
          <a:p>
            <a:pPr lvl="2">
              <a:tabLst>
                <a:tab pos="803275" algn="l"/>
              </a:tabLst>
            </a:pPr>
            <a:r>
              <a:rPr lang="es-ES"/>
              <a:t>por aumentatividad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I </a:t>
            </a:r>
            <a:r>
              <a:rPr lang="en-US">
                <a:sym typeface="Monotype Sorts" pitchFamily="2" charset="2"/>
              </a:rPr>
              <a:t>se infiere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CG</a:t>
            </a:r>
            <a:r>
              <a:rPr lang="en-US" i="1">
                <a:sym typeface="Monotype Sorts" pitchFamily="2" charset="2"/>
              </a:rPr>
              <a:t>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>
                <a:sym typeface="Monotype Sorts" pitchFamily="2" charset="2"/>
              </a:rPr>
              <a:t>    y </a:t>
            </a:r>
            <a:r>
              <a:rPr lang="es-ES"/>
              <a:t>por aumentatividad de </a:t>
            </a:r>
            <a:r>
              <a:rPr lang="en-US" i="1">
                <a:sym typeface="Iconic Symbols Ext" pitchFamily="2" charset="2"/>
              </a:rPr>
              <a:t>CG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 </a:t>
            </a:r>
            <a:r>
              <a:rPr lang="en-US">
                <a:sym typeface="Monotype Sorts" pitchFamily="2" charset="2"/>
              </a:rPr>
              <a:t>se infiere</a:t>
            </a:r>
            <a:r>
              <a:rPr lang="en-US" i="1">
                <a:sym typeface="Monotype Sorts" pitchFamily="2" charset="2"/>
              </a:rPr>
              <a:t> </a:t>
            </a:r>
            <a:r>
              <a:rPr lang="en-US" i="1">
                <a:sym typeface="Iconic Symbols Ext" pitchFamily="2" charset="2"/>
              </a:rPr>
              <a:t>CGI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HI, </a:t>
            </a:r>
          </a:p>
          <a:p>
            <a:pPr lvl="2">
              <a:buFont typeface="Webdings" pitchFamily="18" charset="2"/>
              <a:buNone/>
              <a:tabLst>
                <a:tab pos="803275" algn="l"/>
              </a:tabLst>
            </a:pPr>
            <a:r>
              <a:rPr lang="en-US" i="1">
                <a:sym typeface="Monotype Sorts" pitchFamily="2" charset="2"/>
              </a:rPr>
              <a:t>                         </a:t>
            </a:r>
            <a:r>
              <a:rPr lang="en-US">
                <a:sym typeface="Monotype Sorts" pitchFamily="2" charset="2"/>
              </a:rPr>
              <a:t>y después por transitividad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Procedimiento para calcular </a:t>
            </a:r>
            <a:r>
              <a:rPr lang="en-US"/>
              <a:t>F</a:t>
            </a:r>
            <a:r>
              <a:rPr lang="en-US" baseline="30000"/>
              <a:t>+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39825"/>
            <a:ext cx="7915275" cy="4903788"/>
          </a:xfrm>
        </p:spPr>
        <p:txBody>
          <a:bodyPr/>
          <a:lstStyle/>
          <a:p>
            <a:r>
              <a:rPr lang="es-ES"/>
              <a:t>Para calcular el cierre de un conjunto de dependencias funcionales F</a:t>
            </a:r>
            <a:r>
              <a:rPr lang="en-US"/>
              <a:t>:</a:t>
            </a:r>
            <a:br>
              <a:rPr lang="en-US"/>
            </a:br>
            <a:endParaRPr lang="en-US" i="1"/>
          </a:p>
          <a:p>
            <a:pPr>
              <a:buFont typeface="Monotype Sorts" pitchFamily="2" charset="2"/>
              <a:buNone/>
            </a:pPr>
            <a:r>
              <a:rPr lang="en-US" i="1"/>
              <a:t>     F</a:t>
            </a:r>
            <a:r>
              <a:rPr lang="en-US" sz="2000" baseline="30000"/>
              <a:t>+</a:t>
            </a:r>
            <a:r>
              <a:rPr lang="en-US"/>
              <a:t> = </a:t>
            </a:r>
            <a:r>
              <a:rPr lang="en-US" i="1"/>
              <a:t>F</a:t>
            </a:r>
            <a:r>
              <a:rPr lang="en-US"/>
              <a:t/>
            </a:r>
            <a:br>
              <a:rPr lang="en-US"/>
            </a:br>
            <a:r>
              <a:rPr lang="es-ES" b="1"/>
              <a:t>repeat</a:t>
            </a:r>
            <a:r>
              <a:rPr lang="es-ES"/>
              <a:t/>
            </a:r>
            <a:br>
              <a:rPr lang="es-ES"/>
            </a:br>
            <a:r>
              <a:rPr lang="es-ES"/>
              <a:t>	</a:t>
            </a:r>
            <a:r>
              <a:rPr lang="es-ES" b="1"/>
              <a:t>for each</a:t>
            </a:r>
            <a:r>
              <a:rPr lang="es-ES"/>
              <a:t> dependencia funcional </a:t>
            </a:r>
            <a:r>
              <a:rPr lang="es-ES" i="1"/>
              <a:t>f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 baseline="30000"/>
              <a:t>+</a:t>
            </a:r>
            <a:br>
              <a:rPr lang="es-ES" baseline="30000"/>
            </a:br>
            <a:r>
              <a:rPr lang="es-ES" baseline="30000"/>
              <a:t>	</a:t>
            </a:r>
            <a:r>
              <a:rPr lang="es-ES"/>
              <a:t>       aplicar las reglas de reflexividad y de aumentatividad sobre </a:t>
            </a:r>
            <a:r>
              <a:rPr lang="es-ES" i="1"/>
              <a:t>f</a:t>
            </a:r>
            <a:br>
              <a:rPr lang="es-ES" i="1"/>
            </a:br>
            <a:r>
              <a:rPr lang="es-ES" i="1"/>
              <a:t>	       </a:t>
            </a:r>
            <a:r>
              <a:rPr lang="es-ES"/>
              <a:t>añadir las dependencias funcionales resultantes a </a:t>
            </a:r>
            <a:r>
              <a:rPr lang="es-ES" i="1"/>
              <a:t>F</a:t>
            </a:r>
            <a:r>
              <a:rPr lang="es-ES" baseline="30000"/>
              <a:t>+</a:t>
            </a:r>
            <a:br>
              <a:rPr lang="es-ES" baseline="30000"/>
            </a:br>
            <a:r>
              <a:rPr lang="es-ES" baseline="30000"/>
              <a:t>	</a:t>
            </a:r>
            <a:r>
              <a:rPr lang="es-ES" b="1"/>
              <a:t>for each </a:t>
            </a:r>
            <a:r>
              <a:rPr lang="es-ES"/>
              <a:t>pareja de dependencias funcionales </a:t>
            </a:r>
            <a:r>
              <a:rPr lang="es-ES" i="1"/>
              <a:t>f</a:t>
            </a:r>
            <a:r>
              <a:rPr lang="es-ES" baseline="-25000"/>
              <a:t>1 y</a:t>
            </a:r>
            <a:r>
              <a:rPr lang="es-ES"/>
              <a:t> </a:t>
            </a:r>
            <a:r>
              <a:rPr lang="es-ES" i="1"/>
              <a:t>f</a:t>
            </a:r>
            <a:r>
              <a:rPr lang="es-ES" baseline="-25000"/>
              <a:t>2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 baseline="30000"/>
              <a:t>+</a:t>
            </a:r>
            <a:br>
              <a:rPr lang="es-ES" baseline="30000"/>
            </a:br>
            <a:r>
              <a:rPr lang="es-ES" baseline="30000"/>
              <a:t>	</a:t>
            </a:r>
            <a:r>
              <a:rPr lang="es-ES"/>
              <a:t>       </a:t>
            </a:r>
            <a:r>
              <a:rPr lang="es-ES" b="1"/>
              <a:t>if</a:t>
            </a:r>
            <a:r>
              <a:rPr lang="es-ES"/>
              <a:t> </a:t>
            </a:r>
            <a:r>
              <a:rPr lang="es-ES" i="1"/>
              <a:t>f</a:t>
            </a:r>
            <a:r>
              <a:rPr lang="es-ES" baseline="-25000"/>
              <a:t>1</a:t>
            </a:r>
            <a:r>
              <a:rPr lang="es-ES"/>
              <a:t> y </a:t>
            </a:r>
            <a:r>
              <a:rPr lang="es-ES" i="1"/>
              <a:t>f</a:t>
            </a:r>
            <a:r>
              <a:rPr lang="es-ES" baseline="-25000"/>
              <a:t>2</a:t>
            </a:r>
            <a:r>
              <a:rPr lang="es-ES"/>
              <a:t> se pueden combinar mediante la transitividad</a:t>
            </a:r>
            <a:br>
              <a:rPr lang="es-ES"/>
            </a:br>
            <a:r>
              <a:rPr lang="es-ES"/>
              <a:t>		 </a:t>
            </a:r>
            <a:r>
              <a:rPr lang="es-ES" b="1"/>
              <a:t>then</a:t>
            </a:r>
            <a:r>
              <a:rPr lang="es-ES"/>
              <a:t> añadir la dependencia funcional resultante a </a:t>
            </a:r>
            <a:r>
              <a:rPr lang="es-ES" i="1"/>
              <a:t>F</a:t>
            </a:r>
            <a:r>
              <a:rPr lang="es-ES" baseline="30000"/>
              <a:t>+</a:t>
            </a:r>
            <a:br>
              <a:rPr lang="es-ES" baseline="30000"/>
            </a:br>
            <a:r>
              <a:rPr lang="es-ES" b="1"/>
              <a:t>until </a:t>
            </a:r>
            <a:r>
              <a:rPr lang="es-ES" i="1"/>
              <a:t>F</a:t>
            </a:r>
            <a:r>
              <a:rPr lang="es-ES" baseline="30000"/>
              <a:t>+</a:t>
            </a:r>
            <a:r>
              <a:rPr lang="es-ES"/>
              <a:t> no cambie más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s-ES"/>
              <a:t>NOTA: Más adelante se verá un procedimiento alternativo para este cometido 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81000"/>
            <a:ext cx="8077200" cy="609600"/>
          </a:xfrm>
        </p:spPr>
        <p:txBody>
          <a:bodyPr/>
          <a:lstStyle/>
          <a:p>
            <a:r>
              <a:rPr lang="es-ES"/>
              <a:t>Cierre de dependencias funcionales </a:t>
            </a:r>
            <a:r>
              <a:rPr lang="en-US"/>
              <a:t>(cont.)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359650" cy="4521200"/>
          </a:xfrm>
        </p:spPr>
        <p:txBody>
          <a:bodyPr/>
          <a:lstStyle/>
          <a:p>
            <a:r>
              <a:rPr lang="es-ES" dirty="0"/>
              <a:t>Se puede simplificar más el cálculo manual de </a:t>
            </a:r>
            <a:r>
              <a:rPr lang="es-ES" i="1" dirty="0"/>
              <a:t>F</a:t>
            </a:r>
            <a:r>
              <a:rPr lang="es-ES" baseline="30000" dirty="0"/>
              <a:t>+</a:t>
            </a:r>
            <a:r>
              <a:rPr lang="es-ES" dirty="0"/>
              <a:t> utilizando las siguientes reglas adicionales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Si se cumple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 </a:t>
            </a:r>
            <a:r>
              <a:rPr lang="es-ES" dirty="0"/>
              <a:t>y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i="1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 ,  entonces se cumple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 </a:t>
            </a:r>
            <a:r>
              <a:rPr lang="es-ES" b="1" dirty="0"/>
              <a:t>(unión)</a:t>
            </a:r>
            <a:endParaRPr lang="en-US" dirty="0">
              <a:sym typeface="Greek Symbols" pitchFamily="18" charset="2"/>
            </a:endParaRPr>
          </a:p>
          <a:p>
            <a:pPr lvl="1"/>
            <a:r>
              <a:rPr lang="es-ES" dirty="0"/>
              <a:t>Si se cumple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, entonces se cumple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 </a:t>
            </a:r>
            <a:r>
              <a:rPr lang="es-ES" dirty="0"/>
              <a:t>y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i="1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 </a:t>
            </a:r>
            <a:r>
              <a:rPr lang="es-ES" b="1" dirty="0"/>
              <a:t>(descomposición)</a:t>
            </a:r>
            <a:endParaRPr lang="en-US" dirty="0">
              <a:sym typeface="Monotype Sorts" pitchFamily="2" charset="2"/>
            </a:endParaRPr>
          </a:p>
          <a:p>
            <a:pPr lvl="1"/>
            <a:r>
              <a:rPr lang="es-ES" dirty="0"/>
              <a:t>Si se cumple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y </a:t>
            </a:r>
            <a:r>
              <a:rPr lang="es-ES" dirty="0"/>
              <a:t>que 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 </a:t>
            </a:r>
            <a:r>
              <a:rPr lang="es-ES" i="1" dirty="0">
                <a:sym typeface="Symbol" pitchFamily="18" charset="2"/>
              </a:rPr>
              <a:t></a:t>
            </a:r>
            <a:r>
              <a:rPr lang="es-ES" i="1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</a:t>
            </a:r>
            <a:r>
              <a:rPr lang="es-ES" dirty="0"/>
              <a:t> , entonces se cumple que </a:t>
            </a:r>
            <a:r>
              <a:rPr lang="es-ES" dirty="0">
                <a:sym typeface="Symbol" pitchFamily="18" charset="2"/>
              </a:rPr>
              <a:t>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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dirty="0">
                <a:sym typeface="Symbol" pitchFamily="18" charset="2"/>
              </a:rPr>
              <a:t></a:t>
            </a:r>
            <a:r>
              <a:rPr lang="es-ES" dirty="0"/>
              <a:t> </a:t>
            </a:r>
            <a:r>
              <a:rPr lang="es-ES" b="1" dirty="0"/>
              <a:t> (</a:t>
            </a:r>
            <a:r>
              <a:rPr lang="es-ES" b="1" dirty="0" err="1"/>
              <a:t>pseudotransitividad</a:t>
            </a:r>
            <a:r>
              <a:rPr lang="es-ES" b="1" dirty="0"/>
              <a:t>)</a:t>
            </a:r>
            <a:endParaRPr lang="en-US" dirty="0"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s-ES" dirty="0"/>
              <a:t>Las reglas anteriores se pueden inferir a partir de los axiomas de Armstrong</a:t>
            </a:r>
            <a:r>
              <a:rPr lang="en-US" dirty="0">
                <a:sym typeface="Greek Symbols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Banking Schema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819150"/>
            <a:ext cx="8261350" cy="5664200"/>
          </a:xfrm>
        </p:spPr>
        <p:txBody>
          <a:bodyPr/>
          <a:lstStyle/>
          <a:p>
            <a:r>
              <a:rPr lang="es-ES" sz="1600" i="1"/>
              <a:t>sucursal (</a:t>
            </a:r>
            <a:r>
              <a:rPr lang="es-ES" sz="1600" i="1" u="sng"/>
              <a:t>nombre_sucursal</a:t>
            </a:r>
            <a:r>
              <a:rPr lang="es-ES" sz="1600" i="1"/>
              <a:t>, ciudad_sucursal, activos) </a:t>
            </a:r>
          </a:p>
          <a:p>
            <a:r>
              <a:rPr lang="es-ES" sz="1600" i="1"/>
              <a:t>cliente (</a:t>
            </a:r>
            <a:r>
              <a:rPr lang="es-ES" sz="1600" i="1" u="sng"/>
              <a:t>id_cliente</a:t>
            </a:r>
            <a:r>
              <a:rPr lang="es-ES" sz="1600" i="1"/>
              <a:t>, nombre_cliente, calle_cliente, ciudad_cliente) </a:t>
            </a:r>
          </a:p>
          <a:p>
            <a:r>
              <a:rPr lang="es-ES" sz="1600" i="1"/>
              <a:t>préstamo (</a:t>
            </a:r>
            <a:r>
              <a:rPr lang="es-ES" sz="1600" i="1" u="sng"/>
              <a:t>número_préstamo</a:t>
            </a:r>
            <a:r>
              <a:rPr lang="es-ES" sz="1600" i="1"/>
              <a:t>, importe)</a:t>
            </a:r>
          </a:p>
          <a:p>
            <a:r>
              <a:rPr lang="es-ES" sz="1600" i="1"/>
              <a:t>cuenta (</a:t>
            </a:r>
            <a:r>
              <a:rPr lang="es-ES" sz="1600" i="1" u="sng"/>
              <a:t>número_cuenta</a:t>
            </a:r>
            <a:r>
              <a:rPr lang="es-ES" sz="1600" i="1"/>
              <a:t>, saldo) </a:t>
            </a:r>
          </a:p>
          <a:p>
            <a:r>
              <a:rPr lang="es-ES" sz="1600" i="1"/>
              <a:t>empleado (</a:t>
            </a:r>
            <a:r>
              <a:rPr lang="es-ES" sz="1600" i="1" u="sng"/>
              <a:t>id_empleado</a:t>
            </a:r>
            <a:r>
              <a:rPr lang="es-ES" sz="1600" i="1"/>
              <a:t>, nombre_empleado, número_teléfono, fecha_contratación)</a:t>
            </a:r>
          </a:p>
          <a:p>
            <a:r>
              <a:rPr lang="es-ES" sz="1600" i="1"/>
              <a:t>nombre_subordinado (</a:t>
            </a:r>
            <a:r>
              <a:rPr lang="es-ES" sz="1600" i="1" u="sng"/>
              <a:t>id_empleado</a:t>
            </a:r>
            <a:r>
              <a:rPr lang="es-ES" sz="1600" i="1"/>
              <a:t>, nombre_subordinado)</a:t>
            </a:r>
          </a:p>
          <a:p>
            <a:r>
              <a:rPr lang="es-ES" sz="1600" i="1"/>
              <a:t>sucursal_cuenta (</a:t>
            </a:r>
            <a:r>
              <a:rPr lang="es-ES" sz="1600" i="1" u="sng"/>
              <a:t>número_cuenta</a:t>
            </a:r>
            <a:r>
              <a:rPr lang="es-ES" sz="1600" i="1"/>
              <a:t>, nombre_sucursal)</a:t>
            </a:r>
          </a:p>
          <a:p>
            <a:r>
              <a:rPr lang="es-ES" sz="1600" i="1"/>
              <a:t>sucursal_préstamo (</a:t>
            </a:r>
            <a:r>
              <a:rPr lang="es-ES" sz="1600" i="1" u="sng"/>
              <a:t>número_préstamo</a:t>
            </a:r>
            <a:r>
              <a:rPr lang="es-ES" sz="1600" i="1"/>
              <a:t>, nombre_sucursal)</a:t>
            </a:r>
          </a:p>
          <a:p>
            <a:r>
              <a:rPr lang="es-ES" sz="1600" i="1"/>
              <a:t>prestatario (</a:t>
            </a:r>
            <a:r>
              <a:rPr lang="es-ES" sz="1600" i="1" u="sng"/>
              <a:t>id_cliente</a:t>
            </a:r>
            <a:r>
              <a:rPr lang="es-ES" sz="1600" i="1"/>
              <a:t>, número_préstamo)</a:t>
            </a:r>
          </a:p>
          <a:p>
            <a:r>
              <a:rPr lang="es-ES" sz="1600" i="1"/>
              <a:t>impositor (</a:t>
            </a:r>
            <a:r>
              <a:rPr lang="es-ES" sz="1600" i="1" u="sng"/>
              <a:t>id_cliente</a:t>
            </a:r>
            <a:r>
              <a:rPr lang="es-ES" sz="1600" i="1"/>
              <a:t>, número_cuenta)</a:t>
            </a:r>
          </a:p>
          <a:p>
            <a:r>
              <a:rPr lang="es-ES" sz="1600" i="1"/>
              <a:t>asesor (</a:t>
            </a:r>
            <a:r>
              <a:rPr lang="es-ES" sz="1600" i="1" u="sng"/>
              <a:t>id_cliente</a:t>
            </a:r>
            <a:r>
              <a:rPr lang="es-ES" sz="1600" i="1"/>
              <a:t>, </a:t>
            </a:r>
            <a:r>
              <a:rPr lang="es-ES" sz="1600" i="1" u="sng"/>
              <a:t>id_empleado</a:t>
            </a:r>
            <a:r>
              <a:rPr lang="es-ES" sz="1600" i="1"/>
              <a:t>, tipo)</a:t>
            </a:r>
          </a:p>
          <a:p>
            <a:r>
              <a:rPr lang="en-US" sz="1600" i="1"/>
              <a:t>trabaja_para (</a:t>
            </a:r>
            <a:r>
              <a:rPr lang="en-US" sz="1600" i="1" u="sng"/>
              <a:t>id_empleado_trabajador</a:t>
            </a:r>
            <a:r>
              <a:rPr lang="en-US" sz="1600" i="1"/>
              <a:t>, id_empleado_jefe)</a:t>
            </a:r>
          </a:p>
          <a:p>
            <a:r>
              <a:rPr lang="en-US" sz="1600" i="1"/>
              <a:t>pago (</a:t>
            </a:r>
            <a:r>
              <a:rPr lang="en-US" sz="1600" i="1" u="sng"/>
              <a:t>número_préstamo</a:t>
            </a:r>
            <a:r>
              <a:rPr lang="en-US" sz="1600" i="1"/>
              <a:t>, </a:t>
            </a:r>
            <a:r>
              <a:rPr lang="en-US" sz="1600" i="1" u="sng"/>
              <a:t>número_pago</a:t>
            </a:r>
            <a:r>
              <a:rPr lang="en-US" sz="1600" i="1"/>
              <a:t>, fecha_pago, importe_pago)</a:t>
            </a:r>
          </a:p>
          <a:p>
            <a:r>
              <a:rPr lang="en-US" sz="1600" i="1"/>
              <a:t>cuenta_ahorro (</a:t>
            </a:r>
            <a:r>
              <a:rPr lang="en-US" sz="1600" i="1" u="sng"/>
              <a:t>número_cuenta</a:t>
            </a:r>
            <a:r>
              <a:rPr lang="en-US" sz="1600" i="1"/>
              <a:t>, tasa_interés)</a:t>
            </a:r>
          </a:p>
          <a:p>
            <a:r>
              <a:rPr lang="en-US" sz="1600" i="1"/>
              <a:t>cuenta_corriente (</a:t>
            </a:r>
            <a:r>
              <a:rPr lang="en-US" sz="1600" i="1" u="sng"/>
              <a:t>número_cuenta</a:t>
            </a:r>
            <a:r>
              <a:rPr lang="en-US" sz="1600" i="1"/>
              <a:t>, importe_descubierto)</a:t>
            </a:r>
            <a:endParaRPr 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Cierre de conjuntos de atributos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AR" dirty="0" smtClean="0"/>
              <a:t>Para comprobar si un conjunto de atributos </a:t>
            </a:r>
            <a:r>
              <a:rPr lang="es-ES" dirty="0" smtClean="0">
                <a:sym typeface="Symbol" pitchFamily="18" charset="2"/>
              </a:rPr>
              <a:t></a:t>
            </a:r>
            <a:r>
              <a:rPr lang="es-AR" dirty="0" smtClean="0"/>
              <a:t> es </a:t>
            </a:r>
            <a:r>
              <a:rPr lang="es-AR" dirty="0" err="1" smtClean="0"/>
              <a:t>superclave</a:t>
            </a:r>
            <a:r>
              <a:rPr lang="es-AR" dirty="0" smtClean="0"/>
              <a:t>, hay que diseñar un algoritmo para el cálculo del conjunto de atributos determinados funcionalmente por </a:t>
            </a:r>
            <a:r>
              <a:rPr lang="es-ES" dirty="0" smtClean="0">
                <a:sym typeface="Symbol" pitchFamily="18" charset="2"/>
              </a:rPr>
              <a:t></a:t>
            </a:r>
            <a:r>
              <a:rPr lang="es-AR" dirty="0" smtClean="0"/>
              <a:t>.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AR" dirty="0" smtClean="0"/>
              <a:t>Una manera de hacerlo es calcular </a:t>
            </a:r>
            <a:r>
              <a:rPr lang="es-ES" i="1" dirty="0" smtClean="0"/>
              <a:t>F</a:t>
            </a:r>
            <a:r>
              <a:rPr lang="es-ES" baseline="30000" dirty="0" smtClean="0"/>
              <a:t>+</a:t>
            </a:r>
            <a:r>
              <a:rPr lang="es-AR" dirty="0" smtClean="0"/>
              <a:t>, tomar todas las dependencias funcionales con </a:t>
            </a:r>
            <a:r>
              <a:rPr lang="es-ES" dirty="0" smtClean="0">
                <a:sym typeface="Symbol" pitchFamily="18" charset="2"/>
              </a:rPr>
              <a:t></a:t>
            </a:r>
            <a:r>
              <a:rPr lang="es-AR" dirty="0" smtClean="0"/>
              <a:t> como término de la izquierda y tomar la unión de los términos de la derecha de todas las dependencias funciones.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AR" b="1" dirty="0" smtClean="0"/>
              <a:t>Sin embargo esto puede ser bastante costoso, ya que </a:t>
            </a:r>
            <a:r>
              <a:rPr lang="es-ES" i="1" dirty="0" smtClean="0"/>
              <a:t>F</a:t>
            </a:r>
            <a:r>
              <a:rPr lang="es-ES" baseline="30000" dirty="0" smtClean="0"/>
              <a:t>+</a:t>
            </a:r>
            <a:r>
              <a:rPr lang="es-AR" b="1" dirty="0" smtClean="0"/>
              <a:t> puede ser de gran tamaño.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s-AR" dirty="0" smtClean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AR" dirty="0" smtClean="0"/>
              <a:t>Intentamos construir un algoritmo para determinar si </a:t>
            </a:r>
            <a:r>
              <a:rPr lang="es-ES" dirty="0" smtClean="0">
                <a:sym typeface="Symbol" pitchFamily="18" charset="2"/>
              </a:rPr>
              <a:t></a:t>
            </a:r>
            <a:r>
              <a:rPr lang="es-AR" dirty="0" smtClean="0"/>
              <a:t> es </a:t>
            </a:r>
            <a:r>
              <a:rPr lang="es-AR" dirty="0" err="1" smtClean="0"/>
              <a:t>superclave</a:t>
            </a:r>
            <a:r>
              <a:rPr lang="es-AR" dirty="0" smtClean="0"/>
              <a:t> de la relación </a:t>
            </a:r>
            <a:r>
              <a:rPr lang="es-AR" i="1" dirty="0" smtClean="0"/>
              <a:t>R</a:t>
            </a:r>
            <a:r>
              <a:rPr lang="es-AR" dirty="0" smtClean="0"/>
              <a:t> para el conjunto de </a:t>
            </a:r>
            <a:r>
              <a:rPr lang="es-ES" i="1" dirty="0" smtClean="0"/>
              <a:t>F</a:t>
            </a:r>
            <a:r>
              <a:rPr lang="es-AR" dirty="0" smtClean="0"/>
              <a:t> dependencias funcionales dado.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b="1" dirty="0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Cierre de conjuntos de atributos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ES"/>
              <a:t>Dado un conjunto de atributos </a:t>
            </a:r>
            <a:r>
              <a:rPr lang="es-ES">
                <a:latin typeface="Symbol" pitchFamily="18" charset="2"/>
              </a:rPr>
              <a:t>a,</a:t>
            </a:r>
            <a:r>
              <a:rPr lang="es-ES"/>
              <a:t> se define el </a:t>
            </a:r>
            <a:r>
              <a:rPr lang="es-ES" i="1">
                <a:solidFill>
                  <a:schemeClr val="tx2"/>
                </a:solidFill>
              </a:rPr>
              <a:t>cierre</a:t>
            </a:r>
            <a:r>
              <a:rPr lang="es-ES" i="1"/>
              <a:t> </a:t>
            </a:r>
            <a:r>
              <a:rPr lang="es-ES"/>
              <a:t>de </a:t>
            </a:r>
            <a:r>
              <a:rPr lang="es-ES">
                <a:latin typeface="Symbol" pitchFamily="18" charset="2"/>
              </a:rPr>
              <a:t>a</a:t>
            </a:r>
            <a:r>
              <a:rPr lang="es-ES"/>
              <a:t> </a:t>
            </a:r>
            <a:r>
              <a:rPr lang="es-ES">
                <a:solidFill>
                  <a:schemeClr val="tx2"/>
                </a:solidFill>
              </a:rPr>
              <a:t>bajo</a:t>
            </a:r>
            <a:r>
              <a:rPr lang="es-ES"/>
              <a:t> </a:t>
            </a:r>
            <a:r>
              <a:rPr lang="es-ES" i="1"/>
              <a:t>F</a:t>
            </a:r>
            <a:r>
              <a:rPr lang="es-ES"/>
              <a:t> (denotado por </a:t>
            </a:r>
            <a:r>
              <a:rPr lang="es-ES">
                <a:latin typeface="Symbol" pitchFamily="18" charset="2"/>
              </a:rPr>
              <a:t>a</a:t>
            </a:r>
            <a:r>
              <a:rPr lang="es-ES" baseline="30000"/>
              <a:t>+</a:t>
            </a:r>
            <a:r>
              <a:rPr lang="es-ES"/>
              <a:t>) como el conjunto de atributos que se determina funcionalmente por </a:t>
            </a:r>
            <a:r>
              <a:rPr lang="es-ES">
                <a:latin typeface="Symbol" pitchFamily="18" charset="2"/>
              </a:rPr>
              <a:t>a</a:t>
            </a:r>
            <a:r>
              <a:rPr lang="es-ES"/>
              <a:t> bajo </a:t>
            </a:r>
            <a:r>
              <a:rPr lang="es-ES" i="1"/>
              <a:t>F</a:t>
            </a:r>
            <a:r>
              <a:rPr lang="en-US" i="1">
                <a:sym typeface="Greek Symbols" pitchFamily="18" charset="2"/>
              </a:rPr>
              <a:t>:</a:t>
            </a:r>
            <a:endParaRPr lang="en-US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>
                <a:sym typeface="Greek Symbols" pitchFamily="18" charset="2"/>
              </a:rPr>
              <a:t>					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s-ES"/>
              <a:t>está en </a:t>
            </a:r>
            <a:r>
              <a:rPr lang="en-US" i="1">
                <a:sym typeface="Greek Symbols" pitchFamily="18" charset="2"/>
              </a:rPr>
              <a:t>F</a:t>
            </a:r>
            <a:r>
              <a:rPr lang="en-US" baseline="30000">
                <a:sym typeface="Greek Symbols" pitchFamily="18" charset="2"/>
              </a:rPr>
              <a:t>+</a:t>
            </a:r>
            <a:r>
              <a:rPr lang="en-US">
                <a:sym typeface="Greek Symbols" pitchFamily="18" charset="2"/>
              </a:rPr>
              <a:t>  </a:t>
            </a:r>
            <a:r>
              <a:rPr lang="en-US">
                <a:sym typeface="ZapfDingbats" pitchFamily="82" charset="2"/>
              </a:rPr>
              <a:t>  </a:t>
            </a:r>
            <a:r>
              <a:rPr lang="en-US">
                <a:sym typeface="Symbol" pitchFamily="18" charset="2"/>
              </a:rPr>
              <a:t>  </a:t>
            </a:r>
            <a:r>
              <a:rPr lang="en-US">
                <a:latin typeface="Symbol" pitchFamily="18" charset="2"/>
                <a:sym typeface="Greek Symbols" pitchFamily="18" charset="2"/>
              </a:rPr>
              <a:t>a</a:t>
            </a:r>
            <a:r>
              <a:rPr lang="en-US" baseline="30000">
                <a:sym typeface="Greek Symbols" pitchFamily="18" charset="2"/>
              </a:rPr>
              <a:t>+</a:t>
            </a:r>
            <a:endParaRPr lang="en-US"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s-ES"/>
              <a:t>Algoritmo para calcular </a:t>
            </a:r>
            <a:r>
              <a:rPr lang="es-ES">
                <a:latin typeface="Symbol" pitchFamily="18" charset="2"/>
              </a:rPr>
              <a:t>a</a:t>
            </a:r>
            <a:r>
              <a:rPr lang="es-ES" baseline="30000"/>
              <a:t>+</a:t>
            </a:r>
            <a:r>
              <a:rPr lang="es-ES"/>
              <a:t>, el cierre de </a:t>
            </a:r>
            <a:r>
              <a:rPr lang="es-ES">
                <a:latin typeface="Symbol" pitchFamily="18" charset="2"/>
              </a:rPr>
              <a:t>a</a:t>
            </a:r>
            <a:r>
              <a:rPr lang="es-ES"/>
              <a:t> bajo </a:t>
            </a:r>
            <a:r>
              <a:rPr lang="es-ES" i="1"/>
              <a:t>F</a:t>
            </a:r>
            <a:endParaRPr lang="en-US" i="1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>
                <a:sym typeface="Greek Symbols" pitchFamily="18" charset="2"/>
              </a:rPr>
              <a:t>		</a:t>
            </a:r>
            <a:r>
              <a:rPr lang="es-ES" i="1"/>
              <a:t>resultado </a:t>
            </a:r>
            <a:r>
              <a:rPr lang="es-ES"/>
              <a:t>:= </a:t>
            </a:r>
            <a:r>
              <a:rPr lang="es-ES">
                <a:latin typeface="Symbol" pitchFamily="18" charset="2"/>
              </a:rPr>
              <a:t>a</a:t>
            </a:r>
            <a:r>
              <a:rPr lang="es-ES"/>
              <a:t>;</a:t>
            </a:r>
            <a:br>
              <a:rPr lang="es-ES"/>
            </a:br>
            <a:r>
              <a:rPr lang="es-ES"/>
              <a:t>	</a:t>
            </a:r>
            <a:r>
              <a:rPr lang="es-ES" b="1"/>
              <a:t>while</a:t>
            </a:r>
            <a:r>
              <a:rPr lang="es-ES"/>
              <a:t> (cambios en </a:t>
            </a:r>
            <a:r>
              <a:rPr lang="es-ES" i="1"/>
              <a:t>resultado</a:t>
            </a:r>
            <a:r>
              <a:rPr lang="es-ES"/>
              <a:t>) </a:t>
            </a:r>
            <a:r>
              <a:rPr lang="es-ES" b="1"/>
              <a:t>do</a:t>
            </a:r>
            <a:br>
              <a:rPr lang="es-ES" b="1"/>
            </a:br>
            <a:r>
              <a:rPr lang="es-ES" b="1"/>
              <a:t>		for each </a:t>
            </a:r>
            <a:r>
              <a:rPr lang="es-ES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r>
              <a:rPr lang="es-ES" b="1"/>
              <a:t>in</a:t>
            </a:r>
            <a:r>
              <a:rPr lang="es-ES" i="1"/>
              <a:t> F</a:t>
            </a:r>
            <a:r>
              <a:rPr lang="es-ES" b="1"/>
              <a:t> do</a:t>
            </a:r>
            <a:br>
              <a:rPr lang="es-ES" b="1"/>
            </a:br>
            <a:r>
              <a:rPr lang="es-ES" b="1"/>
              <a:t>			begin</a:t>
            </a:r>
            <a:br>
              <a:rPr lang="es-ES" b="1"/>
            </a:br>
            <a:r>
              <a:rPr lang="es-ES" b="1"/>
              <a:t>				if </a:t>
            </a:r>
            <a:r>
              <a:rPr lang="es-ES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 i="1"/>
              <a:t>resultado</a:t>
            </a:r>
            <a:r>
              <a:rPr lang="es-ES" b="1"/>
              <a:t> then </a:t>
            </a:r>
            <a:r>
              <a:rPr lang="es-ES" i="1"/>
              <a:t> resultado </a:t>
            </a:r>
            <a:r>
              <a:rPr lang="es-ES"/>
              <a:t>:= </a:t>
            </a:r>
            <a:r>
              <a:rPr lang="es-ES" i="1"/>
              <a:t>resultado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br>
              <a:rPr lang="es-ES"/>
            </a:br>
            <a:r>
              <a:rPr lang="es-ES"/>
              <a:t>			</a:t>
            </a:r>
            <a:r>
              <a:rPr lang="es-ES" b="1"/>
              <a:t>end</a:t>
            </a:r>
            <a:endParaRPr lang="en-US" b="1"/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b="1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Ejemplo de cierre del conjunto de atributos</a:t>
            </a:r>
            <a:endParaRPr lang="en-US" sz="280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131050" cy="5291137"/>
          </a:xfrm>
        </p:spPr>
        <p:txBody>
          <a:bodyPr/>
          <a:lstStyle/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sz="1600" i="1"/>
              <a:t>R = (A, B, C, G, H, I)</a:t>
            </a:r>
          </a:p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sz="1600" i="1"/>
              <a:t>F = </a:t>
            </a:r>
            <a:r>
              <a:rPr lang="en-US" sz="1600"/>
              <a:t>{</a:t>
            </a:r>
            <a:r>
              <a:rPr lang="en-US" sz="1600" i="1">
                <a:sym typeface="Iconic Symbols Ext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B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</a:t>
            </a:r>
            <a:r>
              <a:rPr lang="en-US" sz="1600" i="1">
                <a:sym typeface="Iconic Symbols Ext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 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</a:t>
            </a:r>
            <a:r>
              <a:rPr lang="en-US" sz="1600" i="1">
                <a:sym typeface="Iconic Symbols Ext" pitchFamily="2" charset="2"/>
              </a:rPr>
              <a:t>CG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H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</a:t>
            </a:r>
            <a:r>
              <a:rPr lang="en-US" sz="1600" i="1">
                <a:sym typeface="Iconic Symbols Ext" pitchFamily="2" charset="2"/>
              </a:rPr>
              <a:t>CG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I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</a:t>
            </a:r>
            <a:r>
              <a:rPr lang="en-US" sz="1600" i="1">
                <a:sym typeface="Iconic Symbols Ext" pitchFamily="2" charset="2"/>
              </a:rPr>
              <a:t>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H</a:t>
            </a:r>
            <a:r>
              <a:rPr lang="en-US" sz="1600">
                <a:sym typeface="Monotype Sorts" pitchFamily="2" charset="2"/>
              </a:rPr>
              <a:t>}</a:t>
            </a:r>
            <a:endParaRPr lang="en-US" sz="1600">
              <a:sym typeface="MS LineDraw" pitchFamily="49" charset="2"/>
            </a:endParaRPr>
          </a:p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S LineDraw" pitchFamily="49" charset="2"/>
              </a:rPr>
              <a:t>(</a:t>
            </a:r>
            <a:r>
              <a:rPr lang="en-US" sz="1600" i="1">
                <a:sym typeface="MS LineDraw" pitchFamily="49" charset="2"/>
              </a:rPr>
              <a:t>AG)</a:t>
            </a:r>
            <a:r>
              <a:rPr lang="en-US" sz="1600" baseline="30000">
                <a:sym typeface="MS LineDraw" pitchFamily="49" charset="2"/>
              </a:rPr>
              <a:t>+</a:t>
            </a:r>
            <a:endParaRPr lang="en-US" sz="1600">
              <a:sym typeface="MS LineDraw" pitchFamily="49" charset="2"/>
            </a:endParaRPr>
          </a:p>
          <a:p>
            <a:pPr marL="762000" lvl="1" indent="-304800"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S LineDraw" pitchFamily="49" charset="2"/>
              </a:rPr>
              <a:t>1.	</a:t>
            </a:r>
            <a:r>
              <a:rPr lang="en-US" sz="1600" i="1">
                <a:sym typeface="MS LineDraw" pitchFamily="49" charset="2"/>
              </a:rPr>
              <a:t>resultado = AG</a:t>
            </a:r>
            <a:endParaRPr lang="en-US" sz="1600">
              <a:sym typeface="MS LineDraw" pitchFamily="49" charset="2"/>
            </a:endParaRPr>
          </a:p>
          <a:p>
            <a:pPr marL="762000" lvl="1" indent="-304800"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S LineDraw" pitchFamily="49" charset="2"/>
              </a:rPr>
              <a:t>2.	</a:t>
            </a:r>
            <a:r>
              <a:rPr lang="en-US" sz="1600" i="1">
                <a:sym typeface="MS LineDraw" pitchFamily="49" charset="2"/>
              </a:rPr>
              <a:t>resultado = ABCG	(A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 </a:t>
            </a:r>
            <a:r>
              <a:rPr lang="en-US" sz="1600">
                <a:sym typeface="Monotype Sorts" pitchFamily="2" charset="2"/>
              </a:rPr>
              <a:t>y </a:t>
            </a:r>
            <a:r>
              <a:rPr lang="en-US" sz="1600" i="1">
                <a:sym typeface="Monotype Sorts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 i="1">
                <a:sym typeface="Symbol" pitchFamily="18" charset="2"/>
              </a:rPr>
              <a:t> B)</a:t>
            </a:r>
            <a:endParaRPr lang="en-US" sz="1600">
              <a:sym typeface="Symbol" pitchFamily="18" charset="2"/>
            </a:endParaRPr>
          </a:p>
          <a:p>
            <a:pPr marL="762000" lvl="1" indent="-304800"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Symbol" pitchFamily="18" charset="2"/>
              </a:rPr>
              <a:t>3.	</a:t>
            </a:r>
            <a:r>
              <a:rPr lang="en-US" sz="1600" i="1">
                <a:sym typeface="MS LineDraw" pitchFamily="49" charset="2"/>
              </a:rPr>
              <a:t>resultado = ABCG</a:t>
            </a:r>
            <a:r>
              <a:rPr lang="en-US" sz="1600" i="1">
                <a:sym typeface="Monotype Sorts" pitchFamily="2" charset="2"/>
              </a:rPr>
              <a:t>H	(CG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H</a:t>
            </a:r>
            <a:r>
              <a:rPr lang="en-US" sz="1600">
                <a:sym typeface="Monotype Sorts" pitchFamily="2" charset="2"/>
              </a:rPr>
              <a:t> y </a:t>
            </a:r>
            <a:r>
              <a:rPr lang="en-US" sz="1600" i="1">
                <a:sym typeface="Monotype Sorts" pitchFamily="2" charset="2"/>
              </a:rPr>
              <a:t>CG </a:t>
            </a:r>
            <a:r>
              <a:rPr lang="en-US" sz="1600">
                <a:sym typeface="Symbol" pitchFamily="18" charset="2"/>
              </a:rPr>
              <a:t> </a:t>
            </a:r>
            <a:r>
              <a:rPr lang="en-US" sz="1600" i="1">
                <a:sym typeface="Symbol" pitchFamily="18" charset="2"/>
              </a:rPr>
              <a:t>AGBC)</a:t>
            </a:r>
          </a:p>
          <a:p>
            <a:pPr marL="762000" lvl="1" indent="-304800"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Symbol" pitchFamily="18" charset="2"/>
              </a:rPr>
              <a:t>4.	</a:t>
            </a:r>
            <a:r>
              <a:rPr lang="en-US" sz="1600" i="1">
                <a:sym typeface="MS LineDraw" pitchFamily="49" charset="2"/>
              </a:rPr>
              <a:t>resultado = ABCG</a:t>
            </a:r>
            <a:r>
              <a:rPr lang="en-US" sz="1600" i="1">
                <a:sym typeface="Monotype Sorts" pitchFamily="2" charset="2"/>
              </a:rPr>
              <a:t>HI	(CG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I</a:t>
            </a:r>
            <a:r>
              <a:rPr lang="en-US" sz="1600">
                <a:sym typeface="Monotype Sorts" pitchFamily="2" charset="2"/>
              </a:rPr>
              <a:t> y </a:t>
            </a:r>
            <a:r>
              <a:rPr lang="en-US" sz="1600" i="1">
                <a:sym typeface="Monotype Sorts" pitchFamily="2" charset="2"/>
              </a:rPr>
              <a:t>CG </a:t>
            </a:r>
            <a:r>
              <a:rPr lang="en-US" sz="1600">
                <a:sym typeface="Symbol" pitchFamily="18" charset="2"/>
              </a:rPr>
              <a:t> </a:t>
            </a:r>
            <a:r>
              <a:rPr lang="en-US" sz="1600" i="1">
                <a:sym typeface="Symbol" pitchFamily="18" charset="2"/>
              </a:rPr>
              <a:t>AGBCH)</a:t>
            </a:r>
          </a:p>
          <a:p>
            <a:pPr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Symbol" pitchFamily="18" charset="2"/>
              </a:rPr>
              <a:t>¿Es </a:t>
            </a:r>
            <a:r>
              <a:rPr lang="en-US" sz="1600" i="1">
                <a:sym typeface="Symbol" pitchFamily="18" charset="2"/>
              </a:rPr>
              <a:t>AG</a:t>
            </a:r>
            <a:r>
              <a:rPr lang="en-US" sz="1600">
                <a:sym typeface="Symbol" pitchFamily="18" charset="2"/>
              </a:rPr>
              <a:t> una clave candidata?  </a:t>
            </a:r>
          </a:p>
          <a:p>
            <a:pPr marL="762000" lvl="1" indent="-304800"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Symbol" pitchFamily="18" charset="2"/>
              </a:rPr>
              <a:t>¿Es AG una superclave?</a:t>
            </a:r>
          </a:p>
          <a:p>
            <a:pPr marL="1163638" lvl="2" indent="-304800"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Symbol" pitchFamily="18" charset="2"/>
              </a:rPr>
              <a:t>¿Se cumple </a:t>
            </a:r>
            <a:r>
              <a:rPr lang="en-US" sz="1600" i="1">
                <a:sym typeface="Symbol" pitchFamily="18" charset="2"/>
              </a:rPr>
              <a:t>AG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R? == </a:t>
            </a:r>
            <a:r>
              <a:rPr lang="en-US" sz="1600">
                <a:sym typeface="Monotype Sorts" pitchFamily="2" charset="2"/>
              </a:rPr>
              <a:t>Es (AG)</a:t>
            </a:r>
            <a:r>
              <a:rPr lang="en-US" sz="1600" baseline="30000">
                <a:sym typeface="Monotype Sorts" pitchFamily="2" charset="2"/>
              </a:rPr>
              <a:t>+ </a:t>
            </a:r>
            <a:r>
              <a:rPr lang="en-US" sz="1600">
                <a:sym typeface="Symbol" pitchFamily="18" charset="2"/>
              </a:rPr>
              <a:t> R</a:t>
            </a:r>
            <a:endParaRPr lang="en-US" sz="1600" i="1">
              <a:sym typeface="Monotype Sorts" pitchFamily="2" charset="2"/>
            </a:endParaRPr>
          </a:p>
          <a:p>
            <a:pPr marL="762000" lvl="1" indent="-304800">
              <a:buFont typeface="Monotype Sorts" pitchFamily="2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onotype Sorts" pitchFamily="2" charset="2"/>
              </a:rPr>
              <a:t>¿Es algún subconjunto de AG una superclave?</a:t>
            </a:r>
          </a:p>
          <a:p>
            <a:pPr marL="1163638" lvl="2" indent="-304800"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onotype Sorts" pitchFamily="2" charset="2"/>
              </a:rPr>
              <a:t>¿Se cumple </a:t>
            </a:r>
            <a:r>
              <a:rPr lang="en-US" sz="1600" i="1">
                <a:sym typeface="Monotype Sorts" pitchFamily="2" charset="2"/>
              </a:rPr>
              <a:t>A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R</a:t>
            </a:r>
            <a:r>
              <a:rPr lang="en-US" sz="1600">
                <a:sym typeface="Monotype Sorts" pitchFamily="2" charset="2"/>
              </a:rPr>
              <a:t>? </a:t>
            </a:r>
            <a:r>
              <a:rPr lang="en-US" sz="1600" i="1">
                <a:sym typeface="Monotype Sorts" pitchFamily="2" charset="2"/>
              </a:rPr>
              <a:t>== </a:t>
            </a:r>
            <a:r>
              <a:rPr lang="en-US" sz="1600">
                <a:sym typeface="Monotype Sorts" pitchFamily="2" charset="2"/>
              </a:rPr>
              <a:t>Is (A)</a:t>
            </a:r>
            <a:r>
              <a:rPr lang="en-US" sz="1600" baseline="30000">
                <a:sym typeface="Monotype Sorts" pitchFamily="2" charset="2"/>
              </a:rPr>
              <a:t>+ </a:t>
            </a:r>
            <a:r>
              <a:rPr lang="en-US" sz="1600">
                <a:sym typeface="Symbol" pitchFamily="18" charset="2"/>
              </a:rPr>
              <a:t> R</a:t>
            </a:r>
            <a:endParaRPr lang="en-US" sz="1600">
              <a:sym typeface="Monotype Sorts" pitchFamily="2" charset="2"/>
            </a:endParaRPr>
          </a:p>
          <a:p>
            <a:pPr marL="1163638" lvl="2" indent="-304800"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1600">
                <a:sym typeface="Monotype Sorts" pitchFamily="2" charset="2"/>
              </a:rPr>
              <a:t>¿Se cumple </a:t>
            </a:r>
            <a:r>
              <a:rPr lang="en-US" sz="1600" i="1">
                <a:sym typeface="Monotype Sorts" pitchFamily="2" charset="2"/>
              </a:rPr>
              <a:t>G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R</a:t>
            </a:r>
            <a:r>
              <a:rPr lang="en-US" sz="1600">
                <a:sym typeface="Monotype Sorts" pitchFamily="2" charset="2"/>
              </a:rPr>
              <a:t>? == Is (G)</a:t>
            </a:r>
            <a:r>
              <a:rPr lang="en-US" sz="1600" baseline="30000">
                <a:sym typeface="Monotype Sorts" pitchFamily="2" charset="2"/>
              </a:rPr>
              <a:t>+ </a:t>
            </a:r>
            <a:r>
              <a:rPr lang="en-US" sz="1600">
                <a:sym typeface="Symbol" pitchFamily="18" charset="2"/>
              </a:rPr>
              <a:t>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01613"/>
            <a:ext cx="8077200" cy="609600"/>
          </a:xfrm>
        </p:spPr>
        <p:txBody>
          <a:bodyPr/>
          <a:lstStyle/>
          <a:p>
            <a:r>
              <a:rPr lang="es-ES"/>
              <a:t>Usos del cierre de atributos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s-ES"/>
              <a:t>Hay varios usos del algoritmo de cierre de atributos</a:t>
            </a:r>
            <a:r>
              <a:rPr lang="en-US"/>
              <a:t>:</a:t>
            </a:r>
          </a:p>
          <a:p>
            <a:r>
              <a:rPr lang="es-ES"/>
              <a:t>Prueba de superclave</a:t>
            </a:r>
            <a:r>
              <a:rPr lang="en-US"/>
              <a:t>:</a:t>
            </a:r>
          </a:p>
          <a:p>
            <a:pPr lvl="1"/>
            <a:r>
              <a:rPr lang="es-ES"/>
              <a:t>Para probar 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es una superclave, se calcula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+,</a:t>
            </a:r>
            <a:r>
              <a:rPr lang="es-ES"/>
              <a:t> y se comprueba si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 </a:t>
            </a:r>
            <a:r>
              <a:rPr lang="es-ES"/>
              <a:t>contiene todos los atributos de </a:t>
            </a:r>
            <a:r>
              <a:rPr lang="es-ES" i="1"/>
              <a:t>R</a:t>
            </a:r>
            <a:r>
              <a:rPr lang="es-ES"/>
              <a:t>.</a:t>
            </a:r>
            <a:endParaRPr lang="en-US">
              <a:sym typeface="Symbol" pitchFamily="18" charset="2"/>
            </a:endParaRPr>
          </a:p>
          <a:p>
            <a:r>
              <a:rPr lang="es-ES"/>
              <a:t>Prueba de dependencias funcionales</a:t>
            </a:r>
            <a:endParaRPr lang="en-US">
              <a:sym typeface="Symbol" pitchFamily="18" charset="2"/>
            </a:endParaRPr>
          </a:p>
          <a:p>
            <a:pPr lvl="1"/>
            <a:r>
              <a:rPr lang="es-ES"/>
              <a:t>Para comprobar si se cumple una 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(o, en otras palabras, está en </a:t>
            </a:r>
            <a:r>
              <a:rPr lang="es-ES" i="1"/>
              <a:t>F</a:t>
            </a:r>
            <a:r>
              <a:rPr lang="es-ES" baseline="30000"/>
              <a:t>+</a:t>
            </a:r>
            <a:r>
              <a:rPr lang="es-ES"/>
              <a:t>), sólo se comprueba si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</a:t>
            </a:r>
            <a:r>
              <a:rPr lang="es-ES"/>
              <a:t>. </a:t>
            </a:r>
            <a:endParaRPr lang="en-US">
              <a:sym typeface="Symbol" pitchFamily="18" charset="2"/>
            </a:endParaRPr>
          </a:p>
          <a:p>
            <a:pPr lvl="1"/>
            <a:r>
              <a:rPr lang="es-ES"/>
              <a:t>Es decir, se calcula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 </a:t>
            </a:r>
            <a:r>
              <a:rPr lang="es-ES"/>
              <a:t>utilizando el cierre de atributos, y después se comprueba si contiene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. </a:t>
            </a:r>
            <a:endParaRPr lang="en-US">
              <a:sym typeface="Symbol" pitchFamily="18" charset="2"/>
            </a:endParaRPr>
          </a:p>
          <a:p>
            <a:pPr lvl="1"/>
            <a:r>
              <a:rPr lang="es-ES"/>
              <a:t>Es una prueba simple y económica, y muy útil</a:t>
            </a:r>
            <a:endParaRPr lang="en-US">
              <a:sym typeface="Symbol" pitchFamily="18" charset="2"/>
            </a:endParaRPr>
          </a:p>
          <a:p>
            <a:r>
              <a:rPr lang="es-ES"/>
              <a:t>Cálculo del cierre de F</a:t>
            </a:r>
            <a:endParaRPr lang="en-US">
              <a:sym typeface="Symbol" pitchFamily="18" charset="2"/>
            </a:endParaRPr>
          </a:p>
          <a:p>
            <a:pPr lvl="1"/>
            <a:r>
              <a:rPr lang="es-ES"/>
              <a:t>Para cada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 i="1"/>
              <a:t>R, </a:t>
            </a:r>
            <a:r>
              <a:rPr lang="es-ES"/>
              <a:t>se halla el cierre </a:t>
            </a:r>
            <a:r>
              <a:rPr lang="es-ES">
                <a:sym typeface="Symbol" pitchFamily="18" charset="2"/>
              </a:rPr>
              <a:t></a:t>
            </a:r>
            <a:r>
              <a:rPr lang="es-ES" baseline="30000"/>
              <a:t>+</a:t>
            </a:r>
            <a:r>
              <a:rPr lang="es-ES"/>
              <a:t>, y para cada </a:t>
            </a:r>
            <a:r>
              <a:rPr lang="es-ES" i="1"/>
              <a:t>S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</a:t>
            </a:r>
            <a:r>
              <a:rPr lang="es-ES" baseline="30000"/>
              <a:t>+</a:t>
            </a:r>
            <a:r>
              <a:rPr lang="es-ES"/>
              <a:t>, se introduce una dependencia funcional </a:t>
            </a:r>
            <a:r>
              <a:rPr lang="es-ES">
                <a:sym typeface="Symbol" pitchFamily="18" charset="2"/>
              </a:rPr>
              <a:t>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S</a:t>
            </a:r>
            <a:r>
              <a:rPr lang="en-US" i="1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Recubrimiento canónico</a:t>
            </a: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conjuntos de dependencias funcionales pueden tener dependencias redundantes que pueden inferirse desde otras</a:t>
            </a:r>
            <a:endParaRPr lang="en-US"/>
          </a:p>
          <a:p>
            <a:pPr lvl="1"/>
            <a:r>
              <a:rPr lang="es-ES"/>
              <a:t>Ejemplo: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 es redundante en:   {A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B, 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C}</a:t>
            </a:r>
            <a:endParaRPr lang="en-US"/>
          </a:p>
          <a:p>
            <a:pPr lvl="1"/>
            <a:r>
              <a:rPr lang="es-ES"/>
              <a:t>Las partes de una dependencia funcional pueden ser redundantes</a:t>
            </a:r>
            <a:endParaRPr lang="en-US"/>
          </a:p>
          <a:p>
            <a:pPr lvl="2"/>
            <a:r>
              <a:rPr lang="es-ES"/>
              <a:t>Por ejemplo en RHS:    {A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B, 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CD}  se puede simplificar a </a:t>
            </a:r>
            <a:br>
              <a:rPr lang="es-ES"/>
            </a:br>
            <a:r>
              <a:rPr lang="es-ES"/>
              <a:t>                                      {A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B, 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D} </a:t>
            </a:r>
            <a:endParaRPr lang="en-US"/>
          </a:p>
          <a:p>
            <a:pPr lvl="2"/>
            <a:r>
              <a:rPr lang="es-ES"/>
              <a:t>ejemplo en LHS:    {A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B, 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 AC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D} se puede simplificar a</a:t>
            </a:r>
            <a:br>
              <a:rPr lang="es-ES"/>
            </a:br>
            <a:r>
              <a:rPr lang="es-ES"/>
              <a:t>                              {A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B,   B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C,   A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D} </a:t>
            </a:r>
            <a:endParaRPr lang="en-US"/>
          </a:p>
          <a:p>
            <a:r>
              <a:rPr lang="es-ES"/>
              <a:t>Intuitivamente, un recubrimiento canónico de F es un conjunto “mínimo” de dependencias funcionales equivalentes a F, sin dependencias redundantes o que tienen partes redundantes de las dependencias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Atributos raros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588250" cy="5257800"/>
          </a:xfrm>
        </p:spPr>
        <p:txBody>
          <a:bodyPr/>
          <a:lstStyle/>
          <a:p>
            <a:r>
              <a:rPr lang="es-ES"/>
              <a:t>Considérese un conjunto </a:t>
            </a:r>
            <a:r>
              <a:rPr lang="es-ES" i="1"/>
              <a:t>F</a:t>
            </a:r>
            <a:r>
              <a:rPr lang="es-ES"/>
              <a:t> de dependencias funcionales y la 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/>
              <a:t>.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/>
              <a:t>El atributo A es </a:t>
            </a:r>
            <a:r>
              <a:rPr lang="es-ES">
                <a:solidFill>
                  <a:schemeClr val="tx2"/>
                </a:solidFill>
              </a:rPr>
              <a:t>raro</a:t>
            </a:r>
            <a:r>
              <a:rPr lang="es-ES"/>
              <a:t> en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si A </a:t>
            </a:r>
            <a:r>
              <a:rPr lang="es-ES">
                <a:sym typeface="Symbol" pitchFamily="18" charset="2"/>
              </a:rPr>
              <a:t>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br>
              <a:rPr lang="es-ES"/>
            </a:br>
            <a:r>
              <a:rPr lang="es-ES"/>
              <a:t> y F implica lógicamente a (</a:t>
            </a:r>
            <a:r>
              <a:rPr lang="es-ES" i="1"/>
              <a:t>F</a:t>
            </a:r>
            <a:r>
              <a:rPr lang="es-ES"/>
              <a:t> –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})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{(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 – </a:t>
            </a:r>
            <a:r>
              <a:rPr lang="es-ES" i="1"/>
              <a:t>A</a:t>
            </a:r>
            <a:r>
              <a:rPr lang="es-ES"/>
              <a:t>)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}.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/>
              <a:t>El atributo A es </a:t>
            </a:r>
            <a:r>
              <a:rPr lang="es-ES">
                <a:solidFill>
                  <a:schemeClr val="tx2"/>
                </a:solidFill>
              </a:rPr>
              <a:t>raro</a:t>
            </a:r>
            <a:r>
              <a:rPr lang="es-ES"/>
              <a:t> en</a:t>
            </a:r>
            <a:r>
              <a:rPr lang="es-ES">
                <a:latin typeface="Palatino-Roman"/>
              </a:rPr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si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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</a:t>
            </a:r>
            <a:br>
              <a:rPr lang="es-ES"/>
            </a:br>
            <a:r>
              <a:rPr lang="es-ES"/>
              <a:t>  y el conjunto de dependencias funcionales </a:t>
            </a:r>
            <a:br>
              <a:rPr lang="es-ES"/>
            </a:br>
            <a:r>
              <a:rPr lang="es-ES"/>
              <a:t>  (</a:t>
            </a:r>
            <a:r>
              <a:rPr lang="es-ES" i="1"/>
              <a:t>F</a:t>
            </a:r>
            <a:r>
              <a:rPr lang="es-ES"/>
              <a:t>  –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})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 i="1"/>
              <a:t>(</a:t>
            </a:r>
            <a:r>
              <a:rPr lang="es-ES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>– </a:t>
            </a:r>
            <a:r>
              <a:rPr lang="es-ES" i="1"/>
              <a:t>A</a:t>
            </a:r>
            <a:r>
              <a:rPr lang="es-ES"/>
              <a:t>)} implica lógicamente a F.</a:t>
            </a:r>
            <a:endParaRPr lang="en-US" i="1">
              <a:sym typeface="Greek Symbols" pitchFamily="18" charset="2"/>
            </a:endParaRPr>
          </a:p>
          <a:p>
            <a:r>
              <a:rPr lang="es-ES" i="1"/>
              <a:t>Nota: </a:t>
            </a:r>
            <a:r>
              <a:rPr lang="es-ES"/>
              <a:t>la implicación en la dirección opuesta es trivial en cada uno de los casos anteriores, ya que una dependencia funcional “más fuerte” siempre implica una más débil</a:t>
            </a:r>
            <a:endParaRPr lang="en-US">
              <a:sym typeface="Greek Symbols" pitchFamily="18" charset="2"/>
            </a:endParaRPr>
          </a:p>
          <a:p>
            <a:r>
              <a:rPr lang="es-ES"/>
              <a:t>Ejemplo: Dado </a:t>
            </a:r>
            <a:r>
              <a:rPr lang="es-ES" i="1"/>
              <a:t>F</a:t>
            </a:r>
            <a:r>
              <a:rPr lang="es-ES"/>
              <a:t> = {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s-ES"/>
              <a:t>, </a:t>
            </a:r>
            <a:r>
              <a:rPr lang="es-ES" i="1"/>
              <a:t>AB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s-ES"/>
              <a:t> }</a:t>
            </a:r>
            <a:endParaRPr lang="en-US"/>
          </a:p>
          <a:p>
            <a:pPr lvl="1"/>
            <a:r>
              <a:rPr lang="es-ES" i="1"/>
              <a:t>B</a:t>
            </a:r>
            <a:r>
              <a:rPr lang="es-ES"/>
              <a:t> es raro en </a:t>
            </a:r>
            <a:r>
              <a:rPr lang="es-ES" i="1"/>
              <a:t>AB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 i="1"/>
              <a:t> C</a:t>
            </a:r>
            <a:r>
              <a:rPr lang="es-ES"/>
              <a:t> porque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s-ES"/>
              <a:t> implica lógicamente</a:t>
            </a:r>
            <a:br>
              <a:rPr lang="es-ES"/>
            </a:br>
            <a:r>
              <a:rPr lang="es-ES"/>
              <a:t> </a:t>
            </a:r>
            <a:r>
              <a:rPr lang="es-ES" i="1"/>
              <a:t>AB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n-US"/>
              <a:t>.</a:t>
            </a:r>
          </a:p>
          <a:p>
            <a:r>
              <a:rPr lang="es-ES"/>
              <a:t>Ejemplo:  Dado </a:t>
            </a:r>
            <a:r>
              <a:rPr lang="es-ES" i="1"/>
              <a:t>F</a:t>
            </a:r>
            <a:r>
              <a:rPr lang="es-ES"/>
              <a:t> = {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s-ES"/>
              <a:t>, </a:t>
            </a:r>
            <a:r>
              <a:rPr lang="es-ES" i="1"/>
              <a:t>AB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CD</a:t>
            </a:r>
            <a:r>
              <a:rPr lang="en-US" i="1"/>
              <a:t>}</a:t>
            </a:r>
          </a:p>
          <a:p>
            <a:pPr lvl="1"/>
            <a:r>
              <a:rPr lang="es-ES" i="1"/>
              <a:t>C</a:t>
            </a:r>
            <a:r>
              <a:rPr lang="es-ES"/>
              <a:t> es raro en </a:t>
            </a:r>
            <a:r>
              <a:rPr lang="es-ES" i="1"/>
              <a:t>AB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CD</a:t>
            </a:r>
            <a:r>
              <a:rPr lang="es-ES"/>
              <a:t> ya que 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C</a:t>
            </a:r>
            <a:r>
              <a:rPr lang="es-ES"/>
              <a:t> se puede inferir incluso después de borrar </a:t>
            </a:r>
            <a:r>
              <a:rPr lang="es-ES" i="1"/>
              <a:t>C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66675"/>
            <a:ext cx="7685088" cy="609600"/>
          </a:xfrm>
        </p:spPr>
        <p:txBody>
          <a:bodyPr/>
          <a:lstStyle/>
          <a:p>
            <a:r>
              <a:rPr lang="es-ES"/>
              <a:t>Comprobación si un atributo es raro</a:t>
            </a:r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s-ES"/>
              <a:t>Considérese un conjunto </a:t>
            </a:r>
            <a:r>
              <a:rPr lang="es-ES" i="1"/>
              <a:t>F</a:t>
            </a:r>
            <a:r>
              <a:rPr lang="es-ES"/>
              <a:t> de dependencias funcionales y la 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de </a:t>
            </a:r>
            <a:r>
              <a:rPr lang="es-ES" i="1"/>
              <a:t>F</a:t>
            </a:r>
            <a:r>
              <a:rPr lang="es-ES"/>
              <a:t>.</a:t>
            </a:r>
            <a:endParaRPr lang="en-US">
              <a:sym typeface="Greek Symbols" pitchFamily="18" charset="2"/>
            </a:endParaRPr>
          </a:p>
          <a:p>
            <a:pPr marL="381000" indent="-381000"/>
            <a:r>
              <a:rPr lang="es-ES"/>
              <a:t>Para comprobar si el atributo A </a:t>
            </a:r>
            <a:r>
              <a:rPr lang="es-ES">
                <a:sym typeface="Symbol" pitchFamily="18" charset="2"/>
              </a:rPr>
              <a:t>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es raro en</a:t>
            </a:r>
            <a:r>
              <a:rPr lang="es-ES">
                <a:solidFill>
                  <a:srgbClr val="FF0000"/>
                </a:solidFill>
              </a:rPr>
              <a:t> </a:t>
            </a:r>
            <a:r>
              <a:rPr lang="es-ES">
                <a:sym typeface="Symbol" pitchFamily="18" charset="2"/>
              </a:rPr>
              <a:t></a:t>
            </a:r>
            <a:r>
              <a:rPr lang="es-ES">
                <a:solidFill>
                  <a:srgbClr val="FF0000"/>
                </a:solidFill>
              </a:rPr>
              <a:t> </a:t>
            </a:r>
            <a:endParaRPr lang="en-US">
              <a:solidFill>
                <a:schemeClr val="tx2"/>
              </a:solidFill>
              <a:sym typeface="Monotype Sorts" pitchFamily="2" charset="2"/>
            </a:endParaRPr>
          </a:p>
          <a:p>
            <a:pPr marL="800100" lvl="1" indent="-342900"/>
            <a:r>
              <a:rPr lang="es-ES"/>
              <a:t>calcular (A –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})</a:t>
            </a:r>
            <a:r>
              <a:rPr lang="es-ES" baseline="30000"/>
              <a:t>+</a:t>
            </a:r>
            <a:r>
              <a:rPr lang="es-ES"/>
              <a:t> utilizando las dependencias de </a:t>
            </a:r>
            <a:r>
              <a:rPr lang="es-ES" i="1"/>
              <a:t>F</a:t>
            </a:r>
            <a:r>
              <a:rPr lang="es-ES"/>
              <a:t> </a:t>
            </a:r>
            <a:endParaRPr lang="en-US">
              <a:sym typeface="Symbol" pitchFamily="18" charset="2"/>
            </a:endParaRPr>
          </a:p>
          <a:p>
            <a:pPr marL="800100" lvl="1" indent="-342900"/>
            <a:r>
              <a:rPr lang="en-US">
                <a:sym typeface="Symbol" pitchFamily="18" charset="2"/>
              </a:rPr>
              <a:t> </a:t>
            </a:r>
            <a:r>
              <a:rPr lang="es-ES"/>
              <a:t>comprobar que (A –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})</a:t>
            </a:r>
            <a:r>
              <a:rPr lang="es-ES" baseline="30000"/>
              <a:t>+</a:t>
            </a:r>
            <a:r>
              <a:rPr lang="es-ES"/>
              <a:t> incluye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; si es así, </a:t>
            </a:r>
            <a:r>
              <a:rPr lang="es-ES" i="1"/>
              <a:t>A</a:t>
            </a:r>
            <a:r>
              <a:rPr lang="es-ES"/>
              <a:t> es raro</a:t>
            </a:r>
            <a:endParaRPr lang="en-US">
              <a:sym typeface="Greek Symbols" pitchFamily="18" charset="2"/>
            </a:endParaRPr>
          </a:p>
          <a:p>
            <a:pPr marL="381000" indent="-381000"/>
            <a:r>
              <a:rPr lang="es-ES"/>
              <a:t>Para comprobar si el atributo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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 es raro en </a:t>
            </a:r>
            <a:r>
              <a:rPr lang="es-ES">
                <a:sym typeface="Symbol" pitchFamily="18" charset="2"/>
              </a:rPr>
              <a:t></a:t>
            </a:r>
            <a:endParaRPr lang="en-US">
              <a:sym typeface="Greek Symbols" pitchFamily="18" charset="2"/>
            </a:endParaRPr>
          </a:p>
          <a:p>
            <a:pPr marL="800100" lvl="1" indent="-342900"/>
            <a:r>
              <a:rPr lang="es-ES"/>
              <a:t>calcular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 </a:t>
            </a:r>
            <a:r>
              <a:rPr lang="es-ES"/>
              <a:t> utilizando sólo las dependencias de  </a:t>
            </a:r>
            <a:br>
              <a:rPr lang="es-ES"/>
            </a:br>
            <a:r>
              <a:rPr lang="es-ES"/>
              <a:t>         F’ = (</a:t>
            </a:r>
            <a:r>
              <a:rPr lang="es-ES" i="1"/>
              <a:t>F</a:t>
            </a:r>
            <a:r>
              <a:rPr lang="es-ES"/>
              <a:t>  –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})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{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 i="1"/>
              <a:t>(</a:t>
            </a:r>
            <a:r>
              <a:rPr lang="es-ES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>– </a:t>
            </a:r>
            <a:r>
              <a:rPr lang="es-ES" i="1"/>
              <a:t>A</a:t>
            </a:r>
            <a:r>
              <a:rPr lang="es-ES"/>
              <a:t>)},</a:t>
            </a:r>
            <a:endParaRPr lang="en-US">
              <a:sym typeface="Greek Symbols" pitchFamily="18" charset="2"/>
            </a:endParaRPr>
          </a:p>
          <a:p>
            <a:pPr marL="800100" lvl="1" indent="-342900"/>
            <a:r>
              <a:rPr lang="es-ES"/>
              <a:t>comprobar que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 </a:t>
            </a:r>
            <a:r>
              <a:rPr lang="es-ES"/>
              <a:t> incluye </a:t>
            </a:r>
            <a:r>
              <a:rPr lang="es-ES" i="1"/>
              <a:t>A; </a:t>
            </a:r>
            <a:r>
              <a:rPr lang="es-ES"/>
              <a:t>si es así</a:t>
            </a:r>
            <a:r>
              <a:rPr lang="es-ES" i="1"/>
              <a:t>, A </a:t>
            </a:r>
            <a:r>
              <a:rPr lang="es-ES"/>
              <a:t>es raro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Recubrimiento canónico</a:t>
            </a: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223250" cy="5210175"/>
          </a:xfrm>
        </p:spPr>
        <p:txBody>
          <a:bodyPr/>
          <a:lstStyle/>
          <a:p>
            <a:r>
              <a:rPr lang="es-ES"/>
              <a:t>Un </a:t>
            </a:r>
            <a:r>
              <a:rPr lang="es-ES" i="1">
                <a:solidFill>
                  <a:schemeClr val="tx2"/>
                </a:solidFill>
              </a:rPr>
              <a:t>recubrimiento canónico</a:t>
            </a:r>
            <a:r>
              <a:rPr lang="es-ES" i="1"/>
              <a:t> </a:t>
            </a:r>
            <a:r>
              <a:rPr lang="es-ES"/>
              <a:t>de </a:t>
            </a:r>
            <a:r>
              <a:rPr lang="es-ES" i="1"/>
              <a:t>F</a:t>
            </a:r>
            <a:r>
              <a:rPr lang="es-ES"/>
              <a:t> es un conjunto de dependencias </a:t>
            </a:r>
            <a:r>
              <a:rPr lang="es-ES" i="1"/>
              <a:t>F</a:t>
            </a:r>
            <a:r>
              <a:rPr lang="es-ES" i="1" baseline="-25000"/>
              <a:t>c </a:t>
            </a:r>
            <a:r>
              <a:rPr lang="es-ES"/>
              <a:t>tales que 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 i="1"/>
              <a:t>F</a:t>
            </a:r>
            <a:r>
              <a:rPr lang="es-ES"/>
              <a:t> implica lógicamente todas las dependencias de </a:t>
            </a:r>
            <a:r>
              <a:rPr lang="es-ES" i="1"/>
              <a:t>F</a:t>
            </a:r>
            <a:r>
              <a:rPr lang="es-ES" i="1" baseline="-25000"/>
              <a:t>c,</a:t>
            </a:r>
            <a:r>
              <a:rPr lang="es-ES"/>
              <a:t> y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 i="1"/>
              <a:t>F</a:t>
            </a:r>
            <a:r>
              <a:rPr lang="es-ES" i="1" baseline="-25000"/>
              <a:t>c</a:t>
            </a:r>
            <a:r>
              <a:rPr lang="es-ES" baseline="-25000"/>
              <a:t> </a:t>
            </a:r>
            <a:r>
              <a:rPr lang="es-ES"/>
              <a:t>implica lógicamente todas las dependencias de </a:t>
            </a:r>
            <a:r>
              <a:rPr lang="es-ES" i="1"/>
              <a:t>F,</a:t>
            </a:r>
            <a:r>
              <a:rPr lang="es-ES"/>
              <a:t> y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/>
              <a:t>Ninguna dependencia funcional de </a:t>
            </a:r>
            <a:r>
              <a:rPr lang="es-ES" i="1"/>
              <a:t>F</a:t>
            </a:r>
            <a:r>
              <a:rPr lang="es-ES" i="1" baseline="-25000"/>
              <a:t>c</a:t>
            </a:r>
            <a:r>
              <a:rPr lang="es-ES"/>
              <a:t> contiene un atributo raro, y</a:t>
            </a:r>
            <a:endParaRPr lang="en-US">
              <a:sym typeface="Greek Symbols" pitchFamily="18" charset="2"/>
            </a:endParaRPr>
          </a:p>
          <a:p>
            <a:pPr lvl="1"/>
            <a:r>
              <a:rPr lang="es-ES"/>
              <a:t>El lado izquierdo de cada dependencia funcional de </a:t>
            </a:r>
            <a:r>
              <a:rPr lang="es-ES" i="1"/>
              <a:t>F</a:t>
            </a:r>
            <a:r>
              <a:rPr lang="es-ES" i="1" baseline="-25000"/>
              <a:t>c</a:t>
            </a:r>
            <a:r>
              <a:rPr lang="es-ES" i="1"/>
              <a:t> </a:t>
            </a:r>
            <a:r>
              <a:rPr lang="es-ES"/>
              <a:t>es único</a:t>
            </a:r>
            <a:r>
              <a:rPr lang="en-US">
                <a:sym typeface="Greek Symbols" pitchFamily="18" charset="2"/>
              </a:rPr>
              <a:t>.</a:t>
            </a:r>
          </a:p>
          <a:p>
            <a:r>
              <a:rPr lang="es-ES"/>
              <a:t>Para calcular un recubrimiento canónico de </a:t>
            </a:r>
            <a:r>
              <a:rPr lang="es-ES" i="1"/>
              <a:t>F</a:t>
            </a:r>
            <a:r>
              <a:rPr lang="es-ES"/>
              <a:t>:</a:t>
            </a:r>
            <a:r>
              <a:rPr lang="en-US"/>
              <a:t/>
            </a:r>
            <a:br>
              <a:rPr lang="en-US"/>
            </a:br>
            <a:r>
              <a:rPr lang="es-ES" b="1"/>
              <a:t>repeat</a:t>
            </a:r>
            <a:br>
              <a:rPr lang="es-ES" b="1"/>
            </a:br>
            <a:r>
              <a:rPr lang="es-ES" b="1"/>
              <a:t>	</a:t>
            </a:r>
            <a:r>
              <a:rPr lang="es-ES"/>
              <a:t>Utilizar la regla de unión para sustituir las dependencias de</a:t>
            </a:r>
            <a:r>
              <a:rPr lang="es-ES">
                <a:latin typeface="Palatino-Roman"/>
              </a:rPr>
              <a:t> </a:t>
            </a:r>
            <a:r>
              <a:rPr lang="es-ES" i="1"/>
              <a:t>F</a:t>
            </a:r>
            <a:br>
              <a:rPr lang="es-ES" i="1"/>
            </a:br>
            <a:r>
              <a:rPr lang="es-ES" i="1"/>
              <a:t>		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-25000"/>
              <a:t>1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/>
              <a:t>1</a:t>
            </a:r>
            <a:r>
              <a:rPr lang="es-ES"/>
              <a:t> y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-25000"/>
              <a:t>1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/>
              <a:t>1</a:t>
            </a:r>
            <a:r>
              <a:rPr lang="es-ES"/>
              <a:t> con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-25000"/>
              <a:t>1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/>
              <a:t>1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 baseline="-25000"/>
              <a:t>2</a:t>
            </a:r>
            <a:r>
              <a:rPr lang="es-ES"/>
              <a:t> </a:t>
            </a:r>
            <a:br>
              <a:rPr lang="es-ES"/>
            </a:br>
            <a:r>
              <a:rPr lang="es-ES"/>
              <a:t>	Hallar una 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con un </a:t>
            </a:r>
            <a:br>
              <a:rPr lang="es-ES"/>
            </a:br>
            <a:r>
              <a:rPr lang="es-ES"/>
              <a:t>		atributo raro en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o en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</a:t>
            </a:r>
            <a:br>
              <a:rPr lang="es-ES"/>
            </a:br>
            <a:r>
              <a:rPr lang="es-ES"/>
              <a:t>	Si se halla un atributo raro, borrarlo de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/>
            </a:r>
            <a:br>
              <a:rPr lang="es-ES"/>
            </a:br>
            <a:r>
              <a:rPr lang="es-ES" b="1"/>
              <a:t>until </a:t>
            </a:r>
            <a:r>
              <a:rPr lang="es-ES" i="1"/>
              <a:t>F</a:t>
            </a:r>
            <a:r>
              <a:rPr lang="es-ES"/>
              <a:t> no cambie</a:t>
            </a:r>
            <a:endParaRPr lang="en-US">
              <a:sym typeface="Greek Symbols" pitchFamily="18" charset="2"/>
            </a:endParaRPr>
          </a:p>
          <a:p>
            <a:r>
              <a:rPr lang="es-ES"/>
              <a:t>Nota: La regla de la unión puede aplicarse después de que se hayan borrado algunos atributos raros, de forma que tengan que volver a aplicarse</a:t>
            </a:r>
            <a:endParaRPr lang="en-US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r>
              <a:rPr lang="es-ES"/>
              <a:t>Cálculo de un recubrimiento canónico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220075" cy="54641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n-US" sz="1600" i="1"/>
              <a:t>R </a:t>
            </a:r>
            <a:r>
              <a:rPr lang="en-US" sz="1600"/>
              <a:t>= (</a:t>
            </a:r>
            <a:r>
              <a:rPr lang="en-US" sz="1600" i="1"/>
              <a:t>A, B, C)</a:t>
            </a:r>
            <a:br>
              <a:rPr lang="en-US" sz="1600" i="1"/>
            </a:br>
            <a:r>
              <a:rPr lang="en-US" sz="1600" i="1"/>
              <a:t>F = {A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BC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  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  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B</a:t>
            </a:r>
            <a:r>
              <a:rPr lang="en-US" sz="1600">
                <a:sym typeface="Monotype Sorts" pitchFamily="2" charset="2"/>
              </a:rPr>
              <a:t/>
            </a:r>
            <a:br>
              <a:rPr lang="en-US" sz="1600">
                <a:sym typeface="Monotype Sorts" pitchFamily="2" charset="2"/>
              </a:rPr>
            </a:br>
            <a:r>
              <a:rPr lang="en-US" sz="1600">
                <a:sym typeface="Monotype Sorts" pitchFamily="2" charset="2"/>
              </a:rPr>
              <a:t>	</a:t>
            </a:r>
            <a:r>
              <a:rPr lang="en-US" sz="1600" i="1">
                <a:sym typeface="Monotype Sorts" pitchFamily="2" charset="2"/>
              </a:rPr>
              <a:t>AB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</a:t>
            </a:r>
            <a:r>
              <a:rPr lang="en-US" sz="1600">
                <a:sym typeface="Monotype Sorts" pitchFamily="2" charset="2"/>
              </a:rPr>
              <a:t>}</a:t>
            </a:r>
          </a:p>
          <a:p>
            <a:pPr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Combinar </a:t>
            </a:r>
            <a:r>
              <a:rPr lang="es-ES" sz="1600" i="1"/>
              <a:t>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BC </a:t>
            </a:r>
            <a:r>
              <a:rPr lang="es-ES" sz="1600"/>
              <a:t>y </a:t>
            </a:r>
            <a:r>
              <a:rPr lang="es-ES" sz="1600" i="1"/>
              <a:t>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 </a:t>
            </a:r>
            <a:r>
              <a:rPr lang="es-ES" sz="1600"/>
              <a:t>dentro de </a:t>
            </a:r>
            <a:r>
              <a:rPr lang="es-ES" sz="1600" i="1"/>
              <a:t>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BC</a:t>
            </a:r>
            <a:endParaRPr lang="en-US" sz="1600" i="1">
              <a:sym typeface="Monotype Sorts" pitchFamily="2" charset="2"/>
            </a:endParaRPr>
          </a:p>
          <a:p>
            <a:pPr lvl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El conjunto es ahora </a:t>
            </a:r>
            <a:r>
              <a:rPr lang="es-ES" sz="1600" i="1"/>
              <a:t>{A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BC, B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C, AB</a:t>
            </a:r>
            <a:r>
              <a:rPr lang="es-ES" sz="1600"/>
              <a:t>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</a:t>
            </a:r>
            <a:r>
              <a:rPr lang="es-ES" sz="1600"/>
              <a:t>}</a:t>
            </a:r>
            <a:endParaRPr lang="en-US" sz="1600">
              <a:sym typeface="Monotype Sorts" pitchFamily="2" charset="2"/>
            </a:endParaRPr>
          </a:p>
          <a:p>
            <a:pPr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 i="1"/>
              <a:t>A</a:t>
            </a:r>
            <a:r>
              <a:rPr lang="es-ES" sz="1600"/>
              <a:t> es raro en </a:t>
            </a:r>
            <a:r>
              <a:rPr lang="es-ES" sz="1600" i="1"/>
              <a:t>AB</a:t>
            </a:r>
            <a:r>
              <a:rPr lang="es-ES" sz="1600"/>
              <a:t>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 </a:t>
            </a:r>
          </a:p>
          <a:p>
            <a:pPr lvl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Comprobar si el resultado de eliminar A de </a:t>
            </a:r>
            <a:r>
              <a:rPr lang="es-ES" sz="1600" i="1"/>
              <a:t>AB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 </a:t>
            </a:r>
            <a:r>
              <a:rPr lang="es-ES" sz="1600"/>
              <a:t>se puede deducir de otras dependencias</a:t>
            </a:r>
          </a:p>
          <a:p>
            <a:pPr lvl="2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Si, de hecho </a:t>
            </a:r>
            <a:r>
              <a:rPr lang="en-US" sz="1600" i="1">
                <a:sym typeface="Monotype Sorts" pitchFamily="2" charset="2"/>
              </a:rPr>
              <a:t>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</a:t>
            </a:r>
            <a:r>
              <a:rPr lang="es-ES" sz="1600"/>
              <a:t> ya está presente</a:t>
            </a:r>
          </a:p>
          <a:p>
            <a:pPr lvl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El conjunto es ahora </a:t>
            </a:r>
            <a:r>
              <a:rPr lang="es-ES" sz="1600" i="1"/>
              <a:t>{A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BC, B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</a:t>
            </a:r>
            <a:r>
              <a:rPr lang="es-ES" sz="1600"/>
              <a:t>}</a:t>
            </a:r>
            <a:endParaRPr lang="en-US" sz="1600" i="1">
              <a:sym typeface="Monotype Sorts" pitchFamily="2" charset="2"/>
            </a:endParaRPr>
          </a:p>
          <a:p>
            <a:pPr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 i="1"/>
              <a:t>C</a:t>
            </a:r>
            <a:r>
              <a:rPr lang="es-ES" sz="1600"/>
              <a:t> es raro en </a:t>
            </a:r>
            <a:r>
              <a:rPr lang="es-ES" sz="1600" i="1"/>
              <a:t>A</a:t>
            </a:r>
            <a:r>
              <a:rPr lang="es-ES" sz="1600"/>
              <a:t>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BC</a:t>
            </a:r>
          </a:p>
          <a:p>
            <a:pPr lvl="1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Comprobar si </a:t>
            </a:r>
            <a:r>
              <a:rPr lang="en-US" sz="1600" i="1">
                <a:sym typeface="Monotype Sorts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C se deduce lógicamente de </a:t>
            </a:r>
            <a:r>
              <a:rPr lang="en-US" sz="1600" i="1">
                <a:sym typeface="Monotype Sorts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B</a:t>
            </a:r>
            <a:r>
              <a:rPr lang="en-US" sz="1600">
                <a:sym typeface="Monotype Sorts" pitchFamily="2" charset="2"/>
              </a:rPr>
              <a:t> y el resto de dependencia</a:t>
            </a:r>
            <a:endParaRPr lang="es-ES" sz="1600"/>
          </a:p>
          <a:p>
            <a:pPr lvl="2"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Sí: usando la transitividad de </a:t>
            </a:r>
            <a:r>
              <a:rPr lang="es-ES" sz="1600" i="1"/>
              <a:t>A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B </a:t>
            </a:r>
            <a:r>
              <a:rPr lang="es-ES" sz="1600"/>
              <a:t>y </a:t>
            </a:r>
            <a:r>
              <a:rPr lang="es-ES" sz="1600" i="1"/>
              <a:t>B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C</a:t>
            </a:r>
            <a:r>
              <a:rPr lang="en-US" sz="1600">
                <a:sym typeface="Monotype Sorts" pitchFamily="2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684213" algn="l"/>
                <a:tab pos="2917825" algn="l"/>
              </a:tabLst>
            </a:pPr>
            <a:r>
              <a:rPr lang="es-ES" sz="1600"/>
              <a:t>El recubrimiento canónico es</a:t>
            </a:r>
            <a:r>
              <a:rPr lang="en-US" sz="1600">
                <a:sym typeface="Monotype Sorts" pitchFamily="2" charset="2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84213" algn="l"/>
                <a:tab pos="2917825" algn="l"/>
              </a:tabLst>
            </a:pPr>
            <a:r>
              <a:rPr lang="en-US" sz="1600">
                <a:sym typeface="Monotype Sorts" pitchFamily="2" charset="2"/>
              </a:rPr>
              <a:t>			</a:t>
            </a:r>
            <a:r>
              <a:rPr lang="en-US" sz="1600" i="1">
                <a:sym typeface="Monotype Sorts" pitchFamily="2" charset="2"/>
              </a:rPr>
              <a:t>A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B</a:t>
            </a:r>
            <a:br>
              <a:rPr lang="en-US" sz="1600" i="1">
                <a:sym typeface="Monotype Sorts" pitchFamily="2" charset="2"/>
              </a:rPr>
            </a:br>
            <a:r>
              <a:rPr lang="en-US" sz="1600" i="1">
                <a:sym typeface="Monotype Sorts" pitchFamily="2" charset="2"/>
              </a:rPr>
              <a:t>		B </a:t>
            </a:r>
            <a:r>
              <a:rPr lang="en-US" sz="1600">
                <a:sym typeface="Symbol" pitchFamily="18" charset="2"/>
              </a:rPr>
              <a:t></a:t>
            </a:r>
            <a:r>
              <a:rPr lang="en-US" sz="1600">
                <a:sym typeface="Monotype Sorts" pitchFamily="2" charset="2"/>
              </a:rPr>
              <a:t> </a:t>
            </a:r>
            <a:r>
              <a:rPr lang="en-US" sz="1600" i="1">
                <a:sym typeface="Monotype Sorts" pitchFamily="2" charset="2"/>
              </a:rPr>
              <a:t>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Descomposición de reunión sin pérdida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6756400" cy="475297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s-ES" dirty="0"/>
              <a:t>En el caso de </a:t>
            </a: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i="1" dirty="0"/>
              <a:t>, 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s-ES" dirty="0"/>
              <a:t> es necesario que para todas las posibles relaciones </a:t>
            </a:r>
            <a:r>
              <a:rPr lang="es-ES" i="1" dirty="0"/>
              <a:t>r en </a:t>
            </a:r>
            <a:r>
              <a:rPr lang="es-ES" dirty="0"/>
              <a:t>el esquema </a:t>
            </a:r>
            <a:r>
              <a:rPr lang="es-ES" i="1" dirty="0"/>
              <a:t>R</a:t>
            </a:r>
            <a:endParaRPr lang="en-US" i="1" dirty="0"/>
          </a:p>
          <a:p>
            <a:pPr>
              <a:buFont typeface="Monotype Sorts" pitchFamily="2" charset="2"/>
              <a:buNone/>
              <a:tabLst>
                <a:tab pos="2292350" algn="l"/>
                <a:tab pos="2976563" algn="l"/>
              </a:tabLst>
            </a:pPr>
            <a:r>
              <a:rPr lang="en-US" dirty="0"/>
              <a:t>		</a:t>
            </a:r>
            <a:r>
              <a:rPr lang="en-US" i="1" dirty="0"/>
              <a:t>r = 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i="1" baseline="-25000" dirty="0">
                <a:sym typeface="Symbol" pitchFamily="18" charset="2"/>
              </a:rPr>
              <a:t>R1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)    </a:t>
            </a:r>
            <a:r>
              <a:rPr lang="en-US" i="1" baseline="-25000" dirty="0">
                <a:sym typeface="Symbol" pitchFamily="18" charset="2"/>
              </a:rPr>
              <a:t>R2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s-ES" dirty="0"/>
              <a:t>Una descomposición de R en </a:t>
            </a:r>
            <a:r>
              <a:rPr lang="es-ES" i="1" dirty="0"/>
              <a:t>R</a:t>
            </a:r>
            <a:r>
              <a:rPr lang="es-ES" baseline="-25000" dirty="0"/>
              <a:t>1</a:t>
            </a:r>
            <a:r>
              <a:rPr lang="es-ES" dirty="0"/>
              <a:t> y </a:t>
            </a:r>
            <a:r>
              <a:rPr lang="es-ES" i="1" dirty="0"/>
              <a:t>R</a:t>
            </a:r>
            <a:r>
              <a:rPr lang="es-ES" baseline="-25000" dirty="0"/>
              <a:t>2</a:t>
            </a:r>
            <a:r>
              <a:rPr lang="es-ES" dirty="0"/>
              <a:t> es una reunión sin pérdida si y sólo si al menos una de las siguientes dependencias está en F</a:t>
            </a:r>
            <a:r>
              <a:rPr lang="es-ES" baseline="30000" dirty="0"/>
              <a:t>+</a:t>
            </a:r>
            <a:r>
              <a:rPr lang="es-ES" dirty="0"/>
              <a:t>:</a:t>
            </a:r>
            <a:endParaRPr lang="en-US" dirty="0"/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67940" name="Freeform 4"/>
          <p:cNvSpPr>
            <a:spLocks/>
          </p:cNvSpPr>
          <p:nvPr/>
        </p:nvSpPr>
        <p:spPr bwMode="auto">
          <a:xfrm>
            <a:off x="4383222" y="1974850"/>
            <a:ext cx="14287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¿Combinar esquemas?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7100" y="1139825"/>
            <a:ext cx="7704138" cy="4903788"/>
          </a:xfrm>
        </p:spPr>
        <p:txBody>
          <a:bodyPr/>
          <a:lstStyle/>
          <a:p>
            <a:r>
              <a:rPr lang="es-ES" sz="1600"/>
              <a:t>Suponga que se combina </a:t>
            </a:r>
            <a:r>
              <a:rPr lang="es-ES" sz="1600" i="1"/>
              <a:t>prestatario </a:t>
            </a:r>
            <a:r>
              <a:rPr lang="es-ES" sz="1600"/>
              <a:t>y </a:t>
            </a:r>
            <a:r>
              <a:rPr lang="es-ES" sz="1600" i="1"/>
              <a:t>préstamo</a:t>
            </a:r>
            <a:r>
              <a:rPr lang="es-ES" sz="1600"/>
              <a:t> para obtener </a:t>
            </a:r>
          </a:p>
          <a:p>
            <a:pPr lvl="1">
              <a:buFont typeface="Monotype Sorts" pitchFamily="2" charset="2"/>
              <a:buNone/>
            </a:pPr>
            <a:r>
              <a:rPr lang="es-ES" sz="1600" i="1"/>
              <a:t>prestatario_préstamo</a:t>
            </a:r>
            <a:r>
              <a:rPr lang="es-ES" sz="1600"/>
              <a:t> = (</a:t>
            </a:r>
            <a:r>
              <a:rPr lang="es-ES" sz="1600" i="1"/>
              <a:t>id_cliente</a:t>
            </a:r>
            <a:r>
              <a:rPr lang="es-ES" sz="1600"/>
              <a:t>, </a:t>
            </a:r>
            <a:r>
              <a:rPr lang="es-ES" sz="1600" i="1"/>
              <a:t>número_préstamo</a:t>
            </a:r>
            <a:r>
              <a:rPr lang="es-ES" sz="1600"/>
              <a:t>, </a:t>
            </a:r>
            <a:r>
              <a:rPr lang="es-ES" sz="1600" i="1"/>
              <a:t>importe </a:t>
            </a:r>
            <a:r>
              <a:rPr lang="es-ES" sz="1600"/>
              <a:t>)</a:t>
            </a:r>
          </a:p>
          <a:p>
            <a:r>
              <a:rPr lang="es-ES" sz="1600"/>
              <a:t>El resultado genera una repetición de información (P-100 en el ejemplo)</a:t>
            </a:r>
          </a:p>
          <a:p>
            <a:pPr lvl="1">
              <a:buFont typeface="Monotype Sorts" pitchFamily="2" charset="2"/>
              <a:buNone/>
            </a:pPr>
            <a:endParaRPr lang="es-ES" sz="1600"/>
          </a:p>
        </p:txBody>
      </p:sp>
      <p:pic>
        <p:nvPicPr>
          <p:cNvPr id="21504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47838" y="2541588"/>
            <a:ext cx="5794375" cy="3751262"/>
          </a:xfrm>
          <a:noFill/>
          <a:ln w="57150" cap="flat" cmpd="thickThin">
            <a:solidFill>
              <a:schemeClr val="tx2"/>
            </a:solidFill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202488" cy="4651375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i="1" dirty="0"/>
              <a:t>R = (A, B, C)</a:t>
            </a:r>
            <a:br>
              <a:rPr lang="en-US" i="1" dirty="0"/>
            </a:br>
            <a:r>
              <a:rPr lang="en-US" i="1" dirty="0"/>
              <a:t>F = {A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>
                <a:sym typeface="Monotype Sorts" pitchFamily="2" charset="2"/>
              </a:rPr>
              <a:t>B, 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>
                <a:sym typeface="Monotype Sorts" pitchFamily="2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dirty="0">
                <a:sym typeface="Monotype Sorts" pitchFamily="2" charset="2"/>
              </a:rPr>
              <a:t>Se </a:t>
            </a:r>
            <a:r>
              <a:rPr lang="en-US" dirty="0" err="1">
                <a:sym typeface="Monotype Sorts" pitchFamily="2" charset="2"/>
              </a:rPr>
              <a:t>puede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dirty="0" err="1">
                <a:sym typeface="Monotype Sorts" pitchFamily="2" charset="2"/>
              </a:rPr>
              <a:t>descomponer</a:t>
            </a:r>
            <a:r>
              <a:rPr lang="en-US" dirty="0">
                <a:sym typeface="Monotype Sorts" pitchFamily="2" charset="2"/>
              </a:rPr>
              <a:t> de dos </a:t>
            </a:r>
            <a:r>
              <a:rPr lang="en-US" dirty="0" err="1">
                <a:sym typeface="Monotype Sorts" pitchFamily="2" charset="2"/>
              </a:rPr>
              <a:t>formas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dirty="0" err="1">
                <a:sym typeface="Monotype Sorts" pitchFamily="2" charset="2"/>
              </a:rPr>
              <a:t>diferentes</a:t>
            </a:r>
            <a:endParaRPr lang="en-US" dirty="0">
              <a:sym typeface="Monotype Sorts" pitchFamily="2" charset="2"/>
            </a:endParaRPr>
          </a:p>
          <a:p>
            <a:pPr>
              <a:tabLst>
                <a:tab pos="2054225" algn="l"/>
              </a:tabLst>
            </a:pPr>
            <a:r>
              <a:rPr lang="en-US" i="1" dirty="0">
                <a:sym typeface="Monotype Sorts" pitchFamily="2" charset="2"/>
              </a:rPr>
              <a:t>R</a:t>
            </a:r>
            <a:r>
              <a:rPr lang="en-US" baseline="-25000" dirty="0">
                <a:sym typeface="Monotype Sorts" pitchFamily="2" charset="2"/>
              </a:rPr>
              <a:t>1</a:t>
            </a:r>
            <a:r>
              <a:rPr lang="en-US" i="1" dirty="0">
                <a:sym typeface="Monotype Sorts" pitchFamily="2" charset="2"/>
              </a:rPr>
              <a:t> = (A, B),   R</a:t>
            </a:r>
            <a:r>
              <a:rPr lang="en-US" baseline="-25000" dirty="0">
                <a:sym typeface="Monotype Sorts" pitchFamily="2" charset="2"/>
              </a:rPr>
              <a:t>2</a:t>
            </a:r>
            <a:r>
              <a:rPr lang="en-US" i="1" dirty="0">
                <a:sym typeface="Monotype Sorts" pitchFamily="2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s-ES" dirty="0"/>
              <a:t>Descomposición de reunión sin pérdida</a:t>
            </a:r>
            <a:r>
              <a:rPr lang="en-US" dirty="0">
                <a:sym typeface="Monotype Sorts" pitchFamily="2" charset="2"/>
              </a:rPr>
              <a:t>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dirty="0">
                <a:sym typeface="Monotype Sorts" pitchFamily="2" charset="2"/>
              </a:rPr>
              <a:t>		 </a:t>
            </a:r>
            <a:r>
              <a:rPr lang="en-US" i="1" dirty="0">
                <a:sym typeface="Monotype Sorts" pitchFamily="2" charset="2"/>
              </a:rPr>
              <a:t>R</a:t>
            </a:r>
            <a:r>
              <a:rPr lang="en-US" baseline="-25000" dirty="0">
                <a:sym typeface="Monotype Sorts" pitchFamily="2" charset="2"/>
              </a:rPr>
              <a:t>1 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Monotype Sorts" pitchFamily="2" charset="2"/>
              </a:rPr>
              <a:t>R</a:t>
            </a:r>
            <a:r>
              <a:rPr lang="en-US" baseline="-25000" dirty="0">
                <a:sym typeface="Monotype Sorts" pitchFamily="2" charset="2"/>
              </a:rPr>
              <a:t>2</a:t>
            </a:r>
            <a:r>
              <a:rPr lang="en-US" i="1" dirty="0">
                <a:sym typeface="Monotype Sorts" pitchFamily="2" charset="2"/>
              </a:rPr>
              <a:t> = {B} </a:t>
            </a:r>
            <a:r>
              <a:rPr lang="en-US" dirty="0">
                <a:sym typeface="Monotype Sorts" pitchFamily="2" charset="2"/>
              </a:rPr>
              <a:t>y </a:t>
            </a:r>
            <a:r>
              <a:rPr lang="en-US" i="1" dirty="0">
                <a:sym typeface="Monotype Sorts" pitchFamily="2" charset="2"/>
              </a:rPr>
              <a:t>B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</a:t>
            </a:r>
            <a:r>
              <a:rPr lang="en-US" i="1" dirty="0">
                <a:sym typeface="Monotype Sorts" pitchFamily="2" charset="2"/>
              </a:rPr>
              <a:t>B</a:t>
            </a:r>
            <a:r>
              <a:rPr lang="en-US" i="1" dirty="0" smtClean="0">
                <a:sym typeface="Monotype Sorts" pitchFamily="2" charset="2"/>
              </a:rPr>
              <a:t>C</a:t>
            </a:r>
            <a:endParaRPr lang="en-US" i="1" dirty="0">
              <a:sym typeface="Monotype Sorts" pitchFamily="2" charset="2"/>
            </a:endParaRPr>
          </a:p>
          <a:p>
            <a:pPr lvl="1">
              <a:tabLst>
                <a:tab pos="2054225" algn="l"/>
              </a:tabLst>
            </a:pPr>
            <a:r>
              <a:rPr lang="es-ES" dirty="0"/>
              <a:t>Dependencia que conserva</a:t>
            </a:r>
            <a:endParaRPr lang="en-US" dirty="0">
              <a:sym typeface="Monotype Sorts" pitchFamily="2" charset="2"/>
            </a:endParaRPr>
          </a:p>
          <a:p>
            <a:pPr>
              <a:tabLst>
                <a:tab pos="2054225" algn="l"/>
              </a:tabLst>
            </a:pPr>
            <a:r>
              <a:rPr lang="en-US" i="1" dirty="0">
                <a:sym typeface="Monotype Sorts" pitchFamily="2" charset="2"/>
              </a:rPr>
              <a:t>R</a:t>
            </a:r>
            <a:r>
              <a:rPr lang="en-US" i="1" baseline="-25000" dirty="0">
                <a:sym typeface="Monotype Sorts" pitchFamily="2" charset="2"/>
              </a:rPr>
              <a:t>1 </a:t>
            </a:r>
            <a:r>
              <a:rPr lang="en-US" i="1" dirty="0">
                <a:sym typeface="Monotype Sorts" pitchFamily="2" charset="2"/>
              </a:rPr>
              <a:t>= (A, B),   R</a:t>
            </a:r>
            <a:r>
              <a:rPr lang="en-US" baseline="-25000" dirty="0">
                <a:sym typeface="Monotype Sorts" pitchFamily="2" charset="2"/>
              </a:rPr>
              <a:t>2</a:t>
            </a:r>
            <a:r>
              <a:rPr lang="en-US" i="1" dirty="0">
                <a:sym typeface="Monotype Sorts" pitchFamily="2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s-ES" dirty="0"/>
              <a:t>Descomposición de reunión sin pérdida</a:t>
            </a:r>
            <a:r>
              <a:rPr lang="en-US" dirty="0">
                <a:sym typeface="Monotype Sorts" pitchFamily="2" charset="2"/>
              </a:rPr>
              <a:t>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dirty="0">
                <a:sym typeface="Monotype Sorts" pitchFamily="2" charset="2"/>
              </a:rPr>
              <a:t>		 </a:t>
            </a:r>
            <a:r>
              <a:rPr lang="en-US" i="1" dirty="0">
                <a:sym typeface="Monotype Sorts" pitchFamily="2" charset="2"/>
              </a:rPr>
              <a:t>R</a:t>
            </a:r>
            <a:r>
              <a:rPr lang="en-US" baseline="-25000" dirty="0">
                <a:sym typeface="Monotype Sorts" pitchFamily="2" charset="2"/>
              </a:rPr>
              <a:t>1 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Monotype Sorts" pitchFamily="2" charset="2"/>
              </a:rPr>
              <a:t>R</a:t>
            </a:r>
            <a:r>
              <a:rPr lang="en-US" baseline="-25000" dirty="0">
                <a:sym typeface="Monotype Sorts" pitchFamily="2" charset="2"/>
              </a:rPr>
              <a:t>2</a:t>
            </a:r>
            <a:r>
              <a:rPr lang="en-US" i="1" dirty="0">
                <a:sym typeface="Monotype Sorts" pitchFamily="2" charset="2"/>
              </a:rPr>
              <a:t> = {A} </a:t>
            </a:r>
            <a:r>
              <a:rPr lang="en-US" dirty="0">
                <a:sym typeface="Monotype Sorts" pitchFamily="2" charset="2"/>
              </a:rPr>
              <a:t>y </a:t>
            </a:r>
            <a:r>
              <a:rPr lang="en-US" i="1" dirty="0">
                <a:sym typeface="Monotype Sorts" pitchFamily="2" charset="2"/>
              </a:rPr>
              <a:t>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pitchFamily="2" charset="2"/>
              </a:rPr>
              <a:t> A</a:t>
            </a:r>
            <a:r>
              <a:rPr lang="en-US" i="1" dirty="0">
                <a:sym typeface="Monotype Sorts" pitchFamily="2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s-ES" dirty="0"/>
              <a:t>Dependencia que no conserva</a:t>
            </a:r>
            <a:br>
              <a:rPr lang="es-ES" dirty="0"/>
            </a:br>
            <a:r>
              <a:rPr lang="es-ES" dirty="0"/>
              <a:t>(no puede comprobar </a:t>
            </a:r>
            <a:r>
              <a:rPr lang="es-ES" i="1" dirty="0"/>
              <a:t>B </a:t>
            </a:r>
            <a:r>
              <a:rPr lang="es-ES" dirty="0">
                <a:sym typeface="Symbol" pitchFamily="18" charset="2"/>
              </a:rPr>
              <a:t></a:t>
            </a:r>
            <a:r>
              <a:rPr lang="es-ES" dirty="0"/>
              <a:t> </a:t>
            </a:r>
            <a:r>
              <a:rPr lang="es-ES" i="1" dirty="0"/>
              <a:t>C </a:t>
            </a:r>
            <a:r>
              <a:rPr lang="es-ES" dirty="0"/>
              <a:t>sin calcular </a:t>
            </a:r>
            <a:r>
              <a:rPr lang="es-ES" i="1" dirty="0"/>
              <a:t>R</a:t>
            </a:r>
            <a:r>
              <a:rPr lang="es-ES" i="1" baseline="-25000" dirty="0"/>
              <a:t>1 </a:t>
            </a:r>
            <a:r>
              <a:rPr lang="es-ES" dirty="0"/>
              <a:t>    </a:t>
            </a:r>
            <a:r>
              <a:rPr lang="es-ES" i="1" dirty="0"/>
              <a:t>R</a:t>
            </a:r>
            <a:r>
              <a:rPr lang="es-ES" baseline="-25000" dirty="0"/>
              <a:t>2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3665" y="5133975"/>
            <a:ext cx="2349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988" y="203200"/>
            <a:ext cx="6897687" cy="441325"/>
          </a:xfrm>
        </p:spPr>
        <p:txBody>
          <a:bodyPr/>
          <a:lstStyle/>
          <a:p>
            <a:r>
              <a:rPr lang="es-ES" sz="2800"/>
              <a:t>Conservación de dependencias</a:t>
            </a:r>
            <a:endParaRPr lang="en-US" sz="280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456488" cy="4716463"/>
          </a:xfrm>
        </p:spPr>
        <p:txBody>
          <a:bodyPr/>
          <a:lstStyle/>
          <a:p>
            <a:r>
              <a:rPr lang="en-US"/>
              <a:t>Sea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el conjunto de dependencia </a:t>
            </a:r>
            <a:r>
              <a:rPr lang="en-US" i="1"/>
              <a:t>F </a:t>
            </a:r>
            <a:r>
              <a:rPr lang="en-US" sz="2000" i="1" baseline="30000"/>
              <a:t>+</a:t>
            </a:r>
            <a:r>
              <a:rPr lang="en-US"/>
              <a:t> que sólo incluye atributos en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i="1"/>
              <a:t>. </a:t>
            </a:r>
          </a:p>
          <a:p>
            <a:pPr lvl="2"/>
            <a:r>
              <a:rPr lang="en-US"/>
              <a:t>Una descomposición </a:t>
            </a:r>
            <a:r>
              <a:rPr lang="en-US">
                <a:solidFill>
                  <a:schemeClr val="tx2"/>
                </a:solidFill>
              </a:rPr>
              <a:t>conserva las dependencias</a:t>
            </a:r>
            <a:r>
              <a:rPr lang="en-US"/>
              <a:t>,  si</a:t>
            </a:r>
          </a:p>
          <a:p>
            <a:pPr lvl="2">
              <a:buFont typeface="Webdings" pitchFamily="18" charset="2"/>
              <a:buNone/>
            </a:pPr>
            <a:r>
              <a:rPr lang="en-US"/>
              <a:t>         (</a:t>
            </a:r>
            <a:r>
              <a:rPr lang="en-US" i="1"/>
              <a:t>F</a:t>
            </a:r>
            <a:r>
              <a:rPr lang="en-US" baseline="-25000"/>
              <a:t>1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2 </a:t>
            </a:r>
            <a:r>
              <a:rPr lang="en-US">
                <a:sym typeface="Symbol" pitchFamily="18" charset="2"/>
              </a:rPr>
              <a:t></a:t>
            </a:r>
            <a:r>
              <a:rPr lang="en-US" i="1">
                <a:sym typeface="Symbol" pitchFamily="18" charset="2"/>
              </a:rPr>
              <a:t> …</a:t>
            </a:r>
            <a:r>
              <a:rPr lang="en-US">
                <a:sym typeface="Symbol" pitchFamily="18" charset="2"/>
              </a:rPr>
              <a:t> </a:t>
            </a:r>
            <a:r>
              <a:rPr lang="en-US" i="1">
                <a:sym typeface="Symbol" pitchFamily="18" charset="2"/>
              </a:rPr>
              <a:t> F</a:t>
            </a:r>
            <a:r>
              <a:rPr lang="en-US" baseline="-25000">
                <a:sym typeface="Symbol" pitchFamily="18" charset="2"/>
              </a:rPr>
              <a:t>n </a:t>
            </a:r>
            <a:r>
              <a:rPr lang="en-US">
                <a:sym typeface="Symbol" pitchFamily="18" charset="2"/>
              </a:rPr>
              <a:t>)</a:t>
            </a:r>
            <a:r>
              <a:rPr lang="en-US" sz="2000" baseline="30000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F </a:t>
            </a:r>
            <a:r>
              <a:rPr lang="en-US" sz="2000" i="1" baseline="30000">
                <a:sym typeface="Symbol" pitchFamily="18" charset="2"/>
              </a:rPr>
              <a:t>+</a:t>
            </a:r>
          </a:p>
          <a:p>
            <a:pPr lvl="2"/>
            <a:r>
              <a:rPr lang="en-US"/>
              <a:t>Si no se cumple, la comprobación en las actualizaciones del incumplimiento de las dependendencias puede implicar el cálculo de uniones,  que es muy costoso.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319088"/>
            <a:ext cx="8077200" cy="609600"/>
          </a:xfrm>
        </p:spPr>
        <p:txBody>
          <a:bodyPr/>
          <a:lstStyle/>
          <a:p>
            <a:r>
              <a:rPr lang="es-ES" sz="2800"/>
              <a:t>Comprobación de la conservación de dependencias</a:t>
            </a:r>
            <a:endParaRPr lang="en-US" sz="280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7100" y="1163638"/>
            <a:ext cx="8094663" cy="5197475"/>
          </a:xfrm>
        </p:spPr>
        <p:txBody>
          <a:bodyPr/>
          <a:lstStyle/>
          <a:p>
            <a:r>
              <a:rPr lang="es-ES"/>
              <a:t>Para comprobar si se conserva una dependencia </a:t>
            </a:r>
            <a:r>
              <a:rPr lang="es-ES">
                <a:sym typeface="Symbol" pitchFamily="18" charset="2"/>
              </a:rPr>
              <a:t></a:t>
            </a:r>
            <a:r>
              <a:rPr lang="es-ES"/>
              <a:t> en una descomposición de R dentro de R</a:t>
            </a:r>
            <a:r>
              <a:rPr lang="es-ES" baseline="-25000"/>
              <a:t>1</a:t>
            </a:r>
            <a:r>
              <a:rPr lang="es-ES"/>
              <a:t>, R</a:t>
            </a:r>
            <a:r>
              <a:rPr lang="es-ES" baseline="-25000"/>
              <a:t>2</a:t>
            </a:r>
            <a:r>
              <a:rPr lang="es-ES"/>
              <a:t>, …, R</a:t>
            </a:r>
            <a:r>
              <a:rPr lang="es-ES" baseline="-25000"/>
              <a:t>n</a:t>
            </a:r>
            <a:r>
              <a:rPr lang="es-ES"/>
              <a:t> se aplica la siguiente prueba simplificada (con el cierre de atributo hecho w.r.t. F)</a:t>
            </a:r>
            <a:endParaRPr lang="en-US">
              <a:sym typeface="Symbol" pitchFamily="18" charset="2"/>
            </a:endParaRPr>
          </a:p>
          <a:p>
            <a:pPr lvl="1"/>
            <a:r>
              <a:rPr lang="es-ES" i="1"/>
              <a:t>resultado </a:t>
            </a:r>
            <a:r>
              <a:rPr lang="es-ES"/>
              <a:t>=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/>
            </a:r>
            <a:br>
              <a:rPr lang="es-ES"/>
            </a:br>
            <a:r>
              <a:rPr lang="es-ES" b="1"/>
              <a:t>while</a:t>
            </a:r>
            <a:r>
              <a:rPr lang="es-ES"/>
              <a:t> (cambios en </a:t>
            </a:r>
            <a:r>
              <a:rPr lang="es-ES" i="1"/>
              <a:t>resultado</a:t>
            </a:r>
            <a:r>
              <a:rPr lang="es-ES"/>
              <a:t>) </a:t>
            </a:r>
            <a:r>
              <a:rPr lang="es-ES" b="1"/>
              <a:t>do</a:t>
            </a:r>
            <a:r>
              <a:rPr lang="es-ES"/>
              <a:t/>
            </a:r>
            <a:br>
              <a:rPr lang="es-ES"/>
            </a:br>
            <a:r>
              <a:rPr lang="es-ES"/>
              <a:t>	</a:t>
            </a:r>
            <a:r>
              <a:rPr lang="es-ES" b="1"/>
              <a:t>for each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</a:t>
            </a:r>
            <a:r>
              <a:rPr lang="es-ES"/>
              <a:t>de la descomposición</a:t>
            </a:r>
            <a:br>
              <a:rPr lang="es-ES"/>
            </a:br>
            <a:r>
              <a:rPr lang="es-ES"/>
              <a:t>		</a:t>
            </a:r>
            <a:r>
              <a:rPr lang="es-ES" i="1"/>
              <a:t>t</a:t>
            </a:r>
            <a:r>
              <a:rPr lang="es-ES"/>
              <a:t> = (</a:t>
            </a:r>
            <a:r>
              <a:rPr lang="es-ES" i="1"/>
              <a:t>resultado </a:t>
            </a:r>
            <a:r>
              <a:rPr lang="es-ES">
                <a:sym typeface="Symbol" pitchFamily="18" charset="2"/>
              </a:rPr>
              <a:t>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)</a:t>
            </a:r>
            <a:r>
              <a:rPr lang="es-ES" baseline="30000"/>
              <a:t>+ </a:t>
            </a:r>
            <a:r>
              <a:rPr lang="es-ES">
                <a:sym typeface="Symbol" pitchFamily="18" charset="2"/>
              </a:rPr>
              <a:t>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</a:t>
            </a:r>
            <a:br>
              <a:rPr lang="es-ES" i="1" baseline="-25000"/>
            </a:br>
            <a:r>
              <a:rPr lang="es-ES" i="1" baseline="-25000"/>
              <a:t>		</a:t>
            </a:r>
            <a:r>
              <a:rPr lang="es-ES" i="1"/>
              <a:t>resultado = resultado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</a:t>
            </a:r>
            <a:r>
              <a:rPr lang="es-ES" i="1"/>
              <a:t>t</a:t>
            </a:r>
            <a:endParaRPr lang="en-US" i="1">
              <a:sym typeface="Symbol" pitchFamily="18" charset="2"/>
            </a:endParaRPr>
          </a:p>
          <a:p>
            <a:pPr lvl="1"/>
            <a:r>
              <a:rPr lang="es-ES"/>
              <a:t>Si </a:t>
            </a:r>
            <a:r>
              <a:rPr lang="es-ES" i="1"/>
              <a:t>resultado</a:t>
            </a:r>
            <a:r>
              <a:rPr lang="es-ES"/>
              <a:t> contiene todos los atributos de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, entonces se conserva la 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.</a:t>
            </a:r>
            <a:endParaRPr lang="en-US">
              <a:sym typeface="Symbol" pitchFamily="18" charset="2"/>
            </a:endParaRPr>
          </a:p>
          <a:p>
            <a:r>
              <a:rPr lang="es-ES"/>
              <a:t>Se aplica la prueba en todas las dependencias de F para comprobar si una descomposición es la conservación de la dependencia</a:t>
            </a:r>
            <a:endParaRPr lang="en-US">
              <a:sym typeface="Symbol" pitchFamily="18" charset="2"/>
            </a:endParaRPr>
          </a:p>
          <a:p>
            <a:r>
              <a:rPr lang="es-ES"/>
              <a:t>Este procedimiento tarda un tiempo polinómico, en vez del tiempo exponencial necesario para calcular </a:t>
            </a:r>
            <a:r>
              <a:rPr lang="es-ES" i="1"/>
              <a:t>F</a:t>
            </a:r>
            <a:r>
              <a:rPr lang="es-ES" i="1" baseline="30000"/>
              <a:t>+</a:t>
            </a:r>
            <a:r>
              <a:rPr lang="es-ES" i="1"/>
              <a:t> </a:t>
            </a:r>
            <a:r>
              <a:rPr lang="es-ES"/>
              <a:t>y</a:t>
            </a:r>
            <a:r>
              <a:rPr lang="es-ES" i="1"/>
              <a:t> </a:t>
            </a:r>
            <a:r>
              <a:rPr lang="es-ES"/>
              <a:t>(</a:t>
            </a:r>
            <a:r>
              <a:rPr lang="es-ES" i="1"/>
              <a:t>F</a:t>
            </a:r>
            <a:r>
              <a:rPr lang="es-ES" baseline="-25000"/>
              <a:t>1</a:t>
            </a:r>
            <a:r>
              <a:rPr lang="es-ES" i="1"/>
              <a:t> </a:t>
            </a:r>
            <a:r>
              <a:rPr lang="es-ES" i="1">
                <a:sym typeface="Symbol" pitchFamily="18" charset="2"/>
              </a:rPr>
              <a:t></a:t>
            </a:r>
            <a:r>
              <a:rPr lang="es-ES" i="1"/>
              <a:t> F</a:t>
            </a:r>
            <a:r>
              <a:rPr lang="es-ES" baseline="-25000"/>
              <a:t>2 </a:t>
            </a:r>
            <a:r>
              <a:rPr lang="es-ES" i="1">
                <a:sym typeface="Symbol" pitchFamily="18" charset="2"/>
              </a:rPr>
              <a:t></a:t>
            </a:r>
            <a:r>
              <a:rPr lang="es-ES" i="1"/>
              <a:t> … </a:t>
            </a:r>
            <a:r>
              <a:rPr lang="es-ES" i="1">
                <a:sym typeface="Symbol" pitchFamily="18" charset="2"/>
              </a:rPr>
              <a:t></a:t>
            </a:r>
            <a:r>
              <a:rPr lang="es-ES" i="1"/>
              <a:t> F</a:t>
            </a:r>
            <a:r>
              <a:rPr lang="es-ES" baseline="-25000"/>
              <a:t>n</a:t>
            </a:r>
            <a:r>
              <a:rPr lang="es-ES"/>
              <a:t>)</a:t>
            </a:r>
            <a:r>
              <a:rPr lang="es-ES" baseline="30000"/>
              <a:t>+</a:t>
            </a:r>
            <a:r>
              <a:rPr lang="es-ES"/>
              <a:t> 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A, B, C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B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 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pitchFamily="2" charset="2"/>
              </a:rPr>
              <a:t> C</a:t>
            </a:r>
            <a:r>
              <a:rPr lang="en-US">
                <a:sym typeface="Monotype Sorts" pitchFamily="2" charset="2"/>
              </a:rPr>
              <a:t>}</a:t>
            </a:r>
            <a:br>
              <a:rPr lang="en-US">
                <a:sym typeface="Monotype Sorts" pitchFamily="2" charset="2"/>
              </a:rPr>
            </a:br>
            <a:r>
              <a:rPr lang="en-US">
                <a:sym typeface="Monotype Sorts" pitchFamily="2" charset="2"/>
              </a:rPr>
              <a:t> Clave = {</a:t>
            </a:r>
            <a:r>
              <a:rPr lang="en-US" i="1">
                <a:sym typeface="Monotype Sorts" pitchFamily="2" charset="2"/>
              </a:rPr>
              <a:t>A</a:t>
            </a:r>
            <a:r>
              <a:rPr lang="en-US">
                <a:sym typeface="Monotype Sorts" pitchFamily="2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>
                <a:sym typeface="Monotype Sorts" pitchFamily="2" charset="2"/>
              </a:rPr>
              <a:t> no está en FNBC</a:t>
            </a:r>
          </a:p>
          <a:p>
            <a:pPr>
              <a:tabLst>
                <a:tab pos="744538" algn="l"/>
              </a:tabLst>
            </a:pPr>
            <a:r>
              <a:rPr lang="en-US">
                <a:sym typeface="Monotype Sorts" pitchFamily="2" charset="2"/>
              </a:rPr>
              <a:t>Descomposición 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 = (</a:t>
            </a:r>
            <a:r>
              <a:rPr lang="en-US" i="1">
                <a:sym typeface="Monotype Sorts" pitchFamily="2" charset="2"/>
              </a:rPr>
              <a:t>A, B),  R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= </a:t>
            </a:r>
            <a:r>
              <a:rPr lang="en-US" i="1">
                <a:sym typeface="Monotype Sorts" pitchFamily="2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 i="1" baseline="-25000">
                <a:sym typeface="Monotype Sorts" pitchFamily="2" charset="2"/>
              </a:rPr>
              <a:t> </a:t>
            </a:r>
            <a:r>
              <a:rPr lang="en-US">
                <a:sym typeface="Monotype Sorts" pitchFamily="2" charset="2"/>
              </a:rPr>
              <a:t>y 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en FNBC</a:t>
            </a:r>
          </a:p>
          <a:p>
            <a:pPr lvl="1">
              <a:tabLst>
                <a:tab pos="744538" algn="l"/>
              </a:tabLst>
            </a:pPr>
            <a:r>
              <a:rPr lang="en-US">
                <a:sym typeface="Monotype Sorts" pitchFamily="2" charset="2"/>
              </a:rPr>
              <a:t>Descomposición de reunión sin pérdida</a:t>
            </a:r>
          </a:p>
          <a:p>
            <a:pPr lvl="1">
              <a:tabLst>
                <a:tab pos="744538" algn="l"/>
              </a:tabLst>
            </a:pPr>
            <a:r>
              <a:rPr lang="en-US">
                <a:sym typeface="Monotype Sorts" pitchFamily="2" charset="2"/>
              </a:rPr>
              <a:t>Conserva las dependencias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Prueba de la FNBC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600"/>
              <a:t>Para comprobar si una dependencia no trivial </a:t>
            </a:r>
            <a:r>
              <a:rPr lang="en-US" sz="1400">
                <a:sym typeface="Symbol" pitchFamily="18" charset="2"/>
              </a:rPr>
              <a:t></a:t>
            </a:r>
            <a:r>
              <a:rPr lang="en-US" sz="1600">
                <a:sym typeface="Greek Symbols" pitchFamily="18" charset="2"/>
              </a:rPr>
              <a:t></a:t>
            </a:r>
            <a:r>
              <a:rPr kumimoji="0" lang="en-US" sz="1600">
                <a:sym typeface="Symbol" pitchFamily="18" charset="2"/>
              </a:rPr>
              <a:t></a:t>
            </a:r>
            <a:r>
              <a:rPr lang="en-US" sz="1400" i="1">
                <a:sym typeface="Symbol" pitchFamily="18" charset="2"/>
              </a:rPr>
              <a:t></a:t>
            </a:r>
            <a:r>
              <a:rPr lang="en-US" sz="1600" i="1">
                <a:sym typeface="Greek Symbols" pitchFamily="18" charset="2"/>
              </a:rPr>
              <a:t>  </a:t>
            </a:r>
            <a:r>
              <a:rPr lang="en-US" sz="1600">
                <a:sym typeface="Greek Symbols" pitchFamily="18" charset="2"/>
              </a:rPr>
              <a:t>incumple la </a:t>
            </a:r>
            <a:r>
              <a:rPr lang="es-ES" sz="1600"/>
              <a:t>forma normal de Boyce–Codd (FNBC)</a:t>
            </a:r>
            <a:endParaRPr lang="en-US" sz="16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/>
              <a:t>1. </a:t>
            </a:r>
            <a:r>
              <a:rPr lang="es-ES" sz="1600"/>
              <a:t>calcular </a:t>
            </a:r>
            <a:r>
              <a:rPr lang="es-ES" sz="1600">
                <a:sym typeface="Symbol" pitchFamily="18" charset="2"/>
              </a:rPr>
              <a:t></a:t>
            </a:r>
            <a:r>
              <a:rPr lang="es-ES" sz="1600" baseline="30000"/>
              <a:t>+</a:t>
            </a:r>
            <a:r>
              <a:rPr lang="es-ES" sz="1600"/>
              <a:t> (el cierre de los atributos de </a:t>
            </a:r>
            <a:r>
              <a:rPr lang="es-ES" sz="1600">
                <a:sym typeface="Symbol" pitchFamily="18" charset="2"/>
              </a:rPr>
              <a:t></a:t>
            </a:r>
            <a:r>
              <a:rPr lang="es-ES" sz="1600"/>
              <a:t>), y </a:t>
            </a:r>
            <a:endParaRPr lang="en-US" sz="16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/>
              <a:t>2. </a:t>
            </a:r>
            <a:r>
              <a:rPr lang="es-ES" sz="1600"/>
              <a:t>comprobar que incluye todos los atributos de </a:t>
            </a:r>
            <a:r>
              <a:rPr lang="es-ES" sz="1600" i="1"/>
              <a:t>R</a:t>
            </a:r>
            <a:r>
              <a:rPr lang="es-ES" sz="1600"/>
              <a:t>, es decir, que es una superclave de </a:t>
            </a:r>
            <a:r>
              <a:rPr lang="es-ES" sz="1600" i="1"/>
              <a:t>R</a:t>
            </a:r>
            <a:r>
              <a:rPr lang="es-ES" sz="1600"/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s-ES" sz="1600">
                <a:solidFill>
                  <a:schemeClr val="tx2"/>
                </a:solidFill>
              </a:rPr>
              <a:t>Prueba simplificada</a:t>
            </a:r>
            <a:r>
              <a:rPr lang="es-ES" sz="1600"/>
              <a:t>: Para comprobar si un esquema de relación </a:t>
            </a:r>
            <a:r>
              <a:rPr lang="es-ES" sz="1600" i="1"/>
              <a:t>R</a:t>
            </a:r>
            <a:r>
              <a:rPr lang="es-ES" sz="1600"/>
              <a:t> con un conjunto dado de dependencias funcionales F está en FNBC, basta con comprobar sólo las dependencias del conjunto dado </a:t>
            </a:r>
            <a:r>
              <a:rPr lang="es-ES" sz="1600" i="1"/>
              <a:t>F</a:t>
            </a:r>
            <a:r>
              <a:rPr lang="es-ES" sz="1600"/>
              <a:t> en búsqueda de la violación de FNBC, sin tener que comprobar todas las dependencias de </a:t>
            </a:r>
            <a:r>
              <a:rPr lang="es-ES" sz="1600" i="1"/>
              <a:t>F</a:t>
            </a:r>
            <a:r>
              <a:rPr lang="es-ES" sz="1600" baseline="30000"/>
              <a:t>+</a:t>
            </a:r>
            <a:r>
              <a:rPr lang="es-ES" sz="1600"/>
              <a:t>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s-ES" sz="1600"/>
              <a:t>Se puede observar que si ninguna de las dependencias de </a:t>
            </a:r>
            <a:r>
              <a:rPr lang="es-ES" sz="1600" i="1"/>
              <a:t>F</a:t>
            </a:r>
            <a:r>
              <a:rPr lang="es-ES" sz="1600"/>
              <a:t> produce una violación de FNBC, entonces tampoco ninguna de las dependencias de </a:t>
            </a:r>
            <a:r>
              <a:rPr lang="es-ES" sz="1600" i="1"/>
              <a:t>F</a:t>
            </a:r>
            <a:r>
              <a:rPr lang="es-ES" sz="1600" baseline="30000"/>
              <a:t>+</a:t>
            </a:r>
            <a:r>
              <a:rPr lang="es-ES" sz="1600"/>
              <a:t> producirá una violación de FNBC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</a:pPr>
            <a:r>
              <a:rPr lang="es-ES" sz="1600"/>
              <a:t>Sin embargo, el uso único de F es </a:t>
            </a:r>
            <a:r>
              <a:rPr lang="es-ES" sz="1600">
                <a:solidFill>
                  <a:schemeClr val="tx2"/>
                </a:solidFill>
              </a:rPr>
              <a:t>incorrecto</a:t>
            </a:r>
            <a:r>
              <a:rPr lang="es-ES" sz="1600">
                <a:solidFill>
                  <a:srgbClr val="FF0000"/>
                </a:solidFill>
              </a:rPr>
              <a:t> </a:t>
            </a:r>
            <a:r>
              <a:rPr lang="es-ES" sz="1600"/>
              <a:t>cuando se comprueba una relación en una descomposición de R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s-ES" sz="1600"/>
              <a:t>Por ejemplo considérese </a:t>
            </a:r>
            <a:r>
              <a:rPr lang="es-ES" sz="1600" i="1"/>
              <a:t>R</a:t>
            </a:r>
            <a:r>
              <a:rPr lang="es-ES" sz="1600"/>
              <a:t> (</a:t>
            </a:r>
            <a:r>
              <a:rPr lang="es-ES" sz="1600" i="1"/>
              <a:t>A, B, C, D</a:t>
            </a:r>
            <a:r>
              <a:rPr lang="es-ES" sz="1600"/>
              <a:t>), con </a:t>
            </a:r>
            <a:r>
              <a:rPr lang="es-ES" sz="1600" i="1"/>
              <a:t>F</a:t>
            </a:r>
            <a:r>
              <a:rPr lang="es-ES" sz="1600"/>
              <a:t> = { </a:t>
            </a:r>
            <a:r>
              <a:rPr lang="es-ES" sz="1600" i="1"/>
              <a:t>A </a:t>
            </a:r>
            <a:r>
              <a:rPr lang="es-ES" sz="1600" i="1">
                <a:sym typeface="Symbol" pitchFamily="18" charset="2"/>
              </a:rPr>
              <a:t></a:t>
            </a:r>
            <a:r>
              <a:rPr lang="es-ES" sz="1600" i="1"/>
              <a:t>B, B </a:t>
            </a:r>
            <a:r>
              <a:rPr lang="es-ES" sz="1600" i="1">
                <a:sym typeface="Symbol" pitchFamily="18" charset="2"/>
              </a:rPr>
              <a:t></a:t>
            </a:r>
            <a:r>
              <a:rPr lang="es-ES" sz="1600" i="1"/>
              <a:t>C</a:t>
            </a:r>
            <a:r>
              <a:rPr lang="es-ES" sz="1600"/>
              <a:t>}</a:t>
            </a:r>
            <a:endParaRPr lang="en-US" sz="1600"/>
          </a:p>
          <a:p>
            <a:pPr lvl="2">
              <a:lnSpc>
                <a:spcPct val="90000"/>
              </a:lnSpc>
            </a:pPr>
            <a:r>
              <a:rPr lang="es-ES" sz="1600"/>
              <a:t>Descompóngase </a:t>
            </a:r>
            <a:r>
              <a:rPr lang="es-ES" sz="1600" i="1"/>
              <a:t>R</a:t>
            </a:r>
            <a:r>
              <a:rPr lang="es-ES" sz="1600"/>
              <a:t> en </a:t>
            </a:r>
            <a:r>
              <a:rPr lang="es-ES" sz="1600" i="1"/>
              <a:t>R</a:t>
            </a:r>
            <a:r>
              <a:rPr lang="es-ES" sz="1600" baseline="-25000"/>
              <a:t>1</a:t>
            </a:r>
            <a:r>
              <a:rPr lang="es-ES" sz="1600"/>
              <a:t>(</a:t>
            </a:r>
            <a:r>
              <a:rPr lang="es-ES" sz="1600" i="1"/>
              <a:t>A,B</a:t>
            </a:r>
            <a:r>
              <a:rPr lang="es-ES" sz="1600"/>
              <a:t>) y </a:t>
            </a:r>
            <a:r>
              <a:rPr lang="es-ES" sz="1600" i="1"/>
              <a:t>R</a:t>
            </a:r>
            <a:r>
              <a:rPr lang="es-ES" sz="1600" baseline="-25000"/>
              <a:t>2</a:t>
            </a:r>
            <a:r>
              <a:rPr lang="es-ES" sz="1600"/>
              <a:t>(</a:t>
            </a:r>
            <a:r>
              <a:rPr lang="es-ES" sz="1600" i="1"/>
              <a:t>A,C,D</a:t>
            </a:r>
            <a:r>
              <a:rPr lang="es-ES" sz="1600"/>
              <a:t>)</a:t>
            </a:r>
            <a:endParaRPr lang="en-US" sz="1600"/>
          </a:p>
          <a:p>
            <a:pPr lvl="2">
              <a:lnSpc>
                <a:spcPct val="90000"/>
              </a:lnSpc>
            </a:pPr>
            <a:r>
              <a:rPr lang="es-ES" sz="1600"/>
              <a:t>Ninguna de las dependencias de </a:t>
            </a:r>
            <a:r>
              <a:rPr lang="es-ES" sz="1600" i="1"/>
              <a:t>F</a:t>
            </a:r>
            <a:r>
              <a:rPr lang="es-ES" sz="1600"/>
              <a:t> contienen sólo los atributos de (</a:t>
            </a:r>
            <a:r>
              <a:rPr lang="es-ES" sz="1600" i="1"/>
              <a:t>A,C,D</a:t>
            </a:r>
            <a:r>
              <a:rPr lang="es-ES" sz="1600"/>
              <a:t>) así que se debería dejar de pensar que </a:t>
            </a:r>
            <a:r>
              <a:rPr lang="es-ES" sz="1600" i="1"/>
              <a:t>R</a:t>
            </a:r>
            <a:r>
              <a:rPr lang="es-ES" sz="1600" baseline="-25000"/>
              <a:t>2</a:t>
            </a:r>
            <a:r>
              <a:rPr lang="es-ES" sz="1600"/>
              <a:t> satisface a FNBC. </a:t>
            </a:r>
            <a:endParaRPr lang="en-US" sz="1600"/>
          </a:p>
          <a:p>
            <a:pPr lvl="2">
              <a:lnSpc>
                <a:spcPct val="90000"/>
              </a:lnSpc>
            </a:pPr>
            <a:r>
              <a:rPr lang="es-ES" sz="1600"/>
              <a:t>De hecho, la dependencia </a:t>
            </a:r>
            <a:r>
              <a:rPr lang="es-ES" sz="1600" i="1"/>
              <a:t>A</a:t>
            </a:r>
            <a:r>
              <a:rPr lang="es-ES" sz="1600"/>
              <a:t>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</a:t>
            </a:r>
            <a:r>
              <a:rPr lang="es-ES" sz="1600" i="1"/>
              <a:t>C</a:t>
            </a:r>
            <a:r>
              <a:rPr lang="es-ES" sz="1600"/>
              <a:t> de </a:t>
            </a:r>
            <a:r>
              <a:rPr lang="es-ES" sz="1600" i="1"/>
              <a:t>F</a:t>
            </a:r>
            <a:r>
              <a:rPr lang="es-ES" sz="1600" baseline="30000"/>
              <a:t>+</a:t>
            </a:r>
            <a:r>
              <a:rPr lang="es-ES" sz="1600"/>
              <a:t> muestra que </a:t>
            </a:r>
            <a:r>
              <a:rPr lang="es-ES" sz="1600" i="1"/>
              <a:t>R</a:t>
            </a:r>
            <a:r>
              <a:rPr lang="es-ES" sz="1600" baseline="-25000"/>
              <a:t>2</a:t>
            </a:r>
            <a:r>
              <a:rPr lang="es-ES" sz="1600"/>
              <a:t> no está en FNBC</a:t>
            </a:r>
            <a:r>
              <a:rPr lang="en-US" sz="16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736600"/>
          </a:xfrm>
        </p:spPr>
        <p:txBody>
          <a:bodyPr/>
          <a:lstStyle/>
          <a:p>
            <a:r>
              <a:rPr lang="es-ES" sz="2800"/>
              <a:t>Comprobación de la descomposición de FNBC</a:t>
            </a:r>
            <a:endParaRPr lang="en-US" sz="280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75600" cy="391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Para comprobar si una relación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 de una descomposición de </a:t>
            </a:r>
            <a:r>
              <a:rPr lang="es-ES" i="1"/>
              <a:t>R</a:t>
            </a:r>
            <a:r>
              <a:rPr lang="es-ES"/>
              <a:t> está en FNBC</a:t>
            </a:r>
            <a:r>
              <a:rPr lang="en-US"/>
              <a:t>, </a:t>
            </a:r>
          </a:p>
          <a:p>
            <a:pPr lvl="1">
              <a:lnSpc>
                <a:spcPct val="90000"/>
              </a:lnSpc>
            </a:pPr>
            <a:r>
              <a:rPr lang="es-ES"/>
              <a:t>Bien probar R</a:t>
            </a:r>
            <a:r>
              <a:rPr lang="es-ES" baseline="-25000"/>
              <a:t>i </a:t>
            </a:r>
            <a:r>
              <a:rPr lang="es-ES"/>
              <a:t>para FNBC con respecto a la </a:t>
            </a:r>
            <a:r>
              <a:rPr lang="es-ES">
                <a:solidFill>
                  <a:schemeClr val="tx2"/>
                </a:solidFill>
              </a:rPr>
              <a:t>restricción</a:t>
            </a:r>
            <a:r>
              <a:rPr lang="es-ES"/>
              <a:t> de F a R</a:t>
            </a:r>
            <a:r>
              <a:rPr lang="es-ES" baseline="-25000"/>
              <a:t>i</a:t>
            </a:r>
            <a:r>
              <a:rPr lang="es-ES"/>
              <a:t>  (es decir, todos las DF de F</a:t>
            </a:r>
            <a:r>
              <a:rPr lang="es-ES" baseline="30000"/>
              <a:t>+</a:t>
            </a:r>
            <a:r>
              <a:rPr lang="es-ES"/>
              <a:t> que contienen sólo los atributos de R</a:t>
            </a:r>
            <a:r>
              <a:rPr lang="es-ES" baseline="-25000"/>
              <a:t>i</a:t>
            </a:r>
            <a:r>
              <a:rPr lang="es-ES"/>
              <a:t>)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s-ES"/>
              <a:t>o utilizar el conjunto original de dependencias </a:t>
            </a:r>
            <a:r>
              <a:rPr lang="es-ES" i="1"/>
              <a:t>F</a:t>
            </a:r>
            <a:r>
              <a:rPr lang="es-ES"/>
              <a:t> que se incluyen en </a:t>
            </a:r>
            <a:r>
              <a:rPr lang="es-ES" i="1"/>
              <a:t>R</a:t>
            </a:r>
            <a:r>
              <a:rPr lang="es-ES"/>
              <a:t>, pero con la siguiente prueba</a:t>
            </a:r>
            <a:r>
              <a:rPr lang="en-US"/>
              <a:t>:</a:t>
            </a:r>
          </a:p>
          <a:p>
            <a:pPr lvl="3">
              <a:lnSpc>
                <a:spcPct val="90000"/>
              </a:lnSpc>
            </a:pPr>
            <a:r>
              <a:rPr lang="es-ES"/>
              <a:t>para cada conjunto de atributos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, comprobar que </a:t>
            </a:r>
            <a:r>
              <a:rPr lang="es-ES">
                <a:sym typeface="Symbol" pitchFamily="18" charset="2"/>
              </a:rPr>
              <a:t></a:t>
            </a:r>
            <a:r>
              <a:rPr lang="es-ES" baseline="30000"/>
              <a:t>+</a:t>
            </a:r>
            <a:r>
              <a:rPr lang="es-ES"/>
              <a:t> (el cierre del atributo de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) bien no incluye atributos de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-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, o incluye todos los atributos de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.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s-ES"/>
              <a:t>Si la condición se viola por algún </a:t>
            </a:r>
            <a:r>
              <a:rPr lang="es-ES">
                <a:sym typeface="Symbol" pitchFamily="18" charset="2"/>
              </a:rPr>
              <a:t></a:t>
            </a:r>
            <a:r>
              <a:rPr lang="es-ES">
                <a:sym typeface="Greek Symbols" pitchFamily="18" charset="2"/>
              </a:rPr>
              <a:t>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/>
              <a:t>  de </a:t>
            </a:r>
            <a:r>
              <a:rPr lang="es-ES" i="1"/>
              <a:t>F</a:t>
            </a:r>
            <a:r>
              <a:rPr lang="es-ES"/>
              <a:t>, la dependencia</a:t>
            </a:r>
            <a:r>
              <a:rPr lang="en-US"/>
              <a:t/>
            </a:r>
            <a:br>
              <a:rPr lang="en-US"/>
            </a:br>
            <a:r>
              <a:rPr lang="en-US"/>
              <a:t>     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 (</a:t>
            </a:r>
            <a:r>
              <a:rPr lang="en-US" baseline="30000">
                <a:sym typeface="Symbol" pitchFamily="18" charset="2"/>
              </a:rPr>
              <a:t>+ </a:t>
            </a:r>
            <a:r>
              <a:rPr lang="en-US">
                <a:sym typeface="Symbol" pitchFamily="18" charset="2"/>
              </a:rPr>
              <a:t>- </a:t>
            </a:r>
            <a:r>
              <a:rPr lang="en-US">
                <a:sym typeface="Greek Symbols" pitchFamily="18" charset="2"/>
              </a:rPr>
              <a:t></a:t>
            </a:r>
            <a:r>
              <a:rPr lang="en-US">
                <a:sym typeface="Symbol" pitchFamily="18" charset="2"/>
              </a:rPr>
              <a:t>) 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 baseline="30000"/>
              <a:t/>
            </a:r>
            <a:br>
              <a:rPr lang="en-US" baseline="30000"/>
            </a:br>
            <a:r>
              <a:rPr lang="es-ES"/>
              <a:t>se puede mostrar para incluirse en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, y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 viola FNBC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s-ES"/>
              <a:t>Utilizamos la anterior dependencia para descomponer </a:t>
            </a:r>
            <a:r>
              <a:rPr lang="en-US" i="1"/>
              <a:t>R</a:t>
            </a:r>
            <a:r>
              <a:rPr lang="en-US" i="1" baseline="-25000"/>
              <a:t>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Algoritmo de descomposición de FNBC</a:t>
            </a: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63638"/>
            <a:ext cx="8307387" cy="4291012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s-ES" i="1"/>
              <a:t>	resultado </a:t>
            </a:r>
            <a:r>
              <a:rPr lang="es-ES"/>
              <a:t>:= {</a:t>
            </a:r>
            <a:r>
              <a:rPr lang="es-ES" i="1"/>
              <a:t>R</a:t>
            </a:r>
            <a:r>
              <a:rPr lang="es-ES"/>
              <a:t>};</a:t>
            </a:r>
            <a:br>
              <a:rPr lang="es-ES"/>
            </a:br>
            <a:r>
              <a:rPr lang="es-ES" i="1"/>
              <a:t>hecho </a:t>
            </a:r>
            <a:r>
              <a:rPr lang="es-ES"/>
              <a:t>:= falso;</a:t>
            </a:r>
            <a:br>
              <a:rPr lang="es-ES"/>
            </a:br>
            <a:r>
              <a:rPr lang="es-ES"/>
              <a:t>cálculo </a:t>
            </a:r>
            <a:r>
              <a:rPr lang="es-ES" i="1"/>
              <a:t>F</a:t>
            </a:r>
            <a:r>
              <a:rPr lang="es-ES" baseline="30000"/>
              <a:t>+</a:t>
            </a:r>
            <a:r>
              <a:rPr lang="es-ES"/>
              <a:t>;</a:t>
            </a:r>
            <a:br>
              <a:rPr lang="es-ES"/>
            </a:br>
            <a:r>
              <a:rPr lang="es-ES" b="1"/>
              <a:t>while (not </a:t>
            </a:r>
            <a:r>
              <a:rPr lang="es-ES" i="1"/>
              <a:t>hecho) </a:t>
            </a:r>
            <a:r>
              <a:rPr lang="es-ES" b="1"/>
              <a:t>do</a:t>
            </a:r>
            <a:br>
              <a:rPr lang="es-ES" b="1"/>
            </a:br>
            <a:r>
              <a:rPr lang="es-ES" b="1"/>
              <a:t>	if </a:t>
            </a:r>
            <a:r>
              <a:rPr lang="es-ES"/>
              <a:t>(hay un esquema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</a:t>
            </a:r>
            <a:r>
              <a:rPr lang="es-ES"/>
              <a:t>de </a:t>
            </a:r>
            <a:r>
              <a:rPr lang="es-ES" i="1"/>
              <a:t>resultado </a:t>
            </a:r>
            <a:r>
              <a:rPr lang="es-ES"/>
              <a:t> que no esté en FNBC)</a:t>
            </a:r>
            <a:br>
              <a:rPr lang="es-ES"/>
            </a:br>
            <a:r>
              <a:rPr lang="es-ES"/>
              <a:t>		</a:t>
            </a:r>
            <a:r>
              <a:rPr lang="es-ES" b="1"/>
              <a:t>then begin</a:t>
            </a:r>
            <a:br>
              <a:rPr lang="es-ES" b="1"/>
            </a:br>
            <a:r>
              <a:rPr lang="es-ES" b="1"/>
              <a:t>			</a:t>
            </a:r>
            <a:r>
              <a:rPr lang="es-ES"/>
              <a:t>sea </a:t>
            </a:r>
            <a:r>
              <a:rPr lang="es-ES">
                <a:sym typeface="Symbol" pitchFamily="18" charset="2"/>
              </a:rPr>
              <a:t></a:t>
            </a:r>
            <a:r>
              <a:rPr lang="es-ES">
                <a:sym typeface="Greek Symbols" pitchFamily="18" charset="2"/>
              </a:rPr>
              <a:t>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> una dependencia funcional no</a:t>
            </a:r>
            <a:br>
              <a:rPr lang="es-ES"/>
            </a:br>
            <a:r>
              <a:rPr lang="es-ES"/>
              <a:t>				trivial que se cumple en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/>
            </a:r>
            <a:br>
              <a:rPr lang="es-ES" i="1"/>
            </a:br>
            <a:r>
              <a:rPr lang="es-ES" i="1"/>
              <a:t>				</a:t>
            </a:r>
            <a:r>
              <a:rPr lang="es-ES"/>
              <a:t>de forma que </a:t>
            </a:r>
            <a:r>
              <a:rPr lang="es-ES">
                <a:sym typeface="Symbol" pitchFamily="18" charset="2"/>
              </a:rPr>
              <a:t></a:t>
            </a:r>
            <a:r>
              <a:rPr lang="es-ES">
                <a:sym typeface="Greek Symbols" pitchFamily="18" charset="2"/>
              </a:rPr>
              <a:t>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</a:t>
            </a:r>
            <a:r>
              <a:rPr lang="es-ES"/>
              <a:t>no esté en </a:t>
            </a:r>
            <a:r>
              <a:rPr lang="es-ES" i="1"/>
              <a:t>F</a:t>
            </a:r>
            <a:r>
              <a:rPr lang="es-ES" baseline="30000"/>
              <a:t>+</a:t>
            </a:r>
            <a:r>
              <a:rPr lang="es-ES"/>
              <a:t>, </a:t>
            </a:r>
            <a:br>
              <a:rPr lang="es-ES"/>
            </a:br>
            <a:r>
              <a:rPr lang="es-ES"/>
              <a:t>				y 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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 = </a:t>
            </a:r>
            <a:r>
              <a:rPr lang="es-ES">
                <a:sym typeface="Symbol" pitchFamily="18" charset="2"/>
              </a:rPr>
              <a:t></a:t>
            </a:r>
            <a:r>
              <a:rPr lang="es-ES"/>
              <a:t>;</a:t>
            </a:r>
            <a:br>
              <a:rPr lang="es-ES"/>
            </a:br>
            <a:r>
              <a:rPr lang="es-ES"/>
              <a:t>			   </a:t>
            </a:r>
            <a:r>
              <a:rPr lang="es-ES" i="1"/>
              <a:t>resultado </a:t>
            </a:r>
            <a:r>
              <a:rPr lang="es-ES"/>
              <a:t>:= (</a:t>
            </a:r>
            <a:r>
              <a:rPr lang="es-ES" i="1"/>
              <a:t>resultado  – R</a:t>
            </a:r>
            <a:r>
              <a:rPr lang="es-ES" i="1" baseline="-25000"/>
              <a:t>i</a:t>
            </a:r>
            <a:r>
              <a:rPr lang="es-ES" i="1"/>
              <a:t>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(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–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/>
              <a:t>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(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,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);</a:t>
            </a:r>
            <a:br>
              <a:rPr lang="es-ES" i="1"/>
            </a:br>
            <a:r>
              <a:rPr lang="es-ES" i="1"/>
              <a:t>	    	</a:t>
            </a:r>
            <a:r>
              <a:rPr lang="es-ES" b="1"/>
              <a:t>end</a:t>
            </a:r>
            <a:br>
              <a:rPr lang="es-ES" b="1"/>
            </a:br>
            <a:r>
              <a:rPr lang="es-ES" b="1"/>
              <a:t>		else</a:t>
            </a:r>
            <a:r>
              <a:rPr lang="es-ES" i="1"/>
              <a:t> hecho </a:t>
            </a:r>
            <a:r>
              <a:rPr lang="es-ES"/>
              <a:t>:= </a:t>
            </a:r>
            <a:r>
              <a:rPr lang="es-ES" b="1"/>
              <a:t>true;</a:t>
            </a:r>
            <a:endParaRPr lang="en-US" b="1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s-ES"/>
              <a:t>Nota:  cada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</a:t>
            </a:r>
            <a:r>
              <a:rPr lang="es-ES"/>
              <a:t>está en FNBC, y la descomposición es la reunión sin pérdida</a:t>
            </a:r>
            <a:r>
              <a:rPr lang="en-US">
                <a:sym typeface="Greek Symbols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descomposición de FNBC</a:t>
            </a:r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6338888" cy="4252913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A, B, C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B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 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pitchFamily="2" charset="2"/>
              </a:rPr>
              <a:t> C</a:t>
            </a:r>
            <a:r>
              <a:rPr lang="en-US">
                <a:sym typeface="Monotype Sorts" pitchFamily="2" charset="2"/>
              </a:rPr>
              <a:t>}</a:t>
            </a:r>
            <a:br>
              <a:rPr lang="en-US">
                <a:sym typeface="Monotype Sorts" pitchFamily="2" charset="2"/>
              </a:rPr>
            </a:br>
            <a:r>
              <a:rPr lang="en-US">
                <a:sym typeface="Monotype Sorts" pitchFamily="2" charset="2"/>
              </a:rPr>
              <a:t>Clave = {</a:t>
            </a:r>
            <a:r>
              <a:rPr lang="en-US" i="1">
                <a:sym typeface="Monotype Sorts" pitchFamily="2" charset="2"/>
              </a:rPr>
              <a:t>A</a:t>
            </a:r>
            <a:r>
              <a:rPr lang="en-US">
                <a:sym typeface="Monotype Sorts" pitchFamily="2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>
                <a:sym typeface="Monotype Sorts" pitchFamily="2" charset="2"/>
              </a:rPr>
              <a:t> no está en FNBC (</a:t>
            </a:r>
            <a:r>
              <a:rPr lang="en-US" i="1">
                <a:sym typeface="Monotype Sorts" pitchFamily="2" charset="2"/>
              </a:rPr>
              <a:t>B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>
                <a:sym typeface="Monotype Sorts" pitchFamily="2" charset="2"/>
              </a:rPr>
              <a:t> C </a:t>
            </a:r>
            <a:r>
              <a:rPr lang="en-US">
                <a:sym typeface="Monotype Sorts" pitchFamily="2" charset="2"/>
              </a:rPr>
              <a:t>pero</a:t>
            </a:r>
            <a:r>
              <a:rPr lang="en-US" i="1">
                <a:sym typeface="Monotype Sorts" pitchFamily="2" charset="2"/>
              </a:rPr>
              <a:t> B </a:t>
            </a:r>
            <a:r>
              <a:rPr lang="en-US">
                <a:sym typeface="Monotype Sorts" pitchFamily="2" charset="2"/>
              </a:rPr>
              <a:t>no es una superclave)</a:t>
            </a:r>
          </a:p>
          <a:p>
            <a:pPr>
              <a:tabLst>
                <a:tab pos="744538" algn="l"/>
              </a:tabLst>
            </a:pPr>
            <a:r>
              <a:rPr lang="en-US">
                <a:sym typeface="Monotype Sorts" pitchFamily="2" charset="2"/>
              </a:rPr>
              <a:t>Descomposición</a:t>
            </a: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 = (</a:t>
            </a:r>
            <a:r>
              <a:rPr lang="en-US" i="1">
                <a:sym typeface="Monotype Sorts" pitchFamily="2" charset="2"/>
              </a:rPr>
              <a:t>B, C)</a:t>
            </a:r>
            <a:endParaRPr lang="en-US">
              <a:sym typeface="Monotype Sorts" pitchFamily="2" charset="2"/>
            </a:endParaRPr>
          </a:p>
          <a:p>
            <a:pPr lvl="1">
              <a:tabLst>
                <a:tab pos="744538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= </a:t>
            </a:r>
            <a:r>
              <a:rPr lang="en-US" i="1">
                <a:sym typeface="Monotype Sorts" pitchFamily="2" charset="2"/>
              </a:rPr>
              <a:t>(A,B)</a:t>
            </a:r>
          </a:p>
          <a:p>
            <a:pPr lvl="1">
              <a:buFont typeface="Monotype Sorts" pitchFamily="2" charset="2"/>
              <a:buNone/>
              <a:tabLst>
                <a:tab pos="744538" algn="l"/>
              </a:tabLst>
            </a:pPr>
            <a:endParaRPr lang="en-US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descomposición de FNBC</a:t>
            </a: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640638" cy="4767263"/>
          </a:xfrm>
        </p:spPr>
        <p:txBody>
          <a:bodyPr/>
          <a:lstStyle/>
          <a:p>
            <a:pPr>
              <a:tabLst>
                <a:tab pos="744538" algn="l"/>
                <a:tab pos="2574925" algn="l"/>
              </a:tabLst>
            </a:pPr>
            <a:r>
              <a:rPr lang="es-ES"/>
              <a:t>Relación </a:t>
            </a:r>
            <a:r>
              <a:rPr lang="es-ES" i="1"/>
              <a:t>R </a:t>
            </a:r>
            <a:r>
              <a:rPr lang="es-ES"/>
              <a:t>original y dependencia funciona </a:t>
            </a:r>
            <a:r>
              <a:rPr lang="es-ES" i="1"/>
              <a:t>F</a:t>
            </a:r>
            <a:endParaRPr lang="es-ES"/>
          </a:p>
          <a:p>
            <a:pPr>
              <a:buFont typeface="Monotype Sorts" pitchFamily="2" charset="2"/>
              <a:buNone/>
              <a:tabLst>
                <a:tab pos="744538" algn="l"/>
                <a:tab pos="2574925" algn="l"/>
              </a:tabLst>
            </a:pPr>
            <a:r>
              <a:rPr lang="es-ES" i="1"/>
              <a:t>	R = (nombre_sucursal, ciudad_sucursal, activo,</a:t>
            </a:r>
            <a:br>
              <a:rPr lang="es-ES" i="1"/>
            </a:br>
            <a:r>
              <a:rPr lang="es-ES" i="1"/>
              <a:t>	nombre_cliente, número_préstamo, importe)</a:t>
            </a:r>
            <a:br>
              <a:rPr lang="es-ES" i="1"/>
            </a:br>
            <a:r>
              <a:rPr lang="es-ES" i="1"/>
              <a:t>F = {nombre_sucursal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activo ciudad_sucursal</a:t>
            </a:r>
            <a:br>
              <a:rPr lang="es-ES" i="1"/>
            </a:br>
            <a:r>
              <a:rPr lang="es-ES" i="1"/>
              <a:t>	número_préstamo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importe nombre_sucursal}</a:t>
            </a:r>
            <a:br>
              <a:rPr lang="es-ES" i="1"/>
            </a:br>
            <a:r>
              <a:rPr lang="es-ES"/>
              <a:t>Clave = </a:t>
            </a:r>
            <a:r>
              <a:rPr lang="es-ES" i="1"/>
              <a:t>{número_préstamo, nombre_cliente}</a:t>
            </a:r>
            <a:endParaRPr lang="en-US" i="1">
              <a:sym typeface="Monotype Sorts" pitchFamily="2" charset="2"/>
            </a:endParaRPr>
          </a:p>
          <a:p>
            <a:pPr>
              <a:tabLst>
                <a:tab pos="744538" algn="l"/>
                <a:tab pos="2574925" algn="l"/>
              </a:tabLst>
            </a:pPr>
            <a:r>
              <a:rPr lang="es-ES"/>
              <a:t>Descomposición</a:t>
            </a:r>
            <a:endParaRPr lang="en-US">
              <a:sym typeface="Monotype Sorts" pitchFamily="2" charset="2"/>
            </a:endParaRPr>
          </a:p>
          <a:p>
            <a:pPr lvl="1">
              <a:tabLst>
                <a:tab pos="744538" algn="l"/>
                <a:tab pos="2574925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 = (</a:t>
            </a:r>
            <a:r>
              <a:rPr lang="es-ES" i="1"/>
              <a:t>nombre_sucursal, ciudad_sucursal, activo</a:t>
            </a:r>
            <a:r>
              <a:rPr lang="en-US" i="1">
                <a:sym typeface="Monotype Sorts" pitchFamily="2" charset="2"/>
              </a:rPr>
              <a:t>)</a:t>
            </a:r>
          </a:p>
          <a:p>
            <a:pPr lvl="1">
              <a:tabLst>
                <a:tab pos="744538" algn="l"/>
                <a:tab pos="2574925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= </a:t>
            </a:r>
            <a:r>
              <a:rPr lang="en-US" i="1">
                <a:sym typeface="Monotype Sorts" pitchFamily="2" charset="2"/>
              </a:rPr>
              <a:t>(</a:t>
            </a:r>
            <a:r>
              <a:rPr lang="es-ES" i="1"/>
              <a:t>nombre_sucursal, nombre_cliente, número_préstamo, importe</a:t>
            </a:r>
            <a:r>
              <a:rPr lang="en-US" i="1">
                <a:sym typeface="Monotype Sorts" pitchFamily="2" charset="2"/>
              </a:rPr>
              <a:t>)</a:t>
            </a:r>
          </a:p>
          <a:p>
            <a:pPr lvl="1">
              <a:tabLst>
                <a:tab pos="744538" algn="l"/>
                <a:tab pos="2574925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3</a:t>
            </a:r>
            <a:r>
              <a:rPr lang="en-US">
                <a:sym typeface="Monotype Sorts" pitchFamily="2" charset="2"/>
              </a:rPr>
              <a:t> = </a:t>
            </a:r>
            <a:r>
              <a:rPr lang="en-US" i="1">
                <a:sym typeface="Monotype Sorts" pitchFamily="2" charset="2"/>
              </a:rPr>
              <a:t>(</a:t>
            </a:r>
            <a:r>
              <a:rPr lang="es-ES" i="1"/>
              <a:t>nombre_sucursal, número_préstamo, importe</a:t>
            </a:r>
            <a:r>
              <a:rPr lang="en-US" i="1">
                <a:sym typeface="Monotype Sorts" pitchFamily="2" charset="2"/>
              </a:rPr>
              <a:t>)</a:t>
            </a:r>
          </a:p>
          <a:p>
            <a:pPr lvl="1">
              <a:tabLst>
                <a:tab pos="744538" algn="l"/>
                <a:tab pos="2574925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4</a:t>
            </a:r>
            <a:r>
              <a:rPr lang="en-US">
                <a:sym typeface="Monotype Sorts" pitchFamily="2" charset="2"/>
              </a:rPr>
              <a:t> = </a:t>
            </a:r>
            <a:r>
              <a:rPr lang="en-US" i="1">
                <a:sym typeface="Monotype Sorts" pitchFamily="2" charset="2"/>
              </a:rPr>
              <a:t>(</a:t>
            </a:r>
            <a:r>
              <a:rPr lang="es-ES" i="1"/>
              <a:t>nombre_cliente, número_préstamo</a:t>
            </a:r>
            <a:r>
              <a:rPr lang="en-US" i="1">
                <a:sym typeface="Monotype Sorts" pitchFamily="2" charset="2"/>
              </a:rPr>
              <a:t>)</a:t>
            </a:r>
          </a:p>
          <a:p>
            <a:pPr>
              <a:tabLst>
                <a:tab pos="744538" algn="l"/>
                <a:tab pos="2574925" algn="l"/>
              </a:tabLst>
            </a:pPr>
            <a:r>
              <a:rPr lang="es-ES"/>
              <a:t>Descomposición final</a:t>
            </a:r>
            <a:r>
              <a:rPr lang="en-US">
                <a:sym typeface="Monotype Sorts" pitchFamily="2" charset="2"/>
              </a:rPr>
              <a:t/>
            </a:r>
            <a:br>
              <a:rPr lang="en-US">
                <a:sym typeface="Monotype Sorts" pitchFamily="2" charset="2"/>
              </a:rPr>
            </a:br>
            <a:r>
              <a:rPr lang="en-US">
                <a:sym typeface="Monotype Sorts" pitchFamily="2" charset="2"/>
              </a:rPr>
              <a:t>		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3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R</a:t>
            </a:r>
            <a:r>
              <a:rPr lang="en-US" baseline="-25000">
                <a:sym typeface="Monotype Sorts" pitchFamily="2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6675"/>
            <a:ext cx="7831138" cy="623888"/>
          </a:xfrm>
        </p:spPr>
        <p:txBody>
          <a:bodyPr/>
          <a:lstStyle/>
          <a:p>
            <a:r>
              <a:rPr lang="es-ES" sz="2800"/>
              <a:t>FNBC y su conservación de dependencias</a:t>
            </a:r>
            <a:endParaRPr lang="en-US" sz="2800"/>
          </a:p>
        </p:txBody>
      </p:sp>
      <p:sp>
        <p:nvSpPr>
          <p:cNvPr id="73733" name="Text Box 5"/>
          <p:cNvSpPr txBox="1">
            <a:spLocks noGrp="1" noChangeArrowheads="1"/>
          </p:cNvSpPr>
          <p:nvPr>
            <p:ph type="body" idx="1"/>
          </p:nvPr>
        </p:nvSpPr>
        <p:spPr>
          <a:xfrm>
            <a:off x="927100" y="1909763"/>
            <a:ext cx="6724650" cy="4114800"/>
          </a:xfrm>
          <a:noFill/>
          <a:ln/>
        </p:spPr>
        <p:txBody>
          <a:bodyPr/>
          <a:lstStyle/>
          <a:p>
            <a:pPr>
              <a:tabLst>
                <a:tab pos="744538" algn="l"/>
                <a:tab pos="2679700" algn="l"/>
              </a:tabLst>
            </a:pPr>
            <a:r>
              <a:rPr lang="en-US" i="1"/>
              <a:t>R = (J, K, L)</a:t>
            </a:r>
            <a:br>
              <a:rPr lang="en-US" i="1"/>
            </a:br>
            <a:r>
              <a:rPr lang="en-US" i="1"/>
              <a:t>F = {JK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</a:t>
            </a:r>
            <a:br>
              <a:rPr lang="en-US" i="1">
                <a:sym typeface="Monotype Sorts" pitchFamily="2" charset="2"/>
              </a:rPr>
            </a:br>
            <a:r>
              <a:rPr lang="en-US" i="1">
                <a:sym typeface="Monotype Sorts" pitchFamily="2" charset="2"/>
              </a:rPr>
              <a:t>	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K</a:t>
            </a:r>
            <a:r>
              <a:rPr lang="en-US">
                <a:sym typeface="Monotype Sorts" pitchFamily="2" charset="2"/>
              </a:rPr>
              <a:t>}</a:t>
            </a:r>
            <a:br>
              <a:rPr lang="en-US">
                <a:sym typeface="Monotype Sorts" pitchFamily="2" charset="2"/>
              </a:rPr>
            </a:br>
            <a:r>
              <a:rPr lang="es-ES"/>
              <a:t>Dos claves de candidato </a:t>
            </a:r>
            <a:r>
              <a:rPr lang="en-US">
                <a:sym typeface="Monotype Sorts" pitchFamily="2" charset="2"/>
              </a:rPr>
              <a:t>= </a:t>
            </a:r>
            <a:r>
              <a:rPr lang="en-US" i="1">
                <a:sym typeface="Monotype Sorts" pitchFamily="2" charset="2"/>
              </a:rPr>
              <a:t>JK </a:t>
            </a:r>
            <a:r>
              <a:rPr lang="en-US">
                <a:sym typeface="Monotype Sorts" pitchFamily="2" charset="2"/>
              </a:rPr>
              <a:t>y </a:t>
            </a:r>
            <a:r>
              <a:rPr lang="en-US" i="1">
                <a:sym typeface="Monotype Sorts" pitchFamily="2" charset="2"/>
              </a:rPr>
              <a:t>JL</a:t>
            </a:r>
          </a:p>
          <a:p>
            <a:pPr>
              <a:tabLst>
                <a:tab pos="744538" algn="l"/>
                <a:tab pos="2679700" algn="l"/>
              </a:tabLst>
            </a:pPr>
            <a:r>
              <a:rPr lang="es-ES" i="1"/>
              <a:t>R </a:t>
            </a:r>
            <a:r>
              <a:rPr lang="es-ES"/>
              <a:t>no está en FNBC</a:t>
            </a:r>
            <a:endParaRPr lang="en-US">
              <a:sym typeface="Monotype Sorts" pitchFamily="2" charset="2"/>
            </a:endParaRPr>
          </a:p>
          <a:p>
            <a:pPr>
              <a:tabLst>
                <a:tab pos="744538" algn="l"/>
                <a:tab pos="2679700" algn="l"/>
              </a:tabLst>
            </a:pPr>
            <a:r>
              <a:rPr lang="es-ES"/>
              <a:t>Fallará alguna descomposición de </a:t>
            </a:r>
            <a:r>
              <a:rPr lang="es-ES" i="1"/>
              <a:t>R</a:t>
            </a:r>
            <a:r>
              <a:rPr lang="es-ES"/>
              <a:t> al conservar</a:t>
            </a:r>
            <a:r>
              <a:rPr lang="en-US">
                <a:sym typeface="Monotype Sorts" pitchFamily="2" charset="2"/>
              </a:rPr>
              <a:t/>
            </a:r>
            <a:br>
              <a:rPr lang="en-US">
                <a:sym typeface="Monotype Sorts" pitchFamily="2" charset="2"/>
              </a:rPr>
            </a:br>
            <a:r>
              <a:rPr lang="en-US">
                <a:sym typeface="Monotype Sorts" pitchFamily="2" charset="2"/>
              </a:rPr>
              <a:t>		</a:t>
            </a:r>
          </a:p>
          <a:p>
            <a:pPr>
              <a:buFont typeface="Monotype Sorts" pitchFamily="2" charset="2"/>
              <a:buNone/>
              <a:tabLst>
                <a:tab pos="744538" algn="l"/>
                <a:tab pos="2679700" algn="l"/>
              </a:tabLst>
            </a:pPr>
            <a:r>
              <a:rPr lang="en-US"/>
              <a:t>			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</a:t>
            </a:r>
            <a:endParaRPr lang="en-US"/>
          </a:p>
          <a:p>
            <a:pPr>
              <a:buFont typeface="Monotype Sorts" pitchFamily="2" charset="2"/>
              <a:buNone/>
              <a:tabLst>
                <a:tab pos="744538" algn="l"/>
                <a:tab pos="2679700" algn="l"/>
              </a:tabLst>
            </a:pPr>
            <a:r>
              <a:rPr lang="en-US" i="1"/>
              <a:t>	</a:t>
            </a:r>
            <a:r>
              <a:rPr lang="en-US"/>
              <a:t>Ello implica que para comprobar 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 </a:t>
            </a:r>
            <a:r>
              <a:rPr lang="en-US">
                <a:sym typeface="Monotype Sorts" pitchFamily="2" charset="2"/>
              </a:rPr>
              <a:t>se requiere una unión</a:t>
            </a:r>
            <a:endParaRPr lang="en-US"/>
          </a:p>
          <a:p>
            <a:pPr>
              <a:tabLst>
                <a:tab pos="744538" algn="l"/>
                <a:tab pos="2679700" algn="l"/>
              </a:tabLst>
            </a:pPr>
            <a:endParaRPr lang="en-US" sz="1400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187450" y="1163638"/>
            <a:ext cx="6559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/>
              <a:t>No siempre es posible obtener una descomposición FNBC que</a:t>
            </a:r>
          </a:p>
          <a:p>
            <a:r>
              <a:rPr lang="en-US" sz="1800"/>
              <a:t>conserve las dependencias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Combinación de esquemas sin repetición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7100" y="1139825"/>
            <a:ext cx="7564438" cy="4903788"/>
          </a:xfrm>
        </p:spPr>
        <p:txBody>
          <a:bodyPr/>
          <a:lstStyle/>
          <a:p>
            <a:r>
              <a:rPr lang="en-US" sz="1600"/>
              <a:t>Considere combinar </a:t>
            </a:r>
            <a:r>
              <a:rPr lang="en-US" sz="1600" i="1"/>
              <a:t>sucursal_préstamo</a:t>
            </a:r>
            <a:r>
              <a:rPr lang="en-US" sz="1600"/>
              <a:t> y </a:t>
            </a:r>
            <a:r>
              <a:rPr lang="en-US" sz="1600" i="1"/>
              <a:t>préstamo</a:t>
            </a:r>
          </a:p>
          <a:p>
            <a:pPr lvl="1">
              <a:buFont typeface="Monotype Sorts" pitchFamily="2" charset="2"/>
              <a:buNone/>
            </a:pPr>
            <a:r>
              <a:rPr lang="en-US" sz="1600" i="1"/>
              <a:t>préstamo_importe_sucursal</a:t>
            </a:r>
            <a:r>
              <a:rPr lang="en-US" sz="1600"/>
              <a:t> = (</a:t>
            </a:r>
            <a:r>
              <a:rPr lang="en-US" sz="1600" i="1"/>
              <a:t>número_préstamo, importe, nombre_sucursal)</a:t>
            </a:r>
            <a:endParaRPr lang="en-US" sz="1600"/>
          </a:p>
          <a:p>
            <a:r>
              <a:rPr lang="en-US" sz="1600"/>
              <a:t>No hay repeticiones (como se ve en el ejemplo)</a:t>
            </a:r>
          </a:p>
        </p:txBody>
      </p:sp>
      <p:pic>
        <p:nvPicPr>
          <p:cNvPr id="2160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81138" y="2644775"/>
            <a:ext cx="6634162" cy="3657600"/>
          </a:xfrm>
          <a:noFill/>
          <a:ln w="57150" cap="flat" cmpd="thickThin">
            <a:solidFill>
              <a:schemeClr val="tx2"/>
            </a:solidFill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Tercera forma normal: Motivación</a:t>
            </a: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100888" cy="4514850"/>
          </a:xfrm>
        </p:spPr>
        <p:txBody>
          <a:bodyPr/>
          <a:lstStyle/>
          <a:p>
            <a:r>
              <a:rPr lang="es-ES"/>
              <a:t>Hay algunas situaciones en las que </a:t>
            </a:r>
            <a:endParaRPr lang="en-US"/>
          </a:p>
          <a:p>
            <a:pPr lvl="1"/>
            <a:r>
              <a:rPr lang="es-ES"/>
              <a:t>FNBC no está en la conservación de dependencias, y </a:t>
            </a:r>
            <a:endParaRPr lang="en-US"/>
          </a:p>
          <a:p>
            <a:pPr lvl="1"/>
            <a:r>
              <a:rPr lang="es-ES"/>
              <a:t>es importante la comprobación eficiente de la violación de DF en las actualizaciones</a:t>
            </a:r>
            <a:endParaRPr lang="en-US"/>
          </a:p>
          <a:p>
            <a:r>
              <a:rPr lang="es-ES"/>
              <a:t>Solución: definir una forma normal más débil, llamada tercera forma normal</a:t>
            </a:r>
            <a:r>
              <a:rPr lang="en-US"/>
              <a:t>.</a:t>
            </a:r>
          </a:p>
          <a:p>
            <a:pPr lvl="1"/>
            <a:r>
              <a:rPr lang="es-ES"/>
              <a:t>Permite alguna redundancia (con problemas en los resultados; se verán ejemplos más adelante</a:t>
            </a:r>
            <a:r>
              <a:rPr lang="en-US">
                <a:sym typeface="Greek Symbols" pitchFamily="18" charset="2"/>
              </a:rPr>
              <a:t>)</a:t>
            </a:r>
            <a:endParaRPr lang="en-US"/>
          </a:p>
          <a:p>
            <a:pPr lvl="1"/>
            <a:r>
              <a:rPr lang="es-ES"/>
              <a:t>Pero se pueden comprobar las DF en las relaciones individuales sin calcular una reunión</a:t>
            </a:r>
            <a:r>
              <a:rPr lang="en-US"/>
              <a:t>.</a:t>
            </a:r>
          </a:p>
          <a:p>
            <a:pPr lvl="1"/>
            <a:r>
              <a:rPr lang="es-ES"/>
              <a:t>Hay siempre una reunión sin pérdida, la descomposición de conservación de dependencias dentro de 3FN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de 3FN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564438" cy="4846638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/>
              <a:t>Relación R: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/>
              <a:t>R = </a:t>
            </a:r>
            <a:r>
              <a:rPr lang="en-US"/>
              <a:t>(</a:t>
            </a:r>
            <a:r>
              <a:rPr lang="en-US" i="1"/>
              <a:t>J, K, L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L, 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K </a:t>
            </a:r>
            <a:r>
              <a:rPr lang="en-US">
                <a:sym typeface="Monotype Sorts" pitchFamily="2" charset="2"/>
              </a:rPr>
              <a:t>}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>
                <a:sym typeface="Monotype Sorts" pitchFamily="2" charset="2"/>
              </a:rPr>
              <a:t>Dos claves candidatas:  </a:t>
            </a:r>
            <a:r>
              <a:rPr lang="en-US" i="1">
                <a:sym typeface="Monotype Sorts" pitchFamily="2" charset="2"/>
              </a:rPr>
              <a:t>JK </a:t>
            </a:r>
            <a:r>
              <a:rPr lang="en-US">
                <a:sym typeface="Monotype Sorts" pitchFamily="2" charset="2"/>
              </a:rPr>
              <a:t>y </a:t>
            </a:r>
            <a:r>
              <a:rPr lang="en-US" i="1">
                <a:sym typeface="Monotype Sorts" pitchFamily="2" charset="2"/>
              </a:rPr>
              <a:t>JL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i="1">
                <a:sym typeface="Monotype Sorts" pitchFamily="2" charset="2"/>
              </a:rPr>
              <a:t>R</a:t>
            </a:r>
            <a:r>
              <a:rPr lang="en-US">
                <a:sym typeface="Monotype Sorts" pitchFamily="2" charset="2"/>
              </a:rPr>
              <a:t> está en 3FN</a:t>
            </a:r>
          </a:p>
          <a:p>
            <a:pPr lvl="1">
              <a:buFont typeface="Monotype Sorts" pitchFamily="2" charset="2"/>
              <a:buNone/>
              <a:tabLst>
                <a:tab pos="1027113" algn="l"/>
                <a:tab pos="2455863" algn="l"/>
              </a:tabLst>
            </a:pPr>
            <a:r>
              <a:rPr lang="en-US">
                <a:sym typeface="Monotype Sorts" pitchFamily="2" charset="2"/>
              </a:rPr>
              <a:t>		</a:t>
            </a:r>
            <a:r>
              <a:rPr lang="en-US" i="1">
                <a:sym typeface="Monotype Sorts" pitchFamily="2" charset="2"/>
              </a:rPr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	JK </a:t>
            </a:r>
            <a:r>
              <a:rPr lang="en-US">
                <a:sym typeface="Monotype Sorts" pitchFamily="2" charset="2"/>
              </a:rPr>
              <a:t>es una superclave</a:t>
            </a:r>
            <a:br>
              <a:rPr lang="en-US">
                <a:sym typeface="Monotype Sorts" pitchFamily="2" charset="2"/>
              </a:rPr>
            </a:br>
            <a:r>
              <a:rPr lang="en-US">
                <a:sym typeface="Monotype Sorts" pitchFamily="2" charset="2"/>
              </a:rPr>
              <a:t>	</a:t>
            </a:r>
            <a:r>
              <a:rPr lang="en-US" i="1">
                <a:sym typeface="Monotype Sorts" pitchFamily="2" charset="2"/>
              </a:rPr>
              <a:t>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K	K </a:t>
            </a:r>
            <a:r>
              <a:rPr lang="en-US">
                <a:sym typeface="Monotype Sorts" pitchFamily="2" charset="2"/>
              </a:rPr>
              <a:t>esta contenida en una clave candidata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r>
              <a:rPr lang="en-US"/>
              <a:t>Redundancia en 3FN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830513" y="262255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J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830513" y="3051175"/>
            <a:ext cx="609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2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j</a:t>
            </a:r>
            <a:r>
              <a:rPr lang="en-US" sz="1800" baseline="-25000"/>
              <a:t>3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null</a:t>
            </a:r>
            <a:endParaRPr lang="en-US" i="1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440113" y="2622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L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3440113" y="3051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l</a:t>
            </a:r>
            <a:r>
              <a:rPr lang="en-US" sz="1800" baseline="-25000"/>
              <a:t>2</a:t>
            </a: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897313" y="262255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K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3911600" y="3051175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baseline="-25000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1</a:t>
            </a:r>
          </a:p>
          <a:p>
            <a:pPr algn="ctr">
              <a:lnSpc>
                <a:spcPct val="80000"/>
              </a:lnSpc>
            </a:pPr>
            <a:endParaRPr lang="en-US" sz="1800" i="1"/>
          </a:p>
          <a:p>
            <a:pPr algn="ctr">
              <a:lnSpc>
                <a:spcPct val="80000"/>
              </a:lnSpc>
            </a:pPr>
            <a:r>
              <a:rPr lang="en-US" sz="1800" i="1"/>
              <a:t>k</a:t>
            </a:r>
            <a:r>
              <a:rPr lang="en-US" sz="1800" baseline="-25000"/>
              <a:t>2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927100" y="4373563"/>
            <a:ext cx="7543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1800">
              <a:sym typeface="Monotype Sorts" pitchFamily="2" charset="2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s-ES" sz="1800">
                <a:sym typeface="Monotype Sorts" pitchFamily="2" charset="2"/>
              </a:rPr>
              <a:t>repetición de la información (p.e., la relación </a:t>
            </a:r>
            <a:r>
              <a:rPr kumimoji="1" lang="en-US" sz="1800">
                <a:sym typeface="Monotype Sorts" pitchFamily="2" charset="2"/>
              </a:rPr>
              <a:t> </a:t>
            </a:r>
            <a:r>
              <a:rPr kumimoji="1" lang="en-US" sz="1800" i="1">
                <a:sym typeface="Monotype Sorts" pitchFamily="2" charset="2"/>
              </a:rPr>
              <a:t>l</a:t>
            </a:r>
            <a:r>
              <a:rPr kumimoji="1" lang="en-US" sz="1800" baseline="-25000">
                <a:sym typeface="Monotype Sorts" pitchFamily="2" charset="2"/>
              </a:rPr>
              <a:t>1</a:t>
            </a:r>
            <a:r>
              <a:rPr kumimoji="1" lang="en-US" sz="1800">
                <a:sym typeface="Monotype Sorts" pitchFamily="2" charset="2"/>
              </a:rPr>
              <a:t>, </a:t>
            </a:r>
            <a:r>
              <a:rPr kumimoji="1" lang="en-US" sz="1800" i="1">
                <a:sym typeface="Monotype Sorts" pitchFamily="2" charset="2"/>
              </a:rPr>
              <a:t>k</a:t>
            </a:r>
            <a:r>
              <a:rPr kumimoji="1" lang="en-US" sz="1800" baseline="-25000">
                <a:sym typeface="Monotype Sorts" pitchFamily="2" charset="2"/>
              </a:rPr>
              <a:t>1</a:t>
            </a:r>
            <a:r>
              <a:rPr kumimoji="1" lang="en-US" sz="1800">
                <a:sym typeface="Monotype Sorts" pitchFamily="2" charset="2"/>
              </a:rPr>
              <a:t>)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s-ES" sz="1800">
                <a:sym typeface="Monotype Sorts" pitchFamily="2" charset="2"/>
              </a:rPr>
              <a:t>necesita utilizar valores nulos (p.e., para representar la relación</a:t>
            </a:r>
            <a:r>
              <a:rPr kumimoji="1" lang="en-US" sz="1800">
                <a:sym typeface="Monotype Sorts" pitchFamily="2" charset="2"/>
              </a:rPr>
              <a:t/>
            </a:r>
            <a:br>
              <a:rPr kumimoji="1" lang="en-US" sz="1800">
                <a:sym typeface="Monotype Sorts" pitchFamily="2" charset="2"/>
              </a:rPr>
            </a:br>
            <a:r>
              <a:rPr kumimoji="1" lang="en-US" sz="1800">
                <a:sym typeface="Monotype Sorts" pitchFamily="2" charset="2"/>
              </a:rPr>
              <a:t>     </a:t>
            </a:r>
            <a:r>
              <a:rPr kumimoji="1" lang="en-US" sz="1800" i="1">
                <a:sym typeface="Monotype Sorts" pitchFamily="2" charset="2"/>
              </a:rPr>
              <a:t>l</a:t>
            </a:r>
            <a:r>
              <a:rPr kumimoji="1" lang="en-US" sz="1800" baseline="-25000">
                <a:sym typeface="Monotype Sorts" pitchFamily="2" charset="2"/>
              </a:rPr>
              <a:t>2</a:t>
            </a:r>
            <a:r>
              <a:rPr kumimoji="1" lang="en-US" sz="1800">
                <a:sym typeface="Monotype Sorts" pitchFamily="2" charset="2"/>
              </a:rPr>
              <a:t>, </a:t>
            </a:r>
            <a:r>
              <a:rPr kumimoji="1" lang="en-US" sz="1800" i="1">
                <a:sym typeface="Monotype Sorts" pitchFamily="2" charset="2"/>
              </a:rPr>
              <a:t>k</a:t>
            </a:r>
            <a:r>
              <a:rPr kumimoji="1" lang="en-US" sz="1800" baseline="-25000">
                <a:sym typeface="Monotype Sorts" pitchFamily="2" charset="2"/>
              </a:rPr>
              <a:t>2</a:t>
            </a:r>
            <a:r>
              <a:rPr kumimoji="1" lang="en-US" sz="1800">
                <a:sym typeface="Monotype Sorts" pitchFamily="2" charset="2"/>
              </a:rPr>
              <a:t> donde no existe valor que se corresponda con </a:t>
            </a:r>
            <a:r>
              <a:rPr kumimoji="1" lang="en-US" sz="1800" i="1">
                <a:sym typeface="Monotype Sorts" pitchFamily="2" charset="2"/>
              </a:rPr>
              <a:t>J</a:t>
            </a:r>
            <a:r>
              <a:rPr kumimoji="1" lang="en-US" sz="1800">
                <a:sym typeface="Monotype Sorts" pitchFamily="2" charset="2"/>
              </a:rPr>
              <a:t>).</a:t>
            </a:r>
          </a:p>
        </p:txBody>
      </p:sp>
      <p:sp>
        <p:nvSpPr>
          <p:cNvPr id="20583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>
                <a:sym typeface="Symbol" pitchFamily="18" charset="2"/>
              </a:rPr>
              <a:t>Existen algunas redundancias en este esquema</a:t>
            </a:r>
            <a:endParaRPr lang="en-US"/>
          </a:p>
          <a:p>
            <a:r>
              <a:rPr lang="es-ES"/>
              <a:t>Ejemplo de problemas debido a la redundancia de 3FN</a:t>
            </a:r>
            <a:endParaRPr lang="en-US"/>
          </a:p>
          <a:p>
            <a:pPr lvl="1"/>
            <a:r>
              <a:rPr lang="en-US" i="1"/>
              <a:t>R = (J, K, L)</a:t>
            </a:r>
            <a:br>
              <a:rPr lang="en-US" i="1"/>
            </a:br>
            <a:r>
              <a:rPr lang="en-US" i="1"/>
              <a:t>F = </a:t>
            </a:r>
            <a:r>
              <a:rPr lang="en-US"/>
              <a:t>{</a:t>
            </a:r>
            <a:r>
              <a:rPr lang="en-US" i="1"/>
              <a:t>JK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L, L </a:t>
            </a:r>
            <a:r>
              <a:rPr lang="en-US">
                <a:sym typeface="Symbol" pitchFamily="18" charset="2"/>
              </a:rPr>
              <a:t>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K</a:t>
            </a:r>
            <a:r>
              <a:rPr lang="en-US">
                <a:sym typeface="Monotype Sorts" pitchFamily="2" charset="2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Prueba de 3FN</a:t>
            </a: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Optimización: Se necesita comprobar sólo las DF de </a:t>
            </a:r>
            <a:r>
              <a:rPr lang="es-ES" i="1"/>
              <a:t>F</a:t>
            </a:r>
            <a:r>
              <a:rPr lang="es-ES"/>
              <a:t>, no se necesita comprobar todos las DF de F</a:t>
            </a:r>
            <a:r>
              <a:rPr lang="es-ES" baseline="30000"/>
              <a:t>+</a:t>
            </a:r>
            <a:r>
              <a:rPr lang="es-ES"/>
              <a:t>.</a:t>
            </a:r>
            <a:endParaRPr lang="en-US"/>
          </a:p>
          <a:p>
            <a:r>
              <a:rPr lang="es-ES"/>
              <a:t>Se utiliza el cierre de atributos para comprobar, de cada dependencia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, 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es una superclave</a:t>
            </a:r>
            <a:r>
              <a:rPr lang="en-US"/>
              <a:t>.</a:t>
            </a:r>
          </a:p>
          <a:p>
            <a:r>
              <a:rPr lang="es-ES"/>
              <a:t>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no es una superclave, se tiene que verificar si cada atributo de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está incluido en una clave candidata de </a:t>
            </a:r>
            <a:r>
              <a:rPr lang="en-US" i="1"/>
              <a:t>R</a:t>
            </a:r>
          </a:p>
          <a:p>
            <a:pPr lvl="1"/>
            <a:r>
              <a:rPr lang="es-ES"/>
              <a:t>esta comprobación resulta bastante más costosa, ya que implica buscar las claves candidatas</a:t>
            </a:r>
            <a:endParaRPr lang="en-US"/>
          </a:p>
          <a:p>
            <a:pPr lvl="1"/>
            <a:r>
              <a:rPr lang="es-ES"/>
              <a:t>La comprobación de 3FN resulta ser NP-duro</a:t>
            </a:r>
            <a:endParaRPr lang="en-US"/>
          </a:p>
          <a:p>
            <a:pPr lvl="1"/>
            <a:r>
              <a:rPr lang="es-ES"/>
              <a:t>Curiosamente, la descomposición en la tercera forma normal (descrita brevemente) se puede hacer en tiempo polinomial 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Algoritmo de descomposición de 3FN</a:t>
            </a: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956550" cy="46355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/>
              <a:t>	</a:t>
            </a:r>
            <a:r>
              <a:rPr lang="es-ES"/>
              <a:t>Sea </a:t>
            </a:r>
            <a:r>
              <a:rPr lang="es-ES" i="1"/>
              <a:t>F</a:t>
            </a:r>
            <a:r>
              <a:rPr lang="es-ES" i="1" baseline="-25000"/>
              <a:t>c</a:t>
            </a:r>
            <a:r>
              <a:rPr lang="es-ES" i="1"/>
              <a:t> </a:t>
            </a:r>
            <a:r>
              <a:rPr lang="es-ES"/>
              <a:t>un recubrimiento canónico de </a:t>
            </a:r>
            <a:r>
              <a:rPr lang="es-ES" i="1"/>
              <a:t>F;</a:t>
            </a:r>
            <a:br>
              <a:rPr lang="es-ES" i="1"/>
            </a:br>
            <a:r>
              <a:rPr lang="es-ES" i="1"/>
              <a:t>i </a:t>
            </a:r>
            <a:r>
              <a:rPr lang="es-ES"/>
              <a:t>:= 0;</a:t>
            </a:r>
            <a:br>
              <a:rPr lang="es-ES"/>
            </a:br>
            <a:r>
              <a:rPr lang="es-ES" b="1"/>
              <a:t>for each </a:t>
            </a:r>
            <a:r>
              <a:rPr lang="es-ES"/>
              <a:t>dependencia funcional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>de </a:t>
            </a:r>
            <a:r>
              <a:rPr lang="es-ES" i="1"/>
              <a:t>F</a:t>
            </a:r>
            <a:r>
              <a:rPr lang="es-ES" i="1" baseline="-25000"/>
              <a:t>c</a:t>
            </a:r>
            <a:r>
              <a:rPr lang="es-ES" i="1"/>
              <a:t> </a:t>
            </a:r>
            <a:r>
              <a:rPr lang="es-ES" b="1"/>
              <a:t>do</a:t>
            </a:r>
            <a:br>
              <a:rPr lang="es-ES" b="1"/>
            </a:br>
            <a:r>
              <a:rPr lang="es-ES" b="1"/>
              <a:t>	if </a:t>
            </a:r>
            <a:r>
              <a:rPr lang="es-ES"/>
              <a:t>ninguno de los esquemas </a:t>
            </a:r>
            <a:r>
              <a:rPr lang="es-ES" i="1"/>
              <a:t>R</a:t>
            </a:r>
            <a:r>
              <a:rPr lang="es-ES" i="1" baseline="-25000"/>
              <a:t>j</a:t>
            </a:r>
            <a:r>
              <a:rPr lang="es-ES" i="1"/>
              <a:t>, </a:t>
            </a:r>
            <a:r>
              <a:rPr lang="es-ES"/>
              <a:t>1 </a:t>
            </a:r>
            <a:r>
              <a:rPr lang="es-ES">
                <a:sym typeface="Symbol" pitchFamily="18" charset="2"/>
              </a:rPr>
              <a:t></a:t>
            </a:r>
            <a:r>
              <a:rPr lang="es-ES"/>
              <a:t> </a:t>
            </a:r>
            <a:r>
              <a:rPr lang="es-ES" i="1"/>
              <a:t>j 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</a:t>
            </a:r>
            <a:r>
              <a:rPr lang="es-ES" i="1"/>
              <a:t> i </a:t>
            </a:r>
            <a:r>
              <a:rPr lang="es-ES"/>
              <a:t>contiene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</a:t>
            </a:r>
            <a:r>
              <a:rPr lang="es-ES"/>
              <a:t/>
            </a:r>
            <a:br>
              <a:rPr lang="es-ES"/>
            </a:br>
            <a:r>
              <a:rPr lang="es-ES"/>
              <a:t>		</a:t>
            </a:r>
            <a:r>
              <a:rPr lang="es-ES" b="1"/>
              <a:t>then begin</a:t>
            </a:r>
            <a:br>
              <a:rPr lang="es-ES" b="1"/>
            </a:br>
            <a:r>
              <a:rPr lang="es-ES" b="1"/>
              <a:t>				</a:t>
            </a:r>
            <a:r>
              <a:rPr lang="es-ES" i="1"/>
              <a:t>i </a:t>
            </a:r>
            <a:r>
              <a:rPr lang="es-ES"/>
              <a:t>:= </a:t>
            </a:r>
            <a:r>
              <a:rPr lang="es-ES" i="1"/>
              <a:t>i  + </a:t>
            </a:r>
            <a:r>
              <a:rPr lang="es-ES"/>
              <a:t>1;</a:t>
            </a:r>
            <a:br>
              <a:rPr lang="es-ES"/>
            </a:br>
            <a:r>
              <a:rPr lang="es-ES"/>
              <a:t>				</a:t>
            </a:r>
            <a:r>
              <a:rPr lang="es-ES" i="1"/>
              <a:t>R</a:t>
            </a:r>
            <a:r>
              <a:rPr lang="es-ES" i="1" baseline="-25000"/>
              <a:t>i </a:t>
            </a:r>
            <a:r>
              <a:rPr lang="es-ES"/>
              <a:t> :=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 i="1">
                <a:sym typeface="Symbol" pitchFamily="18" charset="2"/>
              </a:rPr>
              <a:t></a:t>
            </a:r>
            <a:r>
              <a:rPr lang="es-ES" i="1"/>
              <a:t> </a:t>
            </a:r>
            <a:br>
              <a:rPr lang="es-ES" i="1"/>
            </a:br>
            <a:r>
              <a:rPr lang="es-ES" i="1"/>
              <a:t>			</a:t>
            </a:r>
            <a:r>
              <a:rPr lang="es-ES" b="1"/>
              <a:t>end</a:t>
            </a:r>
            <a:br>
              <a:rPr lang="es-ES" b="1"/>
            </a:br>
            <a:r>
              <a:rPr lang="es-ES" b="1"/>
              <a:t>if</a:t>
            </a:r>
            <a:r>
              <a:rPr lang="es-ES"/>
              <a:t> ninguno de los esquemas </a:t>
            </a:r>
            <a:r>
              <a:rPr lang="es-ES" i="1"/>
              <a:t>R</a:t>
            </a:r>
            <a:r>
              <a:rPr lang="es-ES" i="1" baseline="-25000"/>
              <a:t>j</a:t>
            </a:r>
            <a:r>
              <a:rPr lang="es-ES" i="1"/>
              <a:t>, </a:t>
            </a:r>
            <a:r>
              <a:rPr lang="es-ES"/>
              <a:t>1 </a:t>
            </a:r>
            <a:r>
              <a:rPr lang="es-ES">
                <a:sym typeface="Symbol" pitchFamily="18" charset="2"/>
              </a:rPr>
              <a:t></a:t>
            </a:r>
            <a:r>
              <a:rPr lang="es-ES"/>
              <a:t> </a:t>
            </a:r>
            <a:r>
              <a:rPr lang="es-ES" i="1"/>
              <a:t>j 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</a:t>
            </a:r>
            <a:r>
              <a:rPr lang="es-ES" i="1"/>
              <a:t> i </a:t>
            </a:r>
            <a:r>
              <a:rPr lang="es-ES"/>
              <a:t>contiene una clave candidata de </a:t>
            </a:r>
            <a:r>
              <a:rPr lang="es-ES" i="1"/>
              <a:t>R</a:t>
            </a:r>
            <a:br>
              <a:rPr lang="es-ES" i="1"/>
            </a:br>
            <a:r>
              <a:rPr lang="es-ES" i="1"/>
              <a:t>	</a:t>
            </a:r>
            <a:r>
              <a:rPr lang="es-ES" b="1"/>
              <a:t>then begin</a:t>
            </a:r>
            <a:br>
              <a:rPr lang="es-ES" b="1"/>
            </a:br>
            <a:r>
              <a:rPr lang="es-ES" b="1"/>
              <a:t>			</a:t>
            </a:r>
            <a:r>
              <a:rPr lang="es-ES" i="1"/>
              <a:t>i </a:t>
            </a:r>
            <a:r>
              <a:rPr lang="es-ES"/>
              <a:t>:=</a:t>
            </a:r>
            <a:r>
              <a:rPr lang="es-ES" i="1"/>
              <a:t> i </a:t>
            </a:r>
            <a:r>
              <a:rPr lang="es-ES"/>
              <a:t> + 1;</a:t>
            </a:r>
            <a:br>
              <a:rPr lang="es-ES"/>
            </a:br>
            <a:r>
              <a:rPr lang="es-ES"/>
              <a:t>			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 := cualquier clave candidata de </a:t>
            </a:r>
            <a:r>
              <a:rPr lang="es-ES" i="1"/>
              <a:t>R;</a:t>
            </a:r>
            <a:br>
              <a:rPr lang="es-ES" i="1"/>
            </a:br>
            <a:r>
              <a:rPr lang="es-ES" i="1"/>
              <a:t>		</a:t>
            </a:r>
            <a:r>
              <a:rPr lang="es-ES" b="1"/>
              <a:t>end </a:t>
            </a:r>
            <a:br>
              <a:rPr lang="es-ES" b="1"/>
            </a:br>
            <a:r>
              <a:rPr lang="es-ES" b="1"/>
              <a:t>return </a:t>
            </a:r>
            <a:r>
              <a:rPr lang="es-ES" i="1"/>
              <a:t>(R</a:t>
            </a:r>
            <a:r>
              <a:rPr lang="es-ES" baseline="-25000"/>
              <a:t>1</a:t>
            </a:r>
            <a:r>
              <a:rPr lang="es-ES"/>
              <a:t>, </a:t>
            </a:r>
            <a:r>
              <a:rPr lang="es-ES" i="1"/>
              <a:t>R</a:t>
            </a:r>
            <a:r>
              <a:rPr lang="es-ES" baseline="-25000"/>
              <a:t>2</a:t>
            </a:r>
            <a:r>
              <a:rPr lang="es-ES"/>
              <a:t>, ...,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)		 </a:t>
            </a:r>
            <a:r>
              <a:rPr lang="en-US" i="1">
                <a:sym typeface="Greek Symbols" pitchFamily="18" charset="2"/>
              </a:rPr>
              <a:t>	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r>
              <a:rPr lang="es-ES" sz="2800"/>
              <a:t>Algoritmo de descomposición de 3FN </a:t>
            </a:r>
            <a:r>
              <a:rPr lang="en-US" sz="2800"/>
              <a:t>(cont.)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dirty="0"/>
              <a:t>El algoritmo anterior asegura que</a:t>
            </a:r>
            <a:r>
              <a:rPr lang="en-US" sz="1600" dirty="0">
                <a:sym typeface="Monotype Sorts" pitchFamily="2" charset="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s-ES" dirty="0"/>
              <a:t>cada esquema de relación </a:t>
            </a:r>
            <a:r>
              <a:rPr lang="es-ES" i="1" dirty="0" err="1"/>
              <a:t>R</a:t>
            </a:r>
            <a:r>
              <a:rPr lang="es-ES" i="1" baseline="-25000" dirty="0" err="1"/>
              <a:t>i</a:t>
            </a:r>
            <a:r>
              <a:rPr lang="es-ES" i="1" dirty="0"/>
              <a:t> </a:t>
            </a:r>
            <a:r>
              <a:rPr lang="es-ES" dirty="0"/>
              <a:t>está en 3FN</a:t>
            </a:r>
            <a:endParaRPr lang="en-US" sz="1600" dirty="0">
              <a:sym typeface="Monotype Sorts" pitchFamily="2" charset="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s-ES" dirty="0"/>
              <a:t>la descomposición es la conservación de dependencias y la reunión sin </a:t>
            </a:r>
            <a:r>
              <a:rPr lang="es-ES" dirty="0" smtClean="0"/>
              <a:t>pérdida</a:t>
            </a:r>
            <a:endParaRPr lang="en-US" sz="1600" dirty="0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entre FNBC y 3FN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Siempre es posible descomponer una relación en un conjunto de relaciones que están en 3FN tal que</a:t>
            </a:r>
            <a:endParaRPr lang="en-US"/>
          </a:p>
          <a:p>
            <a:pPr lvl="1"/>
            <a:r>
              <a:rPr lang="es-ES"/>
              <a:t>la descomposición se hace sin pérdida</a:t>
            </a:r>
            <a:endParaRPr lang="en-US"/>
          </a:p>
          <a:p>
            <a:pPr lvl="1"/>
            <a:r>
              <a:rPr lang="es-ES"/>
              <a:t>se conservan las dependencias</a:t>
            </a:r>
            <a:endParaRPr lang="en-US"/>
          </a:p>
          <a:p>
            <a:r>
              <a:rPr lang="es-ES"/>
              <a:t>Siempre es posible descomponer una relación en un conjunto de relaciones que están en FNBC tal que</a:t>
            </a:r>
            <a:endParaRPr lang="en-US"/>
          </a:p>
          <a:p>
            <a:pPr lvl="1"/>
            <a:r>
              <a:rPr lang="es-ES"/>
              <a:t>la descomposición se hace sin pérdida</a:t>
            </a:r>
            <a:endParaRPr lang="en-US"/>
          </a:p>
          <a:p>
            <a:pPr lvl="1"/>
            <a:r>
              <a:rPr lang="es-ES"/>
              <a:t>puede que no sea posible conservar las dependencias</a:t>
            </a:r>
            <a:r>
              <a:rPr lang="en-US"/>
              <a:t>.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684213" algn="l"/>
              </a:tabLst>
            </a:pPr>
            <a:endParaRPr kumimoji="1" lang="es-ES" sz="1800" i="1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Objetivos del diseño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dirty="0"/>
              <a:t>El objetivo de un diseño de bases de datos relacionales es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FNBC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Reunión sin pérdida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Conservación de las dependencias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s-ES" dirty="0"/>
              <a:t>Si no resulta posible conseguir esto, se elige entre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s-ES" dirty="0"/>
              <a:t>La pérdida de conservación de las dependencias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s-ES" dirty="0"/>
              <a:t>La redundancia debido al uso de 3FN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s-ES" dirty="0"/>
              <a:t>Curiosamente, SQL no proporciona una manera directa de especificar las dependencias funcionales distinta de las </a:t>
            </a:r>
            <a:r>
              <a:rPr lang="es-ES" dirty="0" err="1"/>
              <a:t>superclaves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s-ES" dirty="0" smtClean="0"/>
              <a:t>Aunque </a:t>
            </a:r>
            <a:r>
              <a:rPr lang="es-ES" dirty="0"/>
              <a:t>se tenga una descomposición que conserve las dependencias, si se utiliza SQL no se podrá comprobar de forma eficiente una dependencia funcional cuyo lado izquierdo no sea una clave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tanto</a:t>
            </a:r>
            <a:r>
              <a:rPr lang="en-US" dirty="0" smtClean="0"/>
              <a:t>, en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descomposición</a:t>
            </a:r>
            <a:r>
              <a:rPr lang="en-US" dirty="0" smtClean="0"/>
              <a:t> en la FNBC, </a:t>
            </a:r>
            <a:r>
              <a:rPr lang="en-US" dirty="0" err="1" smtClean="0"/>
              <a:t>que</a:t>
            </a:r>
            <a:r>
              <a:rPr lang="en-US" dirty="0" smtClean="0"/>
              <a:t> conserve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, </a:t>
            </a:r>
            <a:r>
              <a:rPr lang="en-US" dirty="0" err="1" smtClean="0"/>
              <a:t>suele</a:t>
            </a:r>
            <a:r>
              <a:rPr lang="en-US" dirty="0" smtClean="0"/>
              <a:t> </a:t>
            </a:r>
            <a:r>
              <a:rPr lang="en-US" dirty="0" err="1" smtClean="0"/>
              <a:t>resultar</a:t>
            </a:r>
            <a:r>
              <a:rPr lang="en-US" dirty="0" smtClean="0"/>
              <a:t> </a:t>
            </a:r>
            <a:r>
              <a:rPr lang="en-US" dirty="0" err="1" smtClean="0"/>
              <a:t>preferible</a:t>
            </a:r>
            <a:r>
              <a:rPr lang="en-US" dirty="0" smtClean="0"/>
              <a:t> </a:t>
            </a:r>
            <a:r>
              <a:rPr lang="en-US" dirty="0" err="1" smtClean="0"/>
              <a:t>optar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3FN y </a:t>
            </a:r>
            <a:r>
              <a:rPr lang="en-US" dirty="0" err="1" smtClean="0"/>
              <a:t>emplear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vistas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reducir</a:t>
            </a:r>
            <a:r>
              <a:rPr lang="en-US" dirty="0" smtClean="0"/>
              <a:t> el </a:t>
            </a:r>
            <a:r>
              <a:rPr lang="en-US" dirty="0" err="1" smtClean="0"/>
              <a:t>costo</a:t>
            </a:r>
            <a:r>
              <a:rPr lang="en-US" dirty="0" smtClean="0"/>
              <a:t> de la </a:t>
            </a:r>
            <a:r>
              <a:rPr lang="en-US" dirty="0" err="1" smtClean="0"/>
              <a:t>comprobación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DF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Dependencias multivaloradas</a:t>
            </a:r>
            <a:r>
              <a:rPr lang="en-US"/>
              <a:t> (MVD)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6750050" cy="4533900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s-ES"/>
              <a:t>Sea </a:t>
            </a:r>
            <a:r>
              <a:rPr lang="es-ES" i="1"/>
              <a:t>R</a:t>
            </a:r>
            <a:r>
              <a:rPr lang="es-ES"/>
              <a:t> un esquema de relación y sea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/>
              <a:t> y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</a:t>
            </a:r>
            <a:r>
              <a:rPr lang="es-ES" i="1"/>
              <a:t>R. </a:t>
            </a:r>
            <a:r>
              <a:rPr lang="es-ES"/>
              <a:t>  La </a:t>
            </a:r>
            <a:r>
              <a:rPr lang="es-ES" i="1">
                <a:solidFill>
                  <a:schemeClr val="tx2"/>
                </a:solidFill>
              </a:rPr>
              <a:t>dependencia multivalorada</a:t>
            </a:r>
            <a:endParaRPr lang="en-US"/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>
                <a:sym typeface="Greek Symbols" pitchFamily="18" charset="2"/>
              </a:rPr>
              <a:t>			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endParaRPr lang="en-US" i="1"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 i="1">
                <a:sym typeface="Greek Symbols" pitchFamily="18" charset="2"/>
              </a:rPr>
              <a:t>	</a:t>
            </a:r>
            <a:r>
              <a:rPr lang="es-ES"/>
              <a:t>se cumple en </a:t>
            </a:r>
            <a:r>
              <a:rPr lang="es-ES" i="1"/>
              <a:t>R</a:t>
            </a:r>
            <a:r>
              <a:rPr lang="es-ES"/>
              <a:t> si en toda relación legal </a:t>
            </a:r>
            <a:r>
              <a:rPr lang="es-ES" i="1"/>
              <a:t>r(R),</a:t>
            </a:r>
            <a:r>
              <a:rPr lang="es-ES"/>
              <a:t> para todo par de tuplas </a:t>
            </a:r>
            <a:r>
              <a:rPr lang="es-ES" i="1"/>
              <a:t>t</a:t>
            </a:r>
            <a:r>
              <a:rPr lang="es-ES" baseline="-25000"/>
              <a:t>1 y</a:t>
            </a:r>
            <a:r>
              <a:rPr lang="es-ES"/>
              <a:t> </a:t>
            </a:r>
            <a:r>
              <a:rPr lang="es-ES" i="1"/>
              <a:t>t</a:t>
            </a:r>
            <a:r>
              <a:rPr lang="es-ES" i="1" baseline="-25000"/>
              <a:t>2</a:t>
            </a:r>
            <a:r>
              <a:rPr lang="es-ES"/>
              <a:t> de </a:t>
            </a:r>
            <a:r>
              <a:rPr lang="es-ES" i="1"/>
              <a:t>r</a:t>
            </a:r>
            <a:r>
              <a:rPr lang="es-ES"/>
              <a:t> tales que </a:t>
            </a:r>
            <a:r>
              <a:rPr lang="es-ES" i="1"/>
              <a:t>t</a:t>
            </a:r>
            <a:r>
              <a:rPr lang="es-ES" baseline="-25000"/>
              <a:t>1</a:t>
            </a:r>
            <a:r>
              <a:rPr lang="es-ES"/>
              <a:t>[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] = </a:t>
            </a:r>
            <a:r>
              <a:rPr lang="es-ES" i="1"/>
              <a:t>t</a:t>
            </a:r>
            <a:r>
              <a:rPr lang="es-ES" i="1" baseline="-25000"/>
              <a:t>2 </a:t>
            </a:r>
            <a:r>
              <a:rPr lang="es-ES"/>
              <a:t>[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], existen tuplas </a:t>
            </a:r>
            <a:r>
              <a:rPr lang="es-ES" i="1"/>
              <a:t>t</a:t>
            </a:r>
            <a:r>
              <a:rPr lang="es-ES" i="1" baseline="-25000"/>
              <a:t>3</a:t>
            </a:r>
            <a:r>
              <a:rPr lang="es-ES"/>
              <a:t> y </a:t>
            </a:r>
            <a:r>
              <a:rPr lang="es-ES" i="1"/>
              <a:t>t</a:t>
            </a:r>
            <a:r>
              <a:rPr lang="es-ES" baseline="-25000"/>
              <a:t>4</a:t>
            </a:r>
            <a:r>
              <a:rPr lang="es-ES"/>
              <a:t> de </a:t>
            </a:r>
            <a:r>
              <a:rPr lang="es-ES" i="1"/>
              <a:t>r  </a:t>
            </a:r>
            <a:r>
              <a:rPr lang="es-ES"/>
              <a:t>tales que</a:t>
            </a:r>
            <a:r>
              <a:rPr lang="en-US">
                <a:sym typeface="Greek Symbols" pitchFamily="18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798763" algn="l"/>
              </a:tabLst>
            </a:pPr>
            <a:r>
              <a:rPr lang="en-US">
                <a:sym typeface="Greek Symbols" pitchFamily="18" charset="2"/>
              </a:rPr>
              <a:t>	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i="1" baseline="-25000">
                <a:sym typeface="Greek Symbols" pitchFamily="18" charset="2"/>
              </a:rPr>
              <a:t>2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 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=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</a:t>
            </a:r>
            <a:r>
              <a:rPr lang="en-US" i="1" baseline="-25000">
                <a:sym typeface="Greek Symbols" pitchFamily="18" charset="2"/>
              </a:rPr>
              <a:t>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      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3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 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     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2</a:t>
            </a:r>
            <a:r>
              <a:rPr lang="en-US">
                <a:sym typeface="Greek Symbols" pitchFamily="18" charset="2"/>
              </a:rPr>
              <a:t>[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r>
              <a:rPr lang="en-US">
                <a:sym typeface="Greek Symbols" pitchFamily="18" charset="2"/>
              </a:rPr>
              <a:t>	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4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 =  </a:t>
            </a:r>
            <a:r>
              <a:rPr lang="en-US" i="1">
                <a:sym typeface="Greek Symbols" pitchFamily="18" charset="2"/>
              </a:rPr>
              <a:t>t</a:t>
            </a:r>
            <a:r>
              <a:rPr lang="en-US" baseline="-25000">
                <a:sym typeface="Greek Symbols" pitchFamily="18" charset="2"/>
              </a:rPr>
              <a:t>1</a:t>
            </a:r>
            <a:r>
              <a:rPr lang="en-US">
                <a:sym typeface="Greek Symbols" pitchFamily="18" charset="2"/>
              </a:rPr>
              <a:t>[</a:t>
            </a:r>
            <a:r>
              <a:rPr lang="en-US" i="1">
                <a:sym typeface="Greek Symbols" pitchFamily="18" charset="2"/>
              </a:rPr>
              <a:t>R  –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] </a:t>
            </a:r>
            <a:br>
              <a:rPr lang="en-US">
                <a:sym typeface="Greek Symbols" pitchFamily="18" charset="2"/>
              </a:rPr>
            </a:br>
            <a:endParaRPr lang="en-US"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MVD (cont.)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661275" cy="669925"/>
          </a:xfrm>
        </p:spPr>
        <p:txBody>
          <a:bodyPr/>
          <a:lstStyle/>
          <a:p>
            <a:r>
              <a:rPr lang="en-US"/>
              <a:t>Representación tabular de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 i="1">
                <a:sym typeface="Monotype Sorts" pitchFamily="2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</a:p>
        </p:txBody>
      </p:sp>
      <p:pic>
        <p:nvPicPr>
          <p:cNvPr id="89113" name="Picture 25"/>
          <p:cNvPicPr>
            <a:picLocks noChangeAspect="1" noChangeArrowheads="1"/>
          </p:cNvPicPr>
          <p:nvPr/>
        </p:nvPicPr>
        <p:blipFill>
          <a:blip r:embed="rId2"/>
          <a:srcRect l="603" t="26526" r="1407" b="26793"/>
          <a:stretch>
            <a:fillRect/>
          </a:stretch>
        </p:blipFill>
        <p:spPr bwMode="auto">
          <a:xfrm>
            <a:off x="1217613" y="1946275"/>
            <a:ext cx="6967537" cy="2489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¿Y con esquemas pequeños?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/>
              <a:t>Suponga que se ha empezado con </a:t>
            </a:r>
            <a:r>
              <a:rPr lang="es-ES" sz="1600" i="1"/>
              <a:t>prestatario_préstamo</a:t>
            </a:r>
            <a:r>
              <a:rPr lang="es-ES" sz="1600"/>
              <a:t>. Como se podría dividir (</a:t>
            </a:r>
            <a:r>
              <a:rPr lang="es-ES" sz="1600" b="1">
                <a:solidFill>
                  <a:schemeClr val="tx2"/>
                </a:solidFill>
              </a:rPr>
              <a:t>descomponer</a:t>
            </a:r>
            <a:r>
              <a:rPr lang="es-ES" sz="1600"/>
              <a:t>) en </a:t>
            </a:r>
            <a:r>
              <a:rPr lang="es-ES" sz="1600" i="1"/>
              <a:t>prestatario </a:t>
            </a:r>
            <a:r>
              <a:rPr lang="es-ES" sz="1600"/>
              <a:t>y </a:t>
            </a:r>
            <a:r>
              <a:rPr lang="es-ES" sz="1600" i="1"/>
              <a:t>préstamo</a:t>
            </a:r>
            <a:r>
              <a:rPr lang="es-ES" sz="1600"/>
              <a:t>?</a:t>
            </a:r>
          </a:p>
          <a:p>
            <a:r>
              <a:rPr lang="es-ES" sz="1600"/>
              <a:t>Escriba una regla “si hubiese un esquema (</a:t>
            </a:r>
            <a:r>
              <a:rPr lang="es-ES" sz="1600" i="1"/>
              <a:t>número_préstamo, importe</a:t>
            </a:r>
            <a:r>
              <a:rPr lang="es-ES" sz="1600"/>
              <a:t>), entonces </a:t>
            </a:r>
            <a:r>
              <a:rPr lang="es-ES" sz="1600" i="1"/>
              <a:t>número_préstamo</a:t>
            </a:r>
            <a:r>
              <a:rPr lang="es-ES" sz="1600"/>
              <a:t> podría ser una clave candidata?</a:t>
            </a:r>
          </a:p>
          <a:p>
            <a:r>
              <a:rPr lang="es-ES" sz="1600"/>
              <a:t>Escribalo como una </a:t>
            </a:r>
            <a:r>
              <a:rPr lang="es-ES" sz="1600" b="1">
                <a:solidFill>
                  <a:schemeClr val="tx2"/>
                </a:solidFill>
              </a:rPr>
              <a:t>dependencia funcional</a:t>
            </a:r>
            <a:endParaRPr lang="es-ES" sz="16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ES" sz="1600" i="1"/>
              <a:t>		número_préstamo</a:t>
            </a:r>
            <a:r>
              <a:rPr lang="es-ES" sz="1600"/>
              <a:t>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>
                <a:sym typeface="Monotype Sorts" pitchFamily="2" charset="2"/>
              </a:rPr>
              <a:t> </a:t>
            </a:r>
            <a:r>
              <a:rPr lang="es-ES" sz="1600" i="1"/>
              <a:t>importe</a:t>
            </a:r>
            <a:endParaRPr lang="es-ES" sz="1600"/>
          </a:p>
          <a:p>
            <a:r>
              <a:rPr lang="es-ES" sz="1600"/>
              <a:t>En </a:t>
            </a:r>
            <a:r>
              <a:rPr lang="es-ES" sz="1600" i="1"/>
              <a:t>prestatario_préstamo</a:t>
            </a:r>
            <a:r>
              <a:rPr lang="es-ES" sz="1600"/>
              <a:t>, como </a:t>
            </a:r>
            <a:r>
              <a:rPr lang="es-ES" sz="1600" i="1"/>
              <a:t>número_préstamo</a:t>
            </a:r>
            <a:r>
              <a:rPr lang="es-ES" sz="1600"/>
              <a:t> no es una clave candidata, el importe del préstamo se puede llegar a repetir. Esto indica la necesidad de descomponer </a:t>
            </a:r>
            <a:r>
              <a:rPr lang="es-ES" sz="1600" i="1"/>
              <a:t>prestatario_préstamo</a:t>
            </a:r>
            <a:endParaRPr lang="es-ES" sz="1600"/>
          </a:p>
          <a:p>
            <a:r>
              <a:rPr lang="es-ES" sz="1600"/>
              <a:t>No todas las descomposiciones son buenas. Suponga que se desea descomponer </a:t>
            </a:r>
            <a:r>
              <a:rPr lang="es-ES" sz="1600" i="1"/>
              <a:t>empleado</a:t>
            </a:r>
            <a:r>
              <a:rPr lang="es-ES" sz="1600"/>
              <a:t> en</a:t>
            </a:r>
          </a:p>
          <a:p>
            <a:pPr>
              <a:buFont typeface="Monotype Sorts" pitchFamily="2" charset="2"/>
              <a:buNone/>
            </a:pPr>
            <a:r>
              <a:rPr lang="es-ES" sz="1600"/>
              <a:t>	</a:t>
            </a:r>
            <a:r>
              <a:rPr lang="es-ES" sz="1600" i="1"/>
              <a:t>empleado1</a:t>
            </a:r>
            <a:r>
              <a:rPr lang="es-ES" sz="1600"/>
              <a:t> = (</a:t>
            </a:r>
            <a:r>
              <a:rPr lang="es-ES" sz="1600" i="1"/>
              <a:t>id_empleado</a:t>
            </a:r>
            <a:r>
              <a:rPr lang="es-ES" sz="1600"/>
              <a:t>, </a:t>
            </a:r>
            <a:r>
              <a:rPr lang="es-ES" sz="1600" i="1"/>
              <a:t>nombre_empleado</a:t>
            </a:r>
            <a:r>
              <a:rPr lang="es-ES" sz="1600"/>
              <a:t>)</a:t>
            </a:r>
          </a:p>
          <a:p>
            <a:pPr>
              <a:buFont typeface="Monotype Sorts" pitchFamily="2" charset="2"/>
              <a:buNone/>
            </a:pPr>
            <a:r>
              <a:rPr lang="es-ES" sz="1600"/>
              <a:t>	</a:t>
            </a:r>
            <a:r>
              <a:rPr lang="es-ES" sz="1600" i="1"/>
              <a:t>empleado2</a:t>
            </a:r>
            <a:r>
              <a:rPr lang="es-ES" sz="1600"/>
              <a:t> = (</a:t>
            </a:r>
            <a:r>
              <a:rPr lang="es-ES" sz="1600" i="1"/>
              <a:t>nombre_empleado</a:t>
            </a:r>
            <a:r>
              <a:rPr lang="es-ES" sz="1600"/>
              <a:t>, </a:t>
            </a:r>
            <a:r>
              <a:rPr lang="es-ES" sz="1600" i="1"/>
              <a:t>número_teléfono</a:t>
            </a:r>
            <a:r>
              <a:rPr lang="es-ES" sz="1600"/>
              <a:t>, </a:t>
            </a:r>
            <a:r>
              <a:rPr lang="es-ES" sz="1600" i="1"/>
              <a:t>fecha_contratación</a:t>
            </a:r>
            <a:r>
              <a:rPr lang="es-ES" sz="1600"/>
              <a:t>)</a:t>
            </a:r>
          </a:p>
          <a:p>
            <a:r>
              <a:rPr lang="es-ES" sz="1600"/>
              <a:t>En las siguientes transparencias se muestra cómo se pierde información – no se puede reconstruir la relación </a:t>
            </a:r>
            <a:r>
              <a:rPr lang="es-ES" sz="1600" i="1"/>
              <a:t>empleado </a:t>
            </a:r>
            <a:r>
              <a:rPr lang="es-ES" sz="1600"/>
              <a:t>original, y por tanto, es una descomposición con pérdidas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s-ES"/>
              <a:t>Sea </a:t>
            </a:r>
            <a:r>
              <a:rPr lang="es-ES" i="1"/>
              <a:t>R</a:t>
            </a:r>
            <a:r>
              <a:rPr lang="es-ES"/>
              <a:t> un esquema de relación con un conjunto de atributos que se dividen en 3 subconjuntos no vacíos</a:t>
            </a:r>
            <a:r>
              <a:rPr lang="en-US"/>
              <a:t>.</a:t>
            </a:r>
          </a:p>
          <a:p>
            <a:pPr>
              <a:buFont typeface="Monotype Sorts" pitchFamily="2" charset="2"/>
              <a:buNone/>
              <a:tabLst>
                <a:tab pos="1149350" algn="l"/>
                <a:tab pos="3311525" algn="ctr"/>
              </a:tabLst>
            </a:pPr>
            <a:r>
              <a:rPr lang="en-US"/>
              <a:t>			</a:t>
            </a:r>
            <a:r>
              <a:rPr lang="en-US" i="1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s-ES"/>
              <a:t>Se dice que </a:t>
            </a:r>
            <a:r>
              <a:rPr lang="es-ES" i="1"/>
              <a:t>Y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Z (Y</a:t>
            </a:r>
            <a:r>
              <a:rPr lang="es-ES"/>
              <a:t> multidetermina </a:t>
            </a:r>
            <a:r>
              <a:rPr lang="es-ES" i="1"/>
              <a:t>Z)</a:t>
            </a:r>
            <a:br>
              <a:rPr lang="es-ES" i="1"/>
            </a:br>
            <a:r>
              <a:rPr lang="es-ES"/>
              <a:t>si y sólo si para todas las relaciones posibles </a:t>
            </a:r>
            <a:r>
              <a:rPr lang="es-ES" i="1"/>
              <a:t>r(R)</a:t>
            </a:r>
            <a:endParaRPr lang="en-US" i="1">
              <a:sym typeface="Monotype Sorts" pitchFamily="2" charset="2"/>
            </a:endParaRPr>
          </a:p>
          <a:p>
            <a:pPr>
              <a:buFont typeface="Monotype Sorts" pitchFamily="2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Monotype Sorts" pitchFamily="2" charset="2"/>
              </a:rPr>
              <a:t>		&lt; </a:t>
            </a:r>
            <a:r>
              <a:rPr lang="en-US" i="1">
                <a:sym typeface="Monotype Sorts" pitchFamily="2" charset="2"/>
              </a:rPr>
              <a:t>y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z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w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y &lt; </a:t>
            </a:r>
            <a:r>
              <a:rPr lang="en-US" i="1">
                <a:sym typeface="Monotype Sorts" pitchFamily="2" charset="2"/>
              </a:rPr>
              <a:t>y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z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w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Symbol" pitchFamily="18" charset="2"/>
              </a:rPr>
              <a:t>	entonces</a:t>
            </a:r>
          </a:p>
          <a:p>
            <a:pPr>
              <a:buFont typeface="Monotype Sorts" pitchFamily="2" charset="2"/>
              <a:buNone/>
              <a:tabLst>
                <a:tab pos="1149350" algn="l"/>
                <a:tab pos="3311525" algn="ctr"/>
              </a:tabLst>
            </a:pPr>
            <a:r>
              <a:rPr lang="en-US">
                <a:sym typeface="Symbol" pitchFamily="18" charset="2"/>
              </a:rPr>
              <a:t>		</a:t>
            </a:r>
            <a:r>
              <a:rPr lang="en-US">
                <a:sym typeface="Monotype Sorts" pitchFamily="2" charset="2"/>
              </a:rPr>
              <a:t>&lt; </a:t>
            </a:r>
            <a:r>
              <a:rPr lang="en-US" i="1">
                <a:sym typeface="Monotype Sorts" pitchFamily="2" charset="2"/>
              </a:rPr>
              <a:t>y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z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w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y &lt; </a:t>
            </a:r>
            <a:r>
              <a:rPr lang="en-US" i="1">
                <a:sym typeface="Monotype Sorts" pitchFamily="2" charset="2"/>
              </a:rPr>
              <a:t>y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z</a:t>
            </a:r>
            <a:r>
              <a:rPr lang="en-US" baseline="-25000">
                <a:sym typeface="Monotype Sorts" pitchFamily="2" charset="2"/>
              </a:rPr>
              <a:t>2</a:t>
            </a:r>
            <a:r>
              <a:rPr lang="en-US">
                <a:sym typeface="Monotype Sorts" pitchFamily="2" charset="2"/>
              </a:rPr>
              <a:t>, </a:t>
            </a:r>
            <a:r>
              <a:rPr lang="en-US" i="1">
                <a:sym typeface="Monotype Sorts" pitchFamily="2" charset="2"/>
              </a:rPr>
              <a:t>w</a:t>
            </a:r>
            <a:r>
              <a:rPr lang="en-US" baseline="-25000">
                <a:sym typeface="Monotype Sorts" pitchFamily="2" charset="2"/>
              </a:rPr>
              <a:t>1</a:t>
            </a:r>
            <a:r>
              <a:rPr lang="en-US">
                <a:sym typeface="Monotype Sorts" pitchFamily="2" charset="2"/>
              </a:rPr>
              <a:t> &gt;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s-ES"/>
              <a:t>Tener en cuenta que ya que el comportamiento de </a:t>
            </a:r>
            <a:r>
              <a:rPr lang="es-ES" i="1"/>
              <a:t>Z</a:t>
            </a:r>
            <a:r>
              <a:rPr lang="es-ES"/>
              <a:t> y </a:t>
            </a:r>
            <a:r>
              <a:rPr lang="es-ES" i="1"/>
              <a:t>W</a:t>
            </a:r>
            <a:r>
              <a:rPr lang="es-ES"/>
              <a:t> es idéntico se cumple que </a:t>
            </a:r>
            <a:r>
              <a:rPr lang="en-US" i="1">
                <a:sym typeface="Symbol" pitchFamily="18" charset="2"/>
              </a:rPr>
              <a:t>Y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Z </a:t>
            </a:r>
            <a:r>
              <a:rPr lang="en-US">
                <a:sym typeface="Monotype Sorts" pitchFamily="2" charset="2"/>
              </a:rPr>
              <a:t>si </a:t>
            </a:r>
            <a:r>
              <a:rPr lang="en-US" i="1">
                <a:sym typeface="Monotype Sorts" pitchFamily="2" charset="2"/>
              </a:rPr>
              <a:t>Y</a:t>
            </a:r>
            <a:r>
              <a:rPr lang="en-US">
                <a:sym typeface="Monotype Sorts" pitchFamily="2" charset="2"/>
              </a:rPr>
              <a:t>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W 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</a:t>
            </a:r>
            <a:r>
              <a:rPr lang="en-US"/>
              <a:t>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6767513" cy="41386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463800" algn="l"/>
              </a:tabLst>
            </a:pPr>
            <a:r>
              <a:rPr lang="es-ES"/>
              <a:t>En nuestro ejemplo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463800" algn="l"/>
              </a:tabLst>
            </a:pPr>
            <a:r>
              <a:rPr lang="en-US"/>
              <a:t>		</a:t>
            </a:r>
            <a:r>
              <a:rPr lang="es-ES" i="1"/>
              <a:t>curso 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profesor</a:t>
            </a:r>
            <a:r>
              <a:rPr lang="es-ES"/>
              <a:t> 	</a:t>
            </a:r>
            <a:br>
              <a:rPr lang="es-ES"/>
            </a:br>
            <a:r>
              <a:rPr lang="es-ES"/>
              <a:t>	</a:t>
            </a:r>
            <a:r>
              <a:rPr lang="es-ES" i="1"/>
              <a:t>curso 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 i="1"/>
              <a:t> libro</a:t>
            </a:r>
            <a:endParaRPr lang="en-US" i="1">
              <a:sym typeface="Monotype Sorts" pitchFamily="2" charset="2"/>
            </a:endParaRPr>
          </a:p>
          <a:p>
            <a:pPr>
              <a:lnSpc>
                <a:spcPct val="90000"/>
              </a:lnSpc>
              <a:tabLst>
                <a:tab pos="2463800" algn="l"/>
              </a:tabLst>
            </a:pPr>
            <a:r>
              <a:rPr lang="es-ES"/>
              <a:t>La definición formal anterior se supone que es para formalizar la noción de que dado un valor particular de </a:t>
            </a:r>
            <a:r>
              <a:rPr lang="es-ES" i="1"/>
              <a:t>Y </a:t>
            </a:r>
            <a:r>
              <a:rPr lang="es-ES"/>
              <a:t>(</a:t>
            </a:r>
            <a:r>
              <a:rPr lang="es-ES" i="1"/>
              <a:t>curso</a:t>
            </a:r>
            <a:r>
              <a:rPr lang="es-ES"/>
              <a:t>) se le ha asociado con un conjunto de valores </a:t>
            </a:r>
            <a:r>
              <a:rPr lang="es-ES" i="1"/>
              <a:t>Z (profesor) </a:t>
            </a:r>
            <a:r>
              <a:rPr lang="es-ES"/>
              <a:t>y un conjunto de valores </a:t>
            </a:r>
            <a:r>
              <a:rPr lang="es-ES" i="1"/>
              <a:t>W (libro)</a:t>
            </a:r>
            <a:r>
              <a:rPr lang="es-ES"/>
              <a:t>, y estos dos conjuntos son en algún sentido independientes el uno del otro</a:t>
            </a:r>
            <a:r>
              <a:rPr lang="en-US">
                <a:sym typeface="Monotype Sorts" pitchFamily="2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2463800" algn="l"/>
              </a:tabLst>
            </a:pPr>
            <a:r>
              <a:rPr lang="es-ES"/>
              <a:t>Nota</a:t>
            </a:r>
            <a:r>
              <a:rPr lang="en-US">
                <a:sym typeface="Monotype Sorts" pitchFamily="2" charset="2"/>
              </a:rPr>
              <a:t>: </a:t>
            </a:r>
          </a:p>
          <a:p>
            <a:pPr lvl="1">
              <a:lnSpc>
                <a:spcPct val="90000"/>
              </a:lnSpc>
              <a:tabLst>
                <a:tab pos="2463800" algn="l"/>
              </a:tabLst>
            </a:pPr>
            <a:r>
              <a:rPr lang="es-ES"/>
              <a:t>Si </a:t>
            </a:r>
            <a:r>
              <a:rPr lang="es-ES" i="1"/>
              <a:t>Y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Z </a:t>
            </a:r>
            <a:r>
              <a:rPr lang="es-ES"/>
              <a:t> entonces </a:t>
            </a:r>
            <a:r>
              <a:rPr lang="en-US" i="1">
                <a:sym typeface="Monotype Sorts" pitchFamily="2" charset="2"/>
              </a:rPr>
              <a:t>Y </a:t>
            </a:r>
            <a:r>
              <a:rPr lang="en-US" sz="1600" b="1">
                <a:sym typeface="Symbol" pitchFamily="18" charset="2"/>
              </a:rPr>
              <a:t></a:t>
            </a:r>
            <a:r>
              <a:rPr lang="en-US">
                <a:sym typeface="Monotype Sorts" pitchFamily="2" charset="2"/>
              </a:rPr>
              <a:t> </a:t>
            </a:r>
            <a:r>
              <a:rPr lang="en-US" i="1">
                <a:sym typeface="Monotype Sorts" pitchFamily="2" charset="2"/>
              </a:rPr>
              <a:t>Z</a:t>
            </a:r>
            <a:endParaRPr lang="en-US">
              <a:sym typeface="Monotype Sorts" pitchFamily="2" charset="2"/>
            </a:endParaRPr>
          </a:p>
          <a:p>
            <a:pPr lvl="1">
              <a:lnSpc>
                <a:spcPct val="90000"/>
              </a:lnSpc>
              <a:tabLst>
                <a:tab pos="2463800" algn="l"/>
              </a:tabLst>
            </a:pPr>
            <a:r>
              <a:rPr lang="es-ES"/>
              <a:t>Efectivamente se tienen (en la notación anterior) </a:t>
            </a:r>
            <a:r>
              <a:rPr lang="es-ES" i="1"/>
              <a:t>Z</a:t>
            </a:r>
            <a:r>
              <a:rPr lang="es-ES" baseline="-25000"/>
              <a:t>1</a:t>
            </a:r>
            <a:r>
              <a:rPr lang="es-ES" i="1"/>
              <a:t> = Z</a:t>
            </a:r>
            <a:r>
              <a:rPr lang="es-ES" baseline="-25000"/>
              <a:t>2</a:t>
            </a:r>
            <a:br>
              <a:rPr lang="es-ES" baseline="-25000"/>
            </a:br>
            <a:r>
              <a:rPr lang="es-ES"/>
              <a:t>La reclamación continúa</a:t>
            </a:r>
            <a:r>
              <a:rPr lang="en-US">
                <a:sym typeface="Monotype Sort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las dependencias multivaloradas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046913" cy="4137025"/>
          </a:xfrm>
        </p:spPr>
        <p:txBody>
          <a:bodyPr/>
          <a:lstStyle/>
          <a:p>
            <a:r>
              <a:rPr lang="es-ES"/>
              <a:t>Las dependencias multivaloradas se utilizan de dos maneras</a:t>
            </a:r>
            <a:r>
              <a:rPr lang="en-US"/>
              <a:t>: 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1.	</a:t>
            </a:r>
            <a:r>
              <a:rPr lang="es-ES"/>
              <a:t>Para verificar las relaciones y </a:t>
            </a:r>
            <a:r>
              <a:rPr lang="es-ES">
                <a:solidFill>
                  <a:schemeClr val="tx2"/>
                </a:solidFill>
              </a:rPr>
              <a:t>determinar</a:t>
            </a:r>
            <a:r>
              <a:rPr lang="es-ES"/>
              <a:t> si son legales bajo un conjunto dado de dependencias funcionales y multivaloradas</a:t>
            </a:r>
            <a:endParaRPr lang="en-US"/>
          </a:p>
          <a:p>
            <a:pPr lvl="1">
              <a:buFont typeface="Monotype Sorts" pitchFamily="2" charset="2"/>
              <a:buNone/>
            </a:pPr>
            <a:r>
              <a:rPr lang="en-US"/>
              <a:t>2.	</a:t>
            </a:r>
            <a:r>
              <a:rPr lang="es-ES"/>
              <a:t>Para especificar </a:t>
            </a:r>
            <a:r>
              <a:rPr lang="es-ES">
                <a:solidFill>
                  <a:schemeClr val="tx2"/>
                </a:solidFill>
              </a:rPr>
              <a:t>restricciones</a:t>
            </a:r>
            <a:r>
              <a:rPr lang="es-ES"/>
              <a:t> del conjunto de relaciones legales. De este modo, sólo habrá que preocuparse de las relaciones que satisfagan un conjunto dado de dependencias funcionales y multivaloradas</a:t>
            </a:r>
            <a:r>
              <a:rPr lang="en-US"/>
              <a:t>.</a:t>
            </a:r>
          </a:p>
          <a:p>
            <a:r>
              <a:rPr lang="es-ES"/>
              <a:t>Si una relación </a:t>
            </a:r>
            <a:r>
              <a:rPr lang="es-ES" i="1"/>
              <a:t>r</a:t>
            </a:r>
            <a:r>
              <a:rPr lang="es-ES"/>
              <a:t> falla al satisfacer una dependencia multivalorada dada, se puede crear unas relaciones </a:t>
            </a:r>
            <a:r>
              <a:rPr lang="es-ES" i="1"/>
              <a:t>r</a:t>
            </a:r>
            <a:r>
              <a:rPr lang="es-ES" i="1">
                <a:sym typeface="Symbol" pitchFamily="18" charset="2"/>
              </a:rPr>
              <a:t></a:t>
            </a:r>
            <a:r>
              <a:rPr lang="es-ES"/>
              <a:t>  que satisfagan la dependencia multivalorada añadiendo tuplas</a:t>
            </a:r>
            <a:r>
              <a:rPr lang="en-US"/>
              <a:t>	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Teoría de las </a:t>
            </a:r>
            <a:r>
              <a:rPr lang="en-US"/>
              <a:t>MVD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De la definición de dependencia multivalorada, se puede derivar la siguiente regla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s-ES"/>
              <a:t>Si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, entonces </a:t>
            </a:r>
            <a:r>
              <a:rPr lang="en-US">
                <a:sym typeface="Symbol" pitchFamily="18" charset="2"/>
              </a:rPr>
              <a:t> </a:t>
            </a:r>
            <a:r>
              <a:rPr lang="en-US" sz="1600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</a:t>
            </a: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</a:t>
            </a:r>
            <a:r>
              <a:rPr lang="es-ES"/>
              <a:t>Es decir, cada dependencia funcional es también una dependencia multivalorada</a:t>
            </a:r>
            <a:endParaRPr lang="en-US"/>
          </a:p>
          <a:p>
            <a:pPr>
              <a:lnSpc>
                <a:spcPct val="90000"/>
              </a:lnSpc>
            </a:pPr>
            <a:r>
              <a:rPr lang="es-ES"/>
              <a:t>El </a:t>
            </a:r>
            <a:r>
              <a:rPr lang="es-ES" b="1"/>
              <a:t>cierre</a:t>
            </a:r>
            <a:r>
              <a:rPr lang="es-ES"/>
              <a:t> D</a:t>
            </a:r>
            <a:r>
              <a:rPr lang="es-ES" baseline="30000"/>
              <a:t>+</a:t>
            </a:r>
            <a:r>
              <a:rPr lang="es-ES"/>
              <a:t> de D es el conjunto de todas las dependencias funcionales y multivaloradas implicadas lógicamente por </a:t>
            </a:r>
            <a:r>
              <a:rPr lang="es-ES" i="1"/>
              <a:t>D</a:t>
            </a:r>
            <a:r>
              <a:rPr lang="es-ES"/>
              <a:t>.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s-ES"/>
              <a:t>Se puede calcular D</a:t>
            </a:r>
            <a:r>
              <a:rPr lang="es-ES" baseline="30000"/>
              <a:t>+</a:t>
            </a:r>
            <a:r>
              <a:rPr lang="es-ES"/>
              <a:t> a partir de </a:t>
            </a:r>
            <a:r>
              <a:rPr lang="es-ES" i="1"/>
              <a:t>D</a:t>
            </a:r>
            <a:r>
              <a:rPr lang="es-ES"/>
              <a:t>, utilizando las definiciones formales de las dependencias funcionales y de las dependencias multivaloradas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s-ES"/>
              <a:t>Con este razonamiento se puede trabajar con las dependencias multivaloradas muy sencillas, que parece ser en la práctica lo más común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s-ES"/>
              <a:t>Para las dependencias complejas, es mejor razonar con conjuntos de dependencias empleando un sistema de reglas de inferencia (véase el Apéndice C).</a:t>
            </a:r>
            <a:endParaRPr lang="en-US"/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7137400" y="6584950"/>
            <a:ext cx="366713" cy="0"/>
            <a:chOff x="2605" y="829"/>
            <a:chExt cx="231" cy="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2605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>
              <a:off x="2701" y="829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Cuarta forma normal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s-ES"/>
              <a:t>Un esquema de relación </a:t>
            </a:r>
            <a:r>
              <a:rPr lang="es-ES" i="1"/>
              <a:t>R</a:t>
            </a:r>
            <a:r>
              <a:rPr lang="es-ES"/>
              <a:t> está en 4FN con respecto a un conjunto </a:t>
            </a:r>
            <a:r>
              <a:rPr lang="es-ES" i="1"/>
              <a:t>D</a:t>
            </a:r>
            <a:r>
              <a:rPr lang="es-ES"/>
              <a:t> de dependencias funcionales y multivaloradas si para todas las dependencias multivaloradas de D+ de la forma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, donde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R y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R, se cumple, como mínimo, una de las siguientes condiciones</a:t>
            </a:r>
            <a:r>
              <a:rPr lang="en-US">
                <a:sym typeface="Symbol" pitchFamily="18" charset="2"/>
              </a:rPr>
              <a:t>:</a:t>
            </a:r>
          </a:p>
          <a:p>
            <a:pPr lvl="1"/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 i="1">
                <a:sym typeface="Monotype Sorts" pitchFamily="2" charset="2"/>
              </a:rPr>
              <a:t> </a:t>
            </a:r>
            <a:r>
              <a:rPr lang="en-US">
                <a:sym typeface="Symbol" pitchFamily="18" charset="2"/>
              </a:rPr>
              <a:t></a:t>
            </a:r>
            <a:r>
              <a:rPr lang="en-US">
                <a:sym typeface="Greek Symbols" pitchFamily="18" charset="2"/>
              </a:rPr>
              <a:t> </a:t>
            </a:r>
            <a:r>
              <a:rPr lang="es-ES"/>
              <a:t>es trivial (es decir</a:t>
            </a:r>
            <a:r>
              <a:rPr lang="en-US">
                <a:sym typeface="Greek Symbols" pitchFamily="18" charset="2"/>
              </a:rPr>
              <a:t>, </a:t>
            </a:r>
            <a:r>
              <a:rPr lang="en-US">
                <a:sym typeface="Symbol" pitchFamily="18" charset="2"/>
              </a:rPr>
              <a:t></a:t>
            </a:r>
            <a:r>
              <a:rPr lang="en-US" i="1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 </a:t>
            </a:r>
            <a:r>
              <a:rPr lang="en-US">
                <a:sym typeface="Greek Symbols" pitchFamily="18" charset="2"/>
              </a:rPr>
              <a:t> or </a:t>
            </a:r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>
                <a:sym typeface="Symbol" pitchFamily="18" charset="2"/>
              </a:rPr>
              <a:t> </a:t>
            </a:r>
            <a:r>
              <a:rPr lang="en-US" i="1">
                <a:sym typeface="Greek Symbols" pitchFamily="18" charset="2"/>
              </a:rPr>
              <a:t> = R)</a:t>
            </a:r>
          </a:p>
          <a:p>
            <a:pPr lvl="1"/>
            <a:r>
              <a:rPr lang="en-US">
                <a:sym typeface="Symbol" pitchFamily="18" charset="2"/>
              </a:rPr>
              <a:t></a:t>
            </a:r>
            <a:r>
              <a:rPr lang="en-US">
                <a:sym typeface="Greek Symbols" pitchFamily="18" charset="2"/>
              </a:rPr>
              <a:t> </a:t>
            </a:r>
            <a:r>
              <a:rPr lang="es-ES"/>
              <a:t>es una superclave del esquema</a:t>
            </a:r>
            <a:r>
              <a:rPr lang="es-ES">
                <a:latin typeface="Palatino-Roman"/>
              </a:rPr>
              <a:t> </a:t>
            </a:r>
            <a:r>
              <a:rPr lang="en-US" i="1">
                <a:sym typeface="Greek Symbols" pitchFamily="18" charset="2"/>
              </a:rPr>
              <a:t>R</a:t>
            </a:r>
          </a:p>
          <a:p>
            <a:r>
              <a:rPr lang="es-ES"/>
              <a:t>Si una relación está en 4FN está en FNBC</a:t>
            </a:r>
            <a:endParaRPr lang="en-US"/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7108825" y="6642100"/>
            <a:ext cx="317500" cy="4763"/>
            <a:chOff x="2640" y="1301"/>
            <a:chExt cx="200" cy="3"/>
          </a:xfrm>
        </p:grpSpPr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Restricción de dependencias multivaloradas</a:t>
            </a:r>
            <a:endParaRPr lang="en-US" sz="280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restricción de D a R</a:t>
            </a:r>
            <a:r>
              <a:rPr lang="es-ES" baseline="-25000"/>
              <a:t>i</a:t>
            </a:r>
            <a:r>
              <a:rPr lang="es-ES"/>
              <a:t> es el conjunto D</a:t>
            </a:r>
            <a:r>
              <a:rPr lang="es-ES" baseline="-25000"/>
              <a:t>i</a:t>
            </a:r>
            <a:r>
              <a:rPr lang="es-ES"/>
              <a:t> que consta de</a:t>
            </a:r>
            <a:endParaRPr lang="en-US"/>
          </a:p>
          <a:p>
            <a:pPr lvl="1"/>
            <a:r>
              <a:rPr lang="es-ES"/>
              <a:t>Todas las dependencias funcionales de D</a:t>
            </a:r>
            <a:r>
              <a:rPr lang="es-ES" baseline="30000"/>
              <a:t>+</a:t>
            </a:r>
            <a:r>
              <a:rPr lang="es-ES"/>
              <a:t> que incluyen sólo atributos de R</a:t>
            </a:r>
            <a:r>
              <a:rPr lang="es-ES" baseline="-25000"/>
              <a:t>i</a:t>
            </a:r>
            <a:endParaRPr lang="en-US" sz="2000" baseline="-25000"/>
          </a:p>
          <a:p>
            <a:pPr lvl="1"/>
            <a:r>
              <a:rPr lang="es-ES"/>
              <a:t>Todas las dependencias multivaloradas de la forma</a:t>
            </a:r>
            <a:endParaRPr lang="en-US"/>
          </a:p>
          <a:p>
            <a:pPr lvl="2">
              <a:buFont typeface="Webdings" pitchFamily="18" charset="2"/>
              <a:buNone/>
            </a:pPr>
            <a:r>
              <a:rPr lang="en-US">
                <a:sym typeface="Symbol" pitchFamily="18" charset="2"/>
              </a:rPr>
              <a:t>   </a:t>
            </a:r>
            <a:r>
              <a:rPr lang="en-US">
                <a:sym typeface="Greek Symbols" pitchFamily="18" charset="2"/>
              </a:rPr>
              <a:t> </a:t>
            </a:r>
            <a:r>
              <a:rPr lang="en-US" sz="1400" b="1">
                <a:sym typeface="Symbol" pitchFamily="18" charset="2"/>
              </a:rPr>
              <a:t></a:t>
            </a:r>
            <a:r>
              <a:rPr lang="en-US" i="1">
                <a:sym typeface="Monotype Sorts" pitchFamily="2" charset="2"/>
              </a:rPr>
              <a:t> (</a:t>
            </a:r>
            <a:r>
              <a:rPr lang="en-US">
                <a:sym typeface="Symbol" pitchFamily="18" charset="2"/>
              </a:rPr>
              <a:t> </a:t>
            </a:r>
            <a:r>
              <a:rPr lang="en-US">
                <a:sym typeface="Greek Symbols" pitchFamily="18" charset="2"/>
              </a:rPr>
              <a:t> </a:t>
            </a:r>
            <a:r>
              <a:rPr lang="en-US"/>
              <a:t>R</a:t>
            </a:r>
            <a:r>
              <a:rPr lang="en-US" sz="2400" baseline="-25000"/>
              <a:t>i</a:t>
            </a:r>
            <a:r>
              <a:rPr lang="en-US" sz="2000"/>
              <a:t>)</a:t>
            </a:r>
            <a:endParaRPr lang="en-US" sz="2000" baseline="-25000"/>
          </a:p>
          <a:p>
            <a:pPr lvl="1">
              <a:buFont typeface="Monotype Sorts" pitchFamily="2" charset="2"/>
              <a:buNone/>
            </a:pPr>
            <a:r>
              <a:rPr lang="en-US"/>
              <a:t>    </a:t>
            </a:r>
            <a:r>
              <a:rPr lang="es-ES"/>
              <a:t>donde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</a:t>
            </a:r>
            <a:r>
              <a:rPr lang="es-ES"/>
              <a:t> R</a:t>
            </a:r>
            <a:r>
              <a:rPr lang="es-ES" baseline="-25000"/>
              <a:t>i </a:t>
            </a:r>
            <a:r>
              <a:rPr lang="es-ES"/>
              <a:t> y 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está en D</a:t>
            </a:r>
            <a:r>
              <a:rPr lang="en-US" sz="2000" baseline="30000"/>
              <a:t>+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Algoritmo de descomposición de 4FN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43863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/>
              <a:t>	</a:t>
            </a:r>
            <a:r>
              <a:rPr lang="es-ES" i="1"/>
              <a:t>resultado:</a:t>
            </a:r>
            <a:r>
              <a:rPr lang="es-ES"/>
              <a:t> = {</a:t>
            </a:r>
            <a:r>
              <a:rPr lang="es-ES" i="1"/>
              <a:t>R</a:t>
            </a:r>
            <a:r>
              <a:rPr lang="es-ES"/>
              <a:t>};</a:t>
            </a:r>
            <a:br>
              <a:rPr lang="es-ES"/>
            </a:br>
            <a:r>
              <a:rPr lang="es-ES" i="1"/>
              <a:t>hecho</a:t>
            </a:r>
            <a:r>
              <a:rPr lang="es-ES"/>
              <a:t>:= falso;</a:t>
            </a:r>
            <a:br>
              <a:rPr lang="es-ES"/>
            </a:br>
            <a:r>
              <a:rPr lang="es-ES" i="1"/>
              <a:t>calcular</a:t>
            </a:r>
            <a:r>
              <a:rPr lang="es-ES" i="1">
                <a:latin typeface="Palatino-Italic"/>
              </a:rPr>
              <a:t> </a:t>
            </a:r>
            <a:r>
              <a:rPr lang="es-ES" i="1"/>
              <a:t>D</a:t>
            </a:r>
            <a:r>
              <a:rPr lang="es-ES" baseline="30000"/>
              <a:t>+</a:t>
            </a:r>
            <a:r>
              <a:rPr lang="es-ES"/>
              <a:t>;</a:t>
            </a:r>
            <a:br>
              <a:rPr lang="es-ES"/>
            </a:br>
            <a:r>
              <a:rPr lang="es-ES"/>
              <a:t>Supongamos que D</a:t>
            </a:r>
            <a:r>
              <a:rPr lang="es-ES" baseline="-25000"/>
              <a:t>i</a:t>
            </a:r>
            <a:r>
              <a:rPr lang="es-ES"/>
              <a:t> denota la restricción de D</a:t>
            </a:r>
            <a:r>
              <a:rPr lang="es-ES" baseline="30000"/>
              <a:t>+</a:t>
            </a:r>
            <a:r>
              <a:rPr lang="es-ES"/>
              <a:t> a R</a:t>
            </a:r>
            <a:r>
              <a:rPr lang="es-ES" baseline="-25000"/>
              <a:t>i</a:t>
            </a:r>
            <a:endParaRPr lang="en-US" sz="2000" baseline="-25000"/>
          </a:p>
          <a:p>
            <a:pPr>
              <a:buFont typeface="Monotype Sorts" pitchFamily="2" charset="2"/>
              <a:buNone/>
            </a:pPr>
            <a:r>
              <a:rPr lang="en-US" b="1"/>
              <a:t>    </a:t>
            </a:r>
            <a:r>
              <a:rPr lang="es-ES" b="1"/>
              <a:t>while </a:t>
            </a:r>
            <a:r>
              <a:rPr lang="es-ES"/>
              <a:t>(</a:t>
            </a:r>
            <a:r>
              <a:rPr lang="es-ES" b="1"/>
              <a:t>not </a:t>
            </a:r>
            <a:r>
              <a:rPr lang="es-ES"/>
              <a:t>hecho) </a:t>
            </a:r>
            <a:br>
              <a:rPr lang="es-ES"/>
            </a:br>
            <a:r>
              <a:rPr lang="es-ES"/>
              <a:t>    </a:t>
            </a:r>
            <a:r>
              <a:rPr lang="es-ES" b="1"/>
              <a:t>if </a:t>
            </a:r>
            <a:r>
              <a:rPr lang="es-ES"/>
              <a:t>(hay un esquema Ri en resultado que no se halla en 4FN) </a:t>
            </a:r>
            <a:r>
              <a:rPr lang="es-ES" b="1"/>
              <a:t>then</a:t>
            </a:r>
            <a:br>
              <a:rPr lang="es-ES" b="1"/>
            </a:br>
            <a:r>
              <a:rPr lang="es-ES" b="1"/>
              <a:t>       begin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	  </a:t>
            </a:r>
            <a:r>
              <a:rPr lang="es-ES"/>
              <a:t>supongamos que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 es una dependencia multivalorada </a:t>
            </a:r>
            <a:br>
              <a:rPr lang="es-ES"/>
            </a:br>
            <a:r>
              <a:rPr lang="es-ES"/>
              <a:t>          no trivial que se cumple en</a:t>
            </a:r>
            <a:r>
              <a:rPr lang="es-ES" b="1"/>
              <a:t> </a:t>
            </a:r>
            <a:r>
              <a:rPr lang="es-ES"/>
              <a:t>Ri de forma que 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 </a:t>
            </a:r>
            <a:r>
              <a:rPr lang="es-ES">
                <a:sym typeface="Symbol" pitchFamily="18" charset="2"/>
              </a:rPr>
              <a:t></a:t>
            </a:r>
            <a:r>
              <a:rPr lang="es-ES"/>
              <a:t> </a:t>
            </a:r>
            <a:r>
              <a:rPr lang="es-ES" i="1"/>
              <a:t>R</a:t>
            </a:r>
            <a:r>
              <a:rPr lang="es-ES" i="1" baseline="-25000"/>
              <a:t>i  </a:t>
            </a:r>
            <a:r>
              <a:rPr lang="es-ES"/>
              <a:t>no se </a:t>
            </a:r>
            <a:br>
              <a:rPr lang="es-ES"/>
            </a:br>
            <a:r>
              <a:rPr lang="es-ES"/>
              <a:t>          halla en </a:t>
            </a:r>
            <a:r>
              <a:rPr lang="es-ES" i="1"/>
              <a:t>D</a:t>
            </a:r>
            <a:r>
              <a:rPr lang="es-ES" baseline="-25000"/>
              <a:t>i</a:t>
            </a:r>
            <a:r>
              <a:rPr lang="es-ES"/>
              <a:t>, y </a:t>
            </a:r>
            <a:r>
              <a:rPr lang="es-ES">
                <a:sym typeface="Symbol" pitchFamily="18" charset="2"/>
              </a:rPr>
              <a:t></a:t>
            </a:r>
            <a:r>
              <a:rPr lang="es-ES"/>
              <a:t>; </a:t>
            </a:r>
            <a:br>
              <a:rPr lang="es-ES"/>
            </a:br>
            <a:r>
              <a:rPr lang="es-ES"/>
              <a:t>          </a:t>
            </a:r>
            <a:r>
              <a:rPr lang="es-ES" i="1"/>
              <a:t>resultado </a:t>
            </a:r>
            <a:r>
              <a:rPr lang="es-ES"/>
              <a:t>:=  (</a:t>
            </a:r>
            <a:r>
              <a:rPr lang="es-ES" i="1"/>
              <a:t>resultado </a:t>
            </a:r>
            <a:r>
              <a:rPr lang="es-ES"/>
              <a:t>-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/>
              <a:t>)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(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baseline="-25000"/>
              <a:t> </a:t>
            </a:r>
            <a:r>
              <a:rPr lang="es-ES"/>
              <a:t>-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)  </a:t>
            </a:r>
            <a:r>
              <a:rPr lang="es-ES">
                <a:sym typeface="Symbol" pitchFamily="18" charset="2"/>
              </a:rPr>
              <a:t></a:t>
            </a:r>
            <a:r>
              <a:rPr lang="es-ES"/>
              <a:t> (</a:t>
            </a:r>
            <a:r>
              <a:rPr lang="es-ES">
                <a:sym typeface="Symbol" pitchFamily="18" charset="2"/>
              </a:rPr>
              <a:t></a:t>
            </a:r>
            <a:r>
              <a:rPr lang="es-ES"/>
              <a:t>, </a:t>
            </a:r>
            <a:r>
              <a:rPr lang="es-ES">
                <a:sym typeface="Symbol" pitchFamily="18" charset="2"/>
              </a:rPr>
              <a:t></a:t>
            </a:r>
            <a:r>
              <a:rPr lang="es-ES"/>
              <a:t>); </a:t>
            </a:r>
            <a:br>
              <a:rPr lang="es-ES"/>
            </a:br>
            <a:r>
              <a:rPr lang="es-ES" b="1"/>
              <a:t>       end</a:t>
            </a:r>
            <a:r>
              <a:rPr lang="es-ES"/>
              <a:t/>
            </a:r>
            <a:br>
              <a:rPr lang="es-ES"/>
            </a:br>
            <a:r>
              <a:rPr lang="es-ES" b="1"/>
              <a:t>    else </a:t>
            </a:r>
            <a:r>
              <a:rPr lang="es-ES" i="1"/>
              <a:t>hecho</a:t>
            </a:r>
            <a:r>
              <a:rPr lang="es-ES"/>
              <a:t>:= verdadero</a:t>
            </a:r>
            <a:r>
              <a:rPr lang="en-US">
                <a:sym typeface="Symbol" pitchFamily="18" charset="2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s-ES"/>
              <a:t>Nota: cada </a:t>
            </a:r>
            <a:r>
              <a:rPr lang="es-ES" i="1"/>
              <a:t>R</a:t>
            </a:r>
            <a:r>
              <a:rPr lang="es-ES" i="1" baseline="-25000"/>
              <a:t>i</a:t>
            </a:r>
            <a:r>
              <a:rPr lang="es-ES" i="1"/>
              <a:t> </a:t>
            </a:r>
            <a:r>
              <a:rPr lang="es-ES"/>
              <a:t>se halla en 4FN, y la descomposición es la reunión sin </a:t>
            </a:r>
            <a:br>
              <a:rPr lang="es-ES"/>
            </a:br>
            <a:r>
              <a:rPr lang="es-ES"/>
              <a:t>     pérdida</a:t>
            </a:r>
            <a:endParaRPr lang="en-US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  <p:sp>
          <p:nvSpPr>
            <p:cNvPr id="117766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i="1"/>
              <a:t>R</a:t>
            </a:r>
            <a:r>
              <a:rPr lang="en-US"/>
              <a:t> =(</a:t>
            </a:r>
            <a:r>
              <a:rPr lang="en-US" i="1"/>
              <a:t>A, B, C, G, H, I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F </a:t>
            </a:r>
            <a:r>
              <a:rPr lang="en-US"/>
              <a:t>={ </a:t>
            </a:r>
            <a:r>
              <a:rPr lang="en-US" i="1"/>
              <a:t>A </a:t>
            </a:r>
            <a:r>
              <a:rPr lang="en-US" sz="1600" b="1">
                <a:sym typeface="Symbol" pitchFamily="18" charset="2"/>
              </a:rPr>
              <a:t>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i="1"/>
              <a:t>B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 i="1"/>
              <a:t>		B</a:t>
            </a:r>
            <a:r>
              <a:rPr lang="en-US"/>
              <a:t> </a:t>
            </a:r>
            <a:r>
              <a:rPr lang="en-US" sz="1600" b="1">
                <a:sym typeface="Symbol" pitchFamily="18" charset="2"/>
              </a:rPr>
              <a:t></a:t>
            </a:r>
            <a:r>
              <a:rPr lang="en-US"/>
              <a:t> </a:t>
            </a:r>
            <a:r>
              <a:rPr lang="en-US" i="1"/>
              <a:t>HI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 i="1"/>
              <a:t>		CG </a:t>
            </a:r>
            <a:r>
              <a:rPr lang="en-US" sz="1600" b="1">
                <a:sym typeface="Symbol" pitchFamily="18" charset="2"/>
              </a:rPr>
              <a:t></a:t>
            </a:r>
            <a:r>
              <a:rPr lang="en-US">
                <a:sym typeface="Symbol" pitchFamily="18" charset="2"/>
              </a:rPr>
              <a:t> </a:t>
            </a:r>
            <a:r>
              <a:rPr lang="en-US" i="1"/>
              <a:t>H</a:t>
            </a:r>
            <a:r>
              <a:rPr lang="en-US"/>
              <a:t> }</a:t>
            </a:r>
          </a:p>
          <a:p>
            <a:r>
              <a:rPr lang="es-ES" i="1"/>
              <a:t>R</a:t>
            </a:r>
            <a:r>
              <a:rPr lang="es-ES"/>
              <a:t> no se halla en 4FN ya que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B</a:t>
            </a:r>
            <a:r>
              <a:rPr lang="es-ES"/>
              <a:t> y </a:t>
            </a:r>
            <a:r>
              <a:rPr lang="es-ES" i="1"/>
              <a:t>A</a:t>
            </a:r>
            <a:r>
              <a:rPr lang="es-ES"/>
              <a:t> no es una superclave de </a:t>
            </a:r>
            <a:r>
              <a:rPr lang="es-ES" i="1"/>
              <a:t>R</a:t>
            </a:r>
            <a:endParaRPr lang="en-US"/>
          </a:p>
          <a:p>
            <a:r>
              <a:rPr lang="es-ES"/>
              <a:t>Descomposición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a) 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= (</a:t>
            </a:r>
            <a:r>
              <a:rPr lang="en-US" i="1"/>
              <a:t>A, B</a:t>
            </a:r>
            <a:r>
              <a:rPr lang="en-US"/>
              <a:t>) 			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</a:t>
            </a:r>
            <a:r>
              <a:rPr lang="es-ES"/>
              <a:t>se halla en </a:t>
            </a:r>
            <a:r>
              <a:rPr lang="en-US"/>
              <a:t>4NF)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b)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 = (</a:t>
            </a:r>
            <a:r>
              <a:rPr lang="en-US" i="1"/>
              <a:t>A, C, G, H, I</a:t>
            </a:r>
            <a:r>
              <a:rPr lang="en-US"/>
              <a:t>)  		(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 </a:t>
            </a:r>
            <a:r>
              <a:rPr lang="es-ES"/>
              <a:t>no se halla en </a:t>
            </a:r>
            <a:r>
              <a:rPr lang="en-US"/>
              <a:t>4NF)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c) </a:t>
            </a:r>
            <a:r>
              <a:rPr lang="en-US" i="1"/>
              <a:t>R</a:t>
            </a:r>
            <a:r>
              <a:rPr lang="en-US" baseline="-25000"/>
              <a:t>3</a:t>
            </a:r>
            <a:r>
              <a:rPr lang="en-US"/>
              <a:t> = (</a:t>
            </a:r>
            <a:r>
              <a:rPr lang="en-US" i="1"/>
              <a:t>C, G, H</a:t>
            </a:r>
            <a:r>
              <a:rPr lang="en-US"/>
              <a:t>) 		(</a:t>
            </a:r>
            <a:r>
              <a:rPr lang="en-US" i="1"/>
              <a:t>R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s-ES"/>
              <a:t>se halla en </a:t>
            </a:r>
            <a:r>
              <a:rPr lang="en-US"/>
              <a:t>4NF)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d) </a:t>
            </a:r>
            <a:r>
              <a:rPr lang="en-US" i="1"/>
              <a:t>R</a:t>
            </a:r>
            <a:r>
              <a:rPr lang="en-US" i="1" baseline="-25000"/>
              <a:t>4</a:t>
            </a:r>
            <a:r>
              <a:rPr lang="en-US"/>
              <a:t> = (</a:t>
            </a:r>
            <a:r>
              <a:rPr lang="en-US" i="1"/>
              <a:t>A, C, G, I</a:t>
            </a:r>
            <a:r>
              <a:rPr lang="en-US"/>
              <a:t>)  		(</a:t>
            </a:r>
            <a:r>
              <a:rPr lang="en-US" i="1"/>
              <a:t>R</a:t>
            </a:r>
            <a:r>
              <a:rPr lang="en-US" i="1" baseline="-25000"/>
              <a:t>4</a:t>
            </a:r>
            <a:r>
              <a:rPr lang="en-US"/>
              <a:t> </a:t>
            </a:r>
            <a:r>
              <a:rPr lang="es-ES"/>
              <a:t>no se halla en </a:t>
            </a:r>
            <a:r>
              <a:rPr lang="en-US"/>
              <a:t>4NF)</a:t>
            </a:r>
          </a:p>
          <a:p>
            <a:r>
              <a:rPr lang="es-ES"/>
              <a:t>Ya que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B</a:t>
            </a:r>
            <a:r>
              <a:rPr lang="es-ES"/>
              <a:t> y </a:t>
            </a:r>
            <a:r>
              <a:rPr lang="es-ES" i="1"/>
              <a:t>B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HI</a:t>
            </a:r>
            <a:r>
              <a:rPr lang="es-ES"/>
              <a:t>,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HI</a:t>
            </a:r>
            <a:r>
              <a:rPr lang="es-ES"/>
              <a:t>, </a:t>
            </a:r>
            <a:r>
              <a:rPr lang="es-ES" i="1"/>
              <a:t>A</a:t>
            </a:r>
            <a:r>
              <a:rPr lang="es-ES"/>
              <a:t> </a:t>
            </a:r>
            <a:r>
              <a:rPr lang="es-ES" b="1">
                <a:sym typeface="Symbol" pitchFamily="18" charset="2"/>
              </a:rPr>
              <a:t></a:t>
            </a:r>
            <a:r>
              <a:rPr lang="es-ES"/>
              <a:t> </a:t>
            </a:r>
            <a:r>
              <a:rPr lang="es-ES" i="1"/>
              <a:t>I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e) </a:t>
            </a:r>
            <a:r>
              <a:rPr lang="en-US" i="1"/>
              <a:t>R</a:t>
            </a:r>
            <a:r>
              <a:rPr lang="en-US" i="1" baseline="-25000"/>
              <a:t>5</a:t>
            </a:r>
            <a:r>
              <a:rPr lang="en-US"/>
              <a:t> = (</a:t>
            </a:r>
            <a:r>
              <a:rPr lang="en-US" i="1"/>
              <a:t>A, I</a:t>
            </a:r>
            <a:r>
              <a:rPr lang="en-US"/>
              <a:t>)  			(</a:t>
            </a:r>
            <a:r>
              <a:rPr lang="en-US" i="1"/>
              <a:t>R</a:t>
            </a:r>
            <a:r>
              <a:rPr lang="en-US" i="1" baseline="-25000"/>
              <a:t>5</a:t>
            </a:r>
            <a:r>
              <a:rPr lang="en-US"/>
              <a:t> </a:t>
            </a:r>
            <a:r>
              <a:rPr lang="es-ES"/>
              <a:t>se halla en </a:t>
            </a:r>
            <a:r>
              <a:rPr lang="en-US"/>
              <a:t>4NF)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f)</a:t>
            </a:r>
            <a:r>
              <a:rPr lang="en-US" i="1"/>
              <a:t>R</a:t>
            </a:r>
            <a:r>
              <a:rPr lang="en-US" i="1" baseline="-25000"/>
              <a:t>6</a:t>
            </a:r>
            <a:r>
              <a:rPr lang="en-US"/>
              <a:t> = (A, C, G)  		(R</a:t>
            </a:r>
            <a:r>
              <a:rPr lang="en-US" baseline="-25000"/>
              <a:t>6</a:t>
            </a:r>
            <a:r>
              <a:rPr lang="en-US"/>
              <a:t> </a:t>
            </a:r>
            <a:r>
              <a:rPr lang="es-ES"/>
              <a:t>se halla en </a:t>
            </a:r>
            <a:r>
              <a:rPr lang="en-US"/>
              <a:t>4NF)</a:t>
            </a:r>
          </a:p>
          <a:p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0"/>
            <a:ext cx="8077200" cy="609600"/>
          </a:xfrm>
        </p:spPr>
        <p:txBody>
          <a:bodyPr/>
          <a:lstStyle/>
          <a:p>
            <a:r>
              <a:rPr lang="es-ES"/>
              <a:t>Otras formas normales</a:t>
            </a: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661275" cy="340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Las</a:t>
            </a:r>
            <a:r>
              <a:rPr lang="es-ES" b="1"/>
              <a:t> dependencias de reunión</a:t>
            </a:r>
            <a:r>
              <a:rPr lang="es-ES" b="1">
                <a:latin typeface="Palatino-Bold"/>
              </a:rPr>
              <a:t> </a:t>
            </a:r>
            <a:r>
              <a:rPr lang="es-ES"/>
              <a:t>generalizan las dependencias multivaloradas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s-ES"/>
              <a:t>Llevan a la </a:t>
            </a:r>
            <a:r>
              <a:rPr lang="es-ES" b="1"/>
              <a:t>forma normal de reunión por proyección (</a:t>
            </a:r>
            <a:r>
              <a:rPr lang="es-ES" b="1">
                <a:latin typeface="Palatino-Bold"/>
              </a:rPr>
              <a:t>FNRP</a:t>
            </a:r>
            <a:r>
              <a:rPr lang="es-ES"/>
              <a:t>) (también llamada </a:t>
            </a:r>
            <a:r>
              <a:rPr lang="es-ES" b="1"/>
              <a:t>quinta forma normal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s-ES"/>
              <a:t>Hay una clase de restricciones todavía más generales, que lleva a una forma normal denominada </a:t>
            </a:r>
            <a:r>
              <a:rPr lang="es-ES" b="1"/>
              <a:t>forma normal de dominios y claves (FNDC)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s-ES"/>
              <a:t>Problema con estas restricciones generalizadas: es difícil razonar con ellas, y no hay un conjunto de reglas de inferencia seguras y completas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s-ES"/>
              <a:t>Por consiguiente, rara vez se utilizan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Proceso general del diseño de bases de datos</a:t>
            </a:r>
            <a:endParaRPr lang="en-US" sz="28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163638"/>
            <a:ext cx="8191500" cy="3746500"/>
          </a:xfrm>
        </p:spPr>
        <p:txBody>
          <a:bodyPr/>
          <a:lstStyle/>
          <a:p>
            <a:r>
              <a:rPr lang="es-ES"/>
              <a:t>Se da por supuesto que se dispone de un esquema R </a:t>
            </a:r>
            <a:endParaRPr lang="en-US"/>
          </a:p>
          <a:p>
            <a:pPr lvl="1"/>
            <a:r>
              <a:rPr lang="es-ES" i="1"/>
              <a:t>R</a:t>
            </a:r>
            <a:r>
              <a:rPr lang="es-ES"/>
              <a:t> puede haberse generado al convertir un diagrama E-R en un conjunto de tablas</a:t>
            </a:r>
            <a:r>
              <a:rPr lang="en-US"/>
              <a:t>.</a:t>
            </a:r>
          </a:p>
          <a:p>
            <a:pPr lvl="1"/>
            <a:r>
              <a:rPr lang="en-US" i="1"/>
              <a:t>R</a:t>
            </a:r>
            <a:r>
              <a:rPr lang="en-US"/>
              <a:t> </a:t>
            </a:r>
            <a:r>
              <a:rPr lang="es-ES"/>
              <a:t>puede haberse generado de una única relación que contenga </a:t>
            </a:r>
            <a:r>
              <a:rPr lang="es-ES" i="1"/>
              <a:t>todos </a:t>
            </a:r>
            <a:r>
              <a:rPr lang="es-ES"/>
              <a:t>los atributos de interés (llamada </a:t>
            </a:r>
            <a:r>
              <a:rPr lang="es-ES" b="1"/>
              <a:t>relación universal</a:t>
            </a:r>
            <a:r>
              <a:rPr lang="es-ES"/>
              <a:t>)</a:t>
            </a:r>
            <a:endParaRPr lang="en-US"/>
          </a:p>
          <a:p>
            <a:pPr lvl="1"/>
            <a:r>
              <a:rPr lang="es-ES"/>
              <a:t>La normalización divide </a:t>
            </a:r>
            <a:r>
              <a:rPr lang="es-ES" i="1"/>
              <a:t>R</a:t>
            </a:r>
            <a:r>
              <a:rPr lang="es-ES"/>
              <a:t> en relaciones más pequeñas</a:t>
            </a:r>
            <a:r>
              <a:rPr lang="en-US"/>
              <a:t>.</a:t>
            </a:r>
          </a:p>
          <a:p>
            <a:pPr lvl="1"/>
            <a:r>
              <a:rPr lang="es-ES" i="1"/>
              <a:t>R</a:t>
            </a:r>
            <a:r>
              <a:rPr lang="es-ES"/>
              <a:t> puede haber sido el resultado de algún diseño al uso de relaciones, que hay que comprobar-convertir después a la forma normal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 mala descomposición</a:t>
            </a:r>
          </a:p>
        </p:txBody>
      </p:sp>
      <p:pic>
        <p:nvPicPr>
          <p:cNvPr id="21811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62188" y="1139825"/>
            <a:ext cx="4991100" cy="4903788"/>
          </a:xfrm>
          <a:noFill/>
          <a:ln w="57150" cap="flat" cmpd="thickThin">
            <a:solidFill>
              <a:schemeClr val="tx2"/>
            </a:solidFill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modelo ER y la normalización</a:t>
            </a: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707313" cy="4143375"/>
          </a:xfrm>
        </p:spPr>
        <p:txBody>
          <a:bodyPr/>
          <a:lstStyle/>
          <a:p>
            <a:r>
              <a:rPr lang="es-ES"/>
              <a:t>Cuando se define con cuidado un diagrama E-R, identificando correctamente todas las entidades, las tablas generadas a partir del diagrama E-R no necesitan más normalización</a:t>
            </a:r>
            <a:r>
              <a:rPr lang="en-US"/>
              <a:t>.</a:t>
            </a:r>
          </a:p>
          <a:p>
            <a:r>
              <a:rPr lang="es-ES"/>
              <a:t>No obstante, en un diseño real (imperfecto) puede haber DF entre los atributos sin clave y los otros atributos de la entidad</a:t>
            </a:r>
            <a:endParaRPr lang="en-US"/>
          </a:p>
          <a:p>
            <a:r>
              <a:rPr lang="es-ES"/>
              <a:t>Ejemplo la entidad </a:t>
            </a:r>
            <a:r>
              <a:rPr lang="es-ES" i="1"/>
              <a:t>empleado</a:t>
            </a:r>
            <a:r>
              <a:rPr lang="es-ES"/>
              <a:t> con los atributos </a:t>
            </a:r>
            <a:r>
              <a:rPr lang="es-ES" i="1"/>
              <a:t>número_departamento </a:t>
            </a:r>
            <a:r>
              <a:rPr lang="es-ES"/>
              <a:t>y </a:t>
            </a:r>
            <a:r>
              <a:rPr lang="es-ES" i="1"/>
              <a:t>dirección_departamento</a:t>
            </a:r>
            <a:r>
              <a:rPr lang="es-ES"/>
              <a:t>, y una DF </a:t>
            </a:r>
            <a:r>
              <a:rPr lang="es-ES" i="1"/>
              <a:t>número_departamento</a:t>
            </a:r>
            <a:r>
              <a:rPr lang="es-ES" i="1">
                <a:sym typeface="Symbol" pitchFamily="18" charset="2"/>
              </a:rPr>
              <a:t></a:t>
            </a:r>
            <a:r>
              <a:rPr lang="es-ES" i="1"/>
              <a:t> dirección_departamento</a:t>
            </a:r>
            <a:endParaRPr lang="en-US" i="1"/>
          </a:p>
          <a:p>
            <a:pPr lvl="1"/>
            <a:r>
              <a:rPr lang="es-ES"/>
              <a:t>Un buen diseño habría creado una entidad </a:t>
            </a:r>
            <a:r>
              <a:rPr lang="es-ES" i="1"/>
              <a:t>departamento</a:t>
            </a:r>
            <a:endParaRPr lang="en-US"/>
          </a:p>
          <a:p>
            <a:r>
              <a:rPr lang="es-ES"/>
              <a:t>Son posibles las DF de atributos sin clave de un conjunto de relaciones, pero son raras --- la mayoría de las relaciones son binarias 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Desnormalización por rendimiento</a:t>
            </a: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209675"/>
            <a:ext cx="8034338" cy="4876800"/>
          </a:xfrm>
        </p:spPr>
        <p:txBody>
          <a:bodyPr/>
          <a:lstStyle/>
          <a:p>
            <a:r>
              <a:rPr lang="es-ES"/>
              <a:t>Puede que se quiera utilizar esquemas no normalizados de rendimiento</a:t>
            </a:r>
            <a:endParaRPr lang="en-US"/>
          </a:p>
          <a:p>
            <a:r>
              <a:rPr lang="es-ES"/>
              <a:t>Por ejemplo visualizar </a:t>
            </a:r>
            <a:r>
              <a:rPr lang="es-ES" i="1"/>
              <a:t>nombre_cliente</a:t>
            </a:r>
            <a:r>
              <a:rPr lang="es-ES"/>
              <a:t> junto con </a:t>
            </a:r>
            <a:r>
              <a:rPr lang="es-ES" i="1"/>
              <a:t>número_cuenta</a:t>
            </a:r>
            <a:r>
              <a:rPr lang="es-ES"/>
              <a:t> y </a:t>
            </a:r>
            <a:r>
              <a:rPr lang="es-ES" i="1"/>
              <a:t>saldo</a:t>
            </a:r>
            <a:r>
              <a:rPr lang="es-ES"/>
              <a:t> requiere la reunión de </a:t>
            </a:r>
            <a:r>
              <a:rPr lang="es-ES" i="1"/>
              <a:t>cuenta</a:t>
            </a:r>
            <a:r>
              <a:rPr lang="es-ES"/>
              <a:t> con </a:t>
            </a:r>
            <a:r>
              <a:rPr lang="es-ES" i="1"/>
              <a:t>impositor</a:t>
            </a:r>
            <a:endParaRPr lang="en-US" i="1"/>
          </a:p>
          <a:p>
            <a:r>
              <a:rPr lang="es-ES"/>
              <a:t>Alternativa 1:  Utilizar la relación no normalizada que contenga los atributos de </a:t>
            </a:r>
            <a:r>
              <a:rPr lang="es-ES" i="1"/>
              <a:t>cuenta</a:t>
            </a:r>
            <a:r>
              <a:rPr lang="es-ES"/>
              <a:t> además de </a:t>
            </a:r>
            <a:r>
              <a:rPr lang="es-ES" i="1"/>
              <a:t>impositor</a:t>
            </a:r>
            <a:r>
              <a:rPr lang="es-ES"/>
              <a:t> con todos los atributos anteriores</a:t>
            </a:r>
            <a:endParaRPr lang="en-US"/>
          </a:p>
          <a:p>
            <a:pPr lvl="1"/>
            <a:r>
              <a:rPr lang="es-ES"/>
              <a:t>Búsqueda más rápida</a:t>
            </a:r>
            <a:endParaRPr lang="en-US"/>
          </a:p>
          <a:p>
            <a:pPr lvl="1"/>
            <a:r>
              <a:rPr lang="es-ES"/>
              <a:t>Espacio y tiempo de ejecución adicional para las actualizaciones</a:t>
            </a:r>
            <a:endParaRPr lang="en-US"/>
          </a:p>
          <a:p>
            <a:pPr lvl="1"/>
            <a:r>
              <a:rPr lang="es-ES"/>
              <a:t>Trabajo de codificación adicional para el programador y posibilidad de error en códigos adicionales</a:t>
            </a:r>
            <a:endParaRPr lang="en-US"/>
          </a:p>
          <a:p>
            <a:r>
              <a:rPr lang="es-ES"/>
              <a:t>Alternativa 2: utiliza una vista materializada definida como</a:t>
            </a:r>
            <a:br>
              <a:rPr lang="es-ES"/>
            </a:br>
            <a:r>
              <a:rPr lang="es-ES"/>
              <a:t>          cuenta      impositor</a:t>
            </a:r>
            <a:endParaRPr lang="en-US"/>
          </a:p>
          <a:p>
            <a:pPr lvl="1"/>
            <a:r>
              <a:rPr lang="es-ES"/>
              <a:t>Los mismos beneficios e inconvenientes que la anterior, excepto que no hay trabajo adicional para el programador y evita posibles errores</a:t>
            </a:r>
            <a:endParaRPr lang="en-US"/>
          </a:p>
        </p:txBody>
      </p:sp>
      <p:sp>
        <p:nvSpPr>
          <p:cNvPr id="191492" name="Freeform 4"/>
          <p:cNvSpPr>
            <a:spLocks/>
          </p:cNvSpPr>
          <p:nvPr/>
        </p:nvSpPr>
        <p:spPr bwMode="auto">
          <a:xfrm>
            <a:off x="2913063" y="4406900"/>
            <a:ext cx="142875" cy="142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Otros problemas de diseño</a:t>
            </a: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/>
              <a:t>Algunos aspectos del diseño de bases de datos no los aborda la normalización</a:t>
            </a:r>
            <a:endParaRPr lang="en-US" sz="1600"/>
          </a:p>
          <a:p>
            <a:r>
              <a:rPr lang="es-ES" sz="1600"/>
              <a:t>Ejemplos de mal diseño de bases de datos, que se deben evitar</a:t>
            </a:r>
            <a:r>
              <a:rPr lang="en-US" sz="160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</a:t>
            </a:r>
            <a:r>
              <a:rPr lang="es-ES" sz="1600"/>
              <a:t>En vez de beneficios(id_empresa, año, importe) utilizar</a:t>
            </a:r>
            <a:endParaRPr lang="en-US" sz="1600"/>
          </a:p>
          <a:p>
            <a:pPr lvl="1"/>
            <a:r>
              <a:rPr lang="es-ES" sz="1600" i="1"/>
              <a:t>beneficios_2000, beneficios_2001, beneficios_2002</a:t>
            </a:r>
            <a:r>
              <a:rPr lang="es-ES" sz="1600"/>
              <a:t>, etc., todo en el esquema (id_empresa, beneficios</a:t>
            </a:r>
            <a:r>
              <a:rPr lang="en-US" sz="1600"/>
              <a:t>).</a:t>
            </a:r>
          </a:p>
          <a:p>
            <a:pPr lvl="2"/>
            <a:r>
              <a:rPr lang="es-ES" sz="1600"/>
              <a:t>En el caso anterior están en FNBC, pero las consultas se hacen difíciles a través de los años y se necesitan nuevas tablas cada año</a:t>
            </a:r>
            <a:endParaRPr lang="en-US" sz="1600"/>
          </a:p>
          <a:p>
            <a:pPr lvl="1"/>
            <a:r>
              <a:rPr lang="es-ES" sz="1600" i="1"/>
              <a:t>empresa_año</a:t>
            </a:r>
            <a:r>
              <a:rPr lang="es-ES" sz="1600"/>
              <a:t>(</a:t>
            </a:r>
            <a:r>
              <a:rPr lang="es-ES" sz="1600" i="1"/>
              <a:t>id_empresa, beneficios_2000, beneficios_2001, beneficios_2002</a:t>
            </a:r>
            <a:r>
              <a:rPr lang="en-US" sz="1600"/>
              <a:t>)</a:t>
            </a:r>
          </a:p>
          <a:p>
            <a:pPr lvl="2"/>
            <a:r>
              <a:rPr lang="es-ES" sz="1600"/>
              <a:t>También en FNBC, pero también se hacen difíciles las consultas a través de los años y se necesita un atributo nuevo cada año</a:t>
            </a:r>
            <a:r>
              <a:rPr lang="en-US" sz="1600"/>
              <a:t>.</a:t>
            </a:r>
          </a:p>
          <a:p>
            <a:pPr lvl="2"/>
            <a:r>
              <a:rPr lang="es-ES" sz="1600"/>
              <a:t>Es un ejemplo de una </a:t>
            </a:r>
            <a:r>
              <a:rPr lang="es-ES" sz="1600" b="1"/>
              <a:t>tabla cruzada</a:t>
            </a:r>
            <a:r>
              <a:rPr lang="es-ES" sz="1600"/>
              <a:t>, en la que los valores de un atributo se convierten en nombres de columnas</a:t>
            </a:r>
            <a:endParaRPr lang="en-US" sz="1600"/>
          </a:p>
          <a:p>
            <a:pPr lvl="2"/>
            <a:r>
              <a:rPr lang="es-ES" sz="1600"/>
              <a:t>Utilizados en hojas de cálculo, y en las herramientas de análisis de datos</a:t>
            </a:r>
            <a:endParaRPr lang="en-US" sz="16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 del capítulo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Primera forma normal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Un dominio es </a:t>
            </a:r>
            <a:r>
              <a:rPr lang="es-ES">
                <a:solidFill>
                  <a:schemeClr val="tx2"/>
                </a:solidFill>
              </a:rPr>
              <a:t>atómico</a:t>
            </a:r>
            <a:r>
              <a:rPr lang="es-ES" b="1"/>
              <a:t> </a:t>
            </a:r>
            <a:r>
              <a:rPr lang="es-ES"/>
              <a:t>si se considera que los elementos del dominio son unidades indivisibles</a:t>
            </a:r>
            <a:endParaRPr lang="en-US"/>
          </a:p>
          <a:p>
            <a:pPr lvl="1"/>
            <a:r>
              <a:rPr lang="es-ES"/>
              <a:t>Ejemplos de dominios no atómicos</a:t>
            </a:r>
            <a:r>
              <a:rPr lang="en-US"/>
              <a:t>:</a:t>
            </a:r>
          </a:p>
          <a:p>
            <a:pPr lvl="2"/>
            <a:r>
              <a:rPr lang="es-ES"/>
              <a:t>Conjunto de nombres, atributos compuestos</a:t>
            </a:r>
            <a:endParaRPr lang="en-US"/>
          </a:p>
          <a:p>
            <a:pPr lvl="2"/>
            <a:r>
              <a:rPr lang="es-ES"/>
              <a:t>Identificación de números como CS101 que se pueden descomponer en partes</a:t>
            </a:r>
            <a:endParaRPr lang="en-US"/>
          </a:p>
          <a:p>
            <a:r>
              <a:rPr lang="es-ES"/>
              <a:t>Un esquema relacional R está en </a:t>
            </a:r>
            <a:r>
              <a:rPr lang="es-ES">
                <a:solidFill>
                  <a:schemeClr val="tx2"/>
                </a:solidFill>
              </a:rPr>
              <a:t>primera forma normal</a:t>
            </a:r>
            <a:r>
              <a:rPr lang="es-ES"/>
              <a:t> si los dominios de todos los atributos de R son atómicos</a:t>
            </a:r>
            <a:endParaRPr lang="en-US"/>
          </a:p>
          <a:p>
            <a:r>
              <a:rPr lang="es-ES"/>
              <a:t>Los valores no atómicos complican el almacenamiento de datos redundantes (repetidos) de almacenamiento y estimulación</a:t>
            </a:r>
            <a:endParaRPr lang="en-US"/>
          </a:p>
          <a:p>
            <a:pPr lvl="1"/>
            <a:r>
              <a:rPr lang="es-ES"/>
              <a:t>Por ejemplo el conjunto de cuentas almacenadas con cada cliente, y el conjunto de titulares almacenados con cada cuenta</a:t>
            </a:r>
            <a:endParaRPr lang="en-US"/>
          </a:p>
          <a:p>
            <a:pPr lvl="1"/>
            <a:r>
              <a:rPr lang="es-ES"/>
              <a:t>Se asume que todas las relaciones están en la primera forma normal (repasar este concepto en el Capítulo 9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es-ES"/>
              <a:t>Primera forma normal </a:t>
            </a:r>
            <a:r>
              <a:rPr lang="en-US"/>
              <a:t>(cont)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39825"/>
            <a:ext cx="7661275" cy="3706813"/>
          </a:xfrm>
        </p:spPr>
        <p:txBody>
          <a:bodyPr/>
          <a:lstStyle/>
          <a:p>
            <a:r>
              <a:rPr lang="es-ES"/>
              <a:t>La atomicidad es realmente una propiedad de como se utilizan los elementos del dominio</a:t>
            </a:r>
            <a:r>
              <a:rPr lang="en-US"/>
              <a:t>.</a:t>
            </a:r>
          </a:p>
          <a:p>
            <a:pPr lvl="1"/>
            <a:r>
              <a:rPr lang="es-ES"/>
              <a:t>Por ejemplo las cadenas se considerarían normalmente indivisibles </a:t>
            </a:r>
            <a:endParaRPr lang="en-US"/>
          </a:p>
          <a:p>
            <a:pPr lvl="1"/>
            <a:r>
              <a:rPr lang="es-ES"/>
              <a:t>Supóngase que a los estudiantes se les da números de identificación que son cadenas de la forma </a:t>
            </a:r>
            <a:r>
              <a:rPr lang="es-ES" i="1">
                <a:latin typeface="CMMI10"/>
              </a:rPr>
              <a:t>IN</a:t>
            </a:r>
            <a:r>
              <a:rPr lang="es-ES">
                <a:latin typeface="CMR10"/>
              </a:rPr>
              <a:t>0012</a:t>
            </a:r>
            <a:r>
              <a:rPr lang="es-ES" i="1"/>
              <a:t> </a:t>
            </a:r>
            <a:r>
              <a:rPr lang="es-ES"/>
              <a:t>o </a:t>
            </a:r>
            <a:r>
              <a:rPr lang="es-ES" i="1"/>
              <a:t>EE1127</a:t>
            </a:r>
            <a:endParaRPr lang="en-US" i="1"/>
          </a:p>
          <a:p>
            <a:pPr lvl="1"/>
            <a:r>
              <a:rPr lang="es-ES"/>
              <a:t>Si los dos primeros caracteres se extraen para hallar el departamento, el dominio de los números de identificación no es atómico</a:t>
            </a:r>
            <a:r>
              <a:rPr lang="en-US"/>
              <a:t>.</a:t>
            </a:r>
          </a:p>
          <a:p>
            <a:pPr lvl="1"/>
            <a:r>
              <a:rPr lang="es-ES"/>
              <a:t>Hacerlo así es una mala idea: implica codificar la información en el programa de la aplicación en vez de en la base de datos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3523</TotalTime>
  <Words>4216</Words>
  <Application>Microsoft PowerPoint</Application>
  <PresentationFormat>Presentación en pantalla (4:3)</PresentationFormat>
  <Paragraphs>611</Paragraphs>
  <Slides>73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5" baseType="lpstr">
      <vt:lpstr>db-5-grey</vt:lpstr>
      <vt:lpstr>Clip</vt:lpstr>
      <vt:lpstr>Capítulo 7:  Diseño de bases de datos relacionales Normalización</vt:lpstr>
      <vt:lpstr>Capítulo 7:  Diseño de bases de datos relacionales</vt:lpstr>
      <vt:lpstr>The Banking Schema</vt:lpstr>
      <vt:lpstr>¿Combinar esquemas?</vt:lpstr>
      <vt:lpstr>Combinación de esquemas sin repetición</vt:lpstr>
      <vt:lpstr>¿Y con esquemas pequeños?</vt:lpstr>
      <vt:lpstr>Una mala descomposición</vt:lpstr>
      <vt:lpstr>Primera forma normal</vt:lpstr>
      <vt:lpstr>Primera forma normal (cont)</vt:lpstr>
      <vt:lpstr>Objetivo — Idear una teoría para lo siguiente</vt:lpstr>
      <vt:lpstr>Dependencias funcionales</vt:lpstr>
      <vt:lpstr>Dependencias funcionales (cont.)</vt:lpstr>
      <vt:lpstr>Dependencias funcionales (cont.)</vt:lpstr>
      <vt:lpstr>Uso de las dependencias funcionales</vt:lpstr>
      <vt:lpstr>Dependencias funcionales (cont.)</vt:lpstr>
      <vt:lpstr>Cierre de un conjunto de dependencias funcionales</vt:lpstr>
      <vt:lpstr>Forma normal de Boyce–Codd</vt:lpstr>
      <vt:lpstr>Descomposición de un esquema en FNBC</vt:lpstr>
      <vt:lpstr>FNBC y  conservación de dependencias</vt:lpstr>
      <vt:lpstr>Tercera forma normal</vt:lpstr>
      <vt:lpstr>Objetivos de la normalización</vt:lpstr>
      <vt:lpstr>¿Cómo de buena es la FNBC?</vt:lpstr>
      <vt:lpstr>¿Cómo de buena es la FNBC? (cont.)</vt:lpstr>
      <vt:lpstr>¿Cómo de buena es la FNBC? (Cont.)</vt:lpstr>
      <vt:lpstr>Teoría de dependencia funcional</vt:lpstr>
      <vt:lpstr>Cierre de un conjunto de dependencias funcionales</vt:lpstr>
      <vt:lpstr>Ejemplo</vt:lpstr>
      <vt:lpstr>Procedimiento para calcular F+</vt:lpstr>
      <vt:lpstr>Cierre de dependencias funcionales (cont.)</vt:lpstr>
      <vt:lpstr>Cierre de conjuntos de atributos</vt:lpstr>
      <vt:lpstr>Cierre de conjuntos de atributos</vt:lpstr>
      <vt:lpstr>Ejemplo de cierre del conjunto de atributos</vt:lpstr>
      <vt:lpstr>Usos del cierre de atributos</vt:lpstr>
      <vt:lpstr>Recubrimiento canónico</vt:lpstr>
      <vt:lpstr>Atributos raros</vt:lpstr>
      <vt:lpstr>Comprobación si un atributo es raro</vt:lpstr>
      <vt:lpstr>Recubrimiento canónico</vt:lpstr>
      <vt:lpstr>Cálculo de un recubrimiento canónico</vt:lpstr>
      <vt:lpstr>Descomposición de reunión sin pérdida</vt:lpstr>
      <vt:lpstr>Ejemplo</vt:lpstr>
      <vt:lpstr>Conservación de dependencias</vt:lpstr>
      <vt:lpstr>Comprobación de la conservación de dependencias</vt:lpstr>
      <vt:lpstr>Ejemplo</vt:lpstr>
      <vt:lpstr>Prueba de la FNBC</vt:lpstr>
      <vt:lpstr>Comprobación de la descomposición de FNBC</vt:lpstr>
      <vt:lpstr>Algoritmo de descomposición de FNBC</vt:lpstr>
      <vt:lpstr>Ejemplo de descomposición de FNBC</vt:lpstr>
      <vt:lpstr>Ejemplo de descomposición de FNBC</vt:lpstr>
      <vt:lpstr>FNBC y su conservación de dependencias</vt:lpstr>
      <vt:lpstr>Tercera forma normal: Motivación</vt:lpstr>
      <vt:lpstr>Ejemplo de 3FN</vt:lpstr>
      <vt:lpstr>Redundancia en 3FN</vt:lpstr>
      <vt:lpstr>Prueba de 3FN</vt:lpstr>
      <vt:lpstr>Algoritmo de descomposición de 3FN</vt:lpstr>
      <vt:lpstr>Algoritmo de descomposición de 3FN (cont.)</vt:lpstr>
      <vt:lpstr>Comparación entre FNBC y 3FN</vt:lpstr>
      <vt:lpstr>Objetivos del diseño</vt:lpstr>
      <vt:lpstr>Dependencias multivaloradas (MVD)</vt:lpstr>
      <vt:lpstr>MVD (cont.)</vt:lpstr>
      <vt:lpstr>Ejemplo</vt:lpstr>
      <vt:lpstr>Ejemplo (cont.)</vt:lpstr>
      <vt:lpstr>Uso de las dependencias multivaloradas</vt:lpstr>
      <vt:lpstr>Teoría de las MVD</vt:lpstr>
      <vt:lpstr>Cuarta forma normal</vt:lpstr>
      <vt:lpstr>Restricción de dependencias multivaloradas</vt:lpstr>
      <vt:lpstr>Algoritmo de descomposición de 4FN</vt:lpstr>
      <vt:lpstr>Ejemplo</vt:lpstr>
      <vt:lpstr>Otras formas normales</vt:lpstr>
      <vt:lpstr>Proceso general del diseño de bases de datos</vt:lpstr>
      <vt:lpstr>El modelo ER y la normalización</vt:lpstr>
      <vt:lpstr>Desnormalización por rendimiento</vt:lpstr>
      <vt:lpstr>Otros problemas de diseño</vt:lpstr>
      <vt:lpstr>Fin del capítulo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Juan Vulcano</cp:lastModifiedBy>
  <cp:revision>135</cp:revision>
  <cp:lastPrinted>1999-06-28T19:27:31Z</cp:lastPrinted>
  <dcterms:created xsi:type="dcterms:W3CDTF">2000-02-23T18:58:38Z</dcterms:created>
  <dcterms:modified xsi:type="dcterms:W3CDTF">2014-07-20T12:15:42Z</dcterms:modified>
</cp:coreProperties>
</file>