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53"/>
  </p:notesMasterIdLst>
  <p:handoutMasterIdLst>
    <p:handoutMasterId r:id="rId54"/>
  </p:handoutMasterIdLst>
  <p:sldIdLst>
    <p:sldId id="335" r:id="rId2"/>
    <p:sldId id="256" r:id="rId3"/>
    <p:sldId id="257" r:id="rId4"/>
    <p:sldId id="258" r:id="rId5"/>
    <p:sldId id="320" r:id="rId6"/>
    <p:sldId id="259" r:id="rId7"/>
    <p:sldId id="260" r:id="rId8"/>
    <p:sldId id="321" r:id="rId9"/>
    <p:sldId id="261" r:id="rId10"/>
    <p:sldId id="262" r:id="rId11"/>
    <p:sldId id="263" r:id="rId12"/>
    <p:sldId id="264" r:id="rId13"/>
    <p:sldId id="322" r:id="rId14"/>
    <p:sldId id="265" r:id="rId15"/>
    <p:sldId id="266" r:id="rId16"/>
    <p:sldId id="323" r:id="rId17"/>
    <p:sldId id="267" r:id="rId18"/>
    <p:sldId id="325" r:id="rId19"/>
    <p:sldId id="324" r:id="rId20"/>
    <p:sldId id="268" r:id="rId21"/>
    <p:sldId id="269" r:id="rId22"/>
    <p:sldId id="270" r:id="rId23"/>
    <p:sldId id="271" r:id="rId24"/>
    <p:sldId id="273" r:id="rId25"/>
    <p:sldId id="328" r:id="rId26"/>
    <p:sldId id="274" r:id="rId27"/>
    <p:sldId id="275" r:id="rId28"/>
    <p:sldId id="327" r:id="rId29"/>
    <p:sldId id="329" r:id="rId30"/>
    <p:sldId id="330" r:id="rId31"/>
    <p:sldId id="331" r:id="rId32"/>
    <p:sldId id="332" r:id="rId33"/>
    <p:sldId id="276" r:id="rId34"/>
    <p:sldId id="277" r:id="rId35"/>
    <p:sldId id="278" r:id="rId36"/>
    <p:sldId id="279" r:id="rId37"/>
    <p:sldId id="280" r:id="rId38"/>
    <p:sldId id="281" r:id="rId39"/>
    <p:sldId id="282" r:id="rId40"/>
    <p:sldId id="283" r:id="rId41"/>
    <p:sldId id="284" r:id="rId42"/>
    <p:sldId id="290" r:id="rId43"/>
    <p:sldId id="291" r:id="rId44"/>
    <p:sldId id="295" r:id="rId45"/>
    <p:sldId id="297" r:id="rId46"/>
    <p:sldId id="296" r:id="rId47"/>
    <p:sldId id="338" r:id="rId48"/>
    <p:sldId id="298" r:id="rId49"/>
    <p:sldId id="300" r:id="rId50"/>
    <p:sldId id="301" r:id="rId51"/>
    <p:sldId id="333" r:id="rId52"/>
  </p:sldIdLst>
  <p:sldSz cx="9144000" cy="6858000" type="screen4x3"/>
  <p:notesSz cx="7315200" cy="9601200"/>
  <p:defaultTextStyle>
    <a:defPPr>
      <a:defRPr lang="en-US"/>
    </a:defPPr>
    <a:lvl1pPr algn="l" rtl="0" eaLnBrk="0" fontAlgn="base" hangingPunct="0">
      <a:spcBef>
        <a:spcPct val="0"/>
      </a:spcBef>
      <a:spcAft>
        <a:spcPct val="0"/>
      </a:spcAft>
      <a:defRPr sz="20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20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20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Helvetica" pitchFamily="34" charset="0"/>
        <a:ea typeface="+mn-ea"/>
        <a:cs typeface="+mn-cs"/>
      </a:defRPr>
    </a:lvl5pPr>
    <a:lvl6pPr marL="2286000" algn="l" defTabSz="914400" rtl="0" eaLnBrk="1" latinLnBrk="0" hangingPunct="1">
      <a:defRPr sz="2000" kern="1200">
        <a:solidFill>
          <a:schemeClr val="tx1"/>
        </a:solidFill>
        <a:latin typeface="Helvetica" pitchFamily="34" charset="0"/>
        <a:ea typeface="+mn-ea"/>
        <a:cs typeface="+mn-cs"/>
      </a:defRPr>
    </a:lvl6pPr>
    <a:lvl7pPr marL="2743200" algn="l" defTabSz="914400" rtl="0" eaLnBrk="1" latinLnBrk="0" hangingPunct="1">
      <a:defRPr sz="2000" kern="1200">
        <a:solidFill>
          <a:schemeClr val="tx1"/>
        </a:solidFill>
        <a:latin typeface="Helvetica" pitchFamily="34" charset="0"/>
        <a:ea typeface="+mn-ea"/>
        <a:cs typeface="+mn-cs"/>
      </a:defRPr>
    </a:lvl7pPr>
    <a:lvl8pPr marL="3200400" algn="l" defTabSz="914400" rtl="0" eaLnBrk="1" latinLnBrk="0" hangingPunct="1">
      <a:defRPr sz="2000" kern="1200">
        <a:solidFill>
          <a:schemeClr val="tx1"/>
        </a:solidFill>
        <a:latin typeface="Helvetica" pitchFamily="34" charset="0"/>
        <a:ea typeface="+mn-ea"/>
        <a:cs typeface="+mn-cs"/>
      </a:defRPr>
    </a:lvl8pPr>
    <a:lvl9pPr marL="3657600" algn="l" defTabSz="914400" rtl="0" eaLnBrk="1" latinLnBrk="0" hangingPunct="1">
      <a:defRPr sz="20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4" autoAdjust="0"/>
    <p:restoredTop sz="81900" autoAdjust="0"/>
  </p:normalViewPr>
  <p:slideViewPr>
    <p:cSldViewPr snapToGrid="0">
      <p:cViewPr>
        <p:scale>
          <a:sx n="75" d="100"/>
          <a:sy n="75" d="100"/>
        </p:scale>
        <p:origin x="-1368" y="-78"/>
      </p:cViewPr>
      <p:guideLst>
        <p:guide orient="horz" pos="707"/>
        <p:guide pos="576"/>
      </p:guideLst>
    </p:cSldViewPr>
  </p:slideViewPr>
  <p:outlineViewPr>
    <p:cViewPr>
      <p:scale>
        <a:sx n="33" d="100"/>
        <a:sy n="33" d="100"/>
      </p:scale>
      <p:origin x="72" y="4347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672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672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672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F9EA40A-EF70-45A1-ABDA-680D96ED2117}" type="slidenum">
              <a:rPr lang="en-US"/>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a:defRPr sz="1300"/>
            </a:lvl1pPr>
          </a:lstStyle>
          <a:p>
            <a:endParaRPr lang="en-US"/>
          </a:p>
        </p:txBody>
      </p:sp>
      <p:sp>
        <p:nvSpPr>
          <p:cNvPr id="2406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a:defRPr sz="1300"/>
            </a:lvl1pPr>
          </a:lstStyle>
          <a:p>
            <a:endParaRPr lang="en-US"/>
          </a:p>
        </p:txBody>
      </p:sp>
      <p:sp>
        <p:nvSpPr>
          <p:cNvPr id="240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406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06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endParaRPr lang="en-US"/>
          </a:p>
        </p:txBody>
      </p:sp>
      <p:sp>
        <p:nvSpPr>
          <p:cNvPr id="2406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fld id="{BF1DAA1B-3BD5-4EDA-BE1F-106DE32ED65C}" type="slidenum">
              <a:rPr lang="en-US"/>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1E999-687D-44EA-A8C9-BDE2089A6C8C}" type="slidenum">
              <a:rPr lang="en-US"/>
              <a:pPr/>
              <a:t>1</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47420-227A-4EA5-A695-31EBDE8C4BE8}" type="slidenum">
              <a:rPr lang="en-US"/>
              <a:pPr/>
              <a:t>10</a:t>
            </a:fld>
            <a:endParaRPr 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8129A-1CE9-4949-87A7-84C90293641D}" type="slidenum">
              <a:rPr lang="en-US"/>
              <a:pPr/>
              <a:t>11</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1D1C9-7446-4C68-8F5F-C972AF6474B1}" type="slidenum">
              <a:rPr lang="en-US"/>
              <a:pPr/>
              <a:t>12</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CB42D-1E26-4472-8CD9-78DF94264652}" type="slidenum">
              <a:rPr lang="en-US"/>
              <a:pPr/>
              <a:t>13</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42EE2-FA30-4AC3-9609-531A39B7661A}" type="slidenum">
              <a:rPr lang="en-US"/>
              <a:pPr/>
              <a:t>14</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A4697-324C-4867-A76C-F01748D8A1D6}" type="slidenum">
              <a:rPr lang="en-US"/>
              <a:pPr/>
              <a:t>15</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9090A8-54F4-4DA1-836B-BF66FEA03C93}" type="slidenum">
              <a:rPr lang="en-US"/>
              <a:pPr/>
              <a:t>16</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25E53-4150-4D91-9D82-F68B3F23F503}" type="slidenum">
              <a:rPr lang="en-US"/>
              <a:pPr/>
              <a:t>17</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885F9-661C-414D-BB18-C32935D0710F}" type="slidenum">
              <a:rPr lang="en-US"/>
              <a:pPr/>
              <a:t>18</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5ED3A-7877-4B75-BE2C-BE6EC5FB16CD}" type="slidenum">
              <a:rPr lang="en-US"/>
              <a:pPr/>
              <a:t>19</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EBE8D-3486-4689-9638-A8107B57A5EE}" type="slidenum">
              <a:rPr lang="en-US"/>
              <a:pPr/>
              <a:t>2</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ED314-AC5E-406A-B7A7-A89E16F105F9}" type="slidenum">
              <a:rPr lang="en-US"/>
              <a:pPr/>
              <a:t>20</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02F3E-F35D-4419-82D8-9C5F383B4C18}" type="slidenum">
              <a:rPr lang="en-US"/>
              <a:pPr/>
              <a:t>21</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37C8F-5EA7-49E6-B7A2-185F5316C190}" type="slidenum">
              <a:rPr lang="en-US"/>
              <a:pPr/>
              <a:t>22</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B9CE7-FF8D-4DA5-9421-57C5D941C8DC}" type="slidenum">
              <a:rPr lang="en-US"/>
              <a:pPr/>
              <a:t>23</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FA2CE-0AA8-4E69-A12C-8A4486066CE4}" type="slidenum">
              <a:rPr lang="en-US"/>
              <a:pPr/>
              <a:t>24</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25117-4401-4941-831A-949176148F53}" type="slidenum">
              <a:rPr lang="en-US"/>
              <a:pPr/>
              <a:t>25</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E53A6-9F15-481B-8045-6B049BEE9405}" type="slidenum">
              <a:rPr lang="en-US"/>
              <a:pPr/>
              <a:t>26</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AD024-A21E-454A-8864-F1A28808C1BA}" type="slidenum">
              <a:rPr lang="en-US"/>
              <a:pPr/>
              <a:t>27</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CA18C-C9FE-4CF6-BFC2-626A96AF6B25}" type="slidenum">
              <a:rPr lang="en-US"/>
              <a:pPr/>
              <a:t>28</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98EA5-5559-47C1-92EC-95EB90884C03}" type="slidenum">
              <a:rPr lang="en-US"/>
              <a:pPr/>
              <a:t>29</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6873E-1F8D-41D0-9369-393F22F56E6F}" type="slidenum">
              <a:rPr lang="en-US"/>
              <a:pPr/>
              <a:t>3</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54F1B-0F75-4C08-9616-159C1F78F566}" type="slidenum">
              <a:rPr lang="en-US"/>
              <a:pPr/>
              <a:t>30</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66F18-E86E-4CED-B795-29B31D71A1B0}" type="slidenum">
              <a:rPr lang="en-US"/>
              <a:pPr/>
              <a:t>31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CAD61-C706-42CA-A917-EFAEC5F80A5F}" type="slidenum">
              <a:rPr lang="en-US"/>
              <a:pPr/>
              <a:t>32</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236A9-2E54-4FDB-9D06-20C8EE00125C}" type="slidenum">
              <a:rPr lang="en-US"/>
              <a:pPr/>
              <a:t>33</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DB1C6-4571-4602-BBBF-1CA26C0771C9}" type="slidenum">
              <a:rPr lang="en-US"/>
              <a:pPr/>
              <a:t>34</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9F75D-CCBE-4D71-8EDF-3F260C5556AA}" type="slidenum">
              <a:rPr lang="en-US"/>
              <a:pPr/>
              <a:t>35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28904-11F3-4A7B-9110-D1B32483AF56}" type="slidenum">
              <a:rPr lang="en-US"/>
              <a:pPr/>
              <a:t>36</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F5496-F18C-40ED-82B0-229795B7FE84}" type="slidenum">
              <a:rPr lang="en-US"/>
              <a:pPr/>
              <a:t>37</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599F2-A927-44D4-9B26-7853C7C91D53}" type="slidenum">
              <a:rPr lang="en-US"/>
              <a:pPr/>
              <a:t>38</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AD7B8-59D3-4E04-80C9-DDDF466FEB1B}" type="slidenum">
              <a:rPr lang="en-US"/>
              <a:pPr/>
              <a:t>39</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65005-06AE-4082-95EF-502E1A6C9B1F}" type="slidenum">
              <a:rPr lang="en-US"/>
              <a:pPr/>
              <a:t>4</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D0A2D-EB7D-4B49-B459-4DF4142D4627}" type="slidenum">
              <a:rPr lang="en-US"/>
              <a:pPr/>
              <a:t>40</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20BBA-E70E-45D0-8691-22259CCB2EF8}" type="slidenum">
              <a:rPr lang="en-US"/>
              <a:pPr/>
              <a:t>41</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36BEB-4F0B-41A7-A376-547E43B9D29D}" type="slidenum">
              <a:rPr lang="en-US"/>
              <a:pPr/>
              <a:t>42</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7F437-DCAF-45A2-99DD-A1BE538AC99C}" type="slidenum">
              <a:rPr lang="en-US"/>
              <a:pPr/>
              <a:t>43</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BBA27A-2AAD-4AE7-81EB-867E8CFA6139}" type="slidenum">
              <a:rPr lang="en-US"/>
              <a:pPr/>
              <a:t>44</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89BA3-D8B4-46C0-8AB0-746D3E756F44}" type="slidenum">
              <a:rPr lang="en-US"/>
              <a:pPr/>
              <a:t>45</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DDFA9-295D-4CEB-81C4-38F7F08C1F79}" type="slidenum">
              <a:rPr lang="en-US"/>
              <a:pPr/>
              <a:t>46</a:t>
            </a:fld>
            <a:endParaRPr 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788BD-E559-4A3A-9C03-B8F1109CE4C9}" type="slidenum">
              <a:rPr lang="en-US"/>
              <a:pPr/>
              <a:t>47</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EA28F-DA47-463C-89B8-9B55353236A9}" type="slidenum">
              <a:rPr lang="en-US"/>
              <a:pPr/>
              <a:t>48</a:t>
            </a:fld>
            <a:endParaRPr 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6D348-F3A7-4EA4-BF7A-1DCFE5AC698B}" type="slidenum">
              <a:rPr lang="en-US"/>
              <a:pPr/>
              <a:t>49</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4E7CC-D5B1-4303-8F73-EB57877CB76F}" type="slidenum">
              <a:rPr lang="en-US"/>
              <a:pPr/>
              <a:t>5</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32BCC-C7E7-4852-AC7B-AF580B4D7BE1}" type="slidenum">
              <a:rPr lang="en-US"/>
              <a:pPr/>
              <a:t>50</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38277-C8BD-4F42-9265-D25E7159E982}" type="slidenum">
              <a:rPr lang="en-US"/>
              <a:pPr/>
              <a:t>51</a:t>
            </a:fld>
            <a:endParaRPr 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5A0FD-8DA5-4BE7-AE14-5A193AE85D33}" type="slidenum">
              <a:rPr lang="en-US"/>
              <a:pPr/>
              <a:t>6</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5E0BD-9441-4FFC-90A7-F8CFD53F550A}" type="slidenum">
              <a:rPr lang="en-US"/>
              <a:pPr/>
              <a:t>7</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es-ES" sz="1200" kern="1200" dirty="0" smtClean="0">
                <a:solidFill>
                  <a:schemeClr val="tx1"/>
                </a:solidFill>
                <a:latin typeface="Times New Roman" pitchFamily="18" charset="0"/>
                <a:ea typeface="+mn-ea"/>
                <a:cs typeface="+mn-cs"/>
              </a:rPr>
              <a:t>Los </a:t>
            </a:r>
            <a:r>
              <a:rPr lang="es-ES" sz="1200" b="1" i="1" kern="1200" dirty="0" smtClean="0">
                <a:solidFill>
                  <a:schemeClr val="tx1"/>
                </a:solidFill>
                <a:latin typeface="Times New Roman" pitchFamily="18" charset="0"/>
                <a:ea typeface="+mn-ea"/>
                <a:cs typeface="+mn-cs"/>
              </a:rPr>
              <a:t>Jukebox</a:t>
            </a:r>
            <a:r>
              <a:rPr lang="es-ES" sz="1200" kern="1200" dirty="0" smtClean="0">
                <a:solidFill>
                  <a:schemeClr val="tx1"/>
                </a:solidFill>
                <a:latin typeface="Times New Roman" pitchFamily="18" charset="0"/>
                <a:ea typeface="+mn-ea"/>
                <a:cs typeface="+mn-cs"/>
              </a:rPr>
              <a:t> son dispositivos de almacenamiento que permiten administrar una cierta cantidad de medios ópticos y consiste en una serie de slots donde éstos se alojan, una o más unidades de lectura (drivers) y un brazo robot que tiene por misión tomar los discos de los correspondientes slots y colocarlos en la unidad lectora. Estos dispositivos tienen normalmente dimensiones máximas de entre 10 y 1000 slots y 1 a 20 unidades lectoras (drivers), alcanzando una capacidad máxima de 124 GB, 665 GB, 1.2 TB, y 5 TB, para almacenamiento. El tiempo promedio en que el brazo robot tarda en tomar un disco y colocarlo en la correspondiente unidad lectora es del orden de los 6 segundos o menos, en tanto que el proceso inverso puede demorar aproximadamente 3 segundos (luego el intercambio de discos demorará aproximadamente 9 segundos). Poseen una velocidad de lectura del orden de los 4MB/</a:t>
            </a:r>
            <a:r>
              <a:rPr lang="es-ES" sz="1200" kern="1200" dirty="0" err="1" smtClean="0">
                <a:solidFill>
                  <a:schemeClr val="tx1"/>
                </a:solidFill>
                <a:latin typeface="Times New Roman" pitchFamily="18" charset="0"/>
                <a:ea typeface="+mn-ea"/>
                <a:cs typeface="+mn-cs"/>
              </a:rPr>
              <a:t>seg</a:t>
            </a:r>
            <a:r>
              <a:rPr lang="es-ES" sz="1200" kern="1200" dirty="0" smtClean="0">
                <a:solidFill>
                  <a:schemeClr val="tx1"/>
                </a:solidFill>
                <a:latin typeface="Times New Roman" pitchFamily="18" charset="0"/>
                <a:ea typeface="+mn-ea"/>
                <a:cs typeface="+mn-cs"/>
              </a:rPr>
              <a:t>. y de los 2 MB/</a:t>
            </a:r>
            <a:r>
              <a:rPr lang="es-ES" sz="1200" kern="1200" dirty="0" err="1" smtClean="0">
                <a:solidFill>
                  <a:schemeClr val="tx1"/>
                </a:solidFill>
                <a:latin typeface="Times New Roman" pitchFamily="18" charset="0"/>
                <a:ea typeface="+mn-ea"/>
                <a:cs typeface="+mn-cs"/>
              </a:rPr>
              <a:t>seg</a:t>
            </a:r>
            <a:r>
              <a:rPr lang="es-ES" sz="1200" kern="1200" dirty="0" smtClean="0">
                <a:solidFill>
                  <a:schemeClr val="tx1"/>
                </a:solidFill>
                <a:latin typeface="Times New Roman" pitchFamily="18" charset="0"/>
                <a:ea typeface="+mn-ea"/>
                <a:cs typeface="+mn-cs"/>
              </a:rPr>
              <a:t>. para escritura.</a:t>
            </a:r>
            <a:endParaRPr lang="es-AR" sz="1200" kern="1200" dirty="0" smtClean="0">
              <a:solidFill>
                <a:schemeClr val="tx1"/>
              </a:solidFill>
              <a:latin typeface="Times New Roman" pitchFamily="18" charset="0"/>
              <a:ea typeface="+mn-ea"/>
              <a:cs typeface="+mn-cs"/>
            </a:endParaRPr>
          </a:p>
          <a:p>
            <a:r>
              <a:rPr lang="es-ES" sz="1200" kern="1200" dirty="0" smtClean="0">
                <a:solidFill>
                  <a:schemeClr val="tx1"/>
                </a:solidFill>
                <a:latin typeface="Times New Roman" pitchFamily="18" charset="0"/>
                <a:ea typeface="+mn-ea"/>
                <a:cs typeface="+mn-cs"/>
              </a:rPr>
              <a:t>Las </a:t>
            </a:r>
            <a:r>
              <a:rPr lang="es-ES" sz="1200" b="1" i="1" kern="1200" dirty="0" smtClean="0">
                <a:solidFill>
                  <a:schemeClr val="tx1"/>
                </a:solidFill>
                <a:latin typeface="Times New Roman" pitchFamily="18" charset="0"/>
                <a:ea typeface="+mn-ea"/>
                <a:cs typeface="+mn-cs"/>
              </a:rPr>
              <a:t>Torres de CD</a:t>
            </a:r>
            <a:r>
              <a:rPr lang="es-ES" sz="1200" kern="1200" dirty="0" smtClean="0">
                <a:solidFill>
                  <a:schemeClr val="tx1"/>
                </a:solidFill>
                <a:latin typeface="Times New Roman" pitchFamily="18" charset="0"/>
                <a:ea typeface="+mn-ea"/>
                <a:cs typeface="+mn-cs"/>
              </a:rPr>
              <a:t> (</a:t>
            </a:r>
            <a:r>
              <a:rPr lang="es-ES" sz="1200" i="1" kern="1200" dirty="0" smtClean="0">
                <a:solidFill>
                  <a:schemeClr val="tx1"/>
                </a:solidFill>
                <a:latin typeface="Times New Roman" pitchFamily="18" charset="0"/>
                <a:ea typeface="+mn-ea"/>
                <a:cs typeface="+mn-cs"/>
              </a:rPr>
              <a:t>CD Tower</a:t>
            </a:r>
            <a:r>
              <a:rPr lang="es-ES" sz="1200" kern="1200" dirty="0" smtClean="0">
                <a:solidFill>
                  <a:schemeClr val="tx1"/>
                </a:solidFill>
                <a:latin typeface="Times New Roman" pitchFamily="18" charset="0"/>
                <a:ea typeface="+mn-ea"/>
                <a:cs typeface="+mn-cs"/>
              </a:rPr>
              <a:t>), son dispositivos de almacenamiento similares a los jukebox, la diferencia fundamental reside en que los jukebox almacenan un gran número de discos pero sólo tienen un número limitado de lectoras para la atención del usuario, en cambio las torres, almacenan pocos discos pero todos montados sobre su correspondiente unidad lectora (driver) lo que permite tener en todo momento la información en línea (on-line). En general, estas torres consisten en un gabinete que contiene conjuntos de hasta 7 unidades lectoras (drivers) conectadas entre sí mediante interface SCSI.</a:t>
            </a:r>
            <a:r>
              <a:rPr lang="es-ES" sz="1200" b="1" kern="1200" dirty="0" smtClean="0">
                <a:solidFill>
                  <a:schemeClr val="tx1"/>
                </a:solidFill>
                <a:latin typeface="Times New Roman" pitchFamily="18" charset="0"/>
                <a:ea typeface="+mn-ea"/>
                <a:cs typeface="+mn-cs"/>
              </a:rPr>
              <a:t> </a:t>
            </a:r>
            <a:r>
              <a:rPr lang="es-ES" sz="1200" kern="1200" dirty="0" smtClean="0">
                <a:solidFill>
                  <a:schemeClr val="tx1"/>
                </a:solidFill>
                <a:latin typeface="Times New Roman" pitchFamily="18" charset="0"/>
                <a:ea typeface="+mn-ea"/>
                <a:cs typeface="+mn-cs"/>
              </a:rPr>
              <a:t>A su vez estos se interconectan entre si ampliando la capacidad total a múltiplos de 7 (hasta 49 discos en una única interface SCSI).</a:t>
            </a:r>
            <a:endParaRPr lang="es-AR" sz="1200" kern="1200" dirty="0" smtClean="0">
              <a:solidFill>
                <a:schemeClr val="tx1"/>
              </a:solidFill>
              <a:latin typeface="Times New Roman" pitchFamily="18" charset="0"/>
              <a:ea typeface="+mn-ea"/>
              <a:cs typeface="+mn-cs"/>
            </a:endParaRPr>
          </a:p>
          <a:p>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8255C-A795-49C3-9C8D-F85D842928DE}" type="slidenum">
              <a:rPr lang="en-US"/>
              <a:pPr/>
              <a:t>8</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s-AR" sz="1200" kern="1200" dirty="0" smtClean="0">
              <a:solidFill>
                <a:schemeClr val="tx1"/>
              </a:solidFill>
              <a:latin typeface="Times New Roman" pitchFamily="18" charset="0"/>
              <a:ea typeface="+mn-ea"/>
              <a:cs typeface="+mn-cs"/>
            </a:endParaRPr>
          </a:p>
          <a:p>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E903-F141-491F-A738-750C333F9B8D}" type="slidenum">
              <a:rPr lang="en-US"/>
              <a:pPr/>
              <a:t>9</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hyperlink" Target="http://www.db-book.com/" TargetMode="Externa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1602"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81603" name="Rectangle 1027"/>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281604" name="Rectangle 1028"/>
          <p:cNvSpPr>
            <a:spLocks noGrp="1" noChangeArrowheads="1"/>
          </p:cNvSpPr>
          <p:nvPr>
            <p:ph type="ftr" sz="quarter" idx="3"/>
          </p:nvPr>
        </p:nvSpPr>
        <p:spPr bwMode="auto">
          <a:xfrm>
            <a:off x="2862263" y="5780088"/>
            <a:ext cx="344805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600">
                <a:solidFill>
                  <a:srgbClr val="578963"/>
                </a:solidFill>
                <a:latin typeface="Times New Roman" pitchFamily="18" charset="0"/>
              </a:defRPr>
            </a:lvl1pPr>
          </a:lstStyle>
          <a:p>
            <a:endParaRPr lang="es-ES"/>
          </a:p>
        </p:txBody>
      </p:sp>
      <p:sp>
        <p:nvSpPr>
          <p:cNvPr id="281605" name="Rectangle 1029"/>
          <p:cNvSpPr>
            <a:spLocks noGrp="1" noChangeArrowheads="1"/>
          </p:cNvSpPr>
          <p:nvPr>
            <p:ph type="sldNum" sz="quarter" idx="4"/>
          </p:nvPr>
        </p:nvSpPr>
        <p:spPr>
          <a:xfrm>
            <a:off x="6596063" y="6218238"/>
            <a:ext cx="1905000" cy="457200"/>
          </a:xfrm>
        </p:spPr>
        <p:txBody>
          <a:bodyPr/>
          <a:lstStyle>
            <a:lvl1pPr>
              <a:defRPr>
                <a:solidFill>
                  <a:srgbClr val="578963"/>
                </a:solidFill>
              </a:defRPr>
            </a:lvl1pPr>
          </a:lstStyle>
          <a:p>
            <a:fld id="{257D5359-AA99-4448-8C2E-507A3A35FBF2}" type="slidenum">
              <a:rPr lang="en-US"/>
              <a:pPr/>
              <a:t>‹Nº›</a:t>
            </a:fld>
            <a:endParaRPr lang="en-US"/>
          </a:p>
        </p:txBody>
      </p:sp>
      <p:graphicFrame>
        <p:nvGraphicFramePr>
          <p:cNvPr id="281606" name="Rectangle 1030"/>
          <p:cNvGraphicFramePr>
            <a:graphicFrameLocks/>
          </p:cNvGraphicFramePr>
          <p:nvPr/>
        </p:nvGraphicFramePr>
        <p:xfrm>
          <a:off x="1524000" y="1397000"/>
          <a:ext cx="6096000" cy="4064000"/>
        </p:xfrm>
        <a:graphic>
          <a:graphicData uri="http://schemas.openxmlformats.org/presentationml/2006/ole">
            <p:oleObj spid="_x0000_s281606" name="Clip" r:id="rId3" imgW="0" imgH="0" progId="">
              <p:embed/>
            </p:oleObj>
          </a:graphicData>
        </a:graphic>
      </p:graphicFrame>
      <p:pic>
        <p:nvPicPr>
          <p:cNvPr id="281608" name="Picture 1032" descr="Icon11"/>
          <p:cNvPicPr>
            <a:picLocks noChangeAspect="1" noChangeArrowheads="1"/>
          </p:cNvPicPr>
          <p:nvPr/>
        </p:nvPicPr>
        <p:blipFill>
          <a:blip r:embed="rId4"/>
          <a:srcRect/>
          <a:stretch>
            <a:fillRect/>
          </a:stretch>
        </p:blipFill>
        <p:spPr bwMode="auto">
          <a:xfrm>
            <a:off x="0" y="0"/>
            <a:ext cx="558800" cy="742950"/>
          </a:xfrm>
          <a:prstGeom prst="rect">
            <a:avLst/>
          </a:prstGeom>
          <a:noFill/>
        </p:spPr>
      </p:pic>
      <p:pic>
        <p:nvPicPr>
          <p:cNvPr id="281609" name="Picture 1033" descr="PH01266J"/>
          <p:cNvPicPr>
            <a:picLocks noChangeAspect="1" noChangeArrowheads="1"/>
          </p:cNvPicPr>
          <p:nvPr/>
        </p:nvPicPr>
        <p:blipFill>
          <a:blip r:embed="rId5" cstate="print"/>
          <a:srcRect b="26144"/>
          <a:stretch>
            <a:fillRect/>
          </a:stretch>
        </p:blipFill>
        <p:spPr bwMode="auto">
          <a:xfrm>
            <a:off x="8528050" y="6053138"/>
            <a:ext cx="615950" cy="614362"/>
          </a:xfrm>
          <a:prstGeom prst="rect">
            <a:avLst/>
          </a:prstGeom>
          <a:noFill/>
        </p:spPr>
      </p:pic>
      <p:sp>
        <p:nvSpPr>
          <p:cNvPr id="281610" name="Text Box 1034"/>
          <p:cNvSpPr txBox="1">
            <a:spLocks noChangeArrowheads="1"/>
          </p:cNvSpPr>
          <p:nvPr userDrawn="1"/>
        </p:nvSpPr>
        <p:spPr bwMode="auto">
          <a:xfrm>
            <a:off x="2279650" y="5726113"/>
            <a:ext cx="4503738" cy="793750"/>
          </a:xfrm>
          <a:prstGeom prst="rect">
            <a:avLst/>
          </a:prstGeom>
          <a:noFill/>
          <a:ln w="9525">
            <a:noFill/>
            <a:miter lim="800000"/>
            <a:headEnd/>
            <a:tailEnd/>
          </a:ln>
          <a:effectLst/>
        </p:spPr>
        <p:txBody>
          <a:bodyPr wrap="none">
            <a:spAutoFit/>
          </a:bodyPr>
          <a:lstStyle/>
          <a:p>
            <a:pPr algn="ctr">
              <a:spcBef>
                <a:spcPct val="50000"/>
              </a:spcBef>
            </a:pPr>
            <a:r>
              <a:rPr lang="en-US" sz="1600" b="1">
                <a:solidFill>
                  <a:schemeClr val="tx2"/>
                </a:solidFill>
              </a:rPr>
              <a:t>Fundamentos de Bases de datos, 5ª Edición</a:t>
            </a:r>
            <a:r>
              <a:rPr lang="en-US" sz="1600"/>
              <a:t>.</a:t>
            </a:r>
          </a:p>
          <a:p>
            <a:pPr algn="ctr">
              <a:spcBef>
                <a:spcPct val="50000"/>
              </a:spcBef>
            </a:pPr>
            <a:r>
              <a:rPr lang="en-US" sz="1200" b="1">
                <a:solidFill>
                  <a:schemeClr val="tx2"/>
                </a:solidFill>
              </a:rPr>
              <a:t>©Silberschatz, Korth y Sudarshan</a:t>
            </a:r>
            <a:br>
              <a:rPr lang="en-US" sz="1200" b="1">
                <a:solidFill>
                  <a:schemeClr val="tx2"/>
                </a:solidFill>
              </a:rPr>
            </a:br>
            <a:r>
              <a:rPr lang="en-US" sz="1200" b="1">
                <a:solidFill>
                  <a:schemeClr val="tx2"/>
                </a:solidFill>
              </a:rPr>
              <a:t>Consulte </a:t>
            </a:r>
            <a:r>
              <a:rPr lang="en-US" sz="1200" b="1">
                <a:solidFill>
                  <a:schemeClr val="tx2"/>
                </a:solidFill>
                <a:hlinkClick r:id="rId6"/>
              </a:rPr>
              <a:t>www.db-book.com</a:t>
            </a:r>
            <a:r>
              <a:rPr lang="en-US" sz="1200" b="1">
                <a:solidFill>
                  <a:schemeClr val="tx2"/>
                </a:solidFill>
              </a:rPr>
              <a:t> sobre condiciones de uso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sz="quarter" idx="10"/>
          </p:nvPr>
        </p:nvSpPr>
        <p:spPr/>
        <p:txBody>
          <a:bodyPr/>
          <a:lstStyle>
            <a:lvl1pPr>
              <a:defRPr/>
            </a:lvl1pPr>
          </a:lstStyle>
          <a:p>
            <a:fld id="{1A738B41-A432-4B7A-B0F5-C2E72D1CB669}"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26250" y="117475"/>
            <a:ext cx="2019300" cy="590867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768350" y="117475"/>
            <a:ext cx="5905500" cy="59086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sz="quarter" idx="10"/>
          </p:nvPr>
        </p:nvSpPr>
        <p:spPr/>
        <p:txBody>
          <a:bodyPr/>
          <a:lstStyle>
            <a:lvl1pPr>
              <a:defRPr/>
            </a:lvl1pPr>
          </a:lstStyle>
          <a:p>
            <a:fld id="{1E491821-1E27-4DFF-9EF8-C9DB661A7675}"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768350" y="117475"/>
            <a:ext cx="8077200" cy="609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914400" y="1122363"/>
            <a:ext cx="3754438" cy="49037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21238" y="1122363"/>
            <a:ext cx="3754437" cy="49037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sz="quarter" idx="10"/>
          </p:nvPr>
        </p:nvSpPr>
        <p:spPr>
          <a:xfrm>
            <a:off x="6553200" y="6248400"/>
            <a:ext cx="1905000" cy="457200"/>
          </a:xfrm>
        </p:spPr>
        <p:txBody>
          <a:bodyPr/>
          <a:lstStyle>
            <a:lvl1pPr>
              <a:defRPr/>
            </a:lvl1pPr>
          </a:lstStyle>
          <a:p>
            <a:fld id="{6CFD9EC1-522E-4627-AB22-22DA8984C27F}"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sz="quarter" idx="10"/>
          </p:nvPr>
        </p:nvSpPr>
        <p:spPr/>
        <p:txBody>
          <a:bodyPr/>
          <a:lstStyle>
            <a:lvl1pPr>
              <a:defRPr/>
            </a:lvl1pPr>
          </a:lstStyle>
          <a:p>
            <a:fld id="{6580B562-2A2C-4415-BD2C-68B148752D5D}"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D8E30F46-4178-4092-BB00-8833A5AB799C}"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14400" y="1122363"/>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21238" y="1122363"/>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sz="quarter" idx="10"/>
          </p:nvPr>
        </p:nvSpPr>
        <p:spPr/>
        <p:txBody>
          <a:bodyPr/>
          <a:lstStyle>
            <a:lvl1pPr>
              <a:defRPr/>
            </a:lvl1pPr>
          </a:lstStyle>
          <a:p>
            <a:fld id="{5009EBCC-C34B-4DD1-92EE-95C8169FB85A}"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sz="quarter" idx="10"/>
          </p:nvPr>
        </p:nvSpPr>
        <p:spPr/>
        <p:txBody>
          <a:bodyPr/>
          <a:lstStyle>
            <a:lvl1pPr>
              <a:defRPr/>
            </a:lvl1pPr>
          </a:lstStyle>
          <a:p>
            <a:fld id="{9E2FF06B-FB7C-42F5-AED0-4D20DAAB560E}"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sz="quarter" idx="10"/>
          </p:nvPr>
        </p:nvSpPr>
        <p:spPr/>
        <p:txBody>
          <a:bodyPr/>
          <a:lstStyle>
            <a:lvl1pPr>
              <a:defRPr/>
            </a:lvl1pPr>
          </a:lstStyle>
          <a:p>
            <a:fld id="{1312F8F8-B53C-4741-B318-89248DEB8386}"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8AA42FAD-2212-4E7E-B686-E4DDAD611CF2}"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ACE74A2B-9EFB-4483-A656-98C9A215FDDA}"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0E65EDA1-1C47-45A3-B901-DF7431C96D3D}"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bwMode="auto">
          <a:xfrm>
            <a:off x="914400" y="1122363"/>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0579" name="Rectangle 3"/>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fld id="{F847E6B1-7C7C-4CED-B20A-328BEA33325A}" type="slidenum">
              <a:rPr lang="en-US"/>
              <a:pPr/>
              <a:t>‹Nº›</a:t>
            </a:fld>
            <a:endParaRPr lang="en-US"/>
          </a:p>
        </p:txBody>
      </p:sp>
      <p:sp>
        <p:nvSpPr>
          <p:cNvPr id="280581" name="Text Box 5"/>
          <p:cNvSpPr txBox="1">
            <a:spLocks noChangeArrowheads="1"/>
          </p:cNvSpPr>
          <p:nvPr/>
        </p:nvSpPr>
        <p:spPr bwMode="auto">
          <a:xfrm>
            <a:off x="4413250" y="6613525"/>
            <a:ext cx="582613"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11.</a:t>
            </a:r>
            <a:fld id="{90313540-9356-41B5-8E60-D56A5C7F82C0}" type="slidenum">
              <a:rPr lang="en-US" sz="1000" b="1">
                <a:solidFill>
                  <a:schemeClr val="tx2"/>
                </a:solidFill>
              </a:rPr>
              <a:pPr algn="ctr">
                <a:spcBef>
                  <a:spcPct val="50000"/>
                </a:spcBef>
              </a:pPr>
              <a:t>‹Nº›</a:t>
            </a:fld>
            <a:endParaRPr lang="en-US" sz="1000" b="1">
              <a:solidFill>
                <a:schemeClr val="tx2"/>
              </a:solidFill>
            </a:endParaRPr>
          </a:p>
        </p:txBody>
      </p:sp>
      <p:sp>
        <p:nvSpPr>
          <p:cNvPr id="280582"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0584"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endParaRPr lang="es-ES"/>
          </a:p>
        </p:txBody>
      </p:sp>
      <p:pic>
        <p:nvPicPr>
          <p:cNvPr id="280585" name="Picture 9" descr="Icon11"/>
          <p:cNvPicPr>
            <a:picLocks noChangeAspect="1" noChangeArrowheads="1"/>
          </p:cNvPicPr>
          <p:nvPr/>
        </p:nvPicPr>
        <p:blipFill>
          <a:blip r:embed="rId14"/>
          <a:srcRect/>
          <a:stretch>
            <a:fillRect/>
          </a:stretch>
        </p:blipFill>
        <p:spPr bwMode="auto">
          <a:xfrm>
            <a:off x="0" y="0"/>
            <a:ext cx="660400" cy="877888"/>
          </a:xfrm>
          <a:prstGeom prst="rect">
            <a:avLst/>
          </a:prstGeom>
          <a:noFill/>
        </p:spPr>
      </p:pic>
      <p:pic>
        <p:nvPicPr>
          <p:cNvPr id="280586" name="Picture 10" descr="PH01266J"/>
          <p:cNvPicPr>
            <a:picLocks noChangeAspect="1" noChangeArrowheads="1"/>
          </p:cNvPicPr>
          <p:nvPr/>
        </p:nvPicPr>
        <p:blipFill>
          <a:blip r:embed="rId15" cstate="print"/>
          <a:srcRect b="26144"/>
          <a:stretch>
            <a:fillRect/>
          </a:stretch>
        </p:blipFill>
        <p:spPr bwMode="auto">
          <a:xfrm>
            <a:off x="8528050" y="6053138"/>
            <a:ext cx="615950" cy="614362"/>
          </a:xfrm>
          <a:prstGeom prst="rect">
            <a:avLst/>
          </a:prstGeom>
          <a:noFill/>
        </p:spPr>
      </p:pic>
      <p:sp>
        <p:nvSpPr>
          <p:cNvPr id="280587" name="Text Box 11"/>
          <p:cNvSpPr txBox="1">
            <a:spLocks noChangeArrowheads="1"/>
          </p:cNvSpPr>
          <p:nvPr userDrawn="1"/>
        </p:nvSpPr>
        <p:spPr bwMode="auto">
          <a:xfrm>
            <a:off x="6840538" y="6613525"/>
            <a:ext cx="222250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©Silberschatz, Korth y Sudarshan</a:t>
            </a:r>
          </a:p>
        </p:txBody>
      </p:sp>
      <p:sp>
        <p:nvSpPr>
          <p:cNvPr id="280588" name="Text Box 12"/>
          <p:cNvSpPr txBox="1">
            <a:spLocks noChangeArrowheads="1"/>
          </p:cNvSpPr>
          <p:nvPr userDrawn="1"/>
        </p:nvSpPr>
        <p:spPr bwMode="auto">
          <a:xfrm>
            <a:off x="0" y="6613525"/>
            <a:ext cx="3273425" cy="244475"/>
          </a:xfrm>
          <a:prstGeom prst="rect">
            <a:avLst/>
          </a:prstGeom>
          <a:noFill/>
          <a:ln w="9525">
            <a:noFill/>
            <a:miter lim="800000"/>
            <a:headEnd/>
            <a:tailEnd/>
          </a:ln>
          <a:effectLst/>
        </p:spPr>
        <p:txBody>
          <a:bodyPr wrap="none">
            <a:spAutoFit/>
          </a:bodyPr>
          <a:lstStyle/>
          <a:p>
            <a:pPr>
              <a:spcBef>
                <a:spcPct val="50000"/>
              </a:spcBef>
            </a:pPr>
            <a:r>
              <a:rPr lang="en-US" sz="1000" b="1">
                <a:solidFill>
                  <a:schemeClr val="tx2"/>
                </a:solidFill>
              </a:rPr>
              <a:t>Fundamentos de Bases de Datos – 5ª Edición, 2005</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r>
              <a:rPr lang="en-US" dirty="0" err="1"/>
              <a:t>Capítulo</a:t>
            </a:r>
            <a:r>
              <a:rPr lang="en-US" dirty="0"/>
              <a:t> 11: </a:t>
            </a:r>
            <a:r>
              <a:rPr lang="en-US" dirty="0" err="1"/>
              <a:t>Almacenamiento</a:t>
            </a:r>
            <a:r>
              <a:rPr lang="en-US" dirty="0"/>
              <a:t> y </a:t>
            </a:r>
            <a:r>
              <a:rPr lang="en-US" dirty="0" err="1"/>
              <a:t>estructura</a:t>
            </a:r>
            <a:r>
              <a:rPr lang="en-US" dirty="0"/>
              <a:t> de </a:t>
            </a:r>
            <a:r>
              <a:rPr lang="en-US" dirty="0" err="1"/>
              <a:t>archivos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s-ES" dirty="0"/>
              <a:t>Jerarquía de almacenamiento </a:t>
            </a:r>
            <a:r>
              <a:rPr lang="en-US" dirty="0"/>
              <a:t>(cont.)</a:t>
            </a:r>
          </a:p>
        </p:txBody>
      </p:sp>
      <p:sp>
        <p:nvSpPr>
          <p:cNvPr id="178179" name="Rectangle 3"/>
          <p:cNvSpPr>
            <a:spLocks noGrp="1" noChangeArrowheads="1"/>
          </p:cNvSpPr>
          <p:nvPr>
            <p:ph type="body" idx="1"/>
          </p:nvPr>
        </p:nvSpPr>
        <p:spPr>
          <a:xfrm>
            <a:off x="914400" y="1193800"/>
            <a:ext cx="7051675" cy="4860925"/>
          </a:xfrm>
        </p:spPr>
        <p:txBody>
          <a:bodyPr/>
          <a:lstStyle/>
          <a:p>
            <a:r>
              <a:rPr lang="es-ES" b="1">
                <a:solidFill>
                  <a:schemeClr val="tx2"/>
                </a:solidFill>
              </a:rPr>
              <a:t>almacenamiento principal</a:t>
            </a:r>
            <a:r>
              <a:rPr lang="es-ES">
                <a:solidFill>
                  <a:srgbClr val="000000"/>
                </a:solidFill>
              </a:rPr>
              <a:t>: Es el medio más rápido, pero volátil (caché, memoria principal).</a:t>
            </a:r>
            <a:endParaRPr lang="en-US"/>
          </a:p>
          <a:p>
            <a:r>
              <a:rPr lang="es-ES" b="1">
                <a:solidFill>
                  <a:schemeClr val="tx2"/>
                </a:solidFill>
              </a:rPr>
              <a:t>almacenamiento secundario</a:t>
            </a:r>
            <a:r>
              <a:rPr lang="es-ES">
                <a:solidFill>
                  <a:srgbClr val="000000"/>
                </a:solidFill>
              </a:rPr>
              <a:t>: siguiente nivel jerárquico, no volátil, tiempos de acceso moderadamente rápidos</a:t>
            </a:r>
            <a:endParaRPr lang="en-US"/>
          </a:p>
          <a:p>
            <a:pPr lvl="1"/>
            <a:r>
              <a:rPr lang="es-ES">
                <a:solidFill>
                  <a:srgbClr val="000000"/>
                </a:solidFill>
              </a:rPr>
              <a:t>también llamado</a:t>
            </a:r>
            <a:r>
              <a:rPr lang="es-ES" b="1">
                <a:solidFill>
                  <a:srgbClr val="000000"/>
                </a:solidFill>
              </a:rPr>
              <a:t> </a:t>
            </a:r>
            <a:r>
              <a:rPr lang="es-ES">
                <a:solidFill>
                  <a:schemeClr val="tx2"/>
                </a:solidFill>
              </a:rPr>
              <a:t>almacenamiento en conexión</a:t>
            </a:r>
            <a:endParaRPr lang="en-US"/>
          </a:p>
          <a:p>
            <a:pPr lvl="1"/>
            <a:r>
              <a:rPr lang="es-ES">
                <a:solidFill>
                  <a:srgbClr val="000000"/>
                </a:solidFill>
              </a:rPr>
              <a:t>Por ejemplo, memoria flash, discos magnéticos</a:t>
            </a:r>
            <a:endParaRPr lang="en-US"/>
          </a:p>
          <a:p>
            <a:r>
              <a:rPr lang="es-ES" b="1">
                <a:solidFill>
                  <a:schemeClr val="tx2"/>
                </a:solidFill>
              </a:rPr>
              <a:t>almacenamiento terciario</a:t>
            </a:r>
            <a:r>
              <a:rPr lang="es-ES">
                <a:solidFill>
                  <a:srgbClr val="000000"/>
                </a:solidFill>
              </a:rPr>
              <a:t>: nivel jerárquico más bajo, no volátil, tiempo de acceso lento</a:t>
            </a:r>
            <a:endParaRPr lang="en-US"/>
          </a:p>
          <a:p>
            <a:pPr lvl="1"/>
            <a:r>
              <a:rPr lang="es-ES">
                <a:solidFill>
                  <a:srgbClr val="000000"/>
                </a:solidFill>
              </a:rPr>
              <a:t>también llamado</a:t>
            </a:r>
            <a:r>
              <a:rPr lang="es-ES" b="1">
                <a:solidFill>
                  <a:srgbClr val="000000"/>
                </a:solidFill>
              </a:rPr>
              <a:t> </a:t>
            </a:r>
            <a:r>
              <a:rPr lang="es-ES">
                <a:solidFill>
                  <a:schemeClr val="tx2"/>
                </a:solidFill>
              </a:rPr>
              <a:t>almacenamiento sin conexión</a:t>
            </a:r>
            <a:endParaRPr lang="en-US"/>
          </a:p>
          <a:p>
            <a:pPr lvl="1"/>
            <a:r>
              <a:rPr lang="es-ES">
                <a:solidFill>
                  <a:srgbClr val="000000"/>
                </a:solidFill>
              </a:rPr>
              <a:t>Por ejemplo, cintas magnéticas, almacenamiento óptico</a:t>
            </a:r>
            <a:endParaRPr lang="en-US" b="1">
              <a:solidFill>
                <a:srgbClr val="000000"/>
              </a:solidFill>
              <a:effectLst>
                <a:outerShdw blurRad="38100" dist="38100" dir="2700000" algn="tl">
                  <a:srgbClr val="FFFFFF"/>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s-ES" sz="2800" dirty="0"/>
              <a:t>Mecanismos de discos rígidos magnéticos</a:t>
            </a:r>
            <a:endParaRPr lang="en-US" sz="2800" dirty="0"/>
          </a:p>
        </p:txBody>
      </p:sp>
      <p:sp>
        <p:nvSpPr>
          <p:cNvPr id="179207" name="Text Box 7"/>
          <p:cNvSpPr txBox="1">
            <a:spLocks noChangeArrowheads="1"/>
          </p:cNvSpPr>
          <p:nvPr/>
        </p:nvSpPr>
        <p:spPr bwMode="auto">
          <a:xfrm>
            <a:off x="1047750" y="5857875"/>
            <a:ext cx="7862888" cy="701675"/>
          </a:xfrm>
          <a:prstGeom prst="rect">
            <a:avLst/>
          </a:prstGeom>
          <a:noFill/>
          <a:ln w="9525">
            <a:noFill/>
            <a:miter lim="800000"/>
            <a:headEnd/>
            <a:tailEnd/>
          </a:ln>
          <a:effectLst/>
        </p:spPr>
        <p:txBody>
          <a:bodyPr>
            <a:spAutoFit/>
          </a:bodyPr>
          <a:lstStyle/>
          <a:p>
            <a:r>
              <a:rPr lang="es-ES" b="1"/>
              <a:t>NOTA: El diagrama es esquemático y simplifica la estructura de los controles de discos reales</a:t>
            </a:r>
          </a:p>
        </p:txBody>
      </p:sp>
      <p:pic>
        <p:nvPicPr>
          <p:cNvPr id="179209" name="Picture 9"/>
          <p:cNvPicPr>
            <a:picLocks noGrp="1" noChangeAspect="1" noChangeArrowheads="1"/>
          </p:cNvPicPr>
          <p:nvPr>
            <p:ph idx="1"/>
          </p:nvPr>
        </p:nvPicPr>
        <p:blipFill>
          <a:blip r:embed="rId3"/>
          <a:srcRect/>
          <a:stretch>
            <a:fillRect/>
          </a:stretch>
        </p:blipFill>
        <p:spPr>
          <a:xfrm>
            <a:off x="2105025" y="935038"/>
            <a:ext cx="5529263" cy="4767262"/>
          </a:xfrm>
          <a:noFill/>
          <a:ln w="57150" cmpd="thickThin">
            <a:solidFill>
              <a:schemeClr val="tx2"/>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s-ES" dirty="0"/>
              <a:t>Discos magnéticos</a:t>
            </a:r>
            <a:endParaRPr lang="en-US" dirty="0"/>
          </a:p>
        </p:txBody>
      </p:sp>
      <p:sp>
        <p:nvSpPr>
          <p:cNvPr id="181251" name="Rectangle 3"/>
          <p:cNvSpPr>
            <a:spLocks noGrp="1" noChangeArrowheads="1"/>
          </p:cNvSpPr>
          <p:nvPr>
            <p:ph type="body" idx="1"/>
          </p:nvPr>
        </p:nvSpPr>
        <p:spPr>
          <a:xfrm>
            <a:off x="914400" y="1122363"/>
            <a:ext cx="7867650" cy="5300662"/>
          </a:xfrm>
        </p:spPr>
        <p:txBody>
          <a:bodyPr/>
          <a:lstStyle/>
          <a:p>
            <a:pPr>
              <a:lnSpc>
                <a:spcPct val="80000"/>
              </a:lnSpc>
            </a:pPr>
            <a:r>
              <a:rPr lang="es-ES" sz="1600" b="1"/>
              <a:t>Cabeza de lectura y escritura</a:t>
            </a:r>
            <a:endParaRPr lang="en-US" sz="1600"/>
          </a:p>
          <a:p>
            <a:pPr lvl="1">
              <a:lnSpc>
                <a:spcPct val="80000"/>
              </a:lnSpc>
            </a:pPr>
            <a:r>
              <a:rPr lang="es-ES" sz="1600"/>
              <a:t>Colocado muy cerca de la superficie del plato (casi tocándolo</a:t>
            </a:r>
            <a:r>
              <a:rPr lang="en-US" sz="1600"/>
              <a:t>)</a:t>
            </a:r>
          </a:p>
          <a:p>
            <a:pPr lvl="1">
              <a:lnSpc>
                <a:spcPct val="80000"/>
              </a:lnSpc>
            </a:pPr>
            <a:r>
              <a:rPr lang="es-ES" sz="1600"/>
              <a:t>Lee o escribe magnéticamente información codificada</a:t>
            </a:r>
            <a:r>
              <a:rPr lang="en-US" sz="1600"/>
              <a:t>.</a:t>
            </a:r>
          </a:p>
          <a:p>
            <a:pPr>
              <a:lnSpc>
                <a:spcPct val="80000"/>
              </a:lnSpc>
            </a:pPr>
            <a:r>
              <a:rPr lang="es-ES" sz="1600"/>
              <a:t>La superficie del plato está dividida en </a:t>
            </a:r>
            <a:r>
              <a:rPr lang="es-ES" sz="1600" b="1">
                <a:solidFill>
                  <a:schemeClr val="tx2"/>
                </a:solidFill>
              </a:rPr>
              <a:t>pistas</a:t>
            </a:r>
            <a:r>
              <a:rPr lang="es-ES" sz="1600"/>
              <a:t> circulares</a:t>
            </a:r>
            <a:endParaRPr lang="en-US" sz="1600" b="1">
              <a:solidFill>
                <a:schemeClr val="tx2"/>
              </a:solidFill>
            </a:endParaRPr>
          </a:p>
          <a:p>
            <a:pPr lvl="1">
              <a:lnSpc>
                <a:spcPct val="80000"/>
              </a:lnSpc>
            </a:pPr>
            <a:r>
              <a:rPr lang="es-ES"/>
              <a:t>Alrededor de 50K-100Kpistas por plato en los discos rígidos típicos</a:t>
            </a:r>
            <a:endParaRPr lang="en-US" sz="1600"/>
          </a:p>
          <a:p>
            <a:pPr>
              <a:lnSpc>
                <a:spcPct val="80000"/>
              </a:lnSpc>
            </a:pPr>
            <a:r>
              <a:rPr lang="es-ES" sz="1600"/>
              <a:t>Cada pista está dividida en </a:t>
            </a:r>
            <a:r>
              <a:rPr lang="es-ES" sz="1600" b="1">
                <a:solidFill>
                  <a:schemeClr val="tx2"/>
                </a:solidFill>
              </a:rPr>
              <a:t>sectores</a:t>
            </a:r>
            <a:r>
              <a:rPr lang="en-US" sz="1600" b="1"/>
              <a:t>.</a:t>
            </a:r>
            <a:r>
              <a:rPr lang="en-US" sz="1600"/>
              <a:t>  </a:t>
            </a:r>
          </a:p>
          <a:p>
            <a:pPr lvl="1">
              <a:lnSpc>
                <a:spcPct val="80000"/>
              </a:lnSpc>
            </a:pPr>
            <a:r>
              <a:rPr lang="es-ES" sz="1600"/>
              <a:t>Un sector es la unidad más pequeña de datos que puede ser leída o escrita</a:t>
            </a:r>
            <a:r>
              <a:rPr lang="en-US" sz="1600"/>
              <a:t>.</a:t>
            </a:r>
          </a:p>
          <a:p>
            <a:pPr lvl="1">
              <a:lnSpc>
                <a:spcPct val="80000"/>
              </a:lnSpc>
            </a:pPr>
            <a:r>
              <a:rPr lang="es-ES" sz="1600"/>
              <a:t>El tamaño típico del sector es de 512 bytes</a:t>
            </a:r>
            <a:endParaRPr lang="en-US" sz="1600"/>
          </a:p>
          <a:p>
            <a:pPr lvl="1">
              <a:lnSpc>
                <a:spcPct val="80000"/>
              </a:lnSpc>
            </a:pPr>
            <a:r>
              <a:rPr lang="es-ES" sz="1600"/>
              <a:t>Sectores típicos por pista: de 500 (en pistas internas) hasta 1000 (en pistas externas</a:t>
            </a:r>
            <a:r>
              <a:rPr lang="en-US" sz="1600"/>
              <a:t>)</a:t>
            </a:r>
          </a:p>
          <a:p>
            <a:pPr>
              <a:lnSpc>
                <a:spcPct val="80000"/>
              </a:lnSpc>
            </a:pPr>
            <a:r>
              <a:rPr lang="es-ES" sz="1600"/>
              <a:t>Para leer / escribir un sector</a:t>
            </a:r>
            <a:endParaRPr lang="en-US" sz="1600"/>
          </a:p>
          <a:p>
            <a:pPr lvl="1">
              <a:lnSpc>
                <a:spcPct val="80000"/>
              </a:lnSpc>
            </a:pPr>
            <a:r>
              <a:rPr lang="es-ES" sz="1600"/>
              <a:t>el brazo del disco gira hasta situar la cabeza sobre la pista correcta</a:t>
            </a:r>
            <a:endParaRPr lang="en-US" sz="1600"/>
          </a:p>
          <a:p>
            <a:pPr lvl="1">
              <a:lnSpc>
                <a:spcPct val="80000"/>
              </a:lnSpc>
            </a:pPr>
            <a:r>
              <a:rPr lang="es-ES" sz="1600"/>
              <a:t>el plato gira continuamente; los datos se leen / escriben según el sector pasa bajo la cabeza</a:t>
            </a:r>
            <a:endParaRPr lang="en-US" sz="1600"/>
          </a:p>
          <a:p>
            <a:pPr>
              <a:lnSpc>
                <a:spcPct val="80000"/>
              </a:lnSpc>
            </a:pPr>
            <a:r>
              <a:rPr lang="es-ES" sz="1600"/>
              <a:t>Dispositivos cabeza-disco</a:t>
            </a:r>
            <a:endParaRPr lang="en-US" sz="1600"/>
          </a:p>
          <a:p>
            <a:pPr lvl="1">
              <a:lnSpc>
                <a:spcPct val="80000"/>
              </a:lnSpc>
            </a:pPr>
            <a:r>
              <a:rPr lang="es-ES" sz="1600"/>
              <a:t>múltiples platos de discos en un solo huso (generalmente de 1 a 5</a:t>
            </a:r>
            <a:r>
              <a:rPr lang="en-US" sz="1600"/>
              <a:t>)</a:t>
            </a:r>
          </a:p>
          <a:p>
            <a:pPr lvl="1">
              <a:lnSpc>
                <a:spcPct val="80000"/>
              </a:lnSpc>
            </a:pPr>
            <a:r>
              <a:rPr lang="es-ES" sz="1600"/>
              <a:t>una cabeza por plato, montadas sobre un brazo común</a:t>
            </a:r>
            <a:r>
              <a:rPr lang="en-US" sz="1600"/>
              <a:t>.</a:t>
            </a:r>
          </a:p>
          <a:p>
            <a:pPr>
              <a:lnSpc>
                <a:spcPct val="80000"/>
              </a:lnSpc>
            </a:pPr>
            <a:r>
              <a:rPr lang="es-ES" sz="1600" b="1">
                <a:solidFill>
                  <a:schemeClr val="tx2"/>
                </a:solidFill>
              </a:rPr>
              <a:t>Cilindro</a:t>
            </a:r>
            <a:r>
              <a:rPr lang="es-ES" sz="1600" i="1"/>
              <a:t> i</a:t>
            </a:r>
            <a:r>
              <a:rPr lang="es-ES" sz="1600" b="1" i="1"/>
              <a:t> </a:t>
            </a:r>
            <a:r>
              <a:rPr lang="es-ES" sz="1600"/>
              <a:t>consta de </a:t>
            </a:r>
            <a:r>
              <a:rPr lang="es-ES" sz="1600" i="1"/>
              <a:t>i</a:t>
            </a:r>
            <a:r>
              <a:rPr lang="es-ES" sz="1600" baseline="30000"/>
              <a:t>th</a:t>
            </a:r>
            <a:r>
              <a:rPr lang="es-ES" sz="1600"/>
              <a:t> pistas de todos los platos</a:t>
            </a:r>
            <a:endParaRPr lang="en-US" sz="1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s-ES" dirty="0"/>
              <a:t>Discos magnéticos </a:t>
            </a:r>
            <a:r>
              <a:rPr lang="en-US" dirty="0"/>
              <a:t>(cont.)</a:t>
            </a:r>
          </a:p>
        </p:txBody>
      </p:sp>
      <p:sp>
        <p:nvSpPr>
          <p:cNvPr id="252931" name="Rectangle 3"/>
          <p:cNvSpPr>
            <a:spLocks noGrp="1" noChangeArrowheads="1"/>
          </p:cNvSpPr>
          <p:nvPr>
            <p:ph type="body" idx="1"/>
          </p:nvPr>
        </p:nvSpPr>
        <p:spPr>
          <a:xfrm>
            <a:off x="914400" y="1208088"/>
            <a:ext cx="7075488" cy="5014912"/>
          </a:xfrm>
        </p:spPr>
        <p:txBody>
          <a:bodyPr/>
          <a:lstStyle/>
          <a:p>
            <a:pPr>
              <a:lnSpc>
                <a:spcPct val="80000"/>
              </a:lnSpc>
            </a:pPr>
            <a:r>
              <a:rPr lang="es-ES" sz="1600"/>
              <a:t>Los discos de anteriores generaciones estaban expuestos a las caídas de las cabezas</a:t>
            </a:r>
            <a:endParaRPr lang="en-US" sz="1600"/>
          </a:p>
          <a:p>
            <a:pPr lvl="1">
              <a:lnSpc>
                <a:spcPct val="80000"/>
              </a:lnSpc>
            </a:pPr>
            <a:r>
              <a:rPr lang="es-ES" sz="1600"/>
              <a:t>Las superficies de los discos de anteriores generaciones tenían óxidos metálicos que se descomponían sobre la cabeza caída y dañaban todos los datos del disco</a:t>
            </a:r>
            <a:endParaRPr lang="en-US" sz="1600"/>
          </a:p>
          <a:p>
            <a:pPr lvl="1">
              <a:lnSpc>
                <a:spcPct val="80000"/>
              </a:lnSpc>
            </a:pPr>
            <a:r>
              <a:rPr lang="es-ES" sz="1600"/>
              <a:t>Los discos de las generaciones actuales están menos expuestos a tales desastres, aunque se pueden corromper sectores individuales</a:t>
            </a:r>
            <a:endParaRPr lang="en-US" sz="1600"/>
          </a:p>
          <a:p>
            <a:pPr>
              <a:lnSpc>
                <a:spcPct val="80000"/>
              </a:lnSpc>
            </a:pPr>
            <a:r>
              <a:rPr lang="es-ES" sz="1600" b="1">
                <a:solidFill>
                  <a:schemeClr val="tx2"/>
                </a:solidFill>
              </a:rPr>
              <a:t>Controlador de disco</a:t>
            </a:r>
            <a:r>
              <a:rPr lang="es-ES" sz="1600" b="1"/>
              <a:t> </a:t>
            </a:r>
            <a:r>
              <a:rPr lang="es-ES" sz="1600"/>
              <a:t>– interfaces entre el sistema informático y el hardware de la unidad de disco</a:t>
            </a:r>
            <a:r>
              <a:rPr lang="en-US" sz="1600"/>
              <a:t>.</a:t>
            </a:r>
          </a:p>
          <a:p>
            <a:pPr lvl="1">
              <a:lnSpc>
                <a:spcPct val="80000"/>
              </a:lnSpc>
            </a:pPr>
            <a:r>
              <a:rPr lang="es-ES" sz="1600"/>
              <a:t>acepta comandos de alto nivel para leer o escribir un sector</a:t>
            </a:r>
            <a:endParaRPr lang="en-US" sz="1600"/>
          </a:p>
          <a:p>
            <a:pPr lvl="1">
              <a:lnSpc>
                <a:spcPct val="80000"/>
              </a:lnSpc>
            </a:pPr>
            <a:r>
              <a:rPr lang="es-ES" sz="1600"/>
              <a:t>inicia acciones como mover el brazo del disco a la pista correcta y leer o escribir los datos</a:t>
            </a:r>
            <a:endParaRPr lang="en-US" sz="1600"/>
          </a:p>
          <a:p>
            <a:pPr lvl="1">
              <a:lnSpc>
                <a:spcPct val="80000"/>
              </a:lnSpc>
            </a:pPr>
            <a:r>
              <a:rPr lang="es-ES" sz="1600"/>
              <a:t>Calcula y añade </a:t>
            </a:r>
            <a:r>
              <a:rPr lang="es-ES" sz="1600" b="1">
                <a:solidFill>
                  <a:schemeClr val="tx2"/>
                </a:solidFill>
              </a:rPr>
              <a:t>comprobaciones de suma</a:t>
            </a:r>
            <a:r>
              <a:rPr lang="es-ES" sz="1600"/>
              <a:t> a cada sector, para verificar que los datos se vuelvan a leer correctamente</a:t>
            </a:r>
            <a:endParaRPr lang="en-US" sz="1600"/>
          </a:p>
          <a:p>
            <a:pPr lvl="2">
              <a:lnSpc>
                <a:spcPct val="80000"/>
              </a:lnSpc>
            </a:pPr>
            <a:r>
              <a:rPr lang="es-ES" sz="1600"/>
              <a:t>Si los datos está corruptos, muy probablemente la comprobación de suma almacenada no se corresponderá con la comprobación de suma recalculada</a:t>
            </a:r>
            <a:endParaRPr lang="en-US" sz="1600"/>
          </a:p>
          <a:p>
            <a:pPr lvl="1">
              <a:lnSpc>
                <a:spcPct val="80000"/>
              </a:lnSpc>
            </a:pPr>
            <a:r>
              <a:rPr lang="es-ES" sz="1600"/>
              <a:t>Asegura una escritura satisfactoria, volviendo a leer el sector después de escribirlo</a:t>
            </a:r>
            <a:endParaRPr lang="en-US" sz="1600"/>
          </a:p>
          <a:p>
            <a:pPr lvl="1">
              <a:lnSpc>
                <a:spcPct val="80000"/>
              </a:lnSpc>
            </a:pPr>
            <a:r>
              <a:rPr lang="es-ES" sz="1600"/>
              <a:t>Realiza </a:t>
            </a:r>
            <a:r>
              <a:rPr lang="es-ES" sz="1600">
                <a:solidFill>
                  <a:schemeClr val="tx2"/>
                </a:solidFill>
              </a:rPr>
              <a:t>reasignaciones de sectores defectuosos</a:t>
            </a:r>
            <a:endParaRPr lang="en-US" sz="1600"/>
          </a:p>
        </p:txBody>
      </p:sp>
      <p:sp>
        <p:nvSpPr>
          <p:cNvPr id="252932" name="Rectangle 4"/>
          <p:cNvSpPr>
            <a:spLocks noChangeArrowheads="1"/>
          </p:cNvSpPr>
          <p:nvPr/>
        </p:nvSpPr>
        <p:spPr bwMode="auto">
          <a:xfrm>
            <a:off x="987425" y="3744913"/>
            <a:ext cx="6724650" cy="202406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endParaRPr kumimoji="1" lang="es-E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s-ES" dirty="0">
                <a:effectLst/>
              </a:rPr>
              <a:t>Subsistema de discos</a:t>
            </a:r>
            <a:endParaRPr lang="en-US" dirty="0">
              <a:effectLst/>
            </a:endParaRPr>
          </a:p>
        </p:txBody>
      </p:sp>
      <p:sp>
        <p:nvSpPr>
          <p:cNvPr id="182279" name="Rectangle 7"/>
          <p:cNvSpPr>
            <a:spLocks noGrp="1" noChangeArrowheads="1"/>
          </p:cNvSpPr>
          <p:nvPr>
            <p:ph type="body" sz="half" idx="1"/>
          </p:nvPr>
        </p:nvSpPr>
        <p:spPr>
          <a:xfrm>
            <a:off x="914400" y="3294063"/>
            <a:ext cx="7805738" cy="2947987"/>
          </a:xfrm>
        </p:spPr>
        <p:txBody>
          <a:bodyPr/>
          <a:lstStyle/>
          <a:p>
            <a:pPr>
              <a:lnSpc>
                <a:spcPct val="90000"/>
              </a:lnSpc>
            </a:pPr>
            <a:r>
              <a:rPr lang="es-ES" sz="1600"/>
              <a:t>Múltiples discos conectados a un sistema informático por medio de un controlador</a:t>
            </a:r>
            <a:endParaRPr lang="en-US" sz="1600"/>
          </a:p>
          <a:p>
            <a:pPr lvl="1">
              <a:lnSpc>
                <a:spcPct val="90000"/>
              </a:lnSpc>
            </a:pPr>
            <a:r>
              <a:rPr lang="es-ES" sz="1600"/>
              <a:t>La funcionalidad de los controladores (comprobación de suma, reasignación de sectores defectuosos) frecuentemente es llevada a cabo mediante discos individuales; reduce la carga sobre el controlador</a:t>
            </a:r>
            <a:endParaRPr lang="en-US" sz="1600"/>
          </a:p>
          <a:p>
            <a:pPr>
              <a:lnSpc>
                <a:spcPct val="90000"/>
              </a:lnSpc>
            </a:pPr>
            <a:r>
              <a:rPr lang="es-ES" sz="1600"/>
              <a:t>Familias de estándares de interfaz de discos</a:t>
            </a:r>
            <a:endParaRPr lang="en-US" sz="1600"/>
          </a:p>
          <a:p>
            <a:pPr lvl="1">
              <a:lnSpc>
                <a:spcPct val="90000"/>
              </a:lnSpc>
            </a:pPr>
            <a:r>
              <a:rPr lang="en-US" sz="1600">
                <a:solidFill>
                  <a:schemeClr val="tx2"/>
                </a:solidFill>
              </a:rPr>
              <a:t>ATA</a:t>
            </a:r>
            <a:r>
              <a:rPr lang="en-US" sz="1600"/>
              <a:t> (</a:t>
            </a:r>
            <a:r>
              <a:rPr lang="es-ES" sz="1600"/>
              <a:t>adaptador AT</a:t>
            </a:r>
            <a:r>
              <a:rPr lang="en-US" sz="1600"/>
              <a:t>)</a:t>
            </a:r>
          </a:p>
          <a:p>
            <a:pPr lvl="1">
              <a:lnSpc>
                <a:spcPct val="90000"/>
              </a:lnSpc>
            </a:pPr>
            <a:r>
              <a:rPr lang="en-US" sz="1600">
                <a:solidFill>
                  <a:schemeClr val="tx2"/>
                </a:solidFill>
              </a:rPr>
              <a:t>SATA</a:t>
            </a:r>
            <a:r>
              <a:rPr lang="en-US" sz="1600"/>
              <a:t> (Serial ATA) </a:t>
            </a:r>
          </a:p>
          <a:p>
            <a:pPr lvl="1">
              <a:lnSpc>
                <a:spcPct val="90000"/>
              </a:lnSpc>
            </a:pPr>
            <a:r>
              <a:rPr lang="en-US" sz="1600">
                <a:solidFill>
                  <a:schemeClr val="tx2"/>
                </a:solidFill>
              </a:rPr>
              <a:t>SCSI</a:t>
            </a:r>
            <a:r>
              <a:rPr lang="en-US" sz="1600"/>
              <a:t> (</a:t>
            </a:r>
            <a:r>
              <a:rPr lang="es-ES" sz="1600"/>
              <a:t>interconexión de pequeños sistemas informáticos</a:t>
            </a:r>
            <a:r>
              <a:rPr lang="en-US" sz="1600"/>
              <a:t>)</a:t>
            </a:r>
          </a:p>
          <a:p>
            <a:pPr lvl="1">
              <a:lnSpc>
                <a:spcPct val="90000"/>
              </a:lnSpc>
            </a:pPr>
            <a:r>
              <a:rPr lang="es-ES" sz="1600"/>
              <a:t>Diversas variantes de cada estándar (diferentes velocidades y capacidades)</a:t>
            </a:r>
            <a:endParaRPr lang="en-US" sz="1600"/>
          </a:p>
        </p:txBody>
      </p:sp>
      <p:pic>
        <p:nvPicPr>
          <p:cNvPr id="182281" name="Picture 9"/>
          <p:cNvPicPr>
            <a:picLocks noGrp="1" noChangeAspect="1" noChangeArrowheads="1"/>
          </p:cNvPicPr>
          <p:nvPr>
            <p:ph sz="half" idx="2"/>
          </p:nvPr>
        </p:nvPicPr>
        <p:blipFill>
          <a:blip r:embed="rId3"/>
          <a:srcRect/>
          <a:stretch>
            <a:fillRect/>
          </a:stretch>
        </p:blipFill>
        <p:spPr>
          <a:xfrm>
            <a:off x="1519238" y="820738"/>
            <a:ext cx="5926137" cy="2435225"/>
          </a:xfrm>
          <a:noFill/>
          <a:ln w="57150" cap="flat" cmpd="thickThin">
            <a:solidFill>
              <a:schemeClr val="tx2"/>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s-ES" dirty="0"/>
              <a:t>Medidas del rendimiento de discos</a:t>
            </a:r>
            <a:endParaRPr lang="en-US" dirty="0"/>
          </a:p>
        </p:txBody>
      </p:sp>
      <p:sp>
        <p:nvSpPr>
          <p:cNvPr id="183301" name="Rectangle 5"/>
          <p:cNvSpPr>
            <a:spLocks noGrp="1" noChangeArrowheads="1"/>
          </p:cNvSpPr>
          <p:nvPr>
            <p:ph type="body" idx="1"/>
          </p:nvPr>
        </p:nvSpPr>
        <p:spPr>
          <a:xfrm>
            <a:off x="984250" y="1122363"/>
            <a:ext cx="7637463" cy="5294312"/>
          </a:xfrm>
        </p:spPr>
        <p:txBody>
          <a:bodyPr/>
          <a:lstStyle/>
          <a:p>
            <a:pPr>
              <a:lnSpc>
                <a:spcPct val="90000"/>
              </a:lnSpc>
            </a:pPr>
            <a:r>
              <a:rPr lang="es-ES" sz="1400" b="1">
                <a:solidFill>
                  <a:schemeClr val="tx2"/>
                </a:solidFill>
              </a:rPr>
              <a:t>Tiempo de acceso</a:t>
            </a:r>
            <a:r>
              <a:rPr lang="es-ES" sz="1400"/>
              <a:t> – el tiempo que lleva desde que se solicita una lectura o escritura, hasta que comienza la transferencia de los datos.  Consta de</a:t>
            </a:r>
            <a:r>
              <a:rPr lang="en-US" sz="1400"/>
              <a:t>: </a:t>
            </a:r>
          </a:p>
          <a:p>
            <a:pPr lvl="1">
              <a:lnSpc>
                <a:spcPct val="90000"/>
              </a:lnSpc>
            </a:pPr>
            <a:r>
              <a:rPr lang="es-ES" sz="1400" b="1">
                <a:solidFill>
                  <a:schemeClr val="tx2"/>
                </a:solidFill>
              </a:rPr>
              <a:t>Tiempo de búsqueda </a:t>
            </a:r>
            <a:r>
              <a:rPr lang="es-ES" sz="1400"/>
              <a:t>– tiempo que se tarda en reposicionar el brazo sobre la pista correcta</a:t>
            </a:r>
            <a:r>
              <a:rPr lang="en-US" sz="1400"/>
              <a:t>. </a:t>
            </a:r>
          </a:p>
          <a:p>
            <a:pPr lvl="2">
              <a:lnSpc>
                <a:spcPct val="90000"/>
              </a:lnSpc>
            </a:pPr>
            <a:r>
              <a:rPr lang="en-US" sz="1400"/>
              <a:t> </a:t>
            </a:r>
            <a:r>
              <a:rPr lang="es-ES" sz="1400"/>
              <a:t>El tiempo medio de búsqueda es 1/2 del tiempo de búsqueda en el peor de los casos</a:t>
            </a:r>
            <a:r>
              <a:rPr lang="en-US" sz="1400"/>
              <a:t>.</a:t>
            </a:r>
          </a:p>
          <a:p>
            <a:pPr lvl="3">
              <a:lnSpc>
                <a:spcPct val="90000"/>
              </a:lnSpc>
            </a:pPr>
            <a:r>
              <a:rPr lang="es-ES" sz="1400"/>
              <a:t>Sería 1/3 si todas las pistas tuvieran el mismo número de sectores y se ignorara el tiempo de arranque y parada del movimiento del brazo</a:t>
            </a:r>
            <a:endParaRPr lang="en-US" sz="1400"/>
          </a:p>
          <a:p>
            <a:pPr lvl="2">
              <a:lnSpc>
                <a:spcPct val="90000"/>
              </a:lnSpc>
            </a:pPr>
            <a:r>
              <a:rPr lang="es-ES" sz="1400"/>
              <a:t>de 4 a 10 milisegundos en discos típicos</a:t>
            </a:r>
            <a:endParaRPr lang="en-US" sz="1400"/>
          </a:p>
          <a:p>
            <a:pPr lvl="1">
              <a:lnSpc>
                <a:spcPct val="90000"/>
              </a:lnSpc>
            </a:pPr>
            <a:r>
              <a:rPr lang="es-ES" sz="1400" b="1">
                <a:solidFill>
                  <a:schemeClr val="tx2"/>
                </a:solidFill>
              </a:rPr>
              <a:t>Latencia rotacional </a:t>
            </a:r>
            <a:r>
              <a:rPr lang="es-ES" sz="1400"/>
              <a:t>– tiempo de acceso que le lleva al sector situarse debajo de la cabeza</a:t>
            </a:r>
            <a:r>
              <a:rPr lang="en-US" sz="1400"/>
              <a:t>. </a:t>
            </a:r>
          </a:p>
          <a:p>
            <a:pPr lvl="2">
              <a:lnSpc>
                <a:spcPct val="90000"/>
              </a:lnSpc>
            </a:pPr>
            <a:r>
              <a:rPr lang="es-ES" sz="1400"/>
              <a:t>La latencia media es 1/2 de la latencia en el peor de los casos</a:t>
            </a:r>
            <a:r>
              <a:rPr lang="en-US" sz="1400"/>
              <a:t>.</a:t>
            </a:r>
          </a:p>
          <a:p>
            <a:pPr lvl="2">
              <a:lnSpc>
                <a:spcPct val="90000"/>
              </a:lnSpc>
            </a:pPr>
            <a:r>
              <a:rPr lang="en-US" sz="1400"/>
              <a:t>4 a 11 milisegundos en discos típicos (5400 a 15000 r.p.m.)</a:t>
            </a:r>
          </a:p>
          <a:p>
            <a:pPr>
              <a:lnSpc>
                <a:spcPct val="90000"/>
              </a:lnSpc>
            </a:pPr>
            <a:r>
              <a:rPr lang="es-ES" sz="1400" b="1">
                <a:solidFill>
                  <a:schemeClr val="tx2"/>
                </a:solidFill>
              </a:rPr>
              <a:t>Velocidad de transferencia de datos </a:t>
            </a:r>
            <a:r>
              <a:rPr lang="es-ES" sz="1400"/>
              <a:t>– la velocidad a la se pueden recuperar los datos del disco o grabarse en él</a:t>
            </a:r>
            <a:r>
              <a:rPr lang="en-US" sz="1400"/>
              <a:t>.</a:t>
            </a:r>
          </a:p>
          <a:p>
            <a:pPr lvl="1">
              <a:lnSpc>
                <a:spcPct val="90000"/>
              </a:lnSpc>
            </a:pPr>
            <a:r>
              <a:rPr lang="es-ES" sz="1400"/>
              <a:t>Velocidad máxima de 25 a 100 MB por segundo, menor en las pistas internas</a:t>
            </a:r>
            <a:endParaRPr lang="en-US" sz="1400"/>
          </a:p>
          <a:p>
            <a:pPr lvl="1">
              <a:lnSpc>
                <a:spcPct val="90000"/>
              </a:lnSpc>
            </a:pPr>
            <a:r>
              <a:rPr lang="es-ES" sz="1400"/>
              <a:t>Múltiples discos pueden compartir un controlador, por lo que también es importante poder gestionar la velocidad del controlador</a:t>
            </a:r>
            <a:endParaRPr lang="en-US" sz="1400"/>
          </a:p>
          <a:p>
            <a:pPr lvl="2">
              <a:lnSpc>
                <a:spcPct val="90000"/>
              </a:lnSpc>
            </a:pPr>
            <a:r>
              <a:rPr lang="es-ES" sz="1400"/>
              <a:t>Por ejemplo, ATA-5: 66 MB/s,  SATA: 150 MB/s, SCSI-3: 40 MB/s</a:t>
            </a:r>
            <a:endParaRPr lang="en-US" sz="1400"/>
          </a:p>
          <a:p>
            <a:pPr lvl="2">
              <a:lnSpc>
                <a:spcPct val="90000"/>
              </a:lnSpc>
            </a:pPr>
            <a:r>
              <a:rPr lang="es-ES" sz="1400"/>
              <a:t>Canal de fibra (FC2Gb): 256 MB/s</a:t>
            </a:r>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s-ES" dirty="0"/>
              <a:t>Medidas de rendimiento </a:t>
            </a:r>
            <a:r>
              <a:rPr lang="en-US" dirty="0"/>
              <a:t>(cont.)</a:t>
            </a:r>
          </a:p>
        </p:txBody>
      </p:sp>
      <p:sp>
        <p:nvSpPr>
          <p:cNvPr id="253955" name="Rectangle 3"/>
          <p:cNvSpPr>
            <a:spLocks noGrp="1" noChangeArrowheads="1"/>
          </p:cNvSpPr>
          <p:nvPr>
            <p:ph type="body" idx="1"/>
          </p:nvPr>
        </p:nvSpPr>
        <p:spPr>
          <a:xfrm>
            <a:off x="914400" y="1265238"/>
            <a:ext cx="7500938" cy="4859337"/>
          </a:xfrm>
        </p:spPr>
        <p:txBody>
          <a:bodyPr/>
          <a:lstStyle/>
          <a:p>
            <a:r>
              <a:rPr lang="es-ES" b="1">
                <a:solidFill>
                  <a:schemeClr val="tx2"/>
                </a:solidFill>
              </a:rPr>
              <a:t>Tiempo medio entre fallos (MTTF)</a:t>
            </a:r>
            <a:r>
              <a:rPr lang="es-ES"/>
              <a:t> – el tiempo medio que se espera funcione el disco continuamente, sin ningún fallo</a:t>
            </a:r>
            <a:r>
              <a:rPr lang="en-US"/>
              <a:t>.</a:t>
            </a:r>
          </a:p>
          <a:p>
            <a:pPr lvl="1"/>
            <a:r>
              <a:rPr lang="es-ES"/>
              <a:t>Generalmente de 3 a 5 años</a:t>
            </a:r>
            <a:endParaRPr lang="en-US"/>
          </a:p>
          <a:p>
            <a:pPr lvl="1"/>
            <a:r>
              <a:rPr lang="es-ES"/>
              <a:t>La probabilidad de fallo de los discos nuevos es muy pequeña, de acuerdo con un</a:t>
            </a:r>
            <a:br>
              <a:rPr lang="es-ES"/>
            </a:br>
            <a:r>
              <a:rPr lang="es-ES"/>
              <a:t>“MTTF teórico” de 500.000 a 1.200.000 horas para un disco nuevo</a:t>
            </a:r>
            <a:endParaRPr lang="en-US"/>
          </a:p>
          <a:p>
            <a:pPr lvl="2"/>
            <a:r>
              <a:rPr lang="es-ES"/>
              <a:t>Por ejemplo, un MTTF de 1.200.000 horas para un disco nuevo significa que, dados 1.000 discos relativamente nuevos, en promedio fallará uno cada 1.200 horas</a:t>
            </a:r>
            <a:endParaRPr lang="en-US"/>
          </a:p>
          <a:p>
            <a:pPr lvl="1"/>
            <a:r>
              <a:rPr lang="es-ES"/>
              <a:t>El MTTF disminuye con la edad de los discos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768350" y="303213"/>
            <a:ext cx="8077200" cy="609600"/>
          </a:xfrm>
        </p:spPr>
        <p:txBody>
          <a:bodyPr/>
          <a:lstStyle/>
          <a:p>
            <a:r>
              <a:rPr lang="es-ES" sz="2800" dirty="0"/>
              <a:t>Optimización del acceso a los bloques del disco</a:t>
            </a:r>
            <a:endParaRPr lang="en-US" sz="2800" dirty="0"/>
          </a:p>
        </p:txBody>
      </p:sp>
      <p:sp>
        <p:nvSpPr>
          <p:cNvPr id="184323" name="Rectangle 3"/>
          <p:cNvSpPr>
            <a:spLocks noGrp="1" noChangeArrowheads="1"/>
          </p:cNvSpPr>
          <p:nvPr>
            <p:ph type="body" idx="1"/>
          </p:nvPr>
        </p:nvSpPr>
        <p:spPr>
          <a:xfrm>
            <a:off x="914400" y="1122363"/>
            <a:ext cx="7675563" cy="5092700"/>
          </a:xfrm>
        </p:spPr>
        <p:txBody>
          <a:bodyPr/>
          <a:lstStyle/>
          <a:p>
            <a:pPr>
              <a:lnSpc>
                <a:spcPct val="90000"/>
              </a:lnSpc>
            </a:pPr>
            <a:r>
              <a:rPr lang="es-ES" b="1">
                <a:solidFill>
                  <a:schemeClr val="tx2"/>
                </a:solidFill>
              </a:rPr>
              <a:t>Bloque</a:t>
            </a:r>
            <a:r>
              <a:rPr lang="es-ES" b="1"/>
              <a:t> </a:t>
            </a:r>
            <a:r>
              <a:rPr lang="es-ES"/>
              <a:t>– una secuencia contigua de sectores de una sola pista </a:t>
            </a:r>
            <a:endParaRPr lang="en-US"/>
          </a:p>
          <a:p>
            <a:pPr lvl="1">
              <a:lnSpc>
                <a:spcPct val="90000"/>
              </a:lnSpc>
            </a:pPr>
            <a:r>
              <a:rPr lang="es-ES"/>
              <a:t>el dato se transfiere en bloques entre el disco y la memoria principal</a:t>
            </a:r>
            <a:endParaRPr lang="en-US"/>
          </a:p>
          <a:p>
            <a:pPr lvl="1">
              <a:lnSpc>
                <a:spcPct val="90000"/>
              </a:lnSpc>
            </a:pPr>
            <a:r>
              <a:rPr lang="es-ES"/>
              <a:t>rango de tamaños desde 512 bytes hasta varios kilobytes</a:t>
            </a:r>
            <a:endParaRPr lang="en-US"/>
          </a:p>
          <a:p>
            <a:pPr lvl="2">
              <a:lnSpc>
                <a:spcPct val="90000"/>
              </a:lnSpc>
            </a:pPr>
            <a:r>
              <a:rPr lang="es-ES"/>
              <a:t>Bloques más pequeños: más transferencias desde disco</a:t>
            </a:r>
            <a:endParaRPr lang="en-US"/>
          </a:p>
          <a:p>
            <a:pPr lvl="2">
              <a:lnSpc>
                <a:spcPct val="90000"/>
              </a:lnSpc>
            </a:pPr>
            <a:r>
              <a:rPr lang="es-ES"/>
              <a:t>Bloques más grandes:  más espacio derrochado, debido a los bloques parcialmente llenos</a:t>
            </a:r>
            <a:endParaRPr lang="en-US"/>
          </a:p>
          <a:p>
            <a:pPr lvl="2">
              <a:lnSpc>
                <a:spcPct val="90000"/>
              </a:lnSpc>
            </a:pPr>
            <a:r>
              <a:rPr lang="es-ES"/>
              <a:t>El rango de tamaños de los bloques típicos hoy, va desde 4 hasta 16 kilobytes</a:t>
            </a:r>
            <a:endParaRPr lang="en-US"/>
          </a:p>
          <a:p>
            <a:pPr>
              <a:lnSpc>
                <a:spcPct val="90000"/>
              </a:lnSpc>
            </a:pPr>
            <a:r>
              <a:rPr lang="es-ES"/>
              <a:t>Los algoritmos de </a:t>
            </a:r>
            <a:r>
              <a:rPr lang="es-ES" b="1">
                <a:solidFill>
                  <a:schemeClr val="tx2"/>
                </a:solidFill>
              </a:rPr>
              <a:t>planificación del brazo del disco</a:t>
            </a:r>
            <a:r>
              <a:rPr lang="es-ES"/>
              <a:t> ordenan los accesos pendientes a las pistas, de manera que el movimiento del brazo del disco sea mínimo</a:t>
            </a:r>
            <a:endParaRPr lang="en-US"/>
          </a:p>
          <a:p>
            <a:pPr lvl="1">
              <a:lnSpc>
                <a:spcPct val="90000"/>
              </a:lnSpc>
            </a:pPr>
            <a:r>
              <a:rPr lang="es-ES" b="1">
                <a:solidFill>
                  <a:schemeClr val="tx2"/>
                </a:solidFill>
              </a:rPr>
              <a:t>algoritmo del ascensor</a:t>
            </a:r>
            <a:r>
              <a:rPr lang="es-ES"/>
              <a:t>: se mueve el brazo del disco en una dirección (desde las pistas exteriores a las interiores o viceversa), procesando la siguiente petición en esa dirección hasta que no haya más peticiones, en cuyo caso se invierte la dirección y se repite</a:t>
            </a:r>
            <a:endParaRPr lang="en-US" b="1">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768350" y="317500"/>
            <a:ext cx="8077200" cy="609600"/>
          </a:xfrm>
        </p:spPr>
        <p:txBody>
          <a:bodyPr/>
          <a:lstStyle/>
          <a:p>
            <a:r>
              <a:rPr lang="es-ES" sz="2800" dirty="0"/>
              <a:t>Optimización del acceso a los bloques del disco </a:t>
            </a:r>
            <a:r>
              <a:rPr lang="en-US" sz="2800" dirty="0"/>
              <a:t>(cont.)</a:t>
            </a:r>
          </a:p>
        </p:txBody>
      </p:sp>
      <p:sp>
        <p:nvSpPr>
          <p:cNvPr id="256003" name="Rectangle 3"/>
          <p:cNvSpPr>
            <a:spLocks noGrp="1" noChangeArrowheads="1"/>
          </p:cNvSpPr>
          <p:nvPr>
            <p:ph type="body" idx="1"/>
          </p:nvPr>
        </p:nvSpPr>
        <p:spPr>
          <a:xfrm>
            <a:off x="914400" y="1122363"/>
            <a:ext cx="7385050" cy="4875212"/>
          </a:xfrm>
        </p:spPr>
        <p:txBody>
          <a:bodyPr/>
          <a:lstStyle/>
          <a:p>
            <a:pPr>
              <a:lnSpc>
                <a:spcPct val="90000"/>
              </a:lnSpc>
            </a:pPr>
            <a:r>
              <a:rPr lang="es-ES" b="1"/>
              <a:t>Organización de archivos</a:t>
            </a:r>
            <a:r>
              <a:rPr lang="es-ES"/>
              <a:t> – se optimiza el tiempo de acceso a los bloques, organizándolos para que se correspondan con la forma en que se accederá a los datos</a:t>
            </a:r>
            <a:endParaRPr lang="en-US"/>
          </a:p>
          <a:p>
            <a:pPr lvl="1">
              <a:lnSpc>
                <a:spcPct val="90000"/>
              </a:lnSpc>
            </a:pPr>
            <a:r>
              <a:rPr lang="es-ES"/>
              <a:t>Por ejemplo  La información relacionada se almacena en el mismo cilindro, o en cilindros próximos</a:t>
            </a:r>
            <a:r>
              <a:rPr lang="en-US"/>
              <a:t>.</a:t>
            </a:r>
          </a:p>
          <a:p>
            <a:pPr lvl="1">
              <a:lnSpc>
                <a:spcPct val="90000"/>
              </a:lnSpc>
            </a:pPr>
            <a:r>
              <a:rPr lang="es-ES"/>
              <a:t>Los archivos pueden </a:t>
            </a:r>
            <a:r>
              <a:rPr lang="es-ES" b="1">
                <a:solidFill>
                  <a:schemeClr val="tx2"/>
                </a:solidFill>
              </a:rPr>
              <a:t>fragmentarse</a:t>
            </a:r>
            <a:r>
              <a:rPr lang="es-ES"/>
              <a:t> a lo largo del tiempo</a:t>
            </a:r>
            <a:endParaRPr lang="en-US"/>
          </a:p>
          <a:p>
            <a:pPr lvl="2">
              <a:lnSpc>
                <a:spcPct val="90000"/>
              </a:lnSpc>
            </a:pPr>
            <a:r>
              <a:rPr lang="es-ES"/>
              <a:t>Por ejemplo, si los datos se insertan en / borran desde el archivo</a:t>
            </a:r>
            <a:endParaRPr lang="en-US"/>
          </a:p>
          <a:p>
            <a:pPr lvl="2">
              <a:lnSpc>
                <a:spcPct val="90000"/>
              </a:lnSpc>
            </a:pPr>
            <a:r>
              <a:rPr lang="es-ES"/>
              <a:t>O se distribuyen los bloques libres sobre el disco, y el archivo creado de nuevo tiene sus bloques distribuidos sobre el disco</a:t>
            </a:r>
            <a:endParaRPr lang="en-US"/>
          </a:p>
          <a:p>
            <a:pPr lvl="2">
              <a:lnSpc>
                <a:spcPct val="90000"/>
              </a:lnSpc>
            </a:pPr>
            <a:r>
              <a:rPr lang="es-ES"/>
              <a:t>El acceso secuencial a un archivo fragmentado origina un aumento del movimiento del brazo</a:t>
            </a:r>
            <a:endParaRPr lang="en-US"/>
          </a:p>
          <a:p>
            <a:pPr lvl="1">
              <a:lnSpc>
                <a:spcPct val="90000"/>
              </a:lnSpc>
            </a:pPr>
            <a:r>
              <a:rPr lang="es-ES"/>
              <a:t>Algunos sistemas tienen utilidades para </a:t>
            </a:r>
            <a:r>
              <a:rPr lang="es-ES">
                <a:solidFill>
                  <a:schemeClr val="tx2"/>
                </a:solidFill>
              </a:rPr>
              <a:t>defragmentar</a:t>
            </a:r>
            <a:r>
              <a:rPr lang="es-ES"/>
              <a:t> el sistema de archivos, a la hora de acelerar el acceso a los archivos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1016000" y="1122363"/>
            <a:ext cx="7707313" cy="5549900"/>
          </a:xfrm>
        </p:spPr>
        <p:txBody>
          <a:bodyPr/>
          <a:lstStyle/>
          <a:p>
            <a:pPr>
              <a:lnSpc>
                <a:spcPct val="90000"/>
              </a:lnSpc>
            </a:pPr>
            <a:r>
              <a:rPr lang="es-ES" sz="1400"/>
              <a:t>Las</a:t>
            </a:r>
            <a:r>
              <a:rPr lang="es-ES" sz="1400" b="1"/>
              <a:t> </a:t>
            </a:r>
            <a:r>
              <a:rPr lang="es-ES" sz="1400" b="1">
                <a:solidFill>
                  <a:schemeClr val="tx2"/>
                </a:solidFill>
              </a:rPr>
              <a:t>memorias intermedias de escritura no volátil</a:t>
            </a:r>
            <a:r>
              <a:rPr lang="es-ES" sz="1400"/>
              <a:t> aceleran las escrituras en disco grabando los bloques directamente sobre una memoria intermedia RAM no volátil</a:t>
            </a:r>
            <a:endParaRPr lang="en-US" sz="1600"/>
          </a:p>
          <a:p>
            <a:pPr lvl="1">
              <a:lnSpc>
                <a:spcPct val="90000"/>
              </a:lnSpc>
            </a:pPr>
            <a:r>
              <a:rPr lang="es-ES" sz="1400"/>
              <a:t>RAM no volátil:   RAM con batería de salvaguarda o memoria flash</a:t>
            </a:r>
            <a:endParaRPr lang="en-US" sz="1400"/>
          </a:p>
          <a:p>
            <a:pPr lvl="2">
              <a:lnSpc>
                <a:spcPct val="90000"/>
              </a:lnSpc>
            </a:pPr>
            <a:r>
              <a:rPr lang="es-ES" sz="1400"/>
              <a:t>Incluso si falla el suministro eléctrico, los datos están seguros y se grabarán sobre el disco cuando vuelva el suministro</a:t>
            </a:r>
            <a:endParaRPr lang="en-US" sz="1400"/>
          </a:p>
          <a:p>
            <a:pPr lvl="1">
              <a:lnSpc>
                <a:spcPct val="90000"/>
              </a:lnSpc>
            </a:pPr>
            <a:r>
              <a:rPr lang="es-ES" sz="1400"/>
              <a:t>El controlador graba sobre el disco siempre que el disco no tenga otras peticiones o hayan estado pendientes por algún tiempo</a:t>
            </a:r>
            <a:endParaRPr lang="en-US" sz="1400"/>
          </a:p>
          <a:p>
            <a:pPr lvl="1">
              <a:lnSpc>
                <a:spcPct val="90000"/>
              </a:lnSpc>
            </a:pPr>
            <a:r>
              <a:rPr lang="es-ES" sz="1400"/>
              <a:t>Las operaciones de la base de datos que requieren que los datos estén previamente almacenados en forma segura, pueden seguir adelante sin esperar a que se graben</a:t>
            </a:r>
            <a:endParaRPr lang="en-US" sz="1400"/>
          </a:p>
          <a:p>
            <a:pPr lvl="1">
              <a:lnSpc>
                <a:spcPct val="90000"/>
              </a:lnSpc>
            </a:pPr>
            <a:r>
              <a:rPr lang="es-ES" sz="1400" i="1"/>
              <a:t>Se pueden reordenar las escrituras para minimizar el movimiento del brazo del disco</a:t>
            </a:r>
            <a:endParaRPr lang="en-US" sz="1600" i="1"/>
          </a:p>
          <a:p>
            <a:pPr>
              <a:lnSpc>
                <a:spcPct val="90000"/>
              </a:lnSpc>
            </a:pPr>
            <a:r>
              <a:rPr lang="es-ES" sz="1400" b="1"/>
              <a:t>Disco de registro histórico</a:t>
            </a:r>
            <a:r>
              <a:rPr lang="es-ES" sz="1400"/>
              <a:t>– un disco dedicado al registro histórico secuencial de las actualizaciones sobre los bloques</a:t>
            </a:r>
            <a:endParaRPr lang="en-US" sz="1600"/>
          </a:p>
          <a:p>
            <a:pPr lvl="1">
              <a:lnSpc>
                <a:spcPct val="90000"/>
              </a:lnSpc>
            </a:pPr>
            <a:r>
              <a:rPr lang="en-US" sz="1600"/>
              <a:t> </a:t>
            </a:r>
            <a:r>
              <a:rPr lang="es-ES" sz="1400"/>
              <a:t>Se usa exactamente como la RAM no volátil</a:t>
            </a:r>
            <a:endParaRPr lang="en-US" sz="1400"/>
          </a:p>
          <a:p>
            <a:pPr lvl="2">
              <a:lnSpc>
                <a:spcPct val="90000"/>
              </a:lnSpc>
            </a:pPr>
            <a:r>
              <a:rPr lang="es-ES" sz="1400"/>
              <a:t>Escribir sobre el disco de registro histórico es muy rápido, dado que no son necesarias búsquedas</a:t>
            </a:r>
            <a:endParaRPr lang="en-US" sz="1400"/>
          </a:p>
          <a:p>
            <a:pPr lvl="2">
              <a:lnSpc>
                <a:spcPct val="90000"/>
              </a:lnSpc>
            </a:pPr>
            <a:r>
              <a:rPr lang="es-ES" sz="1400"/>
              <a:t>No es necesario hardware especial (NV-RAM)</a:t>
            </a:r>
            <a:endParaRPr lang="en-US" sz="1400"/>
          </a:p>
          <a:p>
            <a:pPr>
              <a:lnSpc>
                <a:spcPct val="90000"/>
              </a:lnSpc>
            </a:pPr>
            <a:r>
              <a:rPr lang="es-ES" sz="1400"/>
              <a:t>Los sistemas de archivos generalmente reordenan las escrituras sobre el disco para mejorar el rendimiento</a:t>
            </a:r>
            <a:endParaRPr lang="en-US" sz="1600"/>
          </a:p>
          <a:p>
            <a:pPr lvl="1">
              <a:lnSpc>
                <a:spcPct val="90000"/>
              </a:lnSpc>
            </a:pPr>
            <a:r>
              <a:rPr lang="es-ES" sz="1400"/>
              <a:t>Los</a:t>
            </a:r>
            <a:r>
              <a:rPr lang="es-ES" sz="1400" b="1"/>
              <a:t> </a:t>
            </a:r>
            <a:r>
              <a:rPr lang="es-ES" sz="1400" b="1">
                <a:solidFill>
                  <a:schemeClr val="tx2"/>
                </a:solidFill>
              </a:rPr>
              <a:t>sistemas de archivos diarios</a:t>
            </a:r>
            <a:r>
              <a:rPr lang="es-ES" sz="1400"/>
              <a:t> graban datos en orden seguro sobre NV-RAM, o sobre el disco de registro histórico</a:t>
            </a:r>
            <a:endParaRPr lang="en-US" sz="1400" b="1">
              <a:solidFill>
                <a:schemeClr val="tx2"/>
              </a:solidFill>
            </a:endParaRPr>
          </a:p>
          <a:p>
            <a:pPr lvl="1">
              <a:lnSpc>
                <a:spcPct val="90000"/>
              </a:lnSpc>
            </a:pPr>
            <a:r>
              <a:rPr lang="es-ES" sz="1400"/>
              <a:t>Sin reordenación diaria: riesgo de corrupción de los datos del sistema de archivos</a:t>
            </a:r>
            <a:endParaRPr lang="en-US" sz="1400" b="1">
              <a:solidFill>
                <a:schemeClr val="tx2"/>
              </a:solidFill>
            </a:endParaRPr>
          </a:p>
        </p:txBody>
      </p:sp>
      <p:sp>
        <p:nvSpPr>
          <p:cNvPr id="254980" name="Rectangle 4"/>
          <p:cNvSpPr>
            <a:spLocks noGrp="1" noChangeArrowheads="1"/>
          </p:cNvSpPr>
          <p:nvPr>
            <p:ph type="title"/>
          </p:nvPr>
        </p:nvSpPr>
        <p:spPr>
          <a:xfrm>
            <a:off x="768350" y="346075"/>
            <a:ext cx="8077200" cy="609600"/>
          </a:xfrm>
          <a:noFill/>
          <a:ln/>
        </p:spPr>
        <p:txBody>
          <a:bodyPr/>
          <a:lstStyle/>
          <a:p>
            <a:r>
              <a:rPr lang="es-ES" sz="2800" dirty="0"/>
              <a:t>Optimización del acceso a los bloques del disco </a:t>
            </a:r>
            <a:r>
              <a:rPr lang="en-US" sz="2800" dirty="0"/>
              <a:t>(cont.)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23925" y="366713"/>
            <a:ext cx="8077200" cy="609600"/>
          </a:xfrm>
        </p:spPr>
        <p:txBody>
          <a:bodyPr/>
          <a:lstStyle/>
          <a:p>
            <a:r>
              <a:rPr lang="en-US" sz="2800"/>
              <a:t>Capítulo 11: Almacenamiento y estructura de archivos</a:t>
            </a:r>
          </a:p>
        </p:txBody>
      </p:sp>
      <p:sp>
        <p:nvSpPr>
          <p:cNvPr id="30723" name="Rectangle 3"/>
          <p:cNvSpPr>
            <a:spLocks noGrp="1" noChangeArrowheads="1"/>
          </p:cNvSpPr>
          <p:nvPr>
            <p:ph type="body" idx="1"/>
          </p:nvPr>
        </p:nvSpPr>
        <p:spPr>
          <a:xfrm>
            <a:off x="914400" y="1122363"/>
            <a:ext cx="7848600" cy="4876800"/>
          </a:xfrm>
        </p:spPr>
        <p:txBody>
          <a:bodyPr/>
          <a:lstStyle/>
          <a:p>
            <a:r>
              <a:rPr lang="es-ES">
                <a:solidFill>
                  <a:srgbClr val="000000"/>
                </a:solidFill>
              </a:rPr>
              <a:t>Visión general de los medios físicos de almacenamiento</a:t>
            </a:r>
            <a:endParaRPr lang="en-US"/>
          </a:p>
          <a:p>
            <a:r>
              <a:rPr lang="es-ES">
                <a:solidFill>
                  <a:srgbClr val="000000"/>
                </a:solidFill>
              </a:rPr>
              <a:t>Discos magnéticos</a:t>
            </a:r>
            <a:endParaRPr lang="en-US"/>
          </a:p>
          <a:p>
            <a:r>
              <a:rPr lang="es-ES">
                <a:solidFill>
                  <a:srgbClr val="000000"/>
                </a:solidFill>
              </a:rPr>
              <a:t>RAID</a:t>
            </a:r>
            <a:endParaRPr lang="en-US"/>
          </a:p>
          <a:p>
            <a:r>
              <a:rPr lang="es-ES">
                <a:solidFill>
                  <a:srgbClr val="000000"/>
                </a:solidFill>
              </a:rPr>
              <a:t>Almacenamiento terciario</a:t>
            </a:r>
            <a:endParaRPr lang="en-US"/>
          </a:p>
          <a:p>
            <a:r>
              <a:rPr lang="es-ES">
                <a:solidFill>
                  <a:srgbClr val="000000"/>
                </a:solidFill>
              </a:rPr>
              <a:t>Acceso al almacenamiento</a:t>
            </a:r>
            <a:endParaRPr lang="en-US"/>
          </a:p>
          <a:p>
            <a:r>
              <a:rPr lang="es-ES">
                <a:solidFill>
                  <a:srgbClr val="000000"/>
                </a:solidFill>
              </a:rPr>
              <a:t>Organización de archivos</a:t>
            </a:r>
            <a:endParaRPr lang="en-US"/>
          </a:p>
          <a:p>
            <a:r>
              <a:rPr lang="es-ES">
                <a:solidFill>
                  <a:srgbClr val="000000"/>
                </a:solidFill>
              </a:rPr>
              <a:t>Organización de los registros en archivos</a:t>
            </a:r>
            <a:endParaRPr lang="en-US"/>
          </a:p>
          <a:p>
            <a:r>
              <a:rPr lang="es-ES">
                <a:solidFill>
                  <a:srgbClr val="000000"/>
                </a:solidFill>
              </a:rPr>
              <a:t>Almacenamiento del diccionarios de datos</a:t>
            </a:r>
            <a:endParaRPr lang="en-US"/>
          </a:p>
          <a:p>
            <a:r>
              <a:rPr lang="es-ES">
                <a:solidFill>
                  <a:srgbClr val="000000"/>
                </a:solidFill>
              </a:rPr>
              <a:t>Estructuras de almacenamiento para las bases de datos orientadas a objetos</a:t>
            </a:r>
            <a:endParaRPr lang="en-US" b="1">
              <a:solidFill>
                <a:srgbClr val="000000"/>
              </a:solidFill>
              <a:effectLst>
                <a:outerShdw blurRad="38100" dist="38100" dir="2700000" algn="tl">
                  <a:srgbClr val="FFFFFF"/>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dirty="0"/>
              <a:t>RAID</a:t>
            </a:r>
          </a:p>
        </p:txBody>
      </p:sp>
      <p:sp>
        <p:nvSpPr>
          <p:cNvPr id="185347" name="Rectangle 3"/>
          <p:cNvSpPr>
            <a:spLocks noGrp="1" noChangeArrowheads="1"/>
          </p:cNvSpPr>
          <p:nvPr>
            <p:ph type="body" idx="1"/>
          </p:nvPr>
        </p:nvSpPr>
        <p:spPr>
          <a:xfrm>
            <a:off x="914400" y="1122363"/>
            <a:ext cx="7218363" cy="5176837"/>
          </a:xfrm>
        </p:spPr>
        <p:txBody>
          <a:bodyPr/>
          <a:lstStyle/>
          <a:p>
            <a:pPr>
              <a:lnSpc>
                <a:spcPct val="80000"/>
              </a:lnSpc>
            </a:pPr>
            <a:r>
              <a:rPr lang="es-ES" sz="1600" b="1">
                <a:solidFill>
                  <a:schemeClr val="tx2"/>
                </a:solidFill>
              </a:rPr>
              <a:t>RAID: Arrays redundantes de discos independientes</a:t>
            </a:r>
            <a:r>
              <a:rPr lang="es-ES" b="1"/>
              <a:t> </a:t>
            </a:r>
            <a:endParaRPr lang="en-US" sz="1600"/>
          </a:p>
          <a:p>
            <a:pPr lvl="1">
              <a:lnSpc>
                <a:spcPct val="80000"/>
              </a:lnSpc>
            </a:pPr>
            <a:r>
              <a:rPr lang="es-ES" sz="1600"/>
              <a:t>técnicas de organización de discos que gestionan un gran número de discos, aportando la visión de uno solo de</a:t>
            </a:r>
            <a:endParaRPr lang="en-US" sz="1600"/>
          </a:p>
          <a:p>
            <a:pPr lvl="2">
              <a:lnSpc>
                <a:spcPct val="80000"/>
              </a:lnSpc>
            </a:pPr>
            <a:r>
              <a:rPr lang="es-ES" sz="1600">
                <a:solidFill>
                  <a:schemeClr val="tx2"/>
                </a:solidFill>
              </a:rPr>
              <a:t>alta capacidad</a:t>
            </a:r>
            <a:r>
              <a:rPr lang="es-ES" sz="1600"/>
              <a:t> y </a:t>
            </a:r>
            <a:r>
              <a:rPr lang="es-ES" sz="1600">
                <a:solidFill>
                  <a:schemeClr val="tx2"/>
                </a:solidFill>
              </a:rPr>
              <a:t>alta velocidad</a:t>
            </a:r>
            <a:r>
              <a:rPr lang="es-ES" sz="1600"/>
              <a:t>  mediante el uso de múltiples discos en paralelo y </a:t>
            </a:r>
            <a:endParaRPr lang="en-US" sz="1600"/>
          </a:p>
          <a:p>
            <a:pPr lvl="2">
              <a:lnSpc>
                <a:spcPct val="80000"/>
              </a:lnSpc>
            </a:pPr>
            <a:r>
              <a:rPr lang="es-ES" sz="1600">
                <a:solidFill>
                  <a:schemeClr val="tx2"/>
                </a:solidFill>
              </a:rPr>
              <a:t>alta fiabilidad</a:t>
            </a:r>
            <a:r>
              <a:rPr lang="es-ES" sz="1600"/>
              <a:t> por el almacenamiento redundante de datos, para que se puedan recuperar incluso si falla un disco</a:t>
            </a:r>
            <a:r>
              <a:rPr lang="es-ES"/>
              <a:t> </a:t>
            </a:r>
            <a:endParaRPr lang="en-US" sz="1600"/>
          </a:p>
          <a:p>
            <a:pPr>
              <a:lnSpc>
                <a:spcPct val="80000"/>
              </a:lnSpc>
            </a:pPr>
            <a:r>
              <a:rPr lang="es-ES" sz="1600"/>
              <a:t>La posibilidad de que falle algún disco de entre un conjunto de </a:t>
            </a:r>
            <a:r>
              <a:rPr lang="es-ES" sz="1600" i="1"/>
              <a:t>N</a:t>
            </a:r>
            <a:r>
              <a:rPr lang="es-ES" sz="1600"/>
              <a:t> discos, es mucho mayor que la posibilidad de que falle un determinado disco en solitario</a:t>
            </a:r>
            <a:r>
              <a:rPr lang="en-US" sz="1600"/>
              <a:t>.</a:t>
            </a:r>
          </a:p>
          <a:p>
            <a:pPr lvl="1">
              <a:lnSpc>
                <a:spcPct val="80000"/>
              </a:lnSpc>
            </a:pPr>
            <a:r>
              <a:rPr lang="es-ES" sz="1600"/>
              <a:t>Por ejemplo, un sistema con 100 discos, cada uno con MTTF de 100.000 horas (aproximadamente 11 años), tendrá un MTTF del sistema de 1.000 horas (aproximadamente 41 días</a:t>
            </a:r>
            <a:r>
              <a:rPr lang="en-US" sz="1600"/>
              <a:t>)</a:t>
            </a:r>
          </a:p>
          <a:p>
            <a:pPr lvl="1">
              <a:lnSpc>
                <a:spcPct val="80000"/>
              </a:lnSpc>
            </a:pPr>
            <a:r>
              <a:rPr lang="es-ES" sz="1600"/>
              <a:t>Técnicas del empleo de redundancia para evitar que la pérdida de datos sea crítica con gran número de discos</a:t>
            </a:r>
            <a:endParaRPr lang="en-US" sz="1600"/>
          </a:p>
          <a:p>
            <a:pPr>
              <a:lnSpc>
                <a:spcPct val="80000"/>
              </a:lnSpc>
            </a:pPr>
            <a:r>
              <a:rPr lang="es-ES" sz="1600"/>
              <a:t>Técnicas del empleo de redundancia para evitar que la pérdida de datos sea crítica con gran número de discos</a:t>
            </a:r>
            <a:endParaRPr lang="en-US" sz="1600"/>
          </a:p>
          <a:p>
            <a:pPr lvl="1">
              <a:lnSpc>
                <a:spcPct val="80000"/>
              </a:lnSpc>
            </a:pPr>
            <a:r>
              <a:rPr lang="es-ES" sz="1600"/>
              <a:t>Originariamente la I de RAID significaba “barato” (inexpensive)</a:t>
            </a:r>
            <a:endParaRPr lang="en-US" sz="1600"/>
          </a:p>
          <a:p>
            <a:pPr lvl="1">
              <a:lnSpc>
                <a:spcPct val="80000"/>
              </a:lnSpc>
            </a:pPr>
            <a:r>
              <a:rPr lang="es-ES" sz="1600"/>
              <a:t>Hoy se emplean los RAID por su alta fiabilidad y ancho de banda</a:t>
            </a:r>
            <a:r>
              <a:rPr lang="en-US" sz="1600"/>
              <a:t>.  </a:t>
            </a:r>
          </a:p>
          <a:p>
            <a:pPr lvl="2">
              <a:lnSpc>
                <a:spcPct val="80000"/>
              </a:lnSpc>
            </a:pPr>
            <a:r>
              <a:rPr lang="es-ES" sz="1600"/>
              <a:t>La “I” se interpreta como independiente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50863" y="306388"/>
            <a:ext cx="8593137" cy="457200"/>
          </a:xfrm>
        </p:spPr>
        <p:txBody>
          <a:bodyPr/>
          <a:lstStyle/>
          <a:p>
            <a:r>
              <a:rPr lang="es-ES" sz="2800" dirty="0"/>
              <a:t>Mejora de la fiabilidad, vía redundancia</a:t>
            </a:r>
            <a:endParaRPr lang="en-US" sz="2800" dirty="0"/>
          </a:p>
        </p:txBody>
      </p:sp>
      <p:sp>
        <p:nvSpPr>
          <p:cNvPr id="186371" name="Rectangle 3"/>
          <p:cNvSpPr>
            <a:spLocks noGrp="1" noChangeArrowheads="1"/>
          </p:cNvSpPr>
          <p:nvPr>
            <p:ph type="body" idx="1"/>
          </p:nvPr>
        </p:nvSpPr>
        <p:spPr>
          <a:xfrm>
            <a:off x="914400" y="1208088"/>
            <a:ext cx="7259638" cy="5264150"/>
          </a:xfrm>
        </p:spPr>
        <p:txBody>
          <a:bodyPr/>
          <a:lstStyle/>
          <a:p>
            <a:pPr>
              <a:lnSpc>
                <a:spcPct val="80000"/>
              </a:lnSpc>
            </a:pPr>
            <a:r>
              <a:rPr lang="es-ES" sz="1600" b="1">
                <a:solidFill>
                  <a:schemeClr val="tx2"/>
                </a:solidFill>
              </a:rPr>
              <a:t>Redundancia</a:t>
            </a:r>
            <a:r>
              <a:rPr lang="es-ES" sz="1600"/>
              <a:t> – información extra almacenada que se puede emplear para reconstruir la pérdida de información por el fallo de un disco</a:t>
            </a:r>
            <a:endParaRPr lang="en-US" sz="1600"/>
          </a:p>
          <a:p>
            <a:pPr>
              <a:lnSpc>
                <a:spcPct val="80000"/>
              </a:lnSpc>
            </a:pPr>
            <a:r>
              <a:rPr lang="es-ES" sz="1600"/>
              <a:t>Por ejemplo, </a:t>
            </a:r>
            <a:r>
              <a:rPr lang="es-ES" sz="1600" b="1">
                <a:solidFill>
                  <a:schemeClr val="tx2"/>
                </a:solidFill>
              </a:rPr>
              <a:t>creación de imágenes</a:t>
            </a:r>
            <a:r>
              <a:rPr lang="es-ES" sz="1600" b="1"/>
              <a:t> </a:t>
            </a:r>
            <a:r>
              <a:rPr lang="es-ES" sz="1600"/>
              <a:t>(o</a:t>
            </a:r>
            <a:r>
              <a:rPr lang="es-ES" sz="1600" b="1"/>
              <a:t> creación de sombras</a:t>
            </a:r>
            <a:r>
              <a:rPr lang="es-ES" sz="1600"/>
              <a:t>)</a:t>
            </a:r>
            <a:endParaRPr lang="en-US" sz="1600"/>
          </a:p>
          <a:p>
            <a:pPr lvl="1">
              <a:lnSpc>
                <a:spcPct val="80000"/>
              </a:lnSpc>
            </a:pPr>
            <a:r>
              <a:rPr lang="es-ES" sz="1600"/>
              <a:t>Duplicar cada disco.  Un disco lógico consta de dos discos físicos</a:t>
            </a:r>
            <a:r>
              <a:rPr lang="en-US" sz="1600"/>
              <a:t>.</a:t>
            </a:r>
          </a:p>
          <a:p>
            <a:pPr lvl="1">
              <a:lnSpc>
                <a:spcPct val="80000"/>
              </a:lnSpc>
            </a:pPr>
            <a:r>
              <a:rPr lang="es-ES" sz="1600"/>
              <a:t>Cada escritura se lleva a cabo en ambos discos</a:t>
            </a:r>
            <a:endParaRPr lang="en-US" sz="1600"/>
          </a:p>
          <a:p>
            <a:pPr lvl="2">
              <a:lnSpc>
                <a:spcPct val="80000"/>
              </a:lnSpc>
            </a:pPr>
            <a:r>
              <a:rPr lang="es-ES" sz="1600"/>
              <a:t>Las lecturas pueden tener lugar desde cualquiera de los discos</a:t>
            </a:r>
            <a:endParaRPr lang="en-US" sz="1600"/>
          </a:p>
          <a:p>
            <a:pPr lvl="1">
              <a:lnSpc>
                <a:spcPct val="80000"/>
              </a:lnSpc>
            </a:pPr>
            <a:r>
              <a:rPr lang="es-ES" sz="1600"/>
              <a:t>Si falla uno de los discos del par, los datos todavía están disponibles en el otro</a:t>
            </a:r>
            <a:endParaRPr lang="en-US" sz="1600"/>
          </a:p>
          <a:p>
            <a:pPr lvl="2">
              <a:lnSpc>
                <a:spcPct val="80000"/>
              </a:lnSpc>
            </a:pPr>
            <a:r>
              <a:rPr lang="es-ES" sz="1600"/>
              <a:t>La pérdida de datos sólo podría tener lugar si fallaran un disco y, antes de que se reparase el sistema, su disco imagen</a:t>
            </a:r>
            <a:endParaRPr lang="en-US" sz="1600"/>
          </a:p>
          <a:p>
            <a:pPr lvl="3">
              <a:lnSpc>
                <a:spcPct val="80000"/>
              </a:lnSpc>
            </a:pPr>
            <a:r>
              <a:rPr lang="es-ES" sz="1600"/>
              <a:t>La probabilidad de sucesos combinados es muy pequeña</a:t>
            </a:r>
            <a:endParaRPr lang="en-US" sz="1600"/>
          </a:p>
          <a:p>
            <a:pPr lvl="4">
              <a:lnSpc>
                <a:spcPct val="80000"/>
              </a:lnSpc>
            </a:pPr>
            <a:r>
              <a:rPr lang="es-ES" sz="1600"/>
              <a:t>Excepto por modos de fallos dependientes tales como un incendio, el hundimiento del edificio o una sobre tensión en el suministro eléctrico</a:t>
            </a:r>
            <a:endParaRPr lang="en-US" sz="1600"/>
          </a:p>
          <a:p>
            <a:pPr>
              <a:lnSpc>
                <a:spcPct val="80000"/>
              </a:lnSpc>
            </a:pPr>
            <a:r>
              <a:rPr lang="es-ES" sz="1600"/>
              <a:t>El </a:t>
            </a:r>
            <a:r>
              <a:rPr lang="es-ES" sz="1600">
                <a:solidFill>
                  <a:schemeClr val="tx2"/>
                </a:solidFill>
              </a:rPr>
              <a:t>tiempo medio entre pérdidas de datos</a:t>
            </a:r>
            <a:r>
              <a:rPr lang="es-ES" sz="1600"/>
              <a:t> depende del tiempo medio entre fallos, y del </a:t>
            </a:r>
            <a:r>
              <a:rPr lang="es-ES" sz="1600">
                <a:solidFill>
                  <a:schemeClr val="tx2"/>
                </a:solidFill>
              </a:rPr>
              <a:t>tiempo medio de reparación</a:t>
            </a:r>
            <a:endParaRPr lang="en-US" sz="1600">
              <a:solidFill>
                <a:schemeClr val="tx2"/>
              </a:solidFill>
            </a:endParaRPr>
          </a:p>
          <a:p>
            <a:pPr lvl="1">
              <a:lnSpc>
                <a:spcPct val="80000"/>
              </a:lnSpc>
            </a:pPr>
            <a:r>
              <a:rPr lang="es-ES" sz="1600"/>
              <a:t>Por ejemplo, MTTF de 100.000 horas, un tiempo medio de reparación de 10 horas da un tiempo medio entre pérdidas de datos de 500*10</a:t>
            </a:r>
            <a:r>
              <a:rPr lang="es-ES" sz="1600" baseline="30000"/>
              <a:t>6</a:t>
            </a:r>
            <a:r>
              <a:rPr lang="es-ES" sz="1600"/>
              <a:t> horas (ó 57.000 años) para un par de discos en imagen (ignorando modos de fallos dependientes</a:t>
            </a:r>
            <a:r>
              <a:rPr lang="en-US" sz="16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92113" y="260350"/>
            <a:ext cx="8923337" cy="457200"/>
          </a:xfrm>
        </p:spPr>
        <p:txBody>
          <a:bodyPr/>
          <a:lstStyle/>
          <a:p>
            <a:r>
              <a:rPr lang="es-ES" sz="2800" dirty="0"/>
              <a:t>Mejoras en el rendimiento vía paralelismo</a:t>
            </a:r>
            <a:endParaRPr lang="en-US" sz="2800" dirty="0"/>
          </a:p>
        </p:txBody>
      </p:sp>
      <p:sp>
        <p:nvSpPr>
          <p:cNvPr id="187395" name="Rectangle 3"/>
          <p:cNvSpPr>
            <a:spLocks noGrp="1" noChangeArrowheads="1"/>
          </p:cNvSpPr>
          <p:nvPr>
            <p:ph type="body" idx="1"/>
          </p:nvPr>
        </p:nvSpPr>
        <p:spPr>
          <a:xfrm>
            <a:off x="914400" y="1265238"/>
            <a:ext cx="7589838" cy="4740275"/>
          </a:xfrm>
        </p:spPr>
        <p:txBody>
          <a:bodyPr/>
          <a:lstStyle/>
          <a:p>
            <a:pPr>
              <a:lnSpc>
                <a:spcPct val="90000"/>
              </a:lnSpc>
            </a:pPr>
            <a:r>
              <a:rPr lang="es-ES" sz="1400"/>
              <a:t>Dos objetivos principales del paralelismo en un sistema de discos</a:t>
            </a:r>
            <a:r>
              <a:rPr lang="en-US" sz="1400"/>
              <a:t>: </a:t>
            </a:r>
          </a:p>
          <a:p>
            <a:pPr lvl="1">
              <a:lnSpc>
                <a:spcPct val="90000"/>
              </a:lnSpc>
              <a:buFont typeface="Monotype Sorts" pitchFamily="2" charset="2"/>
              <a:buNone/>
            </a:pPr>
            <a:r>
              <a:rPr lang="en-US" sz="1400"/>
              <a:t>1.	</a:t>
            </a:r>
            <a:r>
              <a:rPr lang="es-ES" sz="1400"/>
              <a:t>Equilibrar la carga en múltiples accesos pequeños, para incrementar la productividad</a:t>
            </a:r>
            <a:endParaRPr lang="en-US" sz="1400"/>
          </a:p>
          <a:p>
            <a:pPr lvl="1">
              <a:lnSpc>
                <a:spcPct val="90000"/>
              </a:lnSpc>
              <a:buFont typeface="Monotype Sorts" pitchFamily="2" charset="2"/>
              <a:buNone/>
            </a:pPr>
            <a:r>
              <a:rPr lang="en-US" sz="1400"/>
              <a:t>2.	</a:t>
            </a:r>
            <a:r>
              <a:rPr lang="es-ES" sz="1400"/>
              <a:t>Paralelizar los accesos grandes para reducir el tiempo de respuesta</a:t>
            </a:r>
            <a:r>
              <a:rPr lang="en-US" sz="1400"/>
              <a:t>.</a:t>
            </a:r>
          </a:p>
          <a:p>
            <a:pPr>
              <a:lnSpc>
                <a:spcPct val="90000"/>
              </a:lnSpc>
            </a:pPr>
            <a:r>
              <a:rPr lang="es-ES" sz="1400"/>
              <a:t>Mejorar la velocidad de transferencia mediante la distribución de los datos a través de múltiples discos</a:t>
            </a:r>
            <a:r>
              <a:rPr lang="en-US" sz="1400"/>
              <a:t>.</a:t>
            </a:r>
          </a:p>
          <a:p>
            <a:pPr>
              <a:lnSpc>
                <a:spcPct val="90000"/>
              </a:lnSpc>
            </a:pPr>
            <a:r>
              <a:rPr lang="es-ES" sz="1400" b="1">
                <a:solidFill>
                  <a:schemeClr val="tx2"/>
                </a:solidFill>
              </a:rPr>
              <a:t>Distribución en el nivel de bit</a:t>
            </a:r>
            <a:r>
              <a:rPr lang="es-ES" sz="1400"/>
              <a:t> – división de los bits de cada byte a través de múltiples discos</a:t>
            </a:r>
            <a:endParaRPr lang="en-US" sz="1400"/>
          </a:p>
          <a:p>
            <a:pPr lvl="1">
              <a:lnSpc>
                <a:spcPct val="90000"/>
              </a:lnSpc>
            </a:pPr>
            <a:r>
              <a:rPr lang="es-ES" sz="1400"/>
              <a:t>En un array de ocho discos, se escribe el bit </a:t>
            </a:r>
            <a:r>
              <a:rPr lang="es-ES" sz="1400" i="1"/>
              <a:t>i</a:t>
            </a:r>
            <a:r>
              <a:rPr lang="es-ES" sz="1400"/>
              <a:t> de cada byte sobre el disco </a:t>
            </a:r>
            <a:r>
              <a:rPr lang="es-ES" sz="1400" i="1"/>
              <a:t>i.</a:t>
            </a:r>
            <a:endParaRPr lang="en-US" sz="1400"/>
          </a:p>
          <a:p>
            <a:pPr lvl="1">
              <a:lnSpc>
                <a:spcPct val="90000"/>
              </a:lnSpc>
            </a:pPr>
            <a:r>
              <a:rPr lang="es-ES" sz="1400"/>
              <a:t>Cada acceso puede leer datos a ocho veces la velocidad de solo disco</a:t>
            </a:r>
            <a:r>
              <a:rPr lang="en-US" sz="1400"/>
              <a:t>.</a:t>
            </a:r>
          </a:p>
          <a:p>
            <a:pPr lvl="1">
              <a:lnSpc>
                <a:spcPct val="90000"/>
              </a:lnSpc>
            </a:pPr>
            <a:r>
              <a:rPr lang="es-ES" sz="1400"/>
              <a:t>Sin embargo, el tiempo de búsqueda/acceso es peor que para un solo disco</a:t>
            </a:r>
            <a:endParaRPr lang="en-US" sz="1400"/>
          </a:p>
          <a:p>
            <a:pPr lvl="2">
              <a:lnSpc>
                <a:spcPct val="90000"/>
              </a:lnSpc>
            </a:pPr>
            <a:r>
              <a:rPr lang="es-ES" sz="1400"/>
              <a:t>La distribución en el nivel de bit no se usa mucho más</a:t>
            </a:r>
            <a:endParaRPr lang="en-US" sz="1400"/>
          </a:p>
          <a:p>
            <a:pPr>
              <a:lnSpc>
                <a:spcPct val="90000"/>
              </a:lnSpc>
            </a:pPr>
            <a:r>
              <a:rPr lang="es-ES" sz="1400" b="1">
                <a:solidFill>
                  <a:schemeClr val="tx2"/>
                </a:solidFill>
              </a:rPr>
              <a:t>Distribución en el nivel de bloque</a:t>
            </a:r>
            <a:r>
              <a:rPr lang="es-ES" sz="1400" b="1"/>
              <a:t> </a:t>
            </a:r>
            <a:r>
              <a:rPr lang="es-ES" sz="1400"/>
              <a:t>– con </a:t>
            </a:r>
            <a:r>
              <a:rPr lang="es-ES" sz="1400" i="1"/>
              <a:t>n</a:t>
            </a:r>
            <a:r>
              <a:rPr lang="es-ES" sz="1400"/>
              <a:t> discos, el bloque </a:t>
            </a:r>
            <a:r>
              <a:rPr lang="es-ES" sz="1400" i="1"/>
              <a:t>i</a:t>
            </a:r>
            <a:r>
              <a:rPr lang="es-ES" sz="1400"/>
              <a:t> de un archivo va al disco (</a:t>
            </a:r>
            <a:r>
              <a:rPr lang="es-ES" sz="1400" i="1"/>
              <a:t>i</a:t>
            </a:r>
            <a:r>
              <a:rPr lang="es-ES" sz="1400"/>
              <a:t> mod </a:t>
            </a:r>
            <a:r>
              <a:rPr lang="es-ES" sz="1400" i="1"/>
              <a:t>n</a:t>
            </a:r>
            <a:r>
              <a:rPr lang="es-ES" sz="1400"/>
              <a:t>) + 1</a:t>
            </a:r>
            <a:endParaRPr lang="en-US" sz="1400"/>
          </a:p>
          <a:p>
            <a:pPr lvl="1">
              <a:lnSpc>
                <a:spcPct val="90000"/>
              </a:lnSpc>
            </a:pPr>
            <a:r>
              <a:rPr lang="es-ES" sz="1400"/>
              <a:t>Se pueden ejecutar en paralelo peticiones para diferentes bloques, si los bloques residen en diferentes discos</a:t>
            </a:r>
            <a:endParaRPr lang="en-US" sz="1400"/>
          </a:p>
          <a:p>
            <a:pPr lvl="1">
              <a:lnSpc>
                <a:spcPct val="90000"/>
              </a:lnSpc>
            </a:pPr>
            <a:r>
              <a:rPr lang="es-ES" sz="1400"/>
              <a:t>Una petición para una secuencia grande de bloques puede utilizar todos los discos en paralelo</a:t>
            </a:r>
            <a:endParaRPr 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s-ES" dirty="0"/>
              <a:t>Niveles de RAID</a:t>
            </a:r>
            <a:endParaRPr lang="en-US" dirty="0"/>
          </a:p>
        </p:txBody>
      </p:sp>
      <p:sp>
        <p:nvSpPr>
          <p:cNvPr id="188419" name="Rectangle 3"/>
          <p:cNvSpPr>
            <a:spLocks noGrp="1" noChangeArrowheads="1"/>
          </p:cNvSpPr>
          <p:nvPr>
            <p:ph type="body" sz="half" idx="1"/>
          </p:nvPr>
        </p:nvSpPr>
        <p:spPr>
          <a:xfrm>
            <a:off x="914400" y="1122363"/>
            <a:ext cx="7905750" cy="4903787"/>
          </a:xfrm>
        </p:spPr>
        <p:txBody>
          <a:bodyPr/>
          <a:lstStyle/>
          <a:p>
            <a:r>
              <a:rPr lang="es-ES" sz="1600"/>
              <a:t>Esquemas para aportar redundancia al menor coste, empleando distribuciones de discos combinadas con bits de paridad</a:t>
            </a:r>
            <a:endParaRPr lang="en-US" sz="1600"/>
          </a:p>
          <a:p>
            <a:pPr lvl="1"/>
            <a:r>
              <a:rPr lang="es-ES" sz="1600"/>
              <a:t>Diferentes organizaciones RAID, o niveles de RAID, tienen costes distintos, rendimientos y fiabilidades característicos</a:t>
            </a:r>
            <a:endParaRPr lang="en-US" sz="1600"/>
          </a:p>
        </p:txBody>
      </p:sp>
      <p:sp>
        <p:nvSpPr>
          <p:cNvPr id="188422" name="Text Box 6"/>
          <p:cNvSpPr txBox="1">
            <a:spLocks noChangeArrowheads="1"/>
          </p:cNvSpPr>
          <p:nvPr/>
        </p:nvSpPr>
        <p:spPr bwMode="auto">
          <a:xfrm>
            <a:off x="914400" y="3130550"/>
            <a:ext cx="8172450" cy="1241425"/>
          </a:xfrm>
          <a:prstGeom prst="rect">
            <a:avLst/>
          </a:prstGeom>
          <a:noFill/>
          <a:ln w="9525">
            <a:noFill/>
            <a:miter lim="800000"/>
            <a:headEnd/>
            <a:tailEnd/>
          </a:ln>
          <a:effectLst/>
        </p:spPr>
        <p:txBody>
          <a:bodyPr>
            <a:spAutoFit/>
          </a:bodyPr>
          <a:lstStyle/>
          <a:p>
            <a:pPr marL="288925" indent="-288925">
              <a:spcBef>
                <a:spcPct val="35000"/>
              </a:spcBef>
              <a:buClr>
                <a:schemeClr val="tx2"/>
              </a:buClr>
              <a:buSzPct val="90000"/>
              <a:buFont typeface="Monotype Sorts" pitchFamily="2" charset="2"/>
              <a:buChar char="n"/>
            </a:pPr>
            <a:r>
              <a:rPr kumimoji="1" lang="es-ES" sz="1600" b="1">
                <a:solidFill>
                  <a:schemeClr val="tx2"/>
                </a:solidFill>
              </a:rPr>
              <a:t>RAID de nivel 1:  Imágenes de discos </a:t>
            </a:r>
            <a:r>
              <a:rPr kumimoji="1" lang="en-US" sz="1600"/>
              <a:t>con distribución de bloques</a:t>
            </a:r>
          </a:p>
          <a:p>
            <a:pPr marL="695325" lvl="1" indent="-234950">
              <a:spcBef>
                <a:spcPct val="35000"/>
              </a:spcBef>
              <a:buClr>
                <a:schemeClr val="hlink"/>
              </a:buClr>
              <a:buSzPct val="80000"/>
              <a:buFont typeface="Monotype Sorts" pitchFamily="2" charset="2"/>
              <a:buChar char="l"/>
            </a:pPr>
            <a:r>
              <a:rPr kumimoji="1" lang="es-ES" sz="1600"/>
              <a:t> Ofrece el mejor rendimiento de escritura.  </a:t>
            </a:r>
          </a:p>
          <a:p>
            <a:pPr marL="695325" lvl="1" indent="-234950">
              <a:spcBef>
                <a:spcPct val="35000"/>
              </a:spcBef>
              <a:buClr>
                <a:schemeClr val="hlink"/>
              </a:buClr>
              <a:buSzPct val="80000"/>
              <a:buFont typeface="Monotype Sorts" pitchFamily="2" charset="2"/>
              <a:buChar char="l"/>
            </a:pPr>
            <a:r>
              <a:rPr kumimoji="1" lang="es-ES" sz="1600"/>
              <a:t> Es popular en aplicaciones como el almacenamiento de archivos de registros históricos en un sistema de bases de datos.</a:t>
            </a:r>
            <a:endParaRPr kumimoji="1" lang="en-US" sz="1600"/>
          </a:p>
        </p:txBody>
      </p:sp>
      <p:sp>
        <p:nvSpPr>
          <p:cNvPr id="188423" name="Text Box 7"/>
          <p:cNvSpPr txBox="1">
            <a:spLocks noChangeArrowheads="1"/>
          </p:cNvSpPr>
          <p:nvPr/>
        </p:nvSpPr>
        <p:spPr bwMode="auto">
          <a:xfrm>
            <a:off x="914400" y="2252663"/>
            <a:ext cx="7875588" cy="911225"/>
          </a:xfrm>
          <a:prstGeom prst="rect">
            <a:avLst/>
          </a:prstGeom>
          <a:noFill/>
          <a:ln w="9525">
            <a:noFill/>
            <a:miter lim="800000"/>
            <a:headEnd/>
            <a:tailEnd/>
          </a:ln>
          <a:effectLst/>
        </p:spPr>
        <p:txBody>
          <a:bodyPr>
            <a:spAutoFit/>
          </a:bodyPr>
          <a:lstStyle/>
          <a:p>
            <a:pPr marL="288925" indent="-288925">
              <a:spcBef>
                <a:spcPct val="35000"/>
              </a:spcBef>
              <a:buClr>
                <a:schemeClr val="tx2"/>
              </a:buClr>
              <a:buSzPct val="90000"/>
              <a:buFont typeface="Monotype Sorts" pitchFamily="2" charset="2"/>
              <a:buChar char="n"/>
            </a:pPr>
            <a:r>
              <a:rPr kumimoji="1" lang="es-ES" sz="1600" b="1">
                <a:solidFill>
                  <a:schemeClr val="tx2"/>
                </a:solidFill>
              </a:rPr>
              <a:t>RAID de nivel 0:  Distribución de bloques; sin redundancia.</a:t>
            </a:r>
            <a:endParaRPr kumimoji="1" lang="en-US" sz="1600"/>
          </a:p>
          <a:p>
            <a:pPr marL="692150" lvl="1" indent="-234950">
              <a:spcBef>
                <a:spcPct val="35000"/>
              </a:spcBef>
              <a:buClr>
                <a:schemeClr val="hlink"/>
              </a:buClr>
              <a:buSzPct val="80000"/>
              <a:buFont typeface="Monotype Sorts" pitchFamily="2" charset="2"/>
              <a:buChar char="l"/>
            </a:pPr>
            <a:r>
              <a:rPr kumimoji="1" lang="es-ES" sz="1600"/>
              <a:t>Se utiliza en aplicaciones de alto rendimiento en las que no es crítica la pérdida de datos.</a:t>
            </a:r>
            <a:endParaRPr kumimoji="1" lang="en-US" sz="1600"/>
          </a:p>
        </p:txBody>
      </p:sp>
      <p:pic>
        <p:nvPicPr>
          <p:cNvPr id="188424" name="Picture 8"/>
          <p:cNvPicPr>
            <a:picLocks noGrp="1" noChangeAspect="1" noChangeArrowheads="1"/>
          </p:cNvPicPr>
          <p:nvPr>
            <p:ph sz="half" idx="2"/>
          </p:nvPr>
        </p:nvPicPr>
        <p:blipFill>
          <a:blip r:embed="rId3"/>
          <a:srcRect/>
          <a:stretch>
            <a:fillRect/>
          </a:stretch>
        </p:blipFill>
        <p:spPr>
          <a:xfrm>
            <a:off x="2638425" y="4479925"/>
            <a:ext cx="4340225" cy="1989138"/>
          </a:xfrm>
          <a:noFill/>
          <a:ln w="57150" cmpd="thickThin">
            <a:solidFill>
              <a:schemeClr val="tx2"/>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s-ES" dirty="0"/>
              <a:t>Niveles de RAID </a:t>
            </a:r>
            <a:r>
              <a:rPr lang="en-US" dirty="0"/>
              <a:t>(cont.)</a:t>
            </a:r>
          </a:p>
        </p:txBody>
      </p:sp>
      <p:sp>
        <p:nvSpPr>
          <p:cNvPr id="190467" name="Rectangle 3"/>
          <p:cNvSpPr>
            <a:spLocks noGrp="1" noChangeArrowheads="1"/>
          </p:cNvSpPr>
          <p:nvPr>
            <p:ph type="body" sz="half" idx="1"/>
          </p:nvPr>
        </p:nvSpPr>
        <p:spPr>
          <a:xfrm>
            <a:off x="914400" y="1122363"/>
            <a:ext cx="7948613" cy="4903787"/>
          </a:xfrm>
        </p:spPr>
        <p:txBody>
          <a:bodyPr/>
          <a:lstStyle/>
          <a:p>
            <a:r>
              <a:rPr lang="es-ES" b="1">
                <a:solidFill>
                  <a:schemeClr val="tx2"/>
                </a:solidFill>
              </a:rPr>
              <a:t>RAID de nivel 2</a:t>
            </a:r>
            <a:r>
              <a:rPr lang="es-ES"/>
              <a:t>:  Organización de códigos de corrección de errores tipo memoria (ECC) con distribución de bit</a:t>
            </a:r>
            <a:r>
              <a:rPr lang="en-US"/>
              <a:t>.</a:t>
            </a:r>
          </a:p>
          <a:p>
            <a:r>
              <a:rPr lang="es-ES" b="1">
                <a:solidFill>
                  <a:schemeClr val="tx2"/>
                </a:solidFill>
              </a:rPr>
              <a:t>RAID de nivel 3</a:t>
            </a:r>
            <a:r>
              <a:rPr lang="es-ES">
                <a:solidFill>
                  <a:schemeClr val="tx2"/>
                </a:solidFill>
              </a:rPr>
              <a:t>: Paridad con bits entrelazados</a:t>
            </a:r>
            <a:endParaRPr lang="en-US"/>
          </a:p>
          <a:p>
            <a:pPr lvl="1"/>
            <a:r>
              <a:rPr lang="es-ES"/>
              <a:t>un solo bit de paridad es suficiente para la corrección de errores, no sólo detección, dado que se sabe el disco que ha fallado</a:t>
            </a:r>
            <a:endParaRPr lang="en-US"/>
          </a:p>
          <a:p>
            <a:pPr lvl="2"/>
            <a:r>
              <a:rPr lang="es-ES"/>
              <a:t>Cuando se graban datos, los bits de paridad correspondientes se deben calcular y escribir sobre un disco de bit de paridad</a:t>
            </a:r>
            <a:endParaRPr lang="en-US"/>
          </a:p>
          <a:p>
            <a:pPr lvl="2"/>
            <a:r>
              <a:rPr lang="es-ES"/>
              <a:t>Para recuperar datos en un disco dañado, calcular XOR de bits desde otros discos (incluyendo el disco de bits de paridad</a:t>
            </a:r>
            <a:r>
              <a:rPr lang="en-US"/>
              <a:t>) </a:t>
            </a:r>
          </a:p>
        </p:txBody>
      </p:sp>
      <p:pic>
        <p:nvPicPr>
          <p:cNvPr id="190470" name="Picture 6"/>
          <p:cNvPicPr>
            <a:picLocks noGrp="1" noChangeAspect="1" noChangeArrowheads="1"/>
          </p:cNvPicPr>
          <p:nvPr>
            <p:ph sz="half" idx="2"/>
          </p:nvPr>
        </p:nvPicPr>
        <p:blipFill>
          <a:blip r:embed="rId3"/>
          <a:srcRect/>
          <a:stretch>
            <a:fillRect/>
          </a:stretch>
        </p:blipFill>
        <p:spPr>
          <a:xfrm>
            <a:off x="2282825" y="4132263"/>
            <a:ext cx="4956175" cy="2397125"/>
          </a:xfrm>
          <a:noFill/>
          <a:ln w="57150" cmpd="thickThin">
            <a:solidFill>
              <a:schemeClr val="tx2"/>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050"/>
          <p:cNvSpPr>
            <a:spLocks noGrp="1" noChangeArrowheads="1"/>
          </p:cNvSpPr>
          <p:nvPr>
            <p:ph type="title"/>
          </p:nvPr>
        </p:nvSpPr>
        <p:spPr/>
        <p:txBody>
          <a:bodyPr/>
          <a:lstStyle/>
          <a:p>
            <a:r>
              <a:rPr lang="es-ES" dirty="0"/>
              <a:t>Niveles de RAID </a:t>
            </a:r>
            <a:r>
              <a:rPr lang="en-US" dirty="0"/>
              <a:t>(cont.)</a:t>
            </a:r>
          </a:p>
        </p:txBody>
      </p:sp>
      <p:sp>
        <p:nvSpPr>
          <p:cNvPr id="259075" name="Rectangle 2051"/>
          <p:cNvSpPr>
            <a:spLocks noGrp="1" noChangeArrowheads="1"/>
          </p:cNvSpPr>
          <p:nvPr>
            <p:ph type="body" sz="half" idx="1"/>
          </p:nvPr>
        </p:nvSpPr>
        <p:spPr>
          <a:xfrm>
            <a:off x="914400" y="1122363"/>
            <a:ext cx="8005763" cy="4903787"/>
          </a:xfrm>
        </p:spPr>
        <p:txBody>
          <a:bodyPr/>
          <a:lstStyle/>
          <a:p>
            <a:r>
              <a:rPr lang="es-ES" sz="1600"/>
              <a:t>RAID de nivel 3 (Cont.)</a:t>
            </a:r>
            <a:endParaRPr lang="en-US" sz="1600"/>
          </a:p>
          <a:p>
            <a:pPr lvl="1"/>
            <a:r>
              <a:rPr lang="es-ES" sz="1600"/>
              <a:t>Transferencia de datos más rápida que con un solo disco, pero menor E/S por segundo, dado que cada disco ha de participar en cada E/S.</a:t>
            </a:r>
            <a:endParaRPr lang="en-US" sz="1600"/>
          </a:p>
          <a:p>
            <a:pPr lvl="1"/>
            <a:r>
              <a:rPr lang="es-ES" sz="1600"/>
              <a:t>Incluye el nivel 2 (aporta todas sus ventajas, a un coste menor</a:t>
            </a:r>
            <a:r>
              <a:rPr lang="en-US" sz="1600"/>
              <a:t>). </a:t>
            </a:r>
            <a:endParaRPr lang="en-US" sz="1600" b="1"/>
          </a:p>
          <a:p>
            <a:r>
              <a:rPr lang="es-ES" sz="1600" b="1">
                <a:solidFill>
                  <a:schemeClr val="tx2"/>
                </a:solidFill>
              </a:rPr>
              <a:t>RAID de nivel 4</a:t>
            </a:r>
            <a:r>
              <a:rPr lang="es-ES" sz="1600" b="1"/>
              <a:t>: </a:t>
            </a:r>
            <a:r>
              <a:rPr lang="es-ES" sz="1600"/>
              <a:t> </a:t>
            </a:r>
            <a:r>
              <a:rPr lang="es-ES" sz="1600">
                <a:solidFill>
                  <a:schemeClr val="tx2"/>
                </a:solidFill>
              </a:rPr>
              <a:t>Paridad con bloques entrelazados</a:t>
            </a:r>
            <a:r>
              <a:rPr lang="es-ES" sz="1600"/>
              <a:t>; emplea </a:t>
            </a:r>
            <a:r>
              <a:rPr lang="es-ES" sz="1600">
                <a:latin typeface="Arial" charset="0"/>
              </a:rPr>
              <a:t>distribución en el nivel de bloque </a:t>
            </a:r>
            <a:r>
              <a:rPr lang="es-ES" sz="1600"/>
              <a:t>y mantiene un bloque de paridad en un disco independiente para los correspondientes bloques de los otros </a:t>
            </a:r>
            <a:r>
              <a:rPr lang="es-ES" sz="1600" i="1"/>
              <a:t>N</a:t>
            </a:r>
            <a:r>
              <a:rPr lang="es-ES" sz="1600"/>
              <a:t> discos</a:t>
            </a:r>
            <a:r>
              <a:rPr lang="en-US" sz="1600"/>
              <a:t>.</a:t>
            </a:r>
          </a:p>
          <a:p>
            <a:pPr lvl="1"/>
            <a:r>
              <a:rPr lang="es-ES" sz="1600"/>
              <a:t>Cuando se graban bloques de datos, los bloques bits de paridad correspondientes se deben calcular y escribir sobre un disco de paridad</a:t>
            </a:r>
            <a:endParaRPr lang="en-US" sz="1600"/>
          </a:p>
          <a:p>
            <a:pPr lvl="1"/>
            <a:r>
              <a:rPr lang="es-ES" sz="1600"/>
              <a:t>Para encontrar el valor de un bloque dañado, calcular XOR de bits desde los bloques correspondientes (incluyendo el bloque de paridad) de los otros discos</a:t>
            </a:r>
            <a:r>
              <a:rPr lang="en-US" sz="1600"/>
              <a:t>.</a:t>
            </a:r>
          </a:p>
          <a:p>
            <a:pPr>
              <a:buFont typeface="Monotype Sorts" pitchFamily="2" charset="2"/>
              <a:buNone/>
            </a:pPr>
            <a:endParaRPr lang="en-US" sz="1600"/>
          </a:p>
          <a:p>
            <a:endParaRPr lang="en-US"/>
          </a:p>
        </p:txBody>
      </p:sp>
      <p:pic>
        <p:nvPicPr>
          <p:cNvPr id="259077" name="Picture 2053"/>
          <p:cNvPicPr>
            <a:picLocks noGrp="1" noChangeAspect="1" noChangeArrowheads="1"/>
          </p:cNvPicPr>
          <p:nvPr>
            <p:ph sz="half" idx="2"/>
          </p:nvPr>
        </p:nvPicPr>
        <p:blipFill>
          <a:blip r:embed="rId3"/>
          <a:srcRect/>
          <a:stretch>
            <a:fillRect/>
          </a:stretch>
        </p:blipFill>
        <p:spPr>
          <a:xfrm>
            <a:off x="2254250" y="4968875"/>
            <a:ext cx="5033963" cy="1506538"/>
          </a:xfrm>
          <a:noFill/>
          <a:ln w="57150" cmpd="thickThin">
            <a:solidFill>
              <a:schemeClr val="tx2"/>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s-ES" dirty="0"/>
              <a:t>Niveles de RAID </a:t>
            </a:r>
            <a:r>
              <a:rPr lang="en-US" dirty="0"/>
              <a:t>(cont.)</a:t>
            </a:r>
          </a:p>
        </p:txBody>
      </p:sp>
      <p:sp>
        <p:nvSpPr>
          <p:cNvPr id="191491" name="Rectangle 3"/>
          <p:cNvSpPr>
            <a:spLocks noGrp="1" noChangeArrowheads="1"/>
          </p:cNvSpPr>
          <p:nvPr>
            <p:ph type="body" idx="1"/>
          </p:nvPr>
        </p:nvSpPr>
        <p:spPr>
          <a:xfrm>
            <a:off x="914400" y="1122363"/>
            <a:ext cx="7224713" cy="4802187"/>
          </a:xfrm>
        </p:spPr>
        <p:txBody>
          <a:bodyPr/>
          <a:lstStyle/>
          <a:p>
            <a:pPr>
              <a:lnSpc>
                <a:spcPct val="80000"/>
              </a:lnSpc>
            </a:pPr>
            <a:r>
              <a:rPr lang="es-ES" sz="1600"/>
              <a:t>RAID de nivel 4 (Cont.)</a:t>
            </a:r>
            <a:endParaRPr lang="en-US" sz="1600"/>
          </a:p>
          <a:p>
            <a:pPr lvl="1">
              <a:lnSpc>
                <a:spcPct val="80000"/>
              </a:lnSpc>
            </a:pPr>
            <a:r>
              <a:rPr lang="es-ES" sz="1600"/>
              <a:t>Aporta velocidades más altas de E/S, para lecturas de bloques independientes, que el nivel 3</a:t>
            </a:r>
            <a:endParaRPr lang="en-US" sz="1600"/>
          </a:p>
          <a:p>
            <a:pPr lvl="2">
              <a:lnSpc>
                <a:spcPct val="80000"/>
              </a:lnSpc>
            </a:pPr>
            <a:r>
              <a:rPr lang="es-ES" sz="1600"/>
              <a:t>la lectura de bloque se hace sobre un solo disco, de modo que los bloques almacenados en discos independientes se puedan leer en paralelo</a:t>
            </a:r>
            <a:endParaRPr lang="en-US" sz="1600"/>
          </a:p>
          <a:p>
            <a:pPr lvl="1">
              <a:lnSpc>
                <a:spcPct val="80000"/>
              </a:lnSpc>
            </a:pPr>
            <a:r>
              <a:rPr lang="es-ES" sz="1600"/>
              <a:t>Aporta altas velocidades de transferencia para lecturas de múltiples bloques no distribuidos</a:t>
            </a:r>
            <a:endParaRPr lang="en-US" sz="1600"/>
          </a:p>
          <a:p>
            <a:pPr lvl="1">
              <a:lnSpc>
                <a:spcPct val="80000"/>
              </a:lnSpc>
            </a:pPr>
            <a:r>
              <a:rPr lang="es-ES" sz="1600"/>
              <a:t>Antes de escribir un bloque se deben calcular los datos de paridad</a:t>
            </a:r>
            <a:endParaRPr lang="en-US" sz="1600"/>
          </a:p>
          <a:p>
            <a:pPr lvl="2">
              <a:lnSpc>
                <a:spcPct val="80000"/>
              </a:lnSpc>
            </a:pPr>
            <a:r>
              <a:rPr lang="es-ES" sz="1600"/>
              <a:t>Se puede hacer empleando bloques de paridad antiguos, valores viejos y nuevos del boque actual (2 bloques leídos + 2 bloques grabados)</a:t>
            </a:r>
            <a:endParaRPr lang="en-US" sz="1600"/>
          </a:p>
          <a:p>
            <a:pPr lvl="2">
              <a:lnSpc>
                <a:spcPct val="80000"/>
              </a:lnSpc>
            </a:pPr>
            <a:r>
              <a:rPr lang="es-ES" sz="1600"/>
              <a:t>O recalculando el valor de paridad, por medio de los valores nuevos de los bloques correspondientes al bloque de paridad</a:t>
            </a:r>
            <a:endParaRPr lang="en-US" sz="1600"/>
          </a:p>
          <a:p>
            <a:pPr lvl="3">
              <a:lnSpc>
                <a:spcPct val="80000"/>
              </a:lnSpc>
            </a:pPr>
            <a:r>
              <a:rPr lang="es-ES" sz="1600"/>
              <a:t>Más eficientes para las escrituras de grandes cantidades de datos secuenciales</a:t>
            </a:r>
            <a:endParaRPr lang="en-US" sz="1600"/>
          </a:p>
          <a:p>
            <a:pPr lvl="1">
              <a:lnSpc>
                <a:spcPct val="80000"/>
              </a:lnSpc>
            </a:pPr>
            <a:r>
              <a:rPr lang="es-ES" sz="1600"/>
              <a:t>El bloque de paridad se convierte en un cuello de botella para las escrituras de bloques independientes, dado que cada escritura de bloque también escribe sobre el disco de paridad</a:t>
            </a:r>
            <a:endParaRPr 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s-ES" dirty="0"/>
              <a:t>Niveles de RAID </a:t>
            </a:r>
            <a:r>
              <a:rPr lang="en-US" dirty="0"/>
              <a:t>(cont.)</a:t>
            </a:r>
          </a:p>
        </p:txBody>
      </p:sp>
      <p:sp>
        <p:nvSpPr>
          <p:cNvPr id="192515" name="Rectangle 3"/>
          <p:cNvSpPr>
            <a:spLocks noGrp="1" noChangeArrowheads="1"/>
          </p:cNvSpPr>
          <p:nvPr>
            <p:ph type="body" sz="half" idx="1"/>
          </p:nvPr>
        </p:nvSpPr>
        <p:spPr>
          <a:xfrm>
            <a:off x="914400" y="1122363"/>
            <a:ext cx="7978775" cy="4903787"/>
          </a:xfrm>
        </p:spPr>
        <p:txBody>
          <a:bodyPr/>
          <a:lstStyle/>
          <a:p>
            <a:r>
              <a:rPr lang="es-ES" sz="1600" b="1">
                <a:solidFill>
                  <a:schemeClr val="tx2"/>
                </a:solidFill>
              </a:rPr>
              <a:t>RAID de nivel 5</a:t>
            </a:r>
            <a:r>
              <a:rPr lang="es-ES" sz="1600" b="1"/>
              <a:t>: </a:t>
            </a:r>
            <a:r>
              <a:rPr lang="es-ES" sz="1600"/>
              <a:t> </a:t>
            </a:r>
            <a:r>
              <a:rPr lang="es-ES" sz="1600">
                <a:solidFill>
                  <a:schemeClr val="tx2"/>
                </a:solidFill>
              </a:rPr>
              <a:t>Paridad distribuida con bloques entrelazados</a:t>
            </a:r>
            <a:r>
              <a:rPr lang="es-ES" sz="1600"/>
              <a:t>; datos y paridad divididos entre</a:t>
            </a:r>
            <a:r>
              <a:rPr lang="es-ES" sz="1600" i="1"/>
              <a:t> N</a:t>
            </a:r>
            <a:r>
              <a:rPr lang="es-ES" sz="1600"/>
              <a:t> + 1 discos, en vez de almacenar los datos en </a:t>
            </a:r>
            <a:r>
              <a:rPr lang="es-ES" sz="1600" i="1"/>
              <a:t>N</a:t>
            </a:r>
            <a:r>
              <a:rPr lang="es-ES" sz="1600"/>
              <a:t> discos y la paridad en 1.</a:t>
            </a:r>
            <a:r>
              <a:rPr lang="en-US" sz="1600"/>
              <a:t>.</a:t>
            </a:r>
          </a:p>
          <a:p>
            <a:pPr lvl="1"/>
            <a:r>
              <a:rPr lang="es-ES" sz="1600"/>
              <a:t>Por ejemplo, con 5 discos el bloque de paridad para el </a:t>
            </a:r>
            <a:r>
              <a:rPr lang="es-ES" sz="1600" i="1"/>
              <a:t>n</a:t>
            </a:r>
            <a:r>
              <a:rPr lang="es-ES" sz="1600"/>
              <a:t>-ésimo conjunto de bloques se almacena en el disco (</a:t>
            </a:r>
            <a:r>
              <a:rPr lang="es-ES" sz="1600" i="1"/>
              <a:t>n mod</a:t>
            </a:r>
            <a:r>
              <a:rPr lang="es-ES" sz="1600"/>
              <a:t> 5) + 1, con los bloques de datos almacenados sobre los otros 4 discos</a:t>
            </a:r>
            <a:r>
              <a:rPr lang="en-US" sz="1600"/>
              <a:t>.</a:t>
            </a:r>
          </a:p>
        </p:txBody>
      </p:sp>
      <p:pic>
        <p:nvPicPr>
          <p:cNvPr id="192519" name="Picture 7" descr="t1"/>
          <p:cNvPicPr>
            <a:picLocks noChangeAspect="1" noChangeArrowheads="1"/>
          </p:cNvPicPr>
          <p:nvPr/>
        </p:nvPicPr>
        <p:blipFill>
          <a:blip r:embed="rId3"/>
          <a:srcRect/>
          <a:stretch>
            <a:fillRect/>
          </a:stretch>
        </p:blipFill>
        <p:spPr bwMode="auto">
          <a:xfrm>
            <a:off x="2987675" y="4548188"/>
            <a:ext cx="3627438" cy="1879600"/>
          </a:xfrm>
          <a:prstGeom prst="rect">
            <a:avLst/>
          </a:prstGeom>
          <a:noFill/>
          <a:ln w="38100" cmpd="dbl">
            <a:solidFill>
              <a:schemeClr val="tx2"/>
            </a:solidFill>
            <a:miter lim="800000"/>
            <a:headEnd/>
            <a:tailEnd/>
          </a:ln>
        </p:spPr>
      </p:pic>
      <p:pic>
        <p:nvPicPr>
          <p:cNvPr id="192520" name="Picture 8"/>
          <p:cNvPicPr>
            <a:picLocks noGrp="1" noChangeAspect="1" noChangeArrowheads="1"/>
          </p:cNvPicPr>
          <p:nvPr>
            <p:ph sz="half" idx="2"/>
          </p:nvPr>
        </p:nvPicPr>
        <p:blipFill>
          <a:blip r:embed="rId4"/>
          <a:srcRect/>
          <a:stretch>
            <a:fillRect/>
          </a:stretch>
        </p:blipFill>
        <p:spPr>
          <a:xfrm>
            <a:off x="2233613" y="2890838"/>
            <a:ext cx="5537200" cy="1333500"/>
          </a:xfrm>
          <a:noFill/>
          <a:ln w="57150" cmpd="thickThin">
            <a:solidFill>
              <a:schemeClr val="tx2"/>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s-ES" dirty="0"/>
              <a:t>Niveles de RAID </a:t>
            </a:r>
            <a:r>
              <a:rPr lang="en-US" dirty="0"/>
              <a:t>(cont.)</a:t>
            </a:r>
          </a:p>
        </p:txBody>
      </p:sp>
      <p:sp>
        <p:nvSpPr>
          <p:cNvPr id="258051" name="Rectangle 3"/>
          <p:cNvSpPr>
            <a:spLocks noGrp="1" noChangeArrowheads="1"/>
          </p:cNvSpPr>
          <p:nvPr>
            <p:ph type="body" sz="half" idx="1"/>
          </p:nvPr>
        </p:nvSpPr>
        <p:spPr>
          <a:xfrm>
            <a:off x="914400" y="1122363"/>
            <a:ext cx="7920038" cy="4903787"/>
          </a:xfrm>
        </p:spPr>
        <p:txBody>
          <a:bodyPr/>
          <a:lstStyle/>
          <a:p>
            <a:r>
              <a:rPr lang="es-ES" sz="1600" b="1">
                <a:solidFill>
                  <a:schemeClr val="tx2"/>
                </a:solidFill>
              </a:rPr>
              <a:t>RAID de nivel 5 (Cont.)</a:t>
            </a:r>
            <a:endParaRPr lang="en-US" sz="1600" b="1">
              <a:solidFill>
                <a:schemeClr val="tx2"/>
              </a:solidFill>
            </a:endParaRPr>
          </a:p>
          <a:p>
            <a:pPr lvl="1"/>
            <a:r>
              <a:rPr lang="es-ES" sz="1600"/>
              <a:t>Velocidades de E/S más altas que en el nivel 4.</a:t>
            </a:r>
            <a:endParaRPr lang="en-US" sz="1600"/>
          </a:p>
          <a:p>
            <a:pPr lvl="2"/>
            <a:r>
              <a:rPr lang="es-ES" sz="1600"/>
              <a:t>Las escrituras de bloques tienen lugar en paralelo si los bloques y sus bloques de paridad están en discos diferentes</a:t>
            </a:r>
            <a:r>
              <a:rPr lang="en-US" sz="1600"/>
              <a:t>.</a:t>
            </a:r>
          </a:p>
          <a:p>
            <a:pPr lvl="1"/>
            <a:r>
              <a:rPr lang="es-ES" sz="1600"/>
              <a:t>Incluye el nivel 4: aporta algunas ventajas, pero evita los cuellos de botella del disco de paridad</a:t>
            </a:r>
            <a:r>
              <a:rPr lang="en-US" sz="1600"/>
              <a:t>.</a:t>
            </a:r>
            <a:endParaRPr lang="en-US" sz="1600" b="1">
              <a:solidFill>
                <a:schemeClr val="tx2"/>
              </a:solidFill>
            </a:endParaRPr>
          </a:p>
          <a:p>
            <a:r>
              <a:rPr lang="es-ES" sz="1600" b="1">
                <a:solidFill>
                  <a:schemeClr val="tx2"/>
                </a:solidFill>
              </a:rPr>
              <a:t>RAID de nivel 6</a:t>
            </a:r>
            <a:r>
              <a:rPr lang="es-ES" sz="1600"/>
              <a:t>: </a:t>
            </a:r>
            <a:r>
              <a:rPr lang="es-ES" sz="1600">
                <a:solidFill>
                  <a:schemeClr val="tx2"/>
                </a:solidFill>
              </a:rPr>
              <a:t>Esquema de redundancia P+Q</a:t>
            </a:r>
            <a:r>
              <a:rPr lang="es-ES" sz="1600"/>
              <a:t>; similar al nivel 5, pero almacena información redundante para proteger contra fallos de los múltiples discos</a:t>
            </a:r>
            <a:r>
              <a:rPr lang="en-US" sz="1600"/>
              <a:t>. </a:t>
            </a:r>
          </a:p>
          <a:p>
            <a:pPr lvl="1"/>
            <a:r>
              <a:rPr lang="en-US" sz="1600"/>
              <a:t> </a:t>
            </a:r>
            <a:r>
              <a:rPr lang="es-ES" sz="1600"/>
              <a:t>Mayor fiabilidad que en nivel 5 a un coste superior; no se usa ampliamente</a:t>
            </a:r>
            <a:r>
              <a:rPr lang="en-US" sz="1600"/>
              <a:t>. </a:t>
            </a:r>
          </a:p>
        </p:txBody>
      </p:sp>
      <p:pic>
        <p:nvPicPr>
          <p:cNvPr id="258053" name="Picture 5"/>
          <p:cNvPicPr>
            <a:picLocks noGrp="1" noChangeAspect="1" noChangeArrowheads="1"/>
          </p:cNvPicPr>
          <p:nvPr>
            <p:ph sz="half" idx="2"/>
          </p:nvPr>
        </p:nvPicPr>
        <p:blipFill>
          <a:blip r:embed="rId3"/>
          <a:srcRect/>
          <a:stretch>
            <a:fillRect/>
          </a:stretch>
        </p:blipFill>
        <p:spPr>
          <a:xfrm>
            <a:off x="2120900" y="4405313"/>
            <a:ext cx="5605463" cy="1711325"/>
          </a:xfrm>
          <a:noFill/>
          <a:ln w="57150" cmpd="thickThin">
            <a:solidFill>
              <a:schemeClr val="tx2"/>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026"/>
          <p:cNvSpPr>
            <a:spLocks noGrp="1" noChangeArrowheads="1"/>
          </p:cNvSpPr>
          <p:nvPr>
            <p:ph type="title"/>
          </p:nvPr>
        </p:nvSpPr>
        <p:spPr/>
        <p:txBody>
          <a:bodyPr/>
          <a:lstStyle/>
          <a:p>
            <a:r>
              <a:rPr lang="es-ES" dirty="0"/>
              <a:t>Elección de los niveles de RAID</a:t>
            </a:r>
            <a:endParaRPr lang="en-US" dirty="0"/>
          </a:p>
        </p:txBody>
      </p:sp>
      <p:sp>
        <p:nvSpPr>
          <p:cNvPr id="260099" name="Rectangle 1027"/>
          <p:cNvSpPr>
            <a:spLocks noGrp="1" noChangeArrowheads="1"/>
          </p:cNvSpPr>
          <p:nvPr>
            <p:ph type="body" idx="1"/>
          </p:nvPr>
        </p:nvSpPr>
        <p:spPr>
          <a:xfrm>
            <a:off x="914400" y="1122363"/>
            <a:ext cx="7269163" cy="4918075"/>
          </a:xfrm>
        </p:spPr>
        <p:txBody>
          <a:bodyPr/>
          <a:lstStyle/>
          <a:p>
            <a:pPr>
              <a:lnSpc>
                <a:spcPct val="80000"/>
              </a:lnSpc>
            </a:pPr>
            <a:r>
              <a:rPr lang="es-ES" sz="1600"/>
              <a:t>Factores a tener en cuenta al seleccionar el nivel RAID</a:t>
            </a:r>
            <a:endParaRPr lang="en-US" sz="1600"/>
          </a:p>
          <a:p>
            <a:pPr lvl="1">
              <a:lnSpc>
                <a:spcPct val="80000"/>
              </a:lnSpc>
            </a:pPr>
            <a:r>
              <a:rPr lang="es-ES" sz="1600">
                <a:solidFill>
                  <a:schemeClr val="tx2"/>
                </a:solidFill>
              </a:rPr>
              <a:t>Coste económico</a:t>
            </a:r>
            <a:endParaRPr lang="en-US" sz="1600">
              <a:solidFill>
                <a:schemeClr val="tx2"/>
              </a:solidFill>
            </a:endParaRPr>
          </a:p>
          <a:p>
            <a:pPr lvl="1">
              <a:lnSpc>
                <a:spcPct val="80000"/>
              </a:lnSpc>
            </a:pPr>
            <a:r>
              <a:rPr lang="es-ES" sz="1600">
                <a:solidFill>
                  <a:schemeClr val="tx2"/>
                </a:solidFill>
              </a:rPr>
              <a:t>Rendimiento</a:t>
            </a:r>
            <a:r>
              <a:rPr lang="es-ES" sz="1600"/>
              <a:t>: Número de operaciones de E/S por segundo y ancho de banda durante la operativa normal</a:t>
            </a:r>
            <a:endParaRPr lang="en-US" sz="1600"/>
          </a:p>
          <a:p>
            <a:pPr lvl="1">
              <a:lnSpc>
                <a:spcPct val="80000"/>
              </a:lnSpc>
            </a:pPr>
            <a:r>
              <a:rPr lang="es-ES" sz="1600">
                <a:solidFill>
                  <a:schemeClr val="tx2"/>
                </a:solidFill>
              </a:rPr>
              <a:t>Rendimiento durante los fallos</a:t>
            </a:r>
            <a:endParaRPr lang="en-US" sz="1600">
              <a:solidFill>
                <a:schemeClr val="tx2"/>
              </a:solidFill>
            </a:endParaRPr>
          </a:p>
          <a:p>
            <a:pPr lvl="1">
              <a:lnSpc>
                <a:spcPct val="80000"/>
              </a:lnSpc>
            </a:pPr>
            <a:r>
              <a:rPr lang="es-ES" sz="1600">
                <a:solidFill>
                  <a:schemeClr val="tx2"/>
                </a:solidFill>
              </a:rPr>
              <a:t>Rendimiento durante la reconstrucción</a:t>
            </a:r>
            <a:r>
              <a:rPr lang="es-ES" sz="1600"/>
              <a:t> del disco fallido</a:t>
            </a:r>
            <a:endParaRPr lang="en-US" sz="1600"/>
          </a:p>
          <a:p>
            <a:pPr lvl="2">
              <a:lnSpc>
                <a:spcPct val="80000"/>
              </a:lnSpc>
            </a:pPr>
            <a:r>
              <a:rPr lang="es-ES" sz="1600"/>
              <a:t>Incluyendo el tiempo llevado en reconstruir el disco fallido</a:t>
            </a:r>
            <a:endParaRPr lang="en-US" sz="1600"/>
          </a:p>
          <a:p>
            <a:pPr>
              <a:lnSpc>
                <a:spcPct val="80000"/>
              </a:lnSpc>
            </a:pPr>
            <a:r>
              <a:rPr lang="es-ES" sz="1600"/>
              <a:t>RAID 0 sólo se usa cuando la seguridad de los datos no es importante</a:t>
            </a:r>
            <a:endParaRPr lang="en-US" sz="1600"/>
          </a:p>
          <a:p>
            <a:pPr lvl="1">
              <a:lnSpc>
                <a:spcPct val="80000"/>
              </a:lnSpc>
            </a:pPr>
            <a:r>
              <a:rPr lang="es-ES" sz="1600"/>
              <a:t>Por ejemplo, los datos se pueden recuperar rápidamente desde otras fuentes</a:t>
            </a:r>
            <a:endParaRPr lang="en-US" sz="1600"/>
          </a:p>
          <a:p>
            <a:pPr>
              <a:lnSpc>
                <a:spcPct val="80000"/>
              </a:lnSpc>
            </a:pPr>
            <a:r>
              <a:rPr lang="es-ES" sz="1600"/>
              <a:t>Los niveles 2 y 4 no se usan nunca dado que están incluidos en los niveles 3 y 5</a:t>
            </a:r>
            <a:endParaRPr lang="en-US" sz="1600"/>
          </a:p>
          <a:p>
            <a:pPr>
              <a:lnSpc>
                <a:spcPct val="80000"/>
              </a:lnSpc>
            </a:pPr>
            <a:r>
              <a:rPr lang="es-ES" sz="1600"/>
              <a:t>El nivel 3 no se usa más, dado que la distribución del bit hace que la lectura de un solo bloque obligue a acceder a todos los discos, gastando en el movimiento del brazo, cosa que evita la distribución de bloques (nivel 5)</a:t>
            </a:r>
            <a:endParaRPr lang="en-US" sz="1600"/>
          </a:p>
          <a:p>
            <a:pPr>
              <a:lnSpc>
                <a:spcPct val="80000"/>
              </a:lnSpc>
            </a:pPr>
            <a:r>
              <a:rPr lang="es-ES" sz="1600"/>
              <a:t>El nivel 6 apenas se emplea dado que los niveles 1 y 5 ofrecen una seguridad adecuada para la mayoría de las aplicaciones</a:t>
            </a:r>
            <a:endParaRPr lang="en-US" sz="1600"/>
          </a:p>
          <a:p>
            <a:pPr>
              <a:lnSpc>
                <a:spcPct val="80000"/>
              </a:lnSpc>
            </a:pPr>
            <a:r>
              <a:rPr lang="es-ES" sz="1600"/>
              <a:t>Así, la competencia solo está entre los niveles 1 y 5</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8975" y="554038"/>
            <a:ext cx="8340725" cy="457200"/>
          </a:xfrm>
        </p:spPr>
        <p:txBody>
          <a:bodyPr/>
          <a:lstStyle/>
          <a:p>
            <a:r>
              <a:rPr lang="es-ES"/>
              <a:t>Clasificación de los medios físicos de almacenamiento</a:t>
            </a:r>
            <a:endParaRPr lang="en-US"/>
          </a:p>
        </p:txBody>
      </p:sp>
      <p:sp>
        <p:nvSpPr>
          <p:cNvPr id="173059" name="Rectangle 3"/>
          <p:cNvSpPr>
            <a:spLocks noGrp="1" noChangeArrowheads="1"/>
          </p:cNvSpPr>
          <p:nvPr>
            <p:ph type="body" idx="1"/>
          </p:nvPr>
        </p:nvSpPr>
        <p:spPr>
          <a:xfrm>
            <a:off x="914400" y="1222375"/>
            <a:ext cx="7188200" cy="4114800"/>
          </a:xfrm>
        </p:spPr>
        <p:txBody>
          <a:bodyPr/>
          <a:lstStyle/>
          <a:p>
            <a:r>
              <a:rPr lang="es-ES" sz="1600"/>
              <a:t>Velocidad a la que se puede acceder a los datos</a:t>
            </a:r>
            <a:endParaRPr lang="en-US" sz="1600"/>
          </a:p>
          <a:p>
            <a:r>
              <a:rPr lang="es-ES" sz="1600"/>
              <a:t>Coste por unidad de datos</a:t>
            </a:r>
            <a:endParaRPr lang="en-US" sz="1600"/>
          </a:p>
          <a:p>
            <a:r>
              <a:rPr lang="es-ES" sz="1600"/>
              <a:t>Fiabilidad</a:t>
            </a:r>
            <a:endParaRPr lang="en-US" sz="1600"/>
          </a:p>
          <a:p>
            <a:pPr lvl="1"/>
            <a:r>
              <a:rPr lang="es-ES" sz="1600"/>
              <a:t>pérdida de datos por fallos del suministro eléctrico o caídas del sistema</a:t>
            </a:r>
            <a:endParaRPr lang="en-US" sz="1600"/>
          </a:p>
          <a:p>
            <a:pPr lvl="1"/>
            <a:r>
              <a:rPr lang="es-ES" sz="1600"/>
              <a:t>fallos físicos de los dispositivos de almacenamiento</a:t>
            </a:r>
            <a:endParaRPr lang="en-US" sz="1600"/>
          </a:p>
          <a:p>
            <a:r>
              <a:rPr lang="es-ES" sz="1600"/>
              <a:t>El almacenamiento se puede dividir en</a:t>
            </a:r>
            <a:r>
              <a:rPr lang="en-US" sz="1600"/>
              <a:t>:</a:t>
            </a:r>
          </a:p>
          <a:p>
            <a:pPr lvl="1"/>
            <a:r>
              <a:rPr lang="es-ES" sz="1600" b="1">
                <a:solidFill>
                  <a:schemeClr val="tx2"/>
                </a:solidFill>
              </a:rPr>
              <a:t>almacenamiento volátil</a:t>
            </a:r>
            <a:r>
              <a:rPr lang="es-ES" sz="1600">
                <a:solidFill>
                  <a:srgbClr val="FF0000"/>
                </a:solidFill>
                <a:effectLst>
                  <a:outerShdw blurRad="38100" dist="38100" dir="2700000" algn="tl">
                    <a:srgbClr val="000000"/>
                  </a:outerShdw>
                </a:effectLst>
              </a:rPr>
              <a:t>: </a:t>
            </a:r>
            <a:r>
              <a:rPr lang="es-ES" sz="1600"/>
              <a:t>el contenido se pierde cuando se corta el suministro eléctrico</a:t>
            </a:r>
            <a:endParaRPr lang="en-US" sz="1600"/>
          </a:p>
          <a:p>
            <a:pPr lvl="1"/>
            <a:r>
              <a:rPr lang="es-ES" sz="1600" b="1">
                <a:solidFill>
                  <a:schemeClr val="tx2"/>
                </a:solidFill>
              </a:rPr>
              <a:t>almacenamiento no volátil</a:t>
            </a:r>
            <a:r>
              <a:rPr lang="en-US" sz="1600"/>
              <a:t>: </a:t>
            </a:r>
          </a:p>
          <a:p>
            <a:pPr lvl="2"/>
            <a:r>
              <a:rPr lang="en-US" sz="1600"/>
              <a:t> </a:t>
            </a:r>
            <a:r>
              <a:rPr lang="es-ES" sz="1600"/>
              <a:t>El contenido se conserva cuando se corta el suministro eléctrico</a:t>
            </a:r>
            <a:r>
              <a:rPr lang="en-US" sz="1600"/>
              <a:t>. </a:t>
            </a:r>
          </a:p>
          <a:p>
            <a:pPr lvl="2"/>
            <a:r>
              <a:rPr lang="en-US" sz="1600"/>
              <a:t> </a:t>
            </a:r>
            <a:r>
              <a:rPr lang="es-ES" sz="1600"/>
              <a:t>Incluye almacenamiento secundario y terciario, así como memoria principal con batería de salvaguarda</a:t>
            </a:r>
            <a:r>
              <a:rPr lang="en-US" sz="16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s-ES" dirty="0"/>
              <a:t>Elección de los niveles de RAID </a:t>
            </a:r>
            <a:r>
              <a:rPr lang="en-US" dirty="0"/>
              <a:t>(cont.)</a:t>
            </a:r>
          </a:p>
        </p:txBody>
      </p:sp>
      <p:sp>
        <p:nvSpPr>
          <p:cNvPr id="261123" name="Rectangle 3"/>
          <p:cNvSpPr>
            <a:spLocks noGrp="1" noChangeArrowheads="1"/>
          </p:cNvSpPr>
          <p:nvPr>
            <p:ph type="body" idx="1"/>
          </p:nvPr>
        </p:nvSpPr>
        <p:spPr>
          <a:xfrm>
            <a:off x="914400" y="1122363"/>
            <a:ext cx="7559675" cy="5129212"/>
          </a:xfrm>
        </p:spPr>
        <p:txBody>
          <a:bodyPr/>
          <a:lstStyle/>
          <a:p>
            <a:pPr>
              <a:lnSpc>
                <a:spcPct val="90000"/>
              </a:lnSpc>
            </a:pPr>
            <a:r>
              <a:rPr lang="es-ES" sz="1600"/>
              <a:t>El nivel 1 aporta un rendimiento mucho mejor en escritura que el nivel 5</a:t>
            </a:r>
            <a:endParaRPr lang="en-US" sz="1600"/>
          </a:p>
          <a:p>
            <a:pPr lvl="1">
              <a:lnSpc>
                <a:spcPct val="90000"/>
              </a:lnSpc>
            </a:pPr>
            <a:r>
              <a:rPr lang="es-ES" sz="1600"/>
              <a:t>El nivel 5 requiere al menos 2 lecturas de bloques y 2 escrituras de bloques para grabar un solo bloque, mientras que el nivel 1 sólo requiere 2 escrituras de bloques</a:t>
            </a:r>
            <a:endParaRPr lang="en-US" sz="1600"/>
          </a:p>
          <a:p>
            <a:pPr lvl="1">
              <a:lnSpc>
                <a:spcPct val="90000"/>
              </a:lnSpc>
            </a:pPr>
            <a:r>
              <a:rPr lang="es-ES" sz="1600"/>
              <a:t>El nivel 1 es preferido en entornos de muchas actualizaciones, como en el disco del registro histórico</a:t>
            </a:r>
            <a:endParaRPr lang="en-US"/>
          </a:p>
          <a:p>
            <a:pPr>
              <a:lnSpc>
                <a:spcPct val="90000"/>
              </a:lnSpc>
            </a:pPr>
            <a:r>
              <a:rPr lang="es-ES" sz="1600"/>
              <a:t>El nivel 1 tenía un coste de almacenamiento superior que el nivel 5</a:t>
            </a:r>
            <a:endParaRPr lang="en-US"/>
          </a:p>
          <a:p>
            <a:pPr lvl="1">
              <a:lnSpc>
                <a:spcPct val="90000"/>
              </a:lnSpc>
            </a:pPr>
            <a:r>
              <a:rPr lang="es-ES" sz="1600"/>
              <a:t>las capacidades de las unidades de disco aumentan rápidamente (50% al año), mientras que el tiempo de acceso ha disminuido mucho menos (un factor 3 en 10 años)</a:t>
            </a:r>
            <a:endParaRPr lang="en-US" sz="1600"/>
          </a:p>
          <a:p>
            <a:pPr lvl="1">
              <a:lnSpc>
                <a:spcPct val="90000"/>
              </a:lnSpc>
            </a:pPr>
            <a:r>
              <a:rPr lang="es-ES" sz="1600"/>
              <a:t>Los requerimientos de E/S han aumentado mucho, por ejemplo, en los servidores Web</a:t>
            </a:r>
            <a:endParaRPr lang="en-US" sz="1600"/>
          </a:p>
          <a:p>
            <a:pPr lvl="1">
              <a:lnSpc>
                <a:spcPct val="90000"/>
              </a:lnSpc>
            </a:pPr>
            <a:r>
              <a:rPr lang="es-ES" sz="1600"/>
              <a:t>Cuando se han comprado discos suficientes para satisfacer la velocidad requerida de E/S, a menudo sobra capacidad de almacenamiento</a:t>
            </a:r>
            <a:endParaRPr lang="en-US" sz="1600"/>
          </a:p>
          <a:p>
            <a:pPr lvl="2">
              <a:lnSpc>
                <a:spcPct val="90000"/>
              </a:lnSpc>
            </a:pPr>
            <a:r>
              <a:rPr lang="en-US" sz="1600"/>
              <a:t> ¡Por ello</a:t>
            </a:r>
            <a:r>
              <a:rPr lang="es-ES" sz="1600"/>
              <a:t> frecuentemente no hay coste monetario extra para el nivel 1</a:t>
            </a:r>
            <a:r>
              <a:rPr lang="en-US" sz="1600"/>
              <a:t>!</a:t>
            </a:r>
            <a:endParaRPr lang="en-US"/>
          </a:p>
          <a:p>
            <a:pPr>
              <a:lnSpc>
                <a:spcPct val="90000"/>
              </a:lnSpc>
            </a:pPr>
            <a:r>
              <a:rPr lang="es-ES" sz="1600"/>
              <a:t>El nivel 5 es preferido para aplicaciones con velocidad de actualización baja grandes cantidades de datos</a:t>
            </a:r>
            <a:endParaRPr lang="en-US" sz="1600"/>
          </a:p>
          <a:p>
            <a:pPr>
              <a:lnSpc>
                <a:spcPct val="90000"/>
              </a:lnSpc>
            </a:pPr>
            <a:r>
              <a:rPr lang="es-ES" sz="1600"/>
              <a:t>El nivel 1 se prefiere para todas las otras aplicaciones</a:t>
            </a: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s-ES" dirty="0"/>
              <a:t>Aspectos del hardware</a:t>
            </a:r>
            <a:endParaRPr lang="en-US" dirty="0"/>
          </a:p>
        </p:txBody>
      </p:sp>
      <p:sp>
        <p:nvSpPr>
          <p:cNvPr id="262147" name="Rectangle 3"/>
          <p:cNvSpPr>
            <a:spLocks noGrp="1" noChangeArrowheads="1"/>
          </p:cNvSpPr>
          <p:nvPr>
            <p:ph type="body" idx="1"/>
          </p:nvPr>
        </p:nvSpPr>
        <p:spPr>
          <a:xfrm>
            <a:off x="992188" y="1250950"/>
            <a:ext cx="7124700" cy="4919663"/>
          </a:xfrm>
        </p:spPr>
        <p:txBody>
          <a:bodyPr/>
          <a:lstStyle/>
          <a:p>
            <a:pPr>
              <a:lnSpc>
                <a:spcPct val="90000"/>
              </a:lnSpc>
            </a:pPr>
            <a:r>
              <a:rPr lang="es-ES" sz="1600" b="1">
                <a:solidFill>
                  <a:schemeClr val="tx2"/>
                </a:solidFill>
              </a:rPr>
              <a:t>Software RAID</a:t>
            </a:r>
            <a:r>
              <a:rPr lang="es-ES" sz="1600"/>
              <a:t>:  Las implantaciones RAID se hacen totalmente en software, sin ningún soporte hardware especial</a:t>
            </a:r>
            <a:endParaRPr lang="en-US" sz="1600"/>
          </a:p>
          <a:p>
            <a:pPr>
              <a:lnSpc>
                <a:spcPct val="90000"/>
              </a:lnSpc>
            </a:pPr>
            <a:r>
              <a:rPr lang="es-ES" sz="1600" b="1">
                <a:solidFill>
                  <a:schemeClr val="tx2"/>
                </a:solidFill>
              </a:rPr>
              <a:t>Hardware RAID</a:t>
            </a:r>
            <a:r>
              <a:rPr lang="es-ES" sz="1600"/>
              <a:t>:  Implantaciones RAID con hardware especial</a:t>
            </a:r>
            <a:endParaRPr lang="en-US" sz="1600"/>
          </a:p>
          <a:p>
            <a:pPr lvl="1">
              <a:lnSpc>
                <a:spcPct val="90000"/>
              </a:lnSpc>
            </a:pPr>
            <a:r>
              <a:rPr lang="es-ES" sz="1600"/>
              <a:t>Se emplea RAM no volátil para registrar las escrituras que se están ejecutando</a:t>
            </a:r>
            <a:endParaRPr lang="en-US" sz="1600"/>
          </a:p>
          <a:p>
            <a:pPr lvl="1">
              <a:lnSpc>
                <a:spcPct val="90000"/>
              </a:lnSpc>
            </a:pPr>
            <a:r>
              <a:rPr lang="es-ES" sz="1600"/>
              <a:t>Tener cuidado con:  fallos en el suministro eléctrico durante la escritura pueden originar la corrupción del disco</a:t>
            </a:r>
            <a:endParaRPr lang="en-US" sz="1600"/>
          </a:p>
          <a:p>
            <a:pPr lvl="2">
              <a:lnSpc>
                <a:spcPct val="90000"/>
              </a:lnSpc>
            </a:pPr>
            <a:r>
              <a:rPr lang="es-ES" sz="1600"/>
              <a:t>Por ejemplo, fallos después de escribir un bloque, pero antes de escribir el segundo en un sistema de imagen</a:t>
            </a:r>
            <a:endParaRPr lang="en-US" sz="1600"/>
          </a:p>
          <a:p>
            <a:pPr lvl="2">
              <a:lnSpc>
                <a:spcPct val="90000"/>
              </a:lnSpc>
            </a:pPr>
            <a:r>
              <a:rPr lang="es-ES" sz="1600"/>
              <a:t>Así, los datos corruptos deben detectarse cuando se reanuda el suministro eléctrico</a:t>
            </a:r>
            <a:endParaRPr lang="en-US" sz="1600"/>
          </a:p>
          <a:p>
            <a:pPr lvl="3">
              <a:lnSpc>
                <a:spcPct val="90000"/>
              </a:lnSpc>
            </a:pPr>
            <a:r>
              <a:rPr lang="es-ES" sz="1600"/>
              <a:t>La recuperación de la corrupción es similar a la recuperación desde discos fallidos</a:t>
            </a:r>
            <a:endParaRPr lang="en-US" sz="1600"/>
          </a:p>
          <a:p>
            <a:pPr lvl="3">
              <a:lnSpc>
                <a:spcPct val="90000"/>
              </a:lnSpc>
            </a:pPr>
            <a:r>
              <a:rPr lang="es-ES" sz="1600"/>
              <a:t>NV-RAM ayuda a detectar de manera eficiente bloques potencialmente corruptos</a:t>
            </a:r>
            <a:endParaRPr lang="en-US" sz="1600"/>
          </a:p>
          <a:p>
            <a:pPr lvl="4">
              <a:lnSpc>
                <a:spcPct val="90000"/>
              </a:lnSpc>
            </a:pPr>
            <a:r>
              <a:rPr lang="es-ES" sz="1600"/>
              <a:t>De lo contrario, todos los bloques del disco deben leerse y compararse con los bloques espejo/paridad</a:t>
            </a:r>
            <a:endParaRPr lang="en-US" sz="1600"/>
          </a:p>
          <a:p>
            <a:pPr lvl="3">
              <a:lnSpc>
                <a:spcPct val="90000"/>
              </a:lnSpc>
              <a:buFontTx/>
              <a:buNone/>
            </a:pP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p:cNvSpPr>
            <a:spLocks noGrp="1" noChangeArrowheads="1"/>
          </p:cNvSpPr>
          <p:nvPr>
            <p:ph type="title"/>
          </p:nvPr>
        </p:nvSpPr>
        <p:spPr/>
        <p:txBody>
          <a:bodyPr/>
          <a:lstStyle/>
          <a:p>
            <a:r>
              <a:rPr lang="es-ES" dirty="0"/>
              <a:t>Aspectos del hardware </a:t>
            </a:r>
            <a:r>
              <a:rPr lang="en-US" dirty="0"/>
              <a:t>(cont.)</a:t>
            </a:r>
          </a:p>
        </p:txBody>
      </p:sp>
      <p:sp>
        <p:nvSpPr>
          <p:cNvPr id="263171" name="Rectangle 1027"/>
          <p:cNvSpPr>
            <a:spLocks noGrp="1" noChangeArrowheads="1"/>
          </p:cNvSpPr>
          <p:nvPr>
            <p:ph type="body" idx="1"/>
          </p:nvPr>
        </p:nvSpPr>
        <p:spPr>
          <a:xfrm>
            <a:off x="914400" y="1122363"/>
            <a:ext cx="7080250" cy="4860925"/>
          </a:xfrm>
        </p:spPr>
        <p:txBody>
          <a:bodyPr/>
          <a:lstStyle/>
          <a:p>
            <a:r>
              <a:rPr lang="es-ES" sz="1600" b="1">
                <a:solidFill>
                  <a:schemeClr val="tx2"/>
                </a:solidFill>
              </a:rPr>
              <a:t>Intercambio en caliente</a:t>
            </a:r>
            <a:r>
              <a:rPr lang="es-ES" sz="1600"/>
              <a:t>: sustitución del disco mientras está funcionando, sin cortar el suministro eléctrico</a:t>
            </a:r>
            <a:endParaRPr lang="en-US" sz="1600"/>
          </a:p>
          <a:p>
            <a:pPr lvl="1"/>
            <a:r>
              <a:rPr lang="es-ES" sz="1600"/>
              <a:t>Soportado por algunos sistemas de hardware RAID</a:t>
            </a:r>
            <a:r>
              <a:rPr lang="en-US" sz="1600"/>
              <a:t>, </a:t>
            </a:r>
          </a:p>
          <a:p>
            <a:pPr lvl="1"/>
            <a:r>
              <a:rPr lang="es-ES" sz="1600"/>
              <a:t>reduce el tiempo de recuperación y mejora enormemente la fiabilidad</a:t>
            </a:r>
            <a:endParaRPr lang="en-US" sz="1600"/>
          </a:p>
          <a:p>
            <a:r>
              <a:rPr lang="es-ES" sz="1600"/>
              <a:t>Muchos sistemas mantienen </a:t>
            </a:r>
            <a:r>
              <a:rPr lang="es-ES" sz="1600">
                <a:solidFill>
                  <a:schemeClr val="tx2"/>
                </a:solidFill>
              </a:rPr>
              <a:t>discos de recambio</a:t>
            </a:r>
            <a:r>
              <a:rPr lang="es-ES" sz="1600"/>
              <a:t>, que se mantienen en línea y se usan para reemplazar los discos fallidos inmediatamente que se detecta el fallo</a:t>
            </a:r>
            <a:endParaRPr lang="en-US" sz="1600"/>
          </a:p>
          <a:p>
            <a:pPr lvl="1"/>
            <a:r>
              <a:rPr lang="es-ES" sz="1600"/>
              <a:t>Muchos sistemas mantienen discos de recambio, que se mantienen en línea y se usan para reemplazar los discos fallidos inmediatamente que se detecta el fallo</a:t>
            </a:r>
            <a:endParaRPr lang="en-US" sz="1600"/>
          </a:p>
          <a:p>
            <a:r>
              <a:rPr lang="es-ES" sz="1600"/>
              <a:t>Muchos sistemas de hardware RAID aseguran que un solo punto de fallo no detendrá el funcionamiento del sistema, empleando</a:t>
            </a:r>
            <a:endParaRPr lang="en-US" sz="1600"/>
          </a:p>
          <a:p>
            <a:pPr lvl="1"/>
            <a:r>
              <a:rPr lang="es-ES" sz="1600"/>
              <a:t>Fuentes de alimentación redundantes con batería de salvaguarda</a:t>
            </a:r>
            <a:endParaRPr lang="en-US" sz="1600"/>
          </a:p>
          <a:p>
            <a:pPr lvl="1"/>
            <a:r>
              <a:rPr lang="es-ES" sz="1600"/>
              <a:t>Múltiples controladores e interconexiones, como protección contra fallos de controlador/interconexión</a:t>
            </a:r>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s-ES" dirty="0"/>
              <a:t>Discos ópticos</a:t>
            </a:r>
            <a:endParaRPr lang="en-US" dirty="0"/>
          </a:p>
        </p:txBody>
      </p:sp>
      <p:sp>
        <p:nvSpPr>
          <p:cNvPr id="193539" name="Rectangle 3"/>
          <p:cNvSpPr>
            <a:spLocks noGrp="1" noChangeArrowheads="1"/>
          </p:cNvSpPr>
          <p:nvPr>
            <p:ph type="body" idx="1"/>
          </p:nvPr>
        </p:nvSpPr>
        <p:spPr>
          <a:xfrm>
            <a:off x="912813" y="1128713"/>
            <a:ext cx="7250112" cy="5375275"/>
          </a:xfrm>
        </p:spPr>
        <p:txBody>
          <a:bodyPr/>
          <a:lstStyle/>
          <a:p>
            <a:pPr>
              <a:lnSpc>
                <a:spcPct val="90000"/>
              </a:lnSpc>
            </a:pPr>
            <a:r>
              <a:rPr lang="es-ES" sz="1600"/>
              <a:t>Discos compactos con memoria de sólo lectura (CD-ROM)</a:t>
            </a:r>
            <a:endParaRPr lang="en-US" sz="1600"/>
          </a:p>
          <a:p>
            <a:pPr lvl="1">
              <a:lnSpc>
                <a:spcPct val="90000"/>
              </a:lnSpc>
            </a:pPr>
            <a:r>
              <a:rPr lang="es-ES" sz="1600"/>
              <a:t>Los discos pueden cargarse en, o eliminarse de una unidad</a:t>
            </a:r>
            <a:endParaRPr lang="en-US" sz="1600"/>
          </a:p>
          <a:p>
            <a:pPr lvl="1">
              <a:lnSpc>
                <a:spcPct val="90000"/>
              </a:lnSpc>
            </a:pPr>
            <a:r>
              <a:rPr lang="es-ES" sz="1600"/>
              <a:t>Elevada capacidad de almacenamiento (640 MB por disco)</a:t>
            </a:r>
            <a:endParaRPr lang="en-US" sz="1600"/>
          </a:p>
          <a:p>
            <a:pPr lvl="1">
              <a:lnSpc>
                <a:spcPct val="90000"/>
              </a:lnSpc>
            </a:pPr>
            <a:r>
              <a:rPr lang="es-ES" sz="1600"/>
              <a:t>Elevado tiempo de búsqueda de aproximadamente 100 milisegundos (la cabeza de lectura óptica es más pesada y lenta)</a:t>
            </a:r>
            <a:endParaRPr lang="en-US" sz="1600"/>
          </a:p>
          <a:p>
            <a:pPr lvl="1">
              <a:lnSpc>
                <a:spcPct val="90000"/>
              </a:lnSpc>
            </a:pPr>
            <a:r>
              <a:rPr lang="es-ES" sz="1600"/>
              <a:t>Latencia más alta (3.000 RPM) y menor velocidad de transferencia de datos (3-6 MB/s), comparada con los discos magnéticos</a:t>
            </a:r>
            <a:endParaRPr lang="en-US" sz="1600"/>
          </a:p>
          <a:p>
            <a:pPr>
              <a:lnSpc>
                <a:spcPct val="90000"/>
              </a:lnSpc>
            </a:pPr>
            <a:r>
              <a:rPr lang="es-ES" sz="1600"/>
              <a:t>Video disco digital (DVD) </a:t>
            </a:r>
            <a:endParaRPr lang="en-US" sz="1600"/>
          </a:p>
          <a:p>
            <a:pPr lvl="1">
              <a:lnSpc>
                <a:spcPct val="90000"/>
              </a:lnSpc>
            </a:pPr>
            <a:r>
              <a:rPr lang="es-ES" sz="1600"/>
              <a:t>El DVD-5 almacena 4.7 GB  y el DVD-9 8.5 GB </a:t>
            </a:r>
            <a:endParaRPr lang="en-US" sz="1600"/>
          </a:p>
          <a:p>
            <a:pPr lvl="1">
              <a:lnSpc>
                <a:spcPct val="90000"/>
              </a:lnSpc>
            </a:pPr>
            <a:r>
              <a:rPr lang="es-ES" sz="1600"/>
              <a:t>DVD-10 y DVD-18 están formateados por las dos caras, con capacidades de 9.4 GB y 17 GB</a:t>
            </a:r>
            <a:endParaRPr lang="en-US" sz="1600"/>
          </a:p>
          <a:p>
            <a:pPr lvl="1">
              <a:lnSpc>
                <a:spcPct val="90000"/>
              </a:lnSpc>
            </a:pPr>
            <a:r>
              <a:rPr lang="es-ES" sz="1600"/>
              <a:t>Otras características similares al CD-ROM </a:t>
            </a:r>
            <a:endParaRPr lang="en-US" sz="1600"/>
          </a:p>
          <a:p>
            <a:pPr>
              <a:lnSpc>
                <a:spcPct val="90000"/>
              </a:lnSpc>
            </a:pPr>
            <a:r>
              <a:rPr lang="es-ES" sz="1600"/>
              <a:t>Las versiones de grabación de una sola vez (CD-R y DVD-R) se están haciendo populares</a:t>
            </a:r>
            <a:endParaRPr lang="en-US" sz="1600"/>
          </a:p>
          <a:p>
            <a:pPr lvl="1">
              <a:lnSpc>
                <a:spcPct val="90000"/>
              </a:lnSpc>
            </a:pPr>
            <a:r>
              <a:rPr lang="es-ES" sz="1600"/>
              <a:t>los datos sólo se pueden escribir una vez y no se pueden borrar</a:t>
            </a:r>
            <a:r>
              <a:rPr lang="en-US" sz="1600"/>
              <a:t>.</a:t>
            </a:r>
          </a:p>
          <a:p>
            <a:pPr lvl="1">
              <a:lnSpc>
                <a:spcPct val="90000"/>
              </a:lnSpc>
            </a:pPr>
            <a:r>
              <a:rPr lang="es-ES" sz="1600"/>
              <a:t>alta capacidad y larga vida; se usan para el almacenamiento de archivos</a:t>
            </a:r>
            <a:endParaRPr lang="en-US" sz="1600"/>
          </a:p>
          <a:p>
            <a:pPr lvl="1">
              <a:lnSpc>
                <a:spcPct val="90000"/>
              </a:lnSpc>
            </a:pPr>
            <a:r>
              <a:rPr lang="es-ES" sz="1600"/>
              <a:t>Versiones de escritura múltiple (CD-RW, DVD-RW, DVD+RW y DVD-RAM) también están disponibles</a:t>
            </a:r>
            <a:endParaRPr 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26"/>
          <p:cNvSpPr>
            <a:spLocks noGrp="1" noChangeArrowheads="1"/>
          </p:cNvSpPr>
          <p:nvPr>
            <p:ph type="title"/>
          </p:nvPr>
        </p:nvSpPr>
        <p:spPr/>
        <p:txBody>
          <a:bodyPr/>
          <a:lstStyle/>
          <a:p>
            <a:r>
              <a:rPr lang="es-ES" dirty="0"/>
              <a:t>Cintas magnéticas</a:t>
            </a:r>
            <a:endParaRPr lang="en-US" dirty="0"/>
          </a:p>
        </p:txBody>
      </p:sp>
      <p:sp>
        <p:nvSpPr>
          <p:cNvPr id="194563" name="Rectangle 1027"/>
          <p:cNvSpPr>
            <a:spLocks noGrp="1" noChangeArrowheads="1"/>
          </p:cNvSpPr>
          <p:nvPr>
            <p:ph type="body" idx="1"/>
          </p:nvPr>
        </p:nvSpPr>
        <p:spPr>
          <a:xfrm>
            <a:off x="985838" y="1165225"/>
            <a:ext cx="6964362" cy="4830763"/>
          </a:xfrm>
        </p:spPr>
        <p:txBody>
          <a:bodyPr/>
          <a:lstStyle/>
          <a:p>
            <a:pPr>
              <a:lnSpc>
                <a:spcPct val="90000"/>
              </a:lnSpc>
            </a:pPr>
            <a:r>
              <a:rPr lang="es-ES" sz="1400"/>
              <a:t>Contienen grandes volúmenes de datos y aportan velocidades de transferencia altas</a:t>
            </a:r>
            <a:endParaRPr lang="en-US" sz="1400"/>
          </a:p>
          <a:p>
            <a:pPr lvl="1">
              <a:lnSpc>
                <a:spcPct val="90000"/>
              </a:lnSpc>
            </a:pPr>
            <a:r>
              <a:rPr lang="es-ES" sz="1400"/>
              <a:t>Unos pocos GB para el formato DAT (Cinta de audio digital), 10-40 GB con formato DLT (Cinta lineal digital), más de 100 GB con formato Ultrium y 330 GB con formato de exploración helicoidal Ampex</a:t>
            </a:r>
            <a:endParaRPr lang="en-US" sz="1400"/>
          </a:p>
          <a:p>
            <a:pPr lvl="1">
              <a:lnSpc>
                <a:spcPct val="90000"/>
              </a:lnSpc>
            </a:pPr>
            <a:r>
              <a:rPr lang="es-ES" sz="1400"/>
              <a:t>Velocidades de transferencia desde unos pocos hasta 10 MB/s</a:t>
            </a:r>
            <a:endParaRPr lang="en-US" sz="1400"/>
          </a:p>
          <a:p>
            <a:pPr>
              <a:lnSpc>
                <a:spcPct val="90000"/>
              </a:lnSpc>
            </a:pPr>
            <a:r>
              <a:rPr lang="es-ES" sz="1400"/>
              <a:t>Actualmente es el medio de almacenamiento más barato</a:t>
            </a:r>
            <a:endParaRPr lang="en-US" sz="1400"/>
          </a:p>
          <a:p>
            <a:pPr lvl="1">
              <a:lnSpc>
                <a:spcPct val="90000"/>
              </a:lnSpc>
            </a:pPr>
            <a:r>
              <a:rPr lang="es-ES" sz="1400"/>
              <a:t>Las cintas son baratas, pero el coste de las unidades es muy alto</a:t>
            </a:r>
            <a:endParaRPr lang="en-US" sz="1400"/>
          </a:p>
          <a:p>
            <a:pPr>
              <a:lnSpc>
                <a:spcPct val="90000"/>
              </a:lnSpc>
            </a:pPr>
            <a:r>
              <a:rPr lang="es-ES" sz="1400"/>
              <a:t>Tiempo de acceso muy lento, en comparación con los discos magnéticos y ópticos</a:t>
            </a:r>
            <a:endParaRPr lang="en-US" sz="1400"/>
          </a:p>
          <a:p>
            <a:pPr lvl="1">
              <a:lnSpc>
                <a:spcPct val="90000"/>
              </a:lnSpc>
            </a:pPr>
            <a:r>
              <a:rPr lang="es-ES" sz="1400"/>
              <a:t>limitado a accesos secuenciales</a:t>
            </a:r>
            <a:r>
              <a:rPr lang="en-US" sz="1400"/>
              <a:t>.</a:t>
            </a:r>
          </a:p>
          <a:p>
            <a:pPr lvl="1">
              <a:lnSpc>
                <a:spcPct val="90000"/>
              </a:lnSpc>
            </a:pPr>
            <a:r>
              <a:rPr lang="es-ES" sz="1400"/>
              <a:t>Algunos formatos (Accelis) soportan búsquedas más rápidas (décimas de segundo) al precio de reducir la capacidad</a:t>
            </a:r>
            <a:endParaRPr lang="en-US" sz="1400"/>
          </a:p>
          <a:p>
            <a:pPr>
              <a:lnSpc>
                <a:spcPct val="90000"/>
              </a:lnSpc>
            </a:pPr>
            <a:r>
              <a:rPr lang="es-ES" sz="1400"/>
              <a:t>Usado principalmente para copias de seguridad, para el almacenamiento de información que se usa poco frecuentemente y como un medio sin conexión para la transferencia de información desde un sistema a otro</a:t>
            </a:r>
            <a:r>
              <a:rPr lang="en-US" sz="1400"/>
              <a:t>.</a:t>
            </a:r>
          </a:p>
          <a:p>
            <a:pPr>
              <a:lnSpc>
                <a:spcPct val="90000"/>
              </a:lnSpc>
            </a:pPr>
            <a:r>
              <a:rPr lang="es-ES" sz="1400"/>
              <a:t>Los cambiadores de cintas se emplean para el almacenamiento de muy alta capacidad</a:t>
            </a:r>
            <a:endParaRPr lang="en-US" sz="1400"/>
          </a:p>
          <a:p>
            <a:pPr lvl="1">
              <a:lnSpc>
                <a:spcPct val="90000"/>
              </a:lnSpc>
            </a:pPr>
            <a:r>
              <a:rPr lang="es-ES" sz="1400"/>
              <a:t>desde terabyte (10</a:t>
            </a:r>
            <a:r>
              <a:rPr lang="es-ES" sz="1400" baseline="30000"/>
              <a:t>12 </a:t>
            </a:r>
            <a:r>
              <a:rPr lang="es-ES" sz="1400"/>
              <a:t>bytes) hasta petabyte (10</a:t>
            </a:r>
            <a:r>
              <a:rPr lang="es-ES" sz="1400" baseline="30000"/>
              <a:t>15 </a:t>
            </a:r>
            <a:r>
              <a:rPr lang="es-ES" sz="1400"/>
              <a:t>bytes</a:t>
            </a:r>
            <a:r>
              <a:rPr lang="en-US" sz="14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s-ES" dirty="0"/>
              <a:t>Acceso al almacenamiento</a:t>
            </a:r>
            <a:endParaRPr lang="en-US" dirty="0"/>
          </a:p>
        </p:txBody>
      </p:sp>
      <p:sp>
        <p:nvSpPr>
          <p:cNvPr id="195587" name="Rectangle 3"/>
          <p:cNvSpPr>
            <a:spLocks noGrp="1" noChangeArrowheads="1"/>
          </p:cNvSpPr>
          <p:nvPr>
            <p:ph type="body" idx="1"/>
          </p:nvPr>
        </p:nvSpPr>
        <p:spPr>
          <a:xfrm>
            <a:off x="1000125" y="1179513"/>
            <a:ext cx="7197725" cy="4816475"/>
          </a:xfrm>
        </p:spPr>
        <p:txBody>
          <a:bodyPr/>
          <a:lstStyle/>
          <a:p>
            <a:r>
              <a:rPr lang="es-ES"/>
              <a:t>Un archivo de base de datos está dividido en unidades de almacenamiento de longitud fija, denominadas </a:t>
            </a:r>
            <a:r>
              <a:rPr lang="es-ES" b="1">
                <a:solidFill>
                  <a:schemeClr val="tx2"/>
                </a:solidFill>
              </a:rPr>
              <a:t>bloques</a:t>
            </a:r>
            <a:r>
              <a:rPr lang="es-ES"/>
              <a:t>.  Los bloques son unidades de asignación de almacenamiento y de transferencia de datos</a:t>
            </a:r>
            <a:r>
              <a:rPr lang="en-US"/>
              <a:t>.</a:t>
            </a:r>
          </a:p>
          <a:p>
            <a:r>
              <a:rPr lang="es-ES"/>
              <a:t>El sistema de bases de datos busca minimizar el número de transferencias de bloques entre el disco y la memoria.  Se puede reducir el número de accesos a disco manteniendo en memoria tantos bloques como sea posible</a:t>
            </a:r>
            <a:r>
              <a:rPr lang="en-US"/>
              <a:t>.</a:t>
            </a:r>
          </a:p>
          <a:p>
            <a:r>
              <a:rPr lang="es-ES" b="1">
                <a:solidFill>
                  <a:schemeClr val="tx2"/>
                </a:solidFill>
              </a:rPr>
              <a:t>Memoria intermedia</a:t>
            </a:r>
            <a:r>
              <a:rPr lang="es-ES" b="1"/>
              <a:t> </a:t>
            </a:r>
            <a:r>
              <a:rPr lang="es-ES"/>
              <a:t>– parte de la memoria principal disponible para almacenar copias de bloques del disco</a:t>
            </a:r>
            <a:r>
              <a:rPr lang="en-US"/>
              <a:t>.</a:t>
            </a:r>
          </a:p>
          <a:p>
            <a:r>
              <a:rPr lang="es-ES" b="1">
                <a:solidFill>
                  <a:schemeClr val="tx2"/>
                </a:solidFill>
              </a:rPr>
              <a:t>Gestor de la memoria intermedia</a:t>
            </a:r>
            <a:r>
              <a:rPr lang="es-ES"/>
              <a:t> – subsistema responsable de asignar el espacio de la memoria intermedia en la memoria principal</a:t>
            </a:r>
            <a:r>
              <a:rPr lang="en-US"/>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s-ES" dirty="0"/>
              <a:t>Gestor de la memoria intermedia</a:t>
            </a:r>
            <a:endParaRPr lang="en-US" dirty="0"/>
          </a:p>
        </p:txBody>
      </p:sp>
      <p:sp>
        <p:nvSpPr>
          <p:cNvPr id="196611" name="Rectangle 3"/>
          <p:cNvSpPr>
            <a:spLocks noGrp="1" noChangeArrowheads="1"/>
          </p:cNvSpPr>
          <p:nvPr>
            <p:ph type="body" idx="1"/>
          </p:nvPr>
        </p:nvSpPr>
        <p:spPr>
          <a:xfrm>
            <a:off x="835025" y="1133475"/>
            <a:ext cx="7227888" cy="5026025"/>
          </a:xfrm>
        </p:spPr>
        <p:txBody>
          <a:bodyPr/>
          <a:lstStyle/>
          <a:p>
            <a:pPr marL="381000" indent="-381000">
              <a:lnSpc>
                <a:spcPct val="90000"/>
              </a:lnSpc>
            </a:pPr>
            <a:r>
              <a:rPr lang="es-ES"/>
              <a:t>Los programas llaman al gestor de memoria intermedia cuando necesitan un bloque del disco</a:t>
            </a:r>
            <a:r>
              <a:rPr lang="en-US"/>
              <a:t>.</a:t>
            </a:r>
          </a:p>
          <a:p>
            <a:pPr marL="800100" lvl="1" indent="-342900">
              <a:lnSpc>
                <a:spcPct val="90000"/>
              </a:lnSpc>
              <a:buFont typeface="Monotype Sorts" pitchFamily="2" charset="2"/>
              <a:buAutoNum type="arabicPeriod"/>
            </a:pPr>
            <a:r>
              <a:rPr lang="es-ES"/>
              <a:t>Si el bloque ya está en la memoria intermedia, a la solicitud del programa se da la dirección del bloque en la memoria principal </a:t>
            </a:r>
            <a:endParaRPr lang="en-US"/>
          </a:p>
          <a:p>
            <a:pPr marL="800100" lvl="1" indent="-342900">
              <a:lnSpc>
                <a:spcPct val="90000"/>
              </a:lnSpc>
            </a:pPr>
            <a:r>
              <a:rPr lang="es-ES"/>
              <a:t>Si el bloque no está en la memoria intermedia</a:t>
            </a:r>
            <a:r>
              <a:rPr lang="en-US"/>
              <a:t>, el gestor de memoria intermedia</a:t>
            </a:r>
          </a:p>
          <a:p>
            <a:pPr marL="1200150" lvl="2" indent="-342900">
              <a:lnSpc>
                <a:spcPct val="90000"/>
              </a:lnSpc>
              <a:buFont typeface="Monotype Sorts" pitchFamily="2" charset="2"/>
              <a:buAutoNum type="arabicPeriod"/>
            </a:pPr>
            <a:r>
              <a:rPr lang="es-ES"/>
              <a:t>asigna espacio en la memoria intermedia para el bloque</a:t>
            </a:r>
            <a:endParaRPr lang="en-US"/>
          </a:p>
          <a:p>
            <a:pPr marL="1543050" lvl="3" indent="-342900">
              <a:lnSpc>
                <a:spcPct val="90000"/>
              </a:lnSpc>
              <a:buFont typeface="Monotype Sorts" pitchFamily="2" charset="2"/>
              <a:buAutoNum type="arabicPeriod"/>
            </a:pPr>
            <a:r>
              <a:rPr lang="es-ES"/>
              <a:t>reemplazando (desechando) algún otro bloque, si es necesario, para hacer espacio al nuevo bloque</a:t>
            </a:r>
            <a:r>
              <a:rPr lang="en-US"/>
              <a:t>.</a:t>
            </a:r>
          </a:p>
          <a:p>
            <a:pPr marL="1543050" lvl="3" indent="-342900">
              <a:lnSpc>
                <a:spcPct val="90000"/>
              </a:lnSpc>
              <a:buFont typeface="Monotype Sorts" pitchFamily="2" charset="2"/>
              <a:buAutoNum type="arabicPeriod"/>
            </a:pPr>
            <a:r>
              <a:rPr lang="es-ES"/>
              <a:t>El bloque desechado se graba de nuevo a disco, sólo si se modificó desde el momento en que fue grabado a / tomado del disco</a:t>
            </a:r>
            <a:r>
              <a:rPr lang="en-US"/>
              <a:t>.</a:t>
            </a:r>
          </a:p>
          <a:p>
            <a:pPr marL="1200150" lvl="2" indent="-342900">
              <a:lnSpc>
                <a:spcPct val="90000"/>
              </a:lnSpc>
              <a:buFont typeface="Monotype Sorts" pitchFamily="2" charset="2"/>
              <a:buAutoNum type="arabicPeriod"/>
            </a:pPr>
            <a:r>
              <a:rPr lang="es-ES"/>
              <a:t>lee el bloque desde el disco a la memoria intermedia y pasa la dirección del bloque en la memoria principal al solicitante</a:t>
            </a:r>
            <a:r>
              <a:rPr lang="en-US"/>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8350" y="360363"/>
            <a:ext cx="8077200" cy="609600"/>
          </a:xfrm>
        </p:spPr>
        <p:txBody>
          <a:bodyPr/>
          <a:lstStyle/>
          <a:p>
            <a:r>
              <a:rPr lang="es-ES" sz="2800" dirty="0"/>
              <a:t>Políticas de sustitución de la memoria intermedia</a:t>
            </a:r>
            <a:endParaRPr lang="en-US" sz="2800" dirty="0"/>
          </a:p>
        </p:txBody>
      </p:sp>
      <p:sp>
        <p:nvSpPr>
          <p:cNvPr id="197635" name="Rectangle 3"/>
          <p:cNvSpPr>
            <a:spLocks noGrp="1" noChangeArrowheads="1"/>
          </p:cNvSpPr>
          <p:nvPr>
            <p:ph type="body" idx="1"/>
          </p:nvPr>
        </p:nvSpPr>
        <p:spPr>
          <a:xfrm>
            <a:off x="914400" y="1122363"/>
            <a:ext cx="7380288" cy="5067300"/>
          </a:xfrm>
        </p:spPr>
        <p:txBody>
          <a:bodyPr/>
          <a:lstStyle/>
          <a:p>
            <a:pPr>
              <a:lnSpc>
                <a:spcPct val="90000"/>
              </a:lnSpc>
            </a:pPr>
            <a:r>
              <a:rPr lang="es-ES"/>
              <a:t>La mayoría de los sistemas operativos reemplazan el bloque </a:t>
            </a:r>
            <a:r>
              <a:rPr lang="es-ES" b="1">
                <a:solidFill>
                  <a:schemeClr val="tx2"/>
                </a:solidFill>
              </a:rPr>
              <a:t>menos recientemente utilizado</a:t>
            </a:r>
            <a:r>
              <a:rPr lang="es-ES" b="1"/>
              <a:t> </a:t>
            </a:r>
            <a:r>
              <a:rPr lang="es-ES"/>
              <a:t>(</a:t>
            </a:r>
            <a:r>
              <a:rPr lang="es-ES">
                <a:solidFill>
                  <a:schemeClr val="tx2"/>
                </a:solidFill>
              </a:rPr>
              <a:t>estrategia LRU</a:t>
            </a:r>
            <a:r>
              <a:rPr lang="es-ES"/>
              <a:t>)</a:t>
            </a:r>
            <a:endParaRPr lang="en-US"/>
          </a:p>
          <a:p>
            <a:pPr>
              <a:lnSpc>
                <a:spcPct val="90000"/>
              </a:lnSpc>
            </a:pPr>
            <a:r>
              <a:rPr lang="es-ES"/>
              <a:t>Idea tras LRU – utilizar el último modelo de referencias del bloque como un indicador de referencias futuras</a:t>
            </a:r>
            <a:endParaRPr lang="en-US"/>
          </a:p>
          <a:p>
            <a:pPr>
              <a:lnSpc>
                <a:spcPct val="90000"/>
              </a:lnSpc>
            </a:pPr>
            <a:r>
              <a:rPr lang="es-ES"/>
              <a:t>Las consultas han de definir bien los modelos de acceso ( tales como búsquedas secuenciales) y un sistema de base de datos puede utilizar la información de una consulta de usuario para predecir referencias futuras</a:t>
            </a:r>
            <a:endParaRPr lang="en-US"/>
          </a:p>
          <a:p>
            <a:pPr lvl="1">
              <a:lnSpc>
                <a:spcPct val="90000"/>
              </a:lnSpc>
            </a:pPr>
            <a:r>
              <a:rPr lang="es-ES"/>
              <a:t>LRU puede ser una mala estrategia para ciertos modelos de accesos que implican búsquedas repetidas de datos</a:t>
            </a:r>
            <a:endParaRPr lang="en-US"/>
          </a:p>
          <a:p>
            <a:pPr lvl="2">
              <a:lnSpc>
                <a:spcPct val="90000"/>
              </a:lnSpc>
            </a:pPr>
            <a:r>
              <a:rPr lang="en-US"/>
              <a:t> </a:t>
            </a:r>
            <a:r>
              <a:rPr lang="es-ES"/>
              <a:t>por ejemplo, al calcular la reunión de 2 relaciones </a:t>
            </a:r>
            <a:r>
              <a:rPr lang="es-ES" i="1"/>
              <a:t>r</a:t>
            </a:r>
            <a:r>
              <a:rPr lang="es-ES"/>
              <a:t> y </a:t>
            </a:r>
            <a:r>
              <a:rPr lang="es-ES" i="1"/>
              <a:t>s</a:t>
            </a:r>
            <a:r>
              <a:rPr lang="es-ES"/>
              <a:t> mediante un bucle anidado </a:t>
            </a:r>
            <a:br>
              <a:rPr lang="es-ES"/>
            </a:br>
            <a:r>
              <a:rPr lang="es-ES"/>
              <a:t>  para cada tupla </a:t>
            </a:r>
            <a:r>
              <a:rPr lang="es-ES" i="1"/>
              <a:t>tr</a:t>
            </a:r>
            <a:r>
              <a:rPr lang="es-ES"/>
              <a:t> de </a:t>
            </a:r>
            <a:r>
              <a:rPr lang="es-ES" i="1"/>
              <a:t>r</a:t>
            </a:r>
            <a:r>
              <a:rPr lang="es-ES"/>
              <a:t> hacer </a:t>
            </a:r>
            <a:br>
              <a:rPr lang="es-ES"/>
            </a:br>
            <a:r>
              <a:rPr lang="es-ES"/>
              <a:t>     para cada tupla </a:t>
            </a:r>
            <a:r>
              <a:rPr lang="es-ES" i="1"/>
              <a:t>ts</a:t>
            </a:r>
            <a:r>
              <a:rPr lang="es-ES"/>
              <a:t> de </a:t>
            </a:r>
            <a:r>
              <a:rPr lang="es-ES" i="1"/>
              <a:t>s</a:t>
            </a:r>
            <a:r>
              <a:rPr lang="es-ES"/>
              <a:t> hacer </a:t>
            </a:r>
            <a:br>
              <a:rPr lang="es-ES"/>
            </a:br>
            <a:r>
              <a:rPr lang="es-ES"/>
              <a:t>       si las tuplas </a:t>
            </a:r>
            <a:r>
              <a:rPr lang="es-ES" i="1"/>
              <a:t>tr</a:t>
            </a:r>
            <a:r>
              <a:rPr lang="es-ES"/>
              <a:t> y </a:t>
            </a:r>
            <a:r>
              <a:rPr lang="es-ES" i="1"/>
              <a:t>ts</a:t>
            </a:r>
            <a:r>
              <a:rPr lang="es-ES"/>
              <a:t> se corresponden </a:t>
            </a:r>
            <a:r>
              <a:rPr lang="en-US"/>
              <a:t>…</a:t>
            </a:r>
          </a:p>
          <a:p>
            <a:pPr lvl="1">
              <a:lnSpc>
                <a:spcPct val="90000"/>
              </a:lnSpc>
            </a:pPr>
            <a:r>
              <a:rPr lang="es-ES"/>
              <a:t>Es preferible una estrategia mixta, con sugerencias sobre la estrategia de sustitución aportada por el optimizador de consultas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768350" y="388938"/>
            <a:ext cx="8077200" cy="609600"/>
          </a:xfrm>
        </p:spPr>
        <p:txBody>
          <a:bodyPr/>
          <a:lstStyle/>
          <a:p>
            <a:r>
              <a:rPr lang="es-ES" sz="2800" dirty="0"/>
              <a:t>Políticas de sustitución de la memoria intermedia </a:t>
            </a:r>
            <a:r>
              <a:rPr lang="en-US" sz="2800" dirty="0"/>
              <a:t>(cont.)</a:t>
            </a:r>
          </a:p>
        </p:txBody>
      </p:sp>
      <p:sp>
        <p:nvSpPr>
          <p:cNvPr id="198659" name="Rectangle 3"/>
          <p:cNvSpPr>
            <a:spLocks noGrp="1" noChangeArrowheads="1"/>
          </p:cNvSpPr>
          <p:nvPr>
            <p:ph type="body" idx="1"/>
          </p:nvPr>
        </p:nvSpPr>
        <p:spPr>
          <a:xfrm>
            <a:off x="914400" y="1122363"/>
            <a:ext cx="7197725" cy="5019675"/>
          </a:xfrm>
        </p:spPr>
        <p:txBody>
          <a:bodyPr/>
          <a:lstStyle/>
          <a:p>
            <a:r>
              <a:rPr lang="es-ES" sz="1600" b="1">
                <a:solidFill>
                  <a:schemeClr val="tx2"/>
                </a:solidFill>
              </a:rPr>
              <a:t>Bloque clavado</a:t>
            </a:r>
            <a:r>
              <a:rPr lang="es-ES" sz="1600"/>
              <a:t> – bloque de memoria que no tiene permitido ser grabado de nuevo a disco</a:t>
            </a:r>
            <a:r>
              <a:rPr lang="en-US" sz="1600"/>
              <a:t>.</a:t>
            </a:r>
          </a:p>
          <a:p>
            <a:r>
              <a:rPr lang="es-ES" sz="1600" b="1">
                <a:solidFill>
                  <a:schemeClr val="tx2"/>
                </a:solidFill>
              </a:rPr>
              <a:t>Estrategia de extracción inmediata</a:t>
            </a:r>
            <a:r>
              <a:rPr lang="es-ES" sz="1600"/>
              <a:t> – libera el espacio ocupado por un bloque tan pronto como se procesa la tupla final de ese bloque</a:t>
            </a:r>
            <a:endParaRPr lang="en-US" sz="1600"/>
          </a:p>
          <a:p>
            <a:r>
              <a:rPr lang="es-ES" sz="1600">
                <a:solidFill>
                  <a:schemeClr val="tx2"/>
                </a:solidFill>
              </a:rPr>
              <a:t>Estrategia del utilizado más recientemente (MRU)</a:t>
            </a:r>
            <a:r>
              <a:rPr lang="es-ES" sz="1600"/>
              <a:t> – el sistema debe clavar el bloque que se está procesando actualmente.  Después de procesar la tupla final de ese bloque, se desclava y se convierte en el bloque más recientemente utilizado</a:t>
            </a:r>
            <a:r>
              <a:rPr lang="en-US" sz="1600"/>
              <a:t>.</a:t>
            </a:r>
          </a:p>
          <a:p>
            <a:r>
              <a:rPr lang="es-ES" sz="1600"/>
              <a:t>El gestor de la memoria intermedia puede utilizar información estadística con respecto a la probabilidad de que una petición referencie una determinada relación</a:t>
            </a:r>
            <a:endParaRPr lang="en-US" sz="1600"/>
          </a:p>
          <a:p>
            <a:pPr lvl="1"/>
            <a:r>
              <a:rPr lang="es-ES" sz="1600"/>
              <a:t>Por ejemplo, el diccionario de datos es accedido frecuentemente.  Heurística:  mantiene los bloques del diccionario de datos en la memoria intermedia de la memoria principal</a:t>
            </a:r>
            <a:endParaRPr lang="en-US" sz="1600"/>
          </a:p>
          <a:p>
            <a:r>
              <a:rPr lang="es-ES" sz="1600"/>
              <a:t>Los gestores de la memoria intermedia también soportan la </a:t>
            </a:r>
            <a:r>
              <a:rPr lang="es-ES" sz="1600">
                <a:solidFill>
                  <a:schemeClr val="tx2"/>
                </a:solidFill>
              </a:rPr>
              <a:t>salida forzada</a:t>
            </a:r>
            <a:r>
              <a:rPr lang="es-ES" sz="1600"/>
              <a:t> de bloques con fines de recuperación (más en el Capítulo 17)</a:t>
            </a:r>
            <a:endParaRPr 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s-ES" dirty="0"/>
              <a:t>Organización de archivos</a:t>
            </a:r>
            <a:endParaRPr lang="en-US" dirty="0"/>
          </a:p>
        </p:txBody>
      </p:sp>
      <p:sp>
        <p:nvSpPr>
          <p:cNvPr id="199683" name="Rectangle 3"/>
          <p:cNvSpPr>
            <a:spLocks noGrp="1" noChangeArrowheads="1"/>
          </p:cNvSpPr>
          <p:nvPr>
            <p:ph type="body" idx="1"/>
          </p:nvPr>
        </p:nvSpPr>
        <p:spPr>
          <a:xfrm>
            <a:off x="914400" y="1250950"/>
            <a:ext cx="7210425" cy="4887913"/>
          </a:xfrm>
        </p:spPr>
        <p:txBody>
          <a:bodyPr/>
          <a:lstStyle/>
          <a:p>
            <a:r>
              <a:rPr lang="es-ES"/>
              <a:t>La base de datos está almacenada como un grupo de </a:t>
            </a:r>
            <a:r>
              <a:rPr lang="es-ES" i="1"/>
              <a:t>archivos</a:t>
            </a:r>
            <a:r>
              <a:rPr lang="es-ES"/>
              <a:t>.  Cada archivo es una secuencia de </a:t>
            </a:r>
            <a:r>
              <a:rPr lang="es-ES" i="1"/>
              <a:t>registros</a:t>
            </a:r>
            <a:r>
              <a:rPr lang="es-ES"/>
              <a:t>.</a:t>
            </a:r>
            <a:r>
              <a:rPr lang="es-ES" i="1"/>
              <a:t>  </a:t>
            </a:r>
            <a:r>
              <a:rPr lang="es-ES"/>
              <a:t>Un registro es una secuencia de </a:t>
            </a:r>
            <a:r>
              <a:rPr lang="es-ES" i="1"/>
              <a:t>campos</a:t>
            </a:r>
            <a:r>
              <a:rPr lang="en-US"/>
              <a:t>.</a:t>
            </a:r>
          </a:p>
          <a:p>
            <a:r>
              <a:rPr lang="es-ES"/>
              <a:t>Un enfoque puede ser</a:t>
            </a:r>
            <a:r>
              <a:rPr lang="en-US"/>
              <a:t>:</a:t>
            </a:r>
          </a:p>
          <a:p>
            <a:pPr marL="465138" lvl="1" indent="-7938"/>
            <a:r>
              <a:rPr lang="es-ES"/>
              <a:t>suponer que el tamaño del registro es fijo</a:t>
            </a:r>
            <a:endParaRPr lang="en-US"/>
          </a:p>
          <a:p>
            <a:pPr marL="465138" lvl="1" indent="-7938"/>
            <a:r>
              <a:rPr lang="es-ES"/>
              <a:t>cada archivo tiene sólo registros de un determinado tipo</a:t>
            </a:r>
            <a:endParaRPr lang="en-US"/>
          </a:p>
          <a:p>
            <a:pPr marL="465138" lvl="1" indent="-7938"/>
            <a:r>
              <a:rPr lang="es-ES"/>
              <a:t>se usan diferentes archivos para diferentes relaciones</a:t>
            </a:r>
            <a:endParaRPr lang="en-US"/>
          </a:p>
          <a:p>
            <a:pPr>
              <a:buFont typeface="Monotype Sorts" pitchFamily="2" charset="2"/>
              <a:buNone/>
            </a:pPr>
            <a:r>
              <a:rPr lang="es-ES"/>
              <a:t>     Este caso es el más fácil de implementar; se considerarán registros de longitud variable posteriormente</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s-ES"/>
              <a:t>Medios físicos de almacenamiento</a:t>
            </a:r>
            <a:endParaRPr lang="en-US"/>
          </a:p>
        </p:txBody>
      </p:sp>
      <p:sp>
        <p:nvSpPr>
          <p:cNvPr id="174083" name="Rectangle 3"/>
          <p:cNvSpPr>
            <a:spLocks noGrp="1" noChangeArrowheads="1"/>
          </p:cNvSpPr>
          <p:nvPr>
            <p:ph type="body" idx="1"/>
          </p:nvPr>
        </p:nvSpPr>
        <p:spPr>
          <a:xfrm>
            <a:off x="914400" y="1250950"/>
            <a:ext cx="7342188" cy="4830763"/>
          </a:xfrm>
        </p:spPr>
        <p:txBody>
          <a:bodyPr/>
          <a:lstStyle/>
          <a:p>
            <a:r>
              <a:rPr lang="es-ES" b="1" dirty="0">
                <a:solidFill>
                  <a:schemeClr val="tx2"/>
                </a:solidFill>
              </a:rPr>
              <a:t>Cache</a:t>
            </a:r>
            <a:r>
              <a:rPr lang="es-ES" dirty="0"/>
              <a:t> – la forma más rápida y costosa de almacenamiento; volátil; gestionada por el hardware del sistema informático</a:t>
            </a:r>
            <a:r>
              <a:rPr lang="en-US" dirty="0" smtClean="0"/>
              <a:t>. No </a:t>
            </a:r>
            <a:r>
              <a:rPr lang="en-US" dirty="0" err="1" smtClean="0"/>
              <a:t>es</a:t>
            </a:r>
            <a:r>
              <a:rPr lang="en-US" dirty="0" smtClean="0"/>
              <a:t> </a:t>
            </a:r>
            <a:r>
              <a:rPr lang="en-US" dirty="0" err="1" smtClean="0"/>
              <a:t>gestionada</a:t>
            </a:r>
            <a:r>
              <a:rPr lang="en-US" dirty="0" smtClean="0"/>
              <a:t> </a:t>
            </a:r>
            <a:r>
              <a:rPr lang="en-US" dirty="0" err="1" smtClean="0"/>
              <a:t>por</a:t>
            </a:r>
            <a:r>
              <a:rPr lang="en-US" dirty="0" smtClean="0"/>
              <a:t> los </a:t>
            </a:r>
            <a:r>
              <a:rPr lang="en-US" dirty="0" err="1" smtClean="0"/>
              <a:t>motores</a:t>
            </a:r>
            <a:r>
              <a:rPr lang="en-US" dirty="0" smtClean="0"/>
              <a:t> de base de </a:t>
            </a:r>
            <a:r>
              <a:rPr lang="en-US" dirty="0" err="1" smtClean="0"/>
              <a:t>datos</a:t>
            </a:r>
            <a:r>
              <a:rPr lang="en-US" dirty="0" smtClean="0"/>
              <a:t>.</a:t>
            </a:r>
            <a:endParaRPr lang="en-US" dirty="0"/>
          </a:p>
          <a:p>
            <a:r>
              <a:rPr lang="es-ES" b="1" dirty="0">
                <a:solidFill>
                  <a:schemeClr val="tx2"/>
                </a:solidFill>
              </a:rPr>
              <a:t>Memoria principal</a:t>
            </a:r>
            <a:r>
              <a:rPr lang="en-US" dirty="0">
                <a:solidFill>
                  <a:schemeClr val="tx2"/>
                </a:solidFill>
              </a:rPr>
              <a:t>:</a:t>
            </a:r>
          </a:p>
          <a:p>
            <a:pPr lvl="1"/>
            <a:r>
              <a:rPr lang="es-ES" dirty="0"/>
              <a:t>acceso rápido (de 10 a 100 nanosegundos; 1 nanosegundo = 10</a:t>
            </a:r>
            <a:r>
              <a:rPr lang="es-ES" baseline="30000" dirty="0"/>
              <a:t>–9</a:t>
            </a:r>
            <a:r>
              <a:rPr lang="es-ES" dirty="0"/>
              <a:t> segundos)</a:t>
            </a:r>
            <a:endParaRPr lang="en-US" dirty="0"/>
          </a:p>
          <a:p>
            <a:pPr lvl="1"/>
            <a:r>
              <a:rPr lang="es-ES" dirty="0"/>
              <a:t>generalmente demasiado pequeña (o demasiado cara) para almacenar toda la base de datos</a:t>
            </a:r>
            <a:endParaRPr lang="en-US" dirty="0"/>
          </a:p>
          <a:p>
            <a:pPr lvl="2"/>
            <a:r>
              <a:rPr lang="es-ES" dirty="0"/>
              <a:t>capacidades de hasta unos pocos Gigabytes, ampliamente usada en la actualidad</a:t>
            </a:r>
            <a:endParaRPr lang="en-US" dirty="0"/>
          </a:p>
          <a:p>
            <a:pPr lvl="2"/>
            <a:r>
              <a:rPr lang="es-ES" dirty="0"/>
              <a:t>La capacidades han aumentado y los costes por byte han disminuido de forma constante y rápida (aproximadamente un factor 2 cada 2 ó 3 años)</a:t>
            </a:r>
            <a:endParaRPr lang="en-US" dirty="0"/>
          </a:p>
          <a:p>
            <a:pPr lvl="1"/>
            <a:r>
              <a:rPr lang="es-ES" b="1" dirty="0">
                <a:solidFill>
                  <a:schemeClr val="tx2"/>
                </a:solidFill>
              </a:rPr>
              <a:t>Volátil</a:t>
            </a:r>
            <a:r>
              <a:rPr lang="es-ES" dirty="0"/>
              <a:t> — los contenidos de la memoria principal generalmente se pierden si se produce un fallo en el suministro eléctrico o una caída del sistema</a:t>
            </a:r>
            <a:r>
              <a:rPr lang="en-US" dirty="0"/>
              <a:t>.</a:t>
            </a:r>
            <a:endParaRPr lang="en-US" b="1"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s-ES" dirty="0"/>
              <a:t>Registros de longitud fija</a:t>
            </a:r>
            <a:endParaRPr lang="en-US" dirty="0"/>
          </a:p>
        </p:txBody>
      </p:sp>
      <p:sp>
        <p:nvSpPr>
          <p:cNvPr id="200707" name="Rectangle 3"/>
          <p:cNvSpPr>
            <a:spLocks noGrp="1" noChangeArrowheads="1"/>
          </p:cNvSpPr>
          <p:nvPr>
            <p:ph type="body" sz="half" idx="1"/>
          </p:nvPr>
        </p:nvSpPr>
        <p:spPr>
          <a:xfrm>
            <a:off x="914400" y="1122363"/>
            <a:ext cx="7861300" cy="4903787"/>
          </a:xfrm>
        </p:spPr>
        <p:txBody>
          <a:bodyPr/>
          <a:lstStyle/>
          <a:p>
            <a:r>
              <a:rPr lang="es-ES" sz="1600"/>
              <a:t>Enfoque sencillo</a:t>
            </a:r>
            <a:r>
              <a:rPr lang="en-US" sz="1600"/>
              <a:t>:</a:t>
            </a:r>
          </a:p>
          <a:p>
            <a:pPr lvl="1"/>
            <a:r>
              <a:rPr lang="es-ES" sz="1600"/>
              <a:t>Almacenar el registro </a:t>
            </a:r>
            <a:r>
              <a:rPr lang="es-ES" sz="1600" i="1"/>
              <a:t>i</a:t>
            </a:r>
            <a:r>
              <a:rPr lang="es-ES" sz="1600"/>
              <a:t> empezando desde el byte </a:t>
            </a:r>
            <a:r>
              <a:rPr lang="es-ES" sz="1600" i="1"/>
              <a:t>n </a:t>
            </a:r>
            <a:r>
              <a:rPr lang="es-ES" sz="1600" i="1">
                <a:sym typeface="Symbol" pitchFamily="18" charset="2"/>
              </a:rPr>
              <a:t></a:t>
            </a:r>
            <a:r>
              <a:rPr lang="es-ES" sz="1600" i="1"/>
              <a:t> (i – </a:t>
            </a:r>
            <a:r>
              <a:rPr lang="es-ES" sz="1600"/>
              <a:t>1), donde </a:t>
            </a:r>
            <a:r>
              <a:rPr lang="es-ES" sz="1600" i="1"/>
              <a:t>n </a:t>
            </a:r>
            <a:r>
              <a:rPr lang="es-ES" sz="1600"/>
              <a:t>es el tamaño de cada registro</a:t>
            </a:r>
            <a:r>
              <a:rPr lang="en-US" sz="1600">
                <a:sym typeface="Symbol" pitchFamily="18" charset="2"/>
              </a:rPr>
              <a:t>.</a:t>
            </a:r>
          </a:p>
          <a:p>
            <a:pPr lvl="1"/>
            <a:r>
              <a:rPr lang="es-ES" sz="1600"/>
              <a:t>El acceso al registro es sencillo, pero los registros pueden atravesar bloques</a:t>
            </a:r>
            <a:endParaRPr lang="en-US" sz="1600">
              <a:sym typeface="Symbol" pitchFamily="18" charset="2"/>
            </a:endParaRPr>
          </a:p>
          <a:p>
            <a:pPr lvl="2"/>
            <a:r>
              <a:rPr lang="es-ES" sz="1600"/>
              <a:t>Modificación: no se permite a los registros atravesar los límites de un bloque</a:t>
            </a:r>
            <a:endParaRPr lang="en-US" sz="1600">
              <a:sym typeface="Symbol" pitchFamily="18" charset="2"/>
            </a:endParaRPr>
          </a:p>
          <a:p>
            <a:r>
              <a:rPr lang="es-ES" sz="1600"/>
              <a:t>Borrado del registro </a:t>
            </a:r>
            <a:r>
              <a:rPr lang="es-ES" sz="1600" i="1"/>
              <a:t>I: </a:t>
            </a:r>
            <a:br>
              <a:rPr lang="es-ES" sz="1600" i="1"/>
            </a:br>
            <a:r>
              <a:rPr lang="es-ES" sz="1600"/>
              <a:t>alternativas</a:t>
            </a:r>
            <a:r>
              <a:rPr lang="en-US" sz="1600" i="1"/>
              <a:t>:</a:t>
            </a:r>
          </a:p>
          <a:p>
            <a:pPr lvl="1"/>
            <a:r>
              <a:rPr lang="es-ES" sz="1600"/>
              <a:t>mover los registros </a:t>
            </a:r>
            <a:r>
              <a:rPr lang="es-ES" sz="1600" i="1"/>
              <a:t>i</a:t>
            </a:r>
            <a:r>
              <a:rPr lang="es-ES" sz="1600"/>
              <a:t> + 1, . . ., </a:t>
            </a:r>
            <a:r>
              <a:rPr lang="es-ES" sz="1600" i="1"/>
              <a:t>n</a:t>
            </a:r>
            <a:r>
              <a:rPr lang="es-ES" sz="1600"/>
              <a:t> </a:t>
            </a:r>
            <a:br>
              <a:rPr lang="es-ES" sz="1600"/>
            </a:br>
            <a:r>
              <a:rPr lang="es-ES" sz="1600"/>
              <a:t>a </a:t>
            </a:r>
            <a:r>
              <a:rPr lang="es-ES" sz="1600" i="1"/>
              <a:t>i, . . . , n – </a:t>
            </a:r>
            <a:r>
              <a:rPr lang="es-ES" sz="1600"/>
              <a:t>1</a:t>
            </a:r>
            <a:endParaRPr lang="en-US" sz="1600">
              <a:sym typeface="Symbol" pitchFamily="18" charset="2"/>
            </a:endParaRPr>
          </a:p>
          <a:p>
            <a:pPr lvl="1"/>
            <a:r>
              <a:rPr lang="es-ES" sz="1600"/>
              <a:t>mover el registro </a:t>
            </a:r>
            <a:r>
              <a:rPr lang="es-ES" sz="1600" i="1"/>
              <a:t>n </a:t>
            </a:r>
            <a:r>
              <a:rPr lang="es-ES" sz="1600"/>
              <a:t>a </a:t>
            </a:r>
            <a:r>
              <a:rPr lang="es-ES" sz="1600" i="1"/>
              <a:t>i</a:t>
            </a:r>
            <a:endParaRPr lang="en-US" sz="1600">
              <a:sym typeface="Symbol" pitchFamily="18" charset="2"/>
            </a:endParaRPr>
          </a:p>
          <a:p>
            <a:pPr lvl="1"/>
            <a:r>
              <a:rPr lang="es-ES" sz="1600"/>
              <a:t>no mover registros, sino </a:t>
            </a:r>
            <a:br>
              <a:rPr lang="es-ES" sz="1600"/>
            </a:br>
            <a:r>
              <a:rPr lang="es-ES" sz="1600"/>
              <a:t>enlazar todos los registros </a:t>
            </a:r>
            <a:br>
              <a:rPr lang="es-ES" sz="1600"/>
            </a:br>
            <a:r>
              <a:rPr lang="es-ES" sz="1600"/>
              <a:t>libres sobre una</a:t>
            </a:r>
            <a:br>
              <a:rPr lang="es-ES" sz="1600"/>
            </a:br>
            <a:r>
              <a:rPr lang="es-ES" sz="1600" i="1"/>
              <a:t>lista libre</a:t>
            </a:r>
            <a:endParaRPr lang="en-US" sz="1600" i="1"/>
          </a:p>
        </p:txBody>
      </p:sp>
      <p:pic>
        <p:nvPicPr>
          <p:cNvPr id="200711" name="Picture 7"/>
          <p:cNvPicPr>
            <a:picLocks noGrp="1" noChangeAspect="1" noChangeArrowheads="1"/>
          </p:cNvPicPr>
          <p:nvPr>
            <p:ph sz="half" idx="2"/>
          </p:nvPr>
        </p:nvPicPr>
        <p:blipFill>
          <a:blip r:embed="rId3"/>
          <a:srcRect/>
          <a:stretch>
            <a:fillRect/>
          </a:stretch>
        </p:blipFill>
        <p:spPr>
          <a:xfrm>
            <a:off x="4772025" y="3106738"/>
            <a:ext cx="4119563" cy="2600325"/>
          </a:xfrm>
          <a:noFill/>
          <a:ln w="57150" cmpd="thickThin">
            <a:solidFill>
              <a:schemeClr val="tx2"/>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s-ES" dirty="0"/>
              <a:t>Listas libres</a:t>
            </a:r>
            <a:endParaRPr lang="en-US" dirty="0"/>
          </a:p>
        </p:txBody>
      </p:sp>
      <p:sp>
        <p:nvSpPr>
          <p:cNvPr id="201731" name="Rectangle 3"/>
          <p:cNvSpPr>
            <a:spLocks noGrp="1" noChangeArrowheads="1"/>
          </p:cNvSpPr>
          <p:nvPr>
            <p:ph type="body" sz="half" idx="1"/>
          </p:nvPr>
        </p:nvSpPr>
        <p:spPr>
          <a:xfrm>
            <a:off x="914400" y="1122363"/>
            <a:ext cx="7950200" cy="4903787"/>
          </a:xfrm>
        </p:spPr>
        <p:txBody>
          <a:bodyPr/>
          <a:lstStyle/>
          <a:p>
            <a:r>
              <a:rPr lang="es-ES" sz="1600"/>
              <a:t>Almacenar la dirección del primer registro borrado en la cabecera del archivo</a:t>
            </a:r>
            <a:r>
              <a:rPr lang="en-US" sz="1600"/>
              <a:t>.</a:t>
            </a:r>
          </a:p>
          <a:p>
            <a:r>
              <a:rPr lang="es-ES" sz="1600"/>
              <a:t>Emplear este primer registro para almacenar la dirección del segundo registro borrado, etcétera</a:t>
            </a:r>
            <a:endParaRPr lang="en-US" sz="1600"/>
          </a:p>
          <a:p>
            <a:r>
              <a:rPr lang="es-ES" sz="1600"/>
              <a:t>Se puede pensar en estas direcciones como punteros dado que “apuntan” a la posición de un registro</a:t>
            </a:r>
            <a:r>
              <a:rPr lang="en-US" sz="1600"/>
              <a:t>.</a:t>
            </a:r>
          </a:p>
          <a:p>
            <a:r>
              <a:rPr lang="es-ES" sz="1600"/>
              <a:t>Representación más eficiente del espacio:  reutilización del espacio para atributos normales de registros libres para almacenar punteros.  (No se almacena ningún puntero en los registros en uso</a:t>
            </a:r>
            <a:r>
              <a:rPr lang="en-US" sz="1600"/>
              <a:t>.)</a:t>
            </a:r>
          </a:p>
        </p:txBody>
      </p:sp>
      <p:pic>
        <p:nvPicPr>
          <p:cNvPr id="201736" name="Picture 8"/>
          <p:cNvPicPr>
            <a:picLocks noGrp="1" noChangeAspect="1" noChangeArrowheads="1"/>
          </p:cNvPicPr>
          <p:nvPr>
            <p:ph sz="half" idx="2"/>
          </p:nvPr>
        </p:nvPicPr>
        <p:blipFill>
          <a:blip r:embed="rId3"/>
          <a:srcRect/>
          <a:stretch>
            <a:fillRect/>
          </a:stretch>
        </p:blipFill>
        <p:spPr>
          <a:xfrm>
            <a:off x="2484438" y="3640138"/>
            <a:ext cx="4695825" cy="2740025"/>
          </a:xfrm>
          <a:noFill/>
          <a:ln w="57150" cmpd="thickThin">
            <a:solidFill>
              <a:schemeClr val="tx2"/>
            </a:solid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s-ES" dirty="0"/>
              <a:t>Registros de longitud variable</a:t>
            </a:r>
            <a:endParaRPr lang="en-US" dirty="0"/>
          </a:p>
        </p:txBody>
      </p:sp>
      <p:sp>
        <p:nvSpPr>
          <p:cNvPr id="207875" name="Rectangle 3"/>
          <p:cNvSpPr>
            <a:spLocks noGrp="1" noChangeArrowheads="1"/>
          </p:cNvSpPr>
          <p:nvPr>
            <p:ph type="body" idx="1"/>
          </p:nvPr>
        </p:nvSpPr>
        <p:spPr>
          <a:xfrm>
            <a:off x="914400" y="1236663"/>
            <a:ext cx="6845300" cy="4897437"/>
          </a:xfrm>
        </p:spPr>
        <p:txBody>
          <a:bodyPr/>
          <a:lstStyle/>
          <a:p>
            <a:r>
              <a:rPr lang="es-ES"/>
              <a:t>Los registros de longitud variable surgen en los sistemas de bases de datos de diferentes maneras</a:t>
            </a:r>
            <a:r>
              <a:rPr lang="en-US"/>
              <a:t>:</a:t>
            </a:r>
          </a:p>
          <a:p>
            <a:pPr lvl="1"/>
            <a:r>
              <a:rPr lang="es-ES"/>
              <a:t>Almacenamiento en un archivo de múltiples tipos de registro</a:t>
            </a:r>
            <a:r>
              <a:rPr lang="en-US"/>
              <a:t>.</a:t>
            </a:r>
          </a:p>
          <a:p>
            <a:pPr lvl="1"/>
            <a:r>
              <a:rPr lang="es-ES"/>
              <a:t>Tipos de registro que permiten longitudes variables de uno más campos</a:t>
            </a:r>
            <a:r>
              <a:rPr lang="en-US"/>
              <a:t>.</a:t>
            </a:r>
          </a:p>
          <a:p>
            <a:pPr lvl="1"/>
            <a:r>
              <a:rPr lang="es-ES"/>
              <a:t>Tipos de registro que permiten campos repetidos (empleados en algunos de los más antiguos modelos de datos</a:t>
            </a:r>
            <a:r>
              <a:rPr lang="en-US"/>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768350" y="403225"/>
            <a:ext cx="8077200" cy="609600"/>
          </a:xfrm>
        </p:spPr>
        <p:txBody>
          <a:bodyPr/>
          <a:lstStyle/>
          <a:p>
            <a:r>
              <a:rPr lang="es-ES" sz="3000" dirty="0"/>
              <a:t>Registros de longitud variable: Estructura de páginas con ranuras</a:t>
            </a:r>
            <a:endParaRPr lang="en-US" sz="3000" dirty="0"/>
          </a:p>
        </p:txBody>
      </p:sp>
      <p:sp>
        <p:nvSpPr>
          <p:cNvPr id="208899" name="Rectangle 3"/>
          <p:cNvSpPr>
            <a:spLocks noGrp="1" noChangeArrowheads="1"/>
          </p:cNvSpPr>
          <p:nvPr>
            <p:ph type="body" sz="half" idx="1"/>
          </p:nvPr>
        </p:nvSpPr>
        <p:spPr>
          <a:xfrm>
            <a:off x="914400" y="3138488"/>
            <a:ext cx="7948613" cy="3294062"/>
          </a:xfrm>
        </p:spPr>
        <p:txBody>
          <a:bodyPr/>
          <a:lstStyle/>
          <a:p>
            <a:r>
              <a:rPr lang="es-ES"/>
              <a:t>La cabecera de las </a:t>
            </a:r>
            <a:r>
              <a:rPr lang="es-ES">
                <a:solidFill>
                  <a:schemeClr val="tx2"/>
                </a:solidFill>
              </a:rPr>
              <a:t>páginas con ranuras</a:t>
            </a:r>
            <a:r>
              <a:rPr lang="es-ES"/>
              <a:t> contiene</a:t>
            </a:r>
            <a:r>
              <a:rPr lang="en-US"/>
              <a:t>:</a:t>
            </a:r>
          </a:p>
          <a:p>
            <a:pPr lvl="1"/>
            <a:r>
              <a:rPr lang="es-ES"/>
              <a:t>número de entradas del registro</a:t>
            </a:r>
            <a:endParaRPr lang="en-US"/>
          </a:p>
          <a:p>
            <a:pPr lvl="1"/>
            <a:r>
              <a:rPr lang="es-ES"/>
              <a:t>final del espacio libre en el bloque</a:t>
            </a:r>
            <a:endParaRPr lang="en-US"/>
          </a:p>
          <a:p>
            <a:pPr lvl="1"/>
            <a:r>
              <a:rPr lang="es-ES"/>
              <a:t>localización y tamaño de cada registro</a:t>
            </a:r>
            <a:endParaRPr lang="en-US"/>
          </a:p>
          <a:p>
            <a:r>
              <a:rPr lang="es-ES"/>
              <a:t>Los registros se pueden mover alrededor de una página para mantenerlos contiguos, sin espacio vacío entre ellos; se debe actualizar la entrada en la cabecera</a:t>
            </a:r>
            <a:r>
              <a:rPr lang="en-US"/>
              <a:t>.</a:t>
            </a:r>
          </a:p>
          <a:p>
            <a:r>
              <a:rPr lang="es-ES"/>
              <a:t>Los punteros no deberían apuntar directamente al registro — en su lugar, deberían apuntar a la entrada para el registro en la cabecera</a:t>
            </a:r>
            <a:r>
              <a:rPr lang="en-US"/>
              <a:t>.</a:t>
            </a:r>
          </a:p>
        </p:txBody>
      </p:sp>
      <p:pic>
        <p:nvPicPr>
          <p:cNvPr id="208904" name="Picture 8"/>
          <p:cNvPicPr>
            <a:picLocks noGrp="1" noChangeAspect="1" noChangeArrowheads="1"/>
          </p:cNvPicPr>
          <p:nvPr>
            <p:ph sz="half" idx="2"/>
          </p:nvPr>
        </p:nvPicPr>
        <p:blipFill>
          <a:blip r:embed="rId3"/>
          <a:srcRect/>
          <a:stretch>
            <a:fillRect/>
          </a:stretch>
        </p:blipFill>
        <p:spPr>
          <a:xfrm>
            <a:off x="1366838" y="1141413"/>
            <a:ext cx="6908800" cy="1947862"/>
          </a:xfrm>
          <a:noFill/>
          <a:ln w="57150" cmpd="thickThin">
            <a:solidFill>
              <a:schemeClr val="tx2"/>
            </a:solid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s-ES" dirty="0"/>
              <a:t>Organización de registros en archivos</a:t>
            </a:r>
            <a:endParaRPr lang="en-US" dirty="0"/>
          </a:p>
        </p:txBody>
      </p:sp>
      <p:sp>
        <p:nvSpPr>
          <p:cNvPr id="214019" name="Rectangle 3"/>
          <p:cNvSpPr>
            <a:spLocks noGrp="1" noChangeArrowheads="1"/>
          </p:cNvSpPr>
          <p:nvPr>
            <p:ph type="body" idx="1"/>
          </p:nvPr>
        </p:nvSpPr>
        <p:spPr>
          <a:xfrm>
            <a:off x="914400" y="1222375"/>
            <a:ext cx="6980238" cy="4772025"/>
          </a:xfrm>
        </p:spPr>
        <p:txBody>
          <a:bodyPr/>
          <a:lstStyle/>
          <a:p>
            <a:r>
              <a:rPr lang="es-ES" b="1">
                <a:solidFill>
                  <a:schemeClr val="tx2"/>
                </a:solidFill>
              </a:rPr>
              <a:t>Pila</a:t>
            </a:r>
            <a:r>
              <a:rPr lang="es-ES" b="1"/>
              <a:t> </a:t>
            </a:r>
            <a:r>
              <a:rPr lang="es-ES"/>
              <a:t>– un registro puede estar colocado en cualquier parte del archivo donde haya espacio</a:t>
            </a:r>
            <a:endParaRPr lang="en-US"/>
          </a:p>
          <a:p>
            <a:r>
              <a:rPr lang="es-ES" b="1">
                <a:solidFill>
                  <a:schemeClr val="tx2"/>
                </a:solidFill>
              </a:rPr>
              <a:t>Secuencial</a:t>
            </a:r>
            <a:r>
              <a:rPr lang="es-ES" b="1"/>
              <a:t> </a:t>
            </a:r>
            <a:r>
              <a:rPr lang="es-ES"/>
              <a:t>– almacena registros en orden secuencial, de acuerdo al valor de la clave de búsqueda de cada registro</a:t>
            </a:r>
            <a:endParaRPr lang="en-US"/>
          </a:p>
          <a:p>
            <a:r>
              <a:rPr lang="es-ES" b="1">
                <a:solidFill>
                  <a:schemeClr val="tx2"/>
                </a:solidFill>
              </a:rPr>
              <a:t>Asociación</a:t>
            </a:r>
            <a:r>
              <a:rPr lang="es-ES"/>
              <a:t> – una función de asociación calculada sobre algún atributo de cada registro; el resultado determina en qué bloque del archivo se debería situar el registro</a:t>
            </a:r>
            <a:endParaRPr lang="en-US"/>
          </a:p>
          <a:p>
            <a:r>
              <a:rPr lang="es-ES"/>
              <a:t>Los registros de cada relación pueden almacenarse en un archivo independiente. En una </a:t>
            </a:r>
            <a:r>
              <a:rPr lang="es-ES" b="1">
                <a:solidFill>
                  <a:schemeClr val="tx2"/>
                </a:solidFill>
              </a:rPr>
              <a:t>organización de archivos en agrupaciones</a:t>
            </a:r>
            <a:r>
              <a:rPr lang="es-ES"/>
              <a:t> los registros de diferentes relaciones se pueden almacenar en el mismo archivo</a:t>
            </a:r>
            <a:endParaRPr lang="en-US"/>
          </a:p>
          <a:p>
            <a:pPr lvl="1"/>
            <a:r>
              <a:rPr lang="es-ES"/>
              <a:t>Motivación: almacenar registros relacionados en el mismo bloque minimiza la 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s-ES" dirty="0"/>
              <a:t>Organización de archivos secuencial</a:t>
            </a:r>
            <a:endParaRPr lang="en-US" dirty="0"/>
          </a:p>
        </p:txBody>
      </p:sp>
      <p:sp>
        <p:nvSpPr>
          <p:cNvPr id="216067" name="Rectangle 3"/>
          <p:cNvSpPr>
            <a:spLocks noGrp="1" noChangeArrowheads="1"/>
          </p:cNvSpPr>
          <p:nvPr>
            <p:ph type="body" sz="half" idx="1"/>
          </p:nvPr>
        </p:nvSpPr>
        <p:spPr>
          <a:xfrm>
            <a:off x="914400" y="1122363"/>
            <a:ext cx="7905750" cy="4903787"/>
          </a:xfrm>
        </p:spPr>
        <p:txBody>
          <a:bodyPr/>
          <a:lstStyle/>
          <a:p>
            <a:r>
              <a:rPr lang="es-ES"/>
              <a:t>Adecuada para aplicaciones que requieren el procesamiento secuencial de todo el archivo</a:t>
            </a:r>
            <a:endParaRPr lang="en-US"/>
          </a:p>
          <a:p>
            <a:r>
              <a:rPr lang="es-ES"/>
              <a:t>Los registros del archivo están ordenados por una </a:t>
            </a:r>
            <a:r>
              <a:rPr lang="es-ES">
                <a:solidFill>
                  <a:schemeClr val="tx2"/>
                </a:solidFill>
              </a:rPr>
              <a:t>clave de búsqueda</a:t>
            </a:r>
            <a:endParaRPr lang="en-US">
              <a:solidFill>
                <a:schemeClr val="tx2"/>
              </a:solidFill>
            </a:endParaRPr>
          </a:p>
        </p:txBody>
      </p:sp>
      <p:pic>
        <p:nvPicPr>
          <p:cNvPr id="216072" name="Picture 8"/>
          <p:cNvPicPr>
            <a:picLocks noGrp="1" noChangeAspect="1" noChangeArrowheads="1"/>
          </p:cNvPicPr>
          <p:nvPr>
            <p:ph sz="half" idx="2"/>
          </p:nvPr>
        </p:nvPicPr>
        <p:blipFill>
          <a:blip r:embed="rId3"/>
          <a:srcRect/>
          <a:stretch>
            <a:fillRect/>
          </a:stretch>
        </p:blipFill>
        <p:spPr>
          <a:xfrm>
            <a:off x="1952625" y="2632075"/>
            <a:ext cx="5513388" cy="3621088"/>
          </a:xfrm>
          <a:noFill/>
          <a:ln w="57150" cmpd="thickThin">
            <a:solidFill>
              <a:schemeClr val="tx2"/>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s-ES" sz="2800" dirty="0"/>
              <a:t>Organización de archivos secuencial</a:t>
            </a:r>
            <a:r>
              <a:rPr lang="en-US" sz="2800" dirty="0"/>
              <a:t> (Cont.)</a:t>
            </a:r>
          </a:p>
        </p:txBody>
      </p:sp>
      <p:sp>
        <p:nvSpPr>
          <p:cNvPr id="215043" name="Rectangle 3"/>
          <p:cNvSpPr>
            <a:spLocks noGrp="1" noChangeArrowheads="1"/>
          </p:cNvSpPr>
          <p:nvPr>
            <p:ph type="body" sz="half" idx="1"/>
          </p:nvPr>
        </p:nvSpPr>
        <p:spPr>
          <a:xfrm>
            <a:off x="914400" y="1122363"/>
            <a:ext cx="8007350" cy="4903787"/>
          </a:xfrm>
        </p:spPr>
        <p:txBody>
          <a:bodyPr/>
          <a:lstStyle/>
          <a:p>
            <a:r>
              <a:rPr lang="es-ES" sz="1600"/>
              <a:t>Borrado – emplear cadenas de punteros</a:t>
            </a:r>
            <a:endParaRPr lang="en-US" sz="1600"/>
          </a:p>
          <a:p>
            <a:r>
              <a:rPr lang="es-ES" sz="1600"/>
              <a:t>Inserción –localizar la posición donde se va a insertar el registro</a:t>
            </a:r>
            <a:endParaRPr lang="en-US" sz="1600"/>
          </a:p>
          <a:p>
            <a:pPr lvl="1"/>
            <a:r>
              <a:rPr lang="es-ES" sz="1600"/>
              <a:t>si hay espacio libre insertarlo ahí</a:t>
            </a:r>
            <a:endParaRPr lang="en-US" sz="1600"/>
          </a:p>
          <a:p>
            <a:pPr lvl="1"/>
            <a:r>
              <a:rPr lang="es-ES" sz="1600"/>
              <a:t>si no hay espacio libre, insertar el registro en un bloque de desbordamiento</a:t>
            </a:r>
            <a:endParaRPr lang="en-US" sz="1600">
              <a:solidFill>
                <a:schemeClr val="tx2"/>
              </a:solidFill>
            </a:endParaRPr>
          </a:p>
          <a:p>
            <a:pPr lvl="1"/>
            <a:r>
              <a:rPr lang="es-ES" sz="1600"/>
              <a:t>En cualquier caso, la cadena de punteros debe actualizarse</a:t>
            </a:r>
            <a:endParaRPr lang="en-US" sz="1600"/>
          </a:p>
          <a:p>
            <a:r>
              <a:rPr lang="es-ES" sz="1600"/>
              <a:t>Necesidad de reorganizar el</a:t>
            </a:r>
            <a:br>
              <a:rPr lang="es-ES" sz="1600"/>
            </a:br>
            <a:r>
              <a:rPr lang="es-ES" sz="1600"/>
              <a:t>archivo periódicamente para</a:t>
            </a:r>
            <a:br>
              <a:rPr lang="es-ES" sz="1600"/>
            </a:br>
            <a:r>
              <a:rPr lang="es-ES" sz="1600"/>
              <a:t>restablecer el orden</a:t>
            </a:r>
            <a:br>
              <a:rPr lang="es-ES" sz="1600"/>
            </a:br>
            <a:r>
              <a:rPr lang="es-ES" sz="1600"/>
              <a:t>secuencial</a:t>
            </a:r>
            <a:endParaRPr lang="en-US" sz="1600"/>
          </a:p>
        </p:txBody>
      </p:sp>
      <p:pic>
        <p:nvPicPr>
          <p:cNvPr id="215048" name="Picture 8"/>
          <p:cNvPicPr>
            <a:picLocks noGrp="1" noChangeAspect="1" noChangeArrowheads="1"/>
          </p:cNvPicPr>
          <p:nvPr>
            <p:ph sz="half" idx="2"/>
          </p:nvPr>
        </p:nvPicPr>
        <p:blipFill>
          <a:blip r:embed="rId3"/>
          <a:srcRect/>
          <a:stretch>
            <a:fillRect/>
          </a:stretch>
        </p:blipFill>
        <p:spPr>
          <a:xfrm>
            <a:off x="4103688" y="2944813"/>
            <a:ext cx="4559300" cy="3086100"/>
          </a:xfrm>
          <a:noFill/>
          <a:ln w="57150" cmpd="thickThin">
            <a:solidFill>
              <a:schemeClr val="tx2"/>
            </a:solid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768350" y="434975"/>
            <a:ext cx="8077200" cy="609600"/>
          </a:xfrm>
        </p:spPr>
        <p:txBody>
          <a:bodyPr/>
          <a:lstStyle/>
          <a:p>
            <a:r>
              <a:rPr lang="en-US" dirty="0" err="1"/>
              <a:t>Organización</a:t>
            </a:r>
            <a:r>
              <a:rPr lang="en-US" dirty="0"/>
              <a:t> de </a:t>
            </a:r>
            <a:r>
              <a:rPr lang="en-US" dirty="0" err="1"/>
              <a:t>archivos</a:t>
            </a:r>
            <a:r>
              <a:rPr lang="en-US" dirty="0"/>
              <a:t> en </a:t>
            </a:r>
            <a:r>
              <a:rPr lang="en-US" dirty="0" err="1"/>
              <a:t>agrupaciones</a:t>
            </a:r>
            <a:r>
              <a:rPr lang="en-US" dirty="0"/>
              <a:t> de </a:t>
            </a:r>
            <a:r>
              <a:rPr lang="en-US" dirty="0" err="1"/>
              <a:t>varias</a:t>
            </a:r>
            <a:r>
              <a:rPr lang="en-US" dirty="0"/>
              <a:t> </a:t>
            </a:r>
            <a:r>
              <a:rPr lang="en-US" dirty="0" err="1"/>
              <a:t>tablas</a:t>
            </a:r>
            <a:endParaRPr lang="en-US" dirty="0"/>
          </a:p>
        </p:txBody>
      </p:sp>
      <p:pic>
        <p:nvPicPr>
          <p:cNvPr id="276488" name="Picture 8"/>
          <p:cNvPicPr>
            <a:picLocks noGrp="1" noChangeAspect="1" noChangeArrowheads="1"/>
          </p:cNvPicPr>
          <p:nvPr>
            <p:ph sz="half" idx="1"/>
          </p:nvPr>
        </p:nvPicPr>
        <p:blipFill>
          <a:blip r:embed="rId3"/>
          <a:srcRect/>
          <a:stretch>
            <a:fillRect/>
          </a:stretch>
        </p:blipFill>
        <p:spPr>
          <a:xfrm>
            <a:off x="2501900" y="2092325"/>
            <a:ext cx="4314825" cy="2090738"/>
          </a:xfrm>
          <a:noFill/>
          <a:ln w="57150" cap="flat" cmpd="thickThin">
            <a:solidFill>
              <a:schemeClr val="tx2"/>
            </a:solidFill>
          </a:ln>
        </p:spPr>
      </p:pic>
      <p:sp>
        <p:nvSpPr>
          <p:cNvPr id="276484" name="Rectangle 4"/>
          <p:cNvSpPr>
            <a:spLocks noChangeArrowheads="1"/>
          </p:cNvSpPr>
          <p:nvPr/>
        </p:nvSpPr>
        <p:spPr bwMode="auto">
          <a:xfrm>
            <a:off x="914400" y="1122363"/>
            <a:ext cx="6784975" cy="641350"/>
          </a:xfrm>
          <a:prstGeom prst="rect">
            <a:avLst/>
          </a:prstGeom>
          <a:noFill/>
          <a:ln w="9525">
            <a:noFill/>
            <a:miter lim="800000"/>
            <a:headEnd/>
            <a:tailEnd/>
          </a:ln>
          <a:effectLst/>
        </p:spPr>
        <p:txBody>
          <a:bodyPr>
            <a:spAutoFit/>
          </a:bodyPr>
          <a:lstStyle/>
          <a:p>
            <a:r>
              <a:rPr kumimoji="1" lang="en-US" sz="1800"/>
              <a:t>Almacenar varias relaciones en un archivo utilizando una organización del archivo en </a:t>
            </a:r>
            <a:r>
              <a:rPr kumimoji="1" lang="en-US" sz="1800" b="1">
                <a:solidFill>
                  <a:srgbClr val="CC3300"/>
                </a:solidFill>
              </a:rPr>
              <a:t>agrupaciones de varias tablas</a:t>
            </a:r>
            <a:endParaRPr kumimoji="1" lang="en-US" sz="1800">
              <a:solidFill>
                <a:srgbClr val="CC3300"/>
              </a:solidFill>
            </a:endParaRPr>
          </a:p>
        </p:txBody>
      </p:sp>
      <p:pic>
        <p:nvPicPr>
          <p:cNvPr id="276490" name="Picture 10"/>
          <p:cNvPicPr>
            <a:picLocks noGrp="1" noChangeAspect="1" noChangeArrowheads="1"/>
          </p:cNvPicPr>
          <p:nvPr>
            <p:ph sz="half" idx="2"/>
          </p:nvPr>
        </p:nvPicPr>
        <p:blipFill>
          <a:blip r:embed="rId4"/>
          <a:srcRect/>
          <a:stretch>
            <a:fillRect/>
          </a:stretch>
        </p:blipFill>
        <p:spPr>
          <a:xfrm>
            <a:off x="1798638" y="4719638"/>
            <a:ext cx="5851525" cy="1377950"/>
          </a:xfrm>
          <a:noFill/>
          <a:ln w="57150" cap="flat" cmpd="thickThin">
            <a:solidFill>
              <a:schemeClr val="tx2"/>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806450" y="396875"/>
            <a:ext cx="8077200" cy="609600"/>
          </a:xfrm>
        </p:spPr>
        <p:txBody>
          <a:bodyPr/>
          <a:lstStyle/>
          <a:p>
            <a:r>
              <a:rPr lang="en-US" dirty="0" err="1"/>
              <a:t>Organización</a:t>
            </a:r>
            <a:r>
              <a:rPr lang="en-US" dirty="0"/>
              <a:t> de </a:t>
            </a:r>
            <a:r>
              <a:rPr lang="en-US" dirty="0" err="1"/>
              <a:t>archivos</a:t>
            </a:r>
            <a:r>
              <a:rPr lang="en-US" dirty="0"/>
              <a:t> en </a:t>
            </a:r>
            <a:r>
              <a:rPr lang="en-US" dirty="0" err="1"/>
              <a:t>agrupaciones</a:t>
            </a:r>
            <a:r>
              <a:rPr lang="en-US" dirty="0"/>
              <a:t> de </a:t>
            </a:r>
            <a:r>
              <a:rPr lang="en-US" dirty="0" err="1"/>
              <a:t>varias</a:t>
            </a:r>
            <a:r>
              <a:rPr lang="en-US" dirty="0"/>
              <a:t> </a:t>
            </a:r>
            <a:r>
              <a:rPr lang="en-US" dirty="0" err="1"/>
              <a:t>tablas</a:t>
            </a:r>
            <a:r>
              <a:rPr lang="en-US" dirty="0"/>
              <a:t> </a:t>
            </a:r>
            <a:r>
              <a:rPr lang="en-US" sz="2800" dirty="0"/>
              <a:t>(cont.)</a:t>
            </a:r>
          </a:p>
        </p:txBody>
      </p:sp>
      <p:sp>
        <p:nvSpPr>
          <p:cNvPr id="218115" name="Rectangle 3"/>
          <p:cNvSpPr>
            <a:spLocks noGrp="1" noChangeArrowheads="1"/>
          </p:cNvSpPr>
          <p:nvPr>
            <p:ph type="body" sz="half" idx="1"/>
          </p:nvPr>
        </p:nvSpPr>
        <p:spPr>
          <a:xfrm>
            <a:off x="914400" y="1122363"/>
            <a:ext cx="7920038" cy="2541587"/>
          </a:xfrm>
        </p:spPr>
        <p:txBody>
          <a:bodyPr/>
          <a:lstStyle/>
          <a:p>
            <a:pPr>
              <a:buFont typeface="Monotype Sorts" pitchFamily="2" charset="2"/>
              <a:buNone/>
            </a:pPr>
            <a:r>
              <a:rPr lang="en-US"/>
              <a:t>Organización de archivos en agrupaciones de varias tablas de </a:t>
            </a:r>
            <a:r>
              <a:rPr lang="en-US" i="1"/>
              <a:t>cliente </a:t>
            </a:r>
            <a:r>
              <a:rPr lang="en-US"/>
              <a:t>e </a:t>
            </a:r>
            <a:r>
              <a:rPr lang="en-US" i="1"/>
              <a:t>impositor</a:t>
            </a:r>
          </a:p>
        </p:txBody>
      </p:sp>
      <p:grpSp>
        <p:nvGrpSpPr>
          <p:cNvPr id="218142" name="Group 30"/>
          <p:cNvGrpSpPr>
            <a:grpSpLocks/>
          </p:cNvGrpSpPr>
          <p:nvPr/>
        </p:nvGrpSpPr>
        <p:grpSpPr bwMode="auto">
          <a:xfrm>
            <a:off x="1839913" y="4711700"/>
            <a:ext cx="7458075" cy="1793875"/>
            <a:chOff x="512" y="2967"/>
            <a:chExt cx="4698" cy="1130"/>
          </a:xfrm>
        </p:grpSpPr>
        <p:sp>
          <p:nvSpPr>
            <p:cNvPr id="218139" name="Rectangle 27"/>
            <p:cNvSpPr>
              <a:spLocks noChangeArrowheads="1"/>
            </p:cNvSpPr>
            <p:nvPr/>
          </p:nvSpPr>
          <p:spPr bwMode="auto">
            <a:xfrm>
              <a:off x="512" y="2967"/>
              <a:ext cx="4698" cy="1130"/>
            </a:xfrm>
            <a:prstGeom prst="rect">
              <a:avLst/>
            </a:prstGeom>
            <a:noFill/>
            <a:ln w="9525">
              <a:noFill/>
              <a:miter lim="800000"/>
              <a:headEnd/>
              <a:tailEnd/>
            </a:ln>
            <a:effectLst/>
          </p:spPr>
          <p:txBody>
            <a:bodyPr/>
            <a:lstStyle/>
            <a:p>
              <a:pPr marL="800100" lvl="1" indent="-342900">
                <a:lnSpc>
                  <a:spcPct val="90000"/>
                </a:lnSpc>
                <a:spcBef>
                  <a:spcPct val="35000"/>
                </a:spcBef>
                <a:buClr>
                  <a:schemeClr val="hlink"/>
                </a:buClr>
                <a:buSzPct val="80000"/>
                <a:buFont typeface="Monotype Sorts" pitchFamily="2" charset="2"/>
                <a:buNone/>
              </a:pPr>
              <a:endParaRPr kumimoji="1" lang="es-ES" sz="1600"/>
            </a:p>
          </p:txBody>
        </p:sp>
        <p:sp>
          <p:nvSpPr>
            <p:cNvPr id="218140" name="AutoShape 28"/>
            <p:cNvSpPr>
              <a:spLocks noChangeArrowheads="1"/>
            </p:cNvSpPr>
            <p:nvPr/>
          </p:nvSpPr>
          <p:spPr bwMode="auto">
            <a:xfrm rot="5400000">
              <a:off x="3137" y="2986"/>
              <a:ext cx="100" cy="121"/>
            </a:xfrm>
            <a:prstGeom prst="flowChartCollate">
              <a:avLst/>
            </a:prstGeom>
            <a:noFill/>
            <a:ln w="9525">
              <a:solidFill>
                <a:schemeClr val="tx1"/>
              </a:solidFill>
              <a:miter lim="800000"/>
              <a:headEnd/>
              <a:tailEnd/>
            </a:ln>
            <a:effectLst/>
          </p:spPr>
          <p:txBody>
            <a:bodyPr wrap="none" anchor="ctr"/>
            <a:lstStyle/>
            <a:p>
              <a:endParaRPr lang="es-ES"/>
            </a:p>
          </p:txBody>
        </p:sp>
      </p:grpSp>
      <p:sp>
        <p:nvSpPr>
          <p:cNvPr id="218145" name="Text Box 33"/>
          <p:cNvSpPr txBox="1">
            <a:spLocks noChangeArrowheads="1"/>
          </p:cNvSpPr>
          <p:nvPr/>
        </p:nvSpPr>
        <p:spPr bwMode="auto">
          <a:xfrm>
            <a:off x="1058863" y="4687888"/>
            <a:ext cx="7446962" cy="1673225"/>
          </a:xfrm>
          <a:prstGeom prst="rect">
            <a:avLst/>
          </a:prstGeom>
          <a:noFill/>
          <a:ln w="9525">
            <a:noFill/>
            <a:miter lim="800000"/>
            <a:headEnd/>
            <a:tailEnd/>
          </a:ln>
          <a:effectLst/>
        </p:spPr>
        <p:txBody>
          <a:bodyPr>
            <a:spAutoFit/>
          </a:bodyPr>
          <a:lstStyle/>
          <a:p>
            <a:pPr lvl="1">
              <a:lnSpc>
                <a:spcPct val="90000"/>
              </a:lnSpc>
              <a:spcBef>
                <a:spcPct val="35000"/>
              </a:spcBef>
              <a:buClr>
                <a:schemeClr val="hlink"/>
              </a:buClr>
              <a:buSzPct val="80000"/>
              <a:buFont typeface="Monotype Sorts" pitchFamily="2" charset="2"/>
              <a:buChar char="l"/>
            </a:pPr>
            <a:r>
              <a:rPr kumimoji="1" lang="es-ES" sz="1600"/>
              <a:t>Bueno para consultas que impliquen </a:t>
            </a:r>
            <a:r>
              <a:rPr kumimoji="1" lang="es-ES" sz="1600" i="1"/>
              <a:t>impositor      cliente </a:t>
            </a:r>
            <a:r>
              <a:rPr kumimoji="1" lang="es-ES" sz="1600"/>
              <a:t>, y para consultas que impliquen un único cliente y sus cuentas.</a:t>
            </a:r>
          </a:p>
          <a:p>
            <a:pPr lvl="1">
              <a:lnSpc>
                <a:spcPct val="90000"/>
              </a:lnSpc>
              <a:spcBef>
                <a:spcPct val="35000"/>
              </a:spcBef>
              <a:buClr>
                <a:schemeClr val="hlink"/>
              </a:buClr>
              <a:buSzPct val="80000"/>
              <a:buFont typeface="Monotype Sorts" pitchFamily="2" charset="2"/>
              <a:buChar char="l"/>
            </a:pPr>
            <a:r>
              <a:rPr kumimoji="1" lang="es-ES" sz="1600"/>
              <a:t>Malo para consultas que impliquen a un único cliente</a:t>
            </a:r>
          </a:p>
          <a:p>
            <a:pPr lvl="1">
              <a:lnSpc>
                <a:spcPct val="90000"/>
              </a:lnSpc>
              <a:spcBef>
                <a:spcPct val="35000"/>
              </a:spcBef>
              <a:buClr>
                <a:schemeClr val="hlink"/>
              </a:buClr>
              <a:buSzPct val="80000"/>
              <a:buFont typeface="Monotype Sorts" pitchFamily="2" charset="2"/>
              <a:buChar char="l"/>
            </a:pPr>
            <a:r>
              <a:rPr kumimoji="1" lang="es-ES" sz="1600"/>
              <a:t>Los resultados en registros de longitud variable</a:t>
            </a:r>
          </a:p>
          <a:p>
            <a:pPr lvl="1">
              <a:lnSpc>
                <a:spcPct val="90000"/>
              </a:lnSpc>
              <a:spcBef>
                <a:spcPct val="35000"/>
              </a:spcBef>
              <a:buClr>
                <a:schemeClr val="hlink"/>
              </a:buClr>
              <a:buSzPct val="80000"/>
              <a:buFont typeface="Monotype Sorts" pitchFamily="2" charset="2"/>
              <a:buChar char="l"/>
            </a:pPr>
            <a:r>
              <a:rPr kumimoji="1" lang="es-ES" sz="1600"/>
              <a:t>Pueden añadir cadenas de punteros para enlazar registros de una determinada relación.</a:t>
            </a:r>
            <a:endParaRPr lang="es-ES"/>
          </a:p>
        </p:txBody>
      </p:sp>
      <p:pic>
        <p:nvPicPr>
          <p:cNvPr id="218146" name="Picture 34"/>
          <p:cNvPicPr>
            <a:picLocks noGrp="1" noChangeAspect="1" noChangeArrowheads="1"/>
          </p:cNvPicPr>
          <p:nvPr>
            <p:ph sz="half" idx="2"/>
          </p:nvPr>
        </p:nvPicPr>
        <p:blipFill>
          <a:blip r:embed="rId3"/>
          <a:srcRect/>
          <a:stretch>
            <a:fillRect/>
          </a:stretch>
        </p:blipFill>
        <p:spPr>
          <a:xfrm>
            <a:off x="2217738" y="1901825"/>
            <a:ext cx="4675187" cy="2708275"/>
          </a:xfrm>
          <a:noFill/>
          <a:ln w="57150" cap="flat" cmpd="thickThin">
            <a:solidFill>
              <a:schemeClr val="tx2"/>
            </a:solid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s-ES" sz="2800" dirty="0"/>
              <a:t>Almacenamiento del diccionario de datos</a:t>
            </a:r>
            <a:endParaRPr lang="en-US" sz="2800" dirty="0"/>
          </a:p>
        </p:txBody>
      </p:sp>
      <p:sp>
        <p:nvSpPr>
          <p:cNvPr id="220163" name="Rectangle 3"/>
          <p:cNvSpPr>
            <a:spLocks noGrp="1" noChangeArrowheads="1"/>
          </p:cNvSpPr>
          <p:nvPr>
            <p:ph type="body" idx="1"/>
          </p:nvPr>
        </p:nvSpPr>
        <p:spPr>
          <a:xfrm>
            <a:off x="914400" y="1779588"/>
            <a:ext cx="7280275" cy="4527550"/>
          </a:xfrm>
        </p:spPr>
        <p:txBody>
          <a:bodyPr/>
          <a:lstStyle/>
          <a:p>
            <a:r>
              <a:rPr lang="es-ES"/>
              <a:t>Información sobre relaciones</a:t>
            </a:r>
            <a:endParaRPr lang="en-US"/>
          </a:p>
          <a:p>
            <a:pPr lvl="1"/>
            <a:r>
              <a:rPr lang="es-ES"/>
              <a:t>nombres de relaciones</a:t>
            </a:r>
            <a:endParaRPr lang="en-US"/>
          </a:p>
          <a:p>
            <a:pPr lvl="1"/>
            <a:r>
              <a:rPr lang="es-ES"/>
              <a:t>nombres y tipos de atributos de cada relación</a:t>
            </a:r>
            <a:endParaRPr lang="en-US"/>
          </a:p>
          <a:p>
            <a:pPr lvl="1"/>
            <a:r>
              <a:rPr lang="es-ES"/>
              <a:t>nombres y definiciones de vistas</a:t>
            </a:r>
            <a:endParaRPr lang="en-US"/>
          </a:p>
          <a:p>
            <a:pPr lvl="1"/>
            <a:r>
              <a:rPr lang="es-ES"/>
              <a:t>restricciones de integridad</a:t>
            </a:r>
            <a:endParaRPr lang="en-US"/>
          </a:p>
          <a:p>
            <a:r>
              <a:rPr lang="es-ES"/>
              <a:t>Información del usuario y de la cuenta, incluyendo contraseñas</a:t>
            </a:r>
            <a:endParaRPr lang="en-US"/>
          </a:p>
          <a:p>
            <a:r>
              <a:rPr lang="es-ES"/>
              <a:t>Datos estadísticos y descriptivos</a:t>
            </a:r>
            <a:endParaRPr lang="en-US"/>
          </a:p>
          <a:p>
            <a:pPr lvl="1"/>
            <a:r>
              <a:rPr lang="es-ES"/>
              <a:t>número de tuplas en cada relación</a:t>
            </a:r>
            <a:endParaRPr lang="en-US"/>
          </a:p>
          <a:p>
            <a:r>
              <a:rPr lang="es-ES"/>
              <a:t>Información de la organización del archivo físico</a:t>
            </a:r>
            <a:endParaRPr lang="en-US"/>
          </a:p>
          <a:p>
            <a:pPr lvl="1"/>
            <a:r>
              <a:rPr lang="es-ES"/>
              <a:t>Como está almacenada la relación (secuencial/asociativa/ ....)</a:t>
            </a:r>
            <a:endParaRPr lang="en-US"/>
          </a:p>
          <a:p>
            <a:pPr lvl="1"/>
            <a:r>
              <a:rPr lang="es-ES"/>
              <a:t>Localización física de la relación</a:t>
            </a:r>
            <a:endParaRPr lang="en-US"/>
          </a:p>
          <a:p>
            <a:r>
              <a:rPr lang="es-ES"/>
              <a:t>Información sobre índices (Capítulo 12)</a:t>
            </a:r>
            <a:endParaRPr lang="en-US"/>
          </a:p>
        </p:txBody>
      </p:sp>
      <p:sp>
        <p:nvSpPr>
          <p:cNvPr id="220166" name="Text Box 6"/>
          <p:cNvSpPr txBox="1">
            <a:spLocks noChangeArrowheads="1"/>
          </p:cNvSpPr>
          <p:nvPr/>
        </p:nvSpPr>
        <p:spPr bwMode="auto">
          <a:xfrm>
            <a:off x="914400" y="1106488"/>
            <a:ext cx="7650163" cy="641350"/>
          </a:xfrm>
          <a:prstGeom prst="rect">
            <a:avLst/>
          </a:prstGeom>
          <a:noFill/>
          <a:ln w="9525">
            <a:noFill/>
            <a:miter lim="800000"/>
            <a:headEnd/>
            <a:tailEnd/>
          </a:ln>
          <a:effectLst/>
        </p:spPr>
        <p:txBody>
          <a:bodyPr anchor="ctr">
            <a:spAutoFit/>
          </a:bodyPr>
          <a:lstStyle/>
          <a:p>
            <a:pPr>
              <a:spcBef>
                <a:spcPct val="50000"/>
              </a:spcBef>
            </a:pPr>
            <a:r>
              <a:rPr lang="en-US" sz="1800"/>
              <a:t>El </a:t>
            </a:r>
            <a:r>
              <a:rPr lang="en-US" sz="1800">
                <a:solidFill>
                  <a:schemeClr val="tx2"/>
                </a:solidFill>
              </a:rPr>
              <a:t>diccionario de datos</a:t>
            </a:r>
            <a:r>
              <a:rPr lang="en-US" sz="1800"/>
              <a:t> (también denominado </a:t>
            </a:r>
            <a:r>
              <a:rPr lang="en-US" sz="1800">
                <a:solidFill>
                  <a:schemeClr val="tx2"/>
                </a:solidFill>
              </a:rPr>
              <a:t>catálogo del sistema</a:t>
            </a:r>
            <a:r>
              <a:rPr lang="en-US" sz="1800"/>
              <a:t>) almacena </a:t>
            </a:r>
            <a:r>
              <a:rPr lang="en-US" sz="1800">
                <a:solidFill>
                  <a:schemeClr val="tx2"/>
                </a:solidFill>
              </a:rPr>
              <a:t>metadatos</a:t>
            </a:r>
            <a:r>
              <a:rPr lang="en-US" sz="1800"/>
              <a:t>:  es decir, datos acerca de datos, como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s-ES" sz="2800"/>
              <a:t>Medios físicos de almacenamiento </a:t>
            </a:r>
            <a:r>
              <a:rPr lang="en-US" sz="2800"/>
              <a:t>(cont.)</a:t>
            </a:r>
          </a:p>
        </p:txBody>
      </p:sp>
      <p:sp>
        <p:nvSpPr>
          <p:cNvPr id="250883" name="Rectangle 1027"/>
          <p:cNvSpPr>
            <a:spLocks noGrp="1" noChangeArrowheads="1"/>
          </p:cNvSpPr>
          <p:nvPr>
            <p:ph type="body" idx="1"/>
          </p:nvPr>
        </p:nvSpPr>
        <p:spPr>
          <a:xfrm>
            <a:off x="914400" y="1122363"/>
            <a:ext cx="7427913" cy="4875212"/>
          </a:xfrm>
        </p:spPr>
        <p:txBody>
          <a:bodyPr/>
          <a:lstStyle/>
          <a:p>
            <a:pPr>
              <a:lnSpc>
                <a:spcPct val="90000"/>
              </a:lnSpc>
            </a:pPr>
            <a:r>
              <a:rPr lang="es-ES" sz="1600" b="1">
                <a:solidFill>
                  <a:schemeClr val="tx2"/>
                </a:solidFill>
              </a:rPr>
              <a:t>Memoria flash</a:t>
            </a:r>
            <a:endParaRPr lang="en-US" sz="1600"/>
          </a:p>
          <a:p>
            <a:pPr lvl="1">
              <a:lnSpc>
                <a:spcPct val="90000"/>
              </a:lnSpc>
            </a:pPr>
            <a:r>
              <a:rPr lang="es-ES" sz="1600">
                <a:solidFill>
                  <a:srgbClr val="000000"/>
                </a:solidFill>
              </a:rPr>
              <a:t>Los datos superan los fallos del suministro eléctrico</a:t>
            </a:r>
            <a:endParaRPr lang="en-US" sz="1600"/>
          </a:p>
          <a:p>
            <a:pPr lvl="1">
              <a:lnSpc>
                <a:spcPct val="90000"/>
              </a:lnSpc>
            </a:pPr>
            <a:r>
              <a:rPr lang="es-ES" sz="1600">
                <a:solidFill>
                  <a:srgbClr val="000000"/>
                </a:solidFill>
              </a:rPr>
              <a:t>Se pueden escribir datos en una posición sólo una vez, pero la posición puede ser borrada y grabada de nuevo</a:t>
            </a:r>
            <a:endParaRPr lang="en-US" sz="1600"/>
          </a:p>
          <a:p>
            <a:pPr lvl="2">
              <a:lnSpc>
                <a:spcPct val="90000"/>
              </a:lnSpc>
            </a:pPr>
            <a:r>
              <a:rPr lang="es-ES" sz="1600">
                <a:solidFill>
                  <a:srgbClr val="000000"/>
                </a:solidFill>
              </a:rPr>
              <a:t>Sólo puede soportar un número limitado de ciclos </a:t>
            </a:r>
            <a:r>
              <a:rPr lang="en-US" sz="1600"/>
              <a:t>(10K – 1M)</a:t>
            </a:r>
            <a:r>
              <a:rPr lang="es-ES" sz="1600">
                <a:solidFill>
                  <a:srgbClr val="000000"/>
                </a:solidFill>
              </a:rPr>
              <a:t> de escritura / borrado</a:t>
            </a:r>
            <a:r>
              <a:rPr lang="en-US" sz="1600"/>
              <a:t>.</a:t>
            </a:r>
          </a:p>
          <a:p>
            <a:pPr lvl="2">
              <a:lnSpc>
                <a:spcPct val="90000"/>
              </a:lnSpc>
            </a:pPr>
            <a:r>
              <a:rPr lang="es-ES" sz="1600">
                <a:solidFill>
                  <a:srgbClr val="000000"/>
                </a:solidFill>
              </a:rPr>
              <a:t>El borrado de la memoria ha de hacerse sobre una banco entero de memoria</a:t>
            </a:r>
            <a:endParaRPr lang="en-US" sz="1600"/>
          </a:p>
          <a:p>
            <a:pPr lvl="1">
              <a:lnSpc>
                <a:spcPct val="90000"/>
              </a:lnSpc>
            </a:pPr>
            <a:r>
              <a:rPr lang="es-ES" sz="1600">
                <a:solidFill>
                  <a:srgbClr val="000000"/>
                </a:solidFill>
              </a:rPr>
              <a:t>Las lecturas son aproximadamente tan rápidas como en memoria principal</a:t>
            </a:r>
            <a:endParaRPr lang="en-US" sz="1600"/>
          </a:p>
          <a:p>
            <a:pPr lvl="1">
              <a:lnSpc>
                <a:spcPct val="90000"/>
              </a:lnSpc>
            </a:pPr>
            <a:r>
              <a:rPr lang="es-ES" sz="1600">
                <a:solidFill>
                  <a:srgbClr val="000000"/>
                </a:solidFill>
              </a:rPr>
              <a:t>Aunque las escrituras son lentas (unos pocos microsegundos), borrar es más lento</a:t>
            </a:r>
            <a:endParaRPr lang="en-US" sz="1600"/>
          </a:p>
          <a:p>
            <a:pPr lvl="1">
              <a:lnSpc>
                <a:spcPct val="90000"/>
              </a:lnSpc>
            </a:pPr>
            <a:r>
              <a:rPr lang="es-ES" sz="1600">
                <a:solidFill>
                  <a:srgbClr val="000000"/>
                </a:solidFill>
              </a:rPr>
              <a:t>El coste por unidad de almacenamiento es aproximadamente igual al de la memoria principal</a:t>
            </a:r>
            <a:endParaRPr lang="en-US" sz="1600"/>
          </a:p>
          <a:p>
            <a:pPr lvl="1">
              <a:lnSpc>
                <a:spcPct val="90000"/>
              </a:lnSpc>
            </a:pPr>
            <a:r>
              <a:rPr lang="es-ES" sz="1600">
                <a:solidFill>
                  <a:srgbClr val="000000"/>
                </a:solidFill>
              </a:rPr>
              <a:t>Usada ampliamente en dispositivos incorporados, tales como cámaras digitales</a:t>
            </a:r>
            <a:endParaRPr lang="en-US" sz="1600"/>
          </a:p>
          <a:p>
            <a:pPr lvl="1">
              <a:lnSpc>
                <a:spcPct val="90000"/>
              </a:lnSpc>
            </a:pPr>
            <a:r>
              <a:rPr lang="es-ES" sz="1600">
                <a:solidFill>
                  <a:srgbClr val="000000"/>
                </a:solidFill>
              </a:rPr>
              <a:t>también conocido como EEPROM (Memoria de lectura y borrado programable eléctricamente</a:t>
            </a:r>
            <a:r>
              <a:rPr lang="en-US" sz="160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68350" y="460375"/>
            <a:ext cx="8077200" cy="609600"/>
          </a:xfrm>
        </p:spPr>
        <p:txBody>
          <a:bodyPr/>
          <a:lstStyle/>
          <a:p>
            <a:r>
              <a:rPr lang="es-ES" sz="2800"/>
              <a:t>Almacenamiento del diccionario de datos </a:t>
            </a:r>
            <a:r>
              <a:rPr lang="en-US"/>
              <a:t>(cont.)</a:t>
            </a:r>
          </a:p>
        </p:txBody>
      </p:sp>
      <p:sp>
        <p:nvSpPr>
          <p:cNvPr id="221187" name="Rectangle 3"/>
          <p:cNvSpPr>
            <a:spLocks noGrp="1" noChangeArrowheads="1"/>
          </p:cNvSpPr>
          <p:nvPr>
            <p:ph type="body" idx="1"/>
          </p:nvPr>
        </p:nvSpPr>
        <p:spPr>
          <a:xfrm>
            <a:off x="914400" y="1122363"/>
            <a:ext cx="7661275" cy="2405062"/>
          </a:xfrm>
        </p:spPr>
        <p:txBody>
          <a:bodyPr/>
          <a:lstStyle/>
          <a:p>
            <a:r>
              <a:rPr lang="es-ES"/>
              <a:t>Estructura del catálogo:</a:t>
            </a:r>
            <a:endParaRPr lang="en-US"/>
          </a:p>
          <a:p>
            <a:pPr lvl="1"/>
            <a:r>
              <a:rPr lang="es-ES"/>
              <a:t>Representación relacional en el disco</a:t>
            </a:r>
          </a:p>
          <a:p>
            <a:pPr lvl="1"/>
            <a:r>
              <a:rPr lang="es-ES"/>
              <a:t>Estructuras de datos especializadas diseñadas para acceso eficiente, en memoria</a:t>
            </a:r>
            <a:endParaRPr lang="en-US"/>
          </a:p>
          <a:p>
            <a:r>
              <a:rPr lang="es-ES"/>
              <a:t>Una posible representación del catálogo</a:t>
            </a:r>
            <a:r>
              <a:rPr lang="en-US"/>
              <a:t>:</a:t>
            </a:r>
          </a:p>
          <a:p>
            <a:pPr>
              <a:buFont typeface="Monotype Sorts" pitchFamily="2" charset="2"/>
              <a:buNone/>
            </a:pPr>
            <a:r>
              <a:rPr lang="en-US" i="1"/>
              <a:t>	</a:t>
            </a:r>
          </a:p>
        </p:txBody>
      </p:sp>
      <p:sp>
        <p:nvSpPr>
          <p:cNvPr id="221189" name="Text Box 5"/>
          <p:cNvSpPr txBox="1">
            <a:spLocks noChangeArrowheads="1"/>
          </p:cNvSpPr>
          <p:nvPr/>
        </p:nvSpPr>
        <p:spPr bwMode="auto">
          <a:xfrm>
            <a:off x="1323975" y="3511550"/>
            <a:ext cx="7285038" cy="2289175"/>
          </a:xfrm>
          <a:prstGeom prst="rect">
            <a:avLst/>
          </a:prstGeom>
          <a:noFill/>
          <a:ln w="9525">
            <a:noFill/>
            <a:miter lim="800000"/>
            <a:headEnd/>
            <a:tailEnd/>
          </a:ln>
          <a:effectLst/>
        </p:spPr>
        <p:txBody>
          <a:bodyPr anchor="ctr">
            <a:spAutoFit/>
          </a:bodyPr>
          <a:lstStyle/>
          <a:p>
            <a:pPr>
              <a:tabLst>
                <a:tab pos="2795588" algn="l"/>
              </a:tabLst>
            </a:pPr>
            <a:r>
              <a:rPr lang="en-US" sz="1800" i="1"/>
              <a:t>Relación_metadato = (</a:t>
            </a:r>
            <a:r>
              <a:rPr lang="en-US" sz="1800" i="1" u="sng"/>
              <a:t>nombre_relación</a:t>
            </a:r>
            <a:r>
              <a:rPr lang="en-US" sz="1800" i="1"/>
              <a:t>, número_de_atributos, </a:t>
            </a:r>
            <a:br>
              <a:rPr lang="en-US" sz="1800" i="1"/>
            </a:br>
            <a:r>
              <a:rPr lang="en-US" sz="1800" i="1"/>
              <a:t>                                   organización_almacenamiento, ubicación)</a:t>
            </a:r>
            <a:br>
              <a:rPr lang="en-US" sz="1800" i="1"/>
            </a:br>
            <a:r>
              <a:rPr lang="en-US" sz="1800" i="1"/>
              <a:t>Atributo_metadato = (</a:t>
            </a:r>
            <a:r>
              <a:rPr lang="en-US" sz="1800" i="1" u="sng"/>
              <a:t>nombre_atributo</a:t>
            </a:r>
            <a:r>
              <a:rPr lang="en-US" sz="1800" i="1"/>
              <a:t>, </a:t>
            </a:r>
            <a:r>
              <a:rPr lang="en-US" sz="1800" i="1" u="sng"/>
              <a:t>nombre_relación</a:t>
            </a:r>
            <a:r>
              <a:rPr lang="en-US" sz="1800" i="1"/>
              <a:t>, 	tipo_dominio, posición, longitud)</a:t>
            </a:r>
          </a:p>
          <a:p>
            <a:pPr>
              <a:tabLst>
                <a:tab pos="2795588" algn="l"/>
              </a:tabLst>
            </a:pPr>
            <a:r>
              <a:rPr lang="en-US" sz="1800" i="1"/>
              <a:t>Usuario_metadato = (</a:t>
            </a:r>
            <a:r>
              <a:rPr lang="en-US" sz="1800" i="1" u="sng"/>
              <a:t>nombre_usuario</a:t>
            </a:r>
            <a:r>
              <a:rPr lang="en-US" sz="1800" i="1"/>
              <a:t>, contraseña_cifrada, grupo)</a:t>
            </a:r>
          </a:p>
          <a:p>
            <a:pPr>
              <a:tabLst>
                <a:tab pos="2795588" algn="l"/>
              </a:tabLst>
            </a:pPr>
            <a:r>
              <a:rPr lang="en-US" sz="1800" i="1"/>
              <a:t>Índice_metadato = (</a:t>
            </a:r>
            <a:r>
              <a:rPr lang="en-US" sz="1800" i="1" u="sng"/>
              <a:t>nombre_índice</a:t>
            </a:r>
            <a:r>
              <a:rPr lang="en-US" sz="1800" i="1"/>
              <a:t>, </a:t>
            </a:r>
            <a:r>
              <a:rPr lang="en-US" sz="1800" i="1" u="sng"/>
              <a:t>nombre_relación</a:t>
            </a:r>
            <a:r>
              <a:rPr lang="en-US" sz="1800" i="1"/>
              <a:t>, tipo_índice, </a:t>
            </a:r>
            <a:br>
              <a:rPr lang="en-US" sz="1800" i="1"/>
            </a:br>
            <a:r>
              <a:rPr lang="en-US" sz="1800" i="1"/>
              <a:t>	atributos_índice)</a:t>
            </a:r>
          </a:p>
          <a:p>
            <a:pPr>
              <a:tabLst>
                <a:tab pos="2795588" algn="l"/>
              </a:tabLst>
            </a:pPr>
            <a:r>
              <a:rPr lang="en-US" sz="1800" i="1"/>
              <a:t>Vista_metadato = (</a:t>
            </a:r>
            <a:r>
              <a:rPr lang="en-US" sz="1800" i="1" u="sng"/>
              <a:t>nombre_vista</a:t>
            </a:r>
            <a:r>
              <a:rPr lang="en-US" sz="1800" i="1"/>
              <a:t>, definición) </a:t>
            </a:r>
            <a:endParaRPr lang="en-US" sz="18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ctrTitle"/>
          </p:nvPr>
        </p:nvSpPr>
        <p:spPr/>
        <p:txBody>
          <a:bodyPr/>
          <a:lstStyle/>
          <a:p>
            <a:r>
              <a:rPr lang="en-US"/>
              <a:t>Fin del capítulo 11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s-ES" sz="2800"/>
              <a:t>Medios físicos de almacenamiento </a:t>
            </a:r>
            <a:r>
              <a:rPr lang="en-US" sz="2800"/>
              <a:t>(cont.)</a:t>
            </a:r>
          </a:p>
        </p:txBody>
      </p:sp>
      <p:sp>
        <p:nvSpPr>
          <p:cNvPr id="175107" name="Rectangle 3"/>
          <p:cNvSpPr>
            <a:spLocks noGrp="1" noChangeArrowheads="1"/>
          </p:cNvSpPr>
          <p:nvPr>
            <p:ph type="body" idx="1"/>
          </p:nvPr>
        </p:nvSpPr>
        <p:spPr>
          <a:xfrm>
            <a:off x="914400" y="1236663"/>
            <a:ext cx="7591425" cy="4922837"/>
          </a:xfrm>
        </p:spPr>
        <p:txBody>
          <a:bodyPr/>
          <a:lstStyle/>
          <a:p>
            <a:pPr>
              <a:lnSpc>
                <a:spcPct val="80000"/>
              </a:lnSpc>
            </a:pPr>
            <a:r>
              <a:rPr lang="es-ES" sz="1600" b="1" dirty="0">
                <a:solidFill>
                  <a:schemeClr val="tx2"/>
                </a:solidFill>
              </a:rPr>
              <a:t>Disco magnético</a:t>
            </a:r>
            <a:endParaRPr lang="en-US" sz="1600" b="1" dirty="0">
              <a:solidFill>
                <a:schemeClr val="tx2"/>
              </a:solidFill>
            </a:endParaRPr>
          </a:p>
          <a:p>
            <a:pPr lvl="1">
              <a:lnSpc>
                <a:spcPct val="80000"/>
              </a:lnSpc>
            </a:pPr>
            <a:r>
              <a:rPr lang="es-ES" sz="1600" dirty="0">
                <a:solidFill>
                  <a:srgbClr val="000000"/>
                </a:solidFill>
              </a:rPr>
              <a:t>Los datos se almacenan sobre disco giratorios y son leídos / grabados magnéticamente</a:t>
            </a:r>
            <a:endParaRPr lang="en-US" sz="1600" dirty="0"/>
          </a:p>
          <a:p>
            <a:pPr lvl="1">
              <a:lnSpc>
                <a:spcPct val="80000"/>
              </a:lnSpc>
            </a:pPr>
            <a:r>
              <a:rPr lang="es-ES" sz="1600" dirty="0">
                <a:solidFill>
                  <a:srgbClr val="000000"/>
                </a:solidFill>
              </a:rPr>
              <a:t>Soporte primario para el almacenamiento de datos a largo plazo; generalmente almacena toda la base de datos</a:t>
            </a:r>
            <a:r>
              <a:rPr lang="en-US" sz="1600" dirty="0"/>
              <a:t>.</a:t>
            </a:r>
          </a:p>
          <a:p>
            <a:pPr lvl="1">
              <a:lnSpc>
                <a:spcPct val="80000"/>
              </a:lnSpc>
            </a:pPr>
            <a:r>
              <a:rPr lang="es-ES" sz="1600" dirty="0">
                <a:solidFill>
                  <a:srgbClr val="000000"/>
                </a:solidFill>
              </a:rPr>
              <a:t>Para los accesos se deben mover los datos desde disco a memoria principal y para el almacenamiento se han de volver a escribir</a:t>
            </a:r>
            <a:endParaRPr lang="en-US" sz="1600" dirty="0"/>
          </a:p>
          <a:p>
            <a:pPr lvl="2">
              <a:lnSpc>
                <a:spcPct val="80000"/>
              </a:lnSpc>
            </a:pPr>
            <a:r>
              <a:rPr lang="es-ES" sz="1600" dirty="0">
                <a:solidFill>
                  <a:srgbClr val="000000"/>
                </a:solidFill>
              </a:rPr>
              <a:t>Acceso mucho más lento que en memoria principal (más sobre ello posteriormente</a:t>
            </a:r>
            <a:r>
              <a:rPr lang="en-US" sz="1600" dirty="0"/>
              <a:t>)</a:t>
            </a:r>
          </a:p>
          <a:p>
            <a:pPr lvl="1">
              <a:lnSpc>
                <a:spcPct val="80000"/>
              </a:lnSpc>
            </a:pPr>
            <a:r>
              <a:rPr lang="es-ES" sz="1600" b="1" dirty="0">
                <a:solidFill>
                  <a:schemeClr val="tx2"/>
                </a:solidFill>
              </a:rPr>
              <a:t>acceso directo</a:t>
            </a:r>
            <a:r>
              <a:rPr lang="es-ES" sz="1600" dirty="0">
                <a:solidFill>
                  <a:srgbClr val="000000"/>
                </a:solidFill>
              </a:rPr>
              <a:t> –  adecuado para las lecturas de datos en disco en cualquier orden, a diferencia de la cinta magnética</a:t>
            </a:r>
            <a:endParaRPr lang="en-US" sz="1600" dirty="0"/>
          </a:p>
          <a:p>
            <a:pPr lvl="1">
              <a:lnSpc>
                <a:spcPct val="80000"/>
              </a:lnSpc>
            </a:pPr>
            <a:r>
              <a:rPr lang="es-ES" sz="1600" dirty="0">
                <a:solidFill>
                  <a:srgbClr val="000000"/>
                </a:solidFill>
              </a:rPr>
              <a:t>Rango de capacidades de hasta aproximadamente </a:t>
            </a:r>
            <a:r>
              <a:rPr lang="es-ES" sz="1600" dirty="0" smtClean="0">
                <a:solidFill>
                  <a:srgbClr val="000000"/>
                </a:solidFill>
              </a:rPr>
              <a:t>700 </a:t>
            </a:r>
            <a:r>
              <a:rPr lang="es-ES" sz="1600" dirty="0">
                <a:solidFill>
                  <a:srgbClr val="000000"/>
                </a:solidFill>
              </a:rPr>
              <a:t>GB en la actualidad</a:t>
            </a:r>
            <a:endParaRPr lang="en-US" sz="1600" dirty="0"/>
          </a:p>
          <a:p>
            <a:pPr lvl="2">
              <a:lnSpc>
                <a:spcPct val="80000"/>
              </a:lnSpc>
            </a:pPr>
            <a:r>
              <a:rPr lang="es-ES" sz="1600" dirty="0">
                <a:solidFill>
                  <a:srgbClr val="000000"/>
                </a:solidFill>
              </a:rPr>
              <a:t>Mucha más capacidad y mejor coste por byte que en memoria principal / memoria flash</a:t>
            </a:r>
            <a:endParaRPr lang="en-US" sz="1600" dirty="0"/>
          </a:p>
          <a:p>
            <a:pPr lvl="2">
              <a:lnSpc>
                <a:spcPct val="80000"/>
              </a:lnSpc>
            </a:pPr>
            <a:r>
              <a:rPr lang="es-ES" sz="1600" dirty="0">
                <a:solidFill>
                  <a:srgbClr val="000000"/>
                </a:solidFill>
              </a:rPr>
              <a:t>Creciendo constante y rápidamente, con perfeccionamiento tecnológico (un factor de 2 a 3 cada 2 años</a:t>
            </a:r>
            <a:r>
              <a:rPr lang="en-US" sz="1600" dirty="0"/>
              <a:t>)</a:t>
            </a:r>
          </a:p>
          <a:p>
            <a:pPr lvl="1">
              <a:lnSpc>
                <a:spcPct val="80000"/>
              </a:lnSpc>
            </a:pPr>
            <a:r>
              <a:rPr lang="es-ES" sz="1600" dirty="0">
                <a:solidFill>
                  <a:srgbClr val="000000"/>
                </a:solidFill>
              </a:rPr>
              <a:t>Sobrevive a los fallos de suministro eléctrico y las caídas del sistema</a:t>
            </a:r>
            <a:endParaRPr lang="en-US" sz="1600" dirty="0"/>
          </a:p>
          <a:p>
            <a:pPr lvl="2">
              <a:lnSpc>
                <a:spcPct val="80000"/>
              </a:lnSpc>
            </a:pPr>
            <a:r>
              <a:rPr lang="es-ES" sz="1600" dirty="0">
                <a:solidFill>
                  <a:srgbClr val="000000"/>
                </a:solidFill>
              </a:rPr>
              <a:t>un fallo de disco puede destruir datos, pero es muy raro</a:t>
            </a:r>
            <a:endParaRPr lang="en-US" sz="1600" b="1" dirty="0">
              <a:solidFill>
                <a:srgbClr val="000000"/>
              </a:solidFill>
              <a:effectLst>
                <a:outerShdw blurRad="38100" dist="38100" dir="2700000" algn="tl">
                  <a:srgbClr val="FFFFFF"/>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s-ES" sz="2800" dirty="0"/>
              <a:t>Medios físicos de almacenamiento </a:t>
            </a:r>
            <a:r>
              <a:rPr lang="en-US" sz="2800" dirty="0"/>
              <a:t>(cont.)</a:t>
            </a:r>
          </a:p>
        </p:txBody>
      </p:sp>
      <p:sp>
        <p:nvSpPr>
          <p:cNvPr id="176131" name="Rectangle 3"/>
          <p:cNvSpPr>
            <a:spLocks noGrp="1" noChangeArrowheads="1"/>
          </p:cNvSpPr>
          <p:nvPr>
            <p:ph type="body" idx="1"/>
          </p:nvPr>
        </p:nvSpPr>
        <p:spPr>
          <a:xfrm>
            <a:off x="914400" y="1122363"/>
            <a:ext cx="7165975" cy="4848225"/>
          </a:xfrm>
        </p:spPr>
        <p:txBody>
          <a:bodyPr/>
          <a:lstStyle/>
          <a:p>
            <a:pPr>
              <a:lnSpc>
                <a:spcPct val="90000"/>
              </a:lnSpc>
            </a:pPr>
            <a:r>
              <a:rPr lang="es-ES" b="1" dirty="0">
                <a:solidFill>
                  <a:schemeClr val="tx2"/>
                </a:solidFill>
              </a:rPr>
              <a:t>Almacenamiento óptico</a:t>
            </a:r>
            <a:endParaRPr lang="en-US" dirty="0"/>
          </a:p>
          <a:p>
            <a:pPr lvl="1">
              <a:lnSpc>
                <a:spcPct val="90000"/>
              </a:lnSpc>
            </a:pPr>
            <a:r>
              <a:rPr lang="es-ES" dirty="0">
                <a:solidFill>
                  <a:srgbClr val="000000"/>
                </a:solidFill>
              </a:rPr>
              <a:t>no volátil, los datos se leen ópticamente, por medio de un láser, desde un disco giratorio</a:t>
            </a:r>
            <a:endParaRPr lang="en-US" dirty="0"/>
          </a:p>
          <a:p>
            <a:pPr lvl="1">
              <a:lnSpc>
                <a:spcPct val="90000"/>
              </a:lnSpc>
            </a:pPr>
            <a:r>
              <a:rPr lang="es-ES" dirty="0">
                <a:solidFill>
                  <a:srgbClr val="000000"/>
                </a:solidFill>
              </a:rPr>
              <a:t>los formatos más populares son CD-ROM (640 MB) y DVD (4.7 hasta 17 GB)</a:t>
            </a:r>
            <a:endParaRPr lang="en-US" dirty="0"/>
          </a:p>
          <a:p>
            <a:pPr lvl="1">
              <a:lnSpc>
                <a:spcPct val="90000"/>
              </a:lnSpc>
            </a:pPr>
            <a:r>
              <a:rPr lang="es-ES" dirty="0">
                <a:solidFill>
                  <a:srgbClr val="000000"/>
                </a:solidFill>
              </a:rPr>
              <a:t>Discos ópticos de escritura única y lectura múltiple, empleados para el almacenamiento de archivos (CD-R, DVD-R y DVD+R)</a:t>
            </a:r>
            <a:endParaRPr lang="en-US" dirty="0"/>
          </a:p>
          <a:p>
            <a:pPr lvl="1">
              <a:lnSpc>
                <a:spcPct val="90000"/>
              </a:lnSpc>
            </a:pPr>
            <a:r>
              <a:rPr lang="es-ES" dirty="0">
                <a:solidFill>
                  <a:srgbClr val="000000"/>
                </a:solidFill>
              </a:rPr>
              <a:t>También están disponibles versiones de escritura múltiple (CD-RW, DVD-RW, DVD+RW y DVD-RAM</a:t>
            </a:r>
            <a:r>
              <a:rPr lang="en-US" dirty="0"/>
              <a:t>)</a:t>
            </a:r>
          </a:p>
          <a:p>
            <a:pPr lvl="1">
              <a:lnSpc>
                <a:spcPct val="90000"/>
              </a:lnSpc>
            </a:pPr>
            <a:r>
              <a:rPr lang="es-ES" dirty="0">
                <a:solidFill>
                  <a:srgbClr val="000000"/>
                </a:solidFill>
              </a:rPr>
              <a:t>Las lecturas y escrituras son más lentas que con discos magnéticos</a:t>
            </a:r>
            <a:endParaRPr lang="en-US" dirty="0"/>
          </a:p>
          <a:p>
            <a:pPr lvl="1">
              <a:lnSpc>
                <a:spcPct val="90000"/>
              </a:lnSpc>
            </a:pPr>
            <a:r>
              <a:rPr lang="es-ES" dirty="0">
                <a:solidFill>
                  <a:srgbClr val="000000"/>
                </a:solidFill>
              </a:rPr>
              <a:t>Sistemas de </a:t>
            </a:r>
            <a:r>
              <a:rPr lang="es-ES" dirty="0" err="1">
                <a:solidFill>
                  <a:schemeClr val="tx2"/>
                </a:solidFill>
              </a:rPr>
              <a:t>Juke</a:t>
            </a:r>
            <a:r>
              <a:rPr lang="es-ES" dirty="0">
                <a:solidFill>
                  <a:schemeClr val="tx2"/>
                </a:solidFill>
              </a:rPr>
              <a:t>-box</a:t>
            </a:r>
            <a:r>
              <a:rPr lang="es-ES" dirty="0">
                <a:solidFill>
                  <a:srgbClr val="000000"/>
                </a:solidFill>
              </a:rPr>
              <a:t>, con gran número de discos removibles, unos cuantos lectores y un mecanismo para la carga/descarga automática de discos, para el almacenamiento de grandes volúmenes de datos</a:t>
            </a:r>
            <a:endParaRPr lang="en-US" b="1" dirty="0">
              <a:solidFill>
                <a:srgbClr val="000000"/>
              </a:solidFill>
              <a:effectLst>
                <a:outerShdw blurRad="38100" dist="38100" dir="2700000" algn="tl">
                  <a:srgbClr val="FFFFFF"/>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s-ES" sz="2800" dirty="0"/>
              <a:t>Medios físicos de almacenamiento </a:t>
            </a:r>
            <a:r>
              <a:rPr lang="en-US" sz="2800" dirty="0"/>
              <a:t>(cont.)</a:t>
            </a:r>
          </a:p>
        </p:txBody>
      </p:sp>
      <p:sp>
        <p:nvSpPr>
          <p:cNvPr id="251907" name="Rectangle 1027"/>
          <p:cNvSpPr>
            <a:spLocks noGrp="1" noChangeArrowheads="1"/>
          </p:cNvSpPr>
          <p:nvPr>
            <p:ph type="body" idx="1"/>
          </p:nvPr>
        </p:nvSpPr>
        <p:spPr>
          <a:xfrm>
            <a:off x="914400" y="1122363"/>
            <a:ext cx="7137400" cy="4946650"/>
          </a:xfrm>
        </p:spPr>
        <p:txBody>
          <a:bodyPr/>
          <a:lstStyle/>
          <a:p>
            <a:r>
              <a:rPr lang="es-ES" b="1" dirty="0">
                <a:solidFill>
                  <a:schemeClr val="tx2"/>
                </a:solidFill>
              </a:rPr>
              <a:t>Almacenamiento en cinta</a:t>
            </a:r>
            <a:endParaRPr lang="en-US" dirty="0">
              <a:solidFill>
                <a:schemeClr val="tx2"/>
              </a:solidFill>
            </a:endParaRPr>
          </a:p>
          <a:p>
            <a:pPr lvl="1"/>
            <a:r>
              <a:rPr lang="es-ES" dirty="0">
                <a:solidFill>
                  <a:srgbClr val="000000"/>
                </a:solidFill>
              </a:rPr>
              <a:t>no volátil, empleado principalmente para copias de seguridad (para la recuperación de un fallo de disco) y para datos de archivo</a:t>
            </a:r>
            <a:endParaRPr lang="en-US" dirty="0"/>
          </a:p>
          <a:p>
            <a:pPr lvl="1"/>
            <a:r>
              <a:rPr lang="es-ES" b="1" dirty="0">
                <a:solidFill>
                  <a:schemeClr val="tx2"/>
                </a:solidFill>
              </a:rPr>
              <a:t>acceso secuencial</a:t>
            </a:r>
            <a:r>
              <a:rPr lang="es-ES" dirty="0">
                <a:solidFill>
                  <a:srgbClr val="000000"/>
                </a:solidFill>
              </a:rPr>
              <a:t> – mucho más lento que los discos</a:t>
            </a:r>
            <a:endParaRPr lang="en-US" dirty="0"/>
          </a:p>
          <a:p>
            <a:pPr lvl="1"/>
            <a:r>
              <a:rPr lang="es-ES" dirty="0">
                <a:solidFill>
                  <a:srgbClr val="000000"/>
                </a:solidFill>
              </a:rPr>
              <a:t>capacidad muy alta (cintas disponibles de 40 a 300 GB</a:t>
            </a:r>
            <a:r>
              <a:rPr lang="en-US" dirty="0"/>
              <a:t>)</a:t>
            </a:r>
          </a:p>
          <a:p>
            <a:pPr lvl="1"/>
            <a:r>
              <a:rPr lang="es-ES" dirty="0">
                <a:solidFill>
                  <a:srgbClr val="000000"/>
                </a:solidFill>
              </a:rPr>
              <a:t>El coste de almacenamiento es más barato que el disco pero las unidades de cinta son caras</a:t>
            </a:r>
            <a:endParaRPr lang="en-US" dirty="0">
              <a:sym typeface="Symbol" pitchFamily="18" charset="2"/>
            </a:endParaRPr>
          </a:p>
          <a:p>
            <a:pPr lvl="1"/>
            <a:r>
              <a:rPr lang="es-ES" dirty="0">
                <a:solidFill>
                  <a:srgbClr val="000000"/>
                </a:solidFill>
              </a:rPr>
              <a:t>Cambiadores de cintas disponible para el almacenamiento de cantidades masivas de datos</a:t>
            </a:r>
            <a:endParaRPr lang="en-US" dirty="0"/>
          </a:p>
          <a:p>
            <a:pPr lvl="2"/>
            <a:r>
              <a:rPr lang="es-ES" dirty="0">
                <a:solidFill>
                  <a:srgbClr val="000000"/>
                </a:solidFill>
              </a:rPr>
              <a:t>desde cientos de terabytes (1 terabyte = 10</a:t>
            </a:r>
            <a:r>
              <a:rPr lang="es-ES" baseline="30000" dirty="0">
                <a:solidFill>
                  <a:srgbClr val="000000"/>
                </a:solidFill>
              </a:rPr>
              <a:t>9 </a:t>
            </a:r>
            <a:r>
              <a:rPr lang="es-ES" dirty="0">
                <a:solidFill>
                  <a:srgbClr val="000000"/>
                </a:solidFill>
              </a:rPr>
              <a:t>bytes) hasta incluso un </a:t>
            </a:r>
            <a:r>
              <a:rPr lang="es-ES" dirty="0" err="1">
                <a:solidFill>
                  <a:srgbClr val="000000"/>
                </a:solidFill>
              </a:rPr>
              <a:t>petabyte</a:t>
            </a:r>
            <a:r>
              <a:rPr lang="es-ES" dirty="0">
                <a:solidFill>
                  <a:srgbClr val="000000"/>
                </a:solidFill>
              </a:rPr>
              <a:t> (1 </a:t>
            </a:r>
            <a:r>
              <a:rPr lang="es-ES" dirty="0" err="1">
                <a:solidFill>
                  <a:srgbClr val="000000"/>
                </a:solidFill>
              </a:rPr>
              <a:t>petabyte</a:t>
            </a:r>
            <a:r>
              <a:rPr lang="es-ES" dirty="0">
                <a:solidFill>
                  <a:srgbClr val="000000"/>
                </a:solidFill>
              </a:rPr>
              <a:t> = 10</a:t>
            </a:r>
            <a:r>
              <a:rPr lang="es-ES" baseline="30000" dirty="0">
                <a:solidFill>
                  <a:srgbClr val="000000"/>
                </a:solidFill>
              </a:rPr>
              <a:t>12</a:t>
            </a:r>
            <a:r>
              <a:rPr lang="es-ES" dirty="0">
                <a:solidFill>
                  <a:srgbClr val="000000"/>
                </a:solidFill>
              </a:rPr>
              <a:t> bytes</a:t>
            </a:r>
            <a:r>
              <a:rPr lang="en-US" dirty="0"/>
              <a:t>)</a:t>
            </a:r>
            <a:endParaRPr lang="en-US" sz="2000" baseline="30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s-ES" dirty="0"/>
              <a:t>Jerarquía de almacenamiento</a:t>
            </a:r>
            <a:endParaRPr lang="en-US" dirty="0"/>
          </a:p>
        </p:txBody>
      </p:sp>
      <p:pic>
        <p:nvPicPr>
          <p:cNvPr id="177159" name="Picture 7"/>
          <p:cNvPicPr>
            <a:picLocks noGrp="1" noChangeAspect="1" noChangeArrowheads="1"/>
          </p:cNvPicPr>
          <p:nvPr>
            <p:ph idx="1"/>
          </p:nvPr>
        </p:nvPicPr>
        <p:blipFill>
          <a:blip r:embed="rId3"/>
          <a:srcRect/>
          <a:stretch>
            <a:fillRect/>
          </a:stretch>
        </p:blipFill>
        <p:spPr>
          <a:xfrm>
            <a:off x="2039938" y="1160463"/>
            <a:ext cx="5843587" cy="4954587"/>
          </a:xfrm>
          <a:noFill/>
          <a:ln w="57150" cmpd="thickThin">
            <a:solidFill>
              <a:schemeClr val="tx2"/>
            </a:solidFill>
          </a:ln>
        </p:spPr>
      </p:pic>
    </p:spTree>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17191</TotalTime>
  <Words>5984</Words>
  <Application>Microsoft PowerPoint</Application>
  <PresentationFormat>Presentación en pantalla (4:3)</PresentationFormat>
  <Paragraphs>476</Paragraphs>
  <Slides>51</Slides>
  <Notes>51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51</vt:i4>
      </vt:variant>
    </vt:vector>
  </HeadingPairs>
  <TitlesOfParts>
    <vt:vector size="53" baseType="lpstr">
      <vt:lpstr>db-5-grey</vt:lpstr>
      <vt:lpstr>Clip</vt:lpstr>
      <vt:lpstr>Capítulo 11: Almacenamiento y estructura de archivos</vt:lpstr>
      <vt:lpstr>Capítulo 11: Almacenamiento y estructura de archivos</vt:lpstr>
      <vt:lpstr>Clasificación de los medios físicos de almacenamiento</vt:lpstr>
      <vt:lpstr>Medios físicos de almacenamiento</vt:lpstr>
      <vt:lpstr>Medios físicos de almacenamiento (cont.)</vt:lpstr>
      <vt:lpstr>Medios físicos de almacenamiento (cont.)</vt:lpstr>
      <vt:lpstr>Medios físicos de almacenamiento (cont.)</vt:lpstr>
      <vt:lpstr>Medios físicos de almacenamiento (cont.)</vt:lpstr>
      <vt:lpstr>Jerarquía de almacenamiento</vt:lpstr>
      <vt:lpstr>Jerarquía de almacenamiento (cont.)</vt:lpstr>
      <vt:lpstr>Mecanismos de discos rígidos magnéticos</vt:lpstr>
      <vt:lpstr>Discos magnéticos</vt:lpstr>
      <vt:lpstr>Discos magnéticos (cont.)</vt:lpstr>
      <vt:lpstr>Subsistema de discos</vt:lpstr>
      <vt:lpstr>Medidas del rendimiento de discos</vt:lpstr>
      <vt:lpstr>Medidas de rendimiento (cont.)</vt:lpstr>
      <vt:lpstr>Optimización del acceso a los bloques del disco</vt:lpstr>
      <vt:lpstr>Optimización del acceso a los bloques del disco (cont.)</vt:lpstr>
      <vt:lpstr>Optimización del acceso a los bloques del disco (cont.)</vt:lpstr>
      <vt:lpstr>RAID</vt:lpstr>
      <vt:lpstr>Mejora de la fiabilidad, vía redundancia</vt:lpstr>
      <vt:lpstr>Mejoras en el rendimiento vía paralelismo</vt:lpstr>
      <vt:lpstr>Niveles de RAID</vt:lpstr>
      <vt:lpstr>Niveles de RAID (cont.)</vt:lpstr>
      <vt:lpstr>Niveles de RAID (cont.)</vt:lpstr>
      <vt:lpstr>Niveles de RAID (cont.)</vt:lpstr>
      <vt:lpstr>Niveles de RAID (cont.)</vt:lpstr>
      <vt:lpstr>Niveles de RAID (cont.)</vt:lpstr>
      <vt:lpstr>Elección de los niveles de RAID</vt:lpstr>
      <vt:lpstr>Elección de los niveles de RAID (cont.)</vt:lpstr>
      <vt:lpstr>Aspectos del hardware</vt:lpstr>
      <vt:lpstr>Aspectos del hardware (cont.)</vt:lpstr>
      <vt:lpstr>Discos ópticos</vt:lpstr>
      <vt:lpstr>Cintas magnéticas</vt:lpstr>
      <vt:lpstr>Acceso al almacenamiento</vt:lpstr>
      <vt:lpstr>Gestor de la memoria intermedia</vt:lpstr>
      <vt:lpstr>Políticas de sustitución de la memoria intermedia</vt:lpstr>
      <vt:lpstr>Políticas de sustitución de la memoria intermedia (cont.)</vt:lpstr>
      <vt:lpstr>Organización de archivos</vt:lpstr>
      <vt:lpstr>Registros de longitud fija</vt:lpstr>
      <vt:lpstr>Listas libres</vt:lpstr>
      <vt:lpstr>Registros de longitud variable</vt:lpstr>
      <vt:lpstr>Registros de longitud variable: Estructura de páginas con ranuras</vt:lpstr>
      <vt:lpstr>Organización de registros en archivos</vt:lpstr>
      <vt:lpstr>Organización de archivos secuencial</vt:lpstr>
      <vt:lpstr>Organización de archivos secuencial (Cont.)</vt:lpstr>
      <vt:lpstr>Organización de archivos en agrupaciones de varias tablas</vt:lpstr>
      <vt:lpstr>Organización de archivos en agrupaciones de varias tablas (cont.)</vt:lpstr>
      <vt:lpstr>Almacenamiento del diccionario de datos</vt:lpstr>
      <vt:lpstr>Almacenamiento del diccionario de datos (cont.)</vt:lpstr>
      <vt:lpstr>Fin del capítulo 11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jvulcano</cp:lastModifiedBy>
  <cp:revision>274</cp:revision>
  <cp:lastPrinted>1999-06-28T19:27:31Z</cp:lastPrinted>
  <dcterms:created xsi:type="dcterms:W3CDTF">2000-02-23T18:58:38Z</dcterms:created>
  <dcterms:modified xsi:type="dcterms:W3CDTF">2013-08-23T13:07:56Z</dcterms:modified>
</cp:coreProperties>
</file>