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74"/>
  </p:notesMasterIdLst>
  <p:handoutMasterIdLst>
    <p:handoutMasterId r:id="rId75"/>
  </p:handoutMasterIdLst>
  <p:sldIdLst>
    <p:sldId id="368"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6" r:id="rId30"/>
    <p:sldId id="287" r:id="rId31"/>
    <p:sldId id="288" r:id="rId32"/>
    <p:sldId id="370" r:id="rId33"/>
    <p:sldId id="356" r:id="rId34"/>
    <p:sldId id="290" r:id="rId35"/>
    <p:sldId id="357" r:id="rId36"/>
    <p:sldId id="371" r:id="rId37"/>
    <p:sldId id="291" r:id="rId38"/>
    <p:sldId id="358" r:id="rId39"/>
    <p:sldId id="292" r:id="rId40"/>
    <p:sldId id="372" r:id="rId41"/>
    <p:sldId id="373" r:id="rId42"/>
    <p:sldId id="374" r:id="rId43"/>
    <p:sldId id="375" r:id="rId44"/>
    <p:sldId id="376" r:id="rId45"/>
    <p:sldId id="293" r:id="rId46"/>
    <p:sldId id="296" r:id="rId47"/>
    <p:sldId id="295" r:id="rId48"/>
    <p:sldId id="294" r:id="rId49"/>
    <p:sldId id="297" r:id="rId50"/>
    <p:sldId id="359" r:id="rId51"/>
    <p:sldId id="298" r:id="rId52"/>
    <p:sldId id="299" r:id="rId53"/>
    <p:sldId id="300" r:id="rId54"/>
    <p:sldId id="301" r:id="rId55"/>
    <p:sldId id="302" r:id="rId56"/>
    <p:sldId id="303" r:id="rId57"/>
    <p:sldId id="304" r:id="rId58"/>
    <p:sldId id="305" r:id="rId59"/>
    <p:sldId id="306" r:id="rId60"/>
    <p:sldId id="360" r:id="rId61"/>
    <p:sldId id="307" r:id="rId62"/>
    <p:sldId id="313" r:id="rId63"/>
    <p:sldId id="361" r:id="rId64"/>
    <p:sldId id="362" r:id="rId65"/>
    <p:sldId id="314" r:id="rId66"/>
    <p:sldId id="377" r:id="rId67"/>
    <p:sldId id="378" r:id="rId68"/>
    <p:sldId id="379" r:id="rId69"/>
    <p:sldId id="380" r:id="rId70"/>
    <p:sldId id="381" r:id="rId71"/>
    <p:sldId id="315" r:id="rId72"/>
    <p:sldId id="382" r:id="rId73"/>
  </p:sldIdLst>
  <p:sldSz cx="9144000" cy="6858000" type="screen4x3"/>
  <p:notesSz cx="7315200" cy="9601200"/>
  <p:defaultTextStyle>
    <a:defPPr>
      <a:defRPr lang="en-US"/>
    </a:defPPr>
    <a:lvl1pPr algn="l" rtl="0" eaLnBrk="0" fontAlgn="base" hangingPunct="0">
      <a:spcBef>
        <a:spcPct val="0"/>
      </a:spcBef>
      <a:spcAft>
        <a:spcPct val="0"/>
      </a:spcAft>
      <a:defRPr sz="1600" kern="1200">
        <a:solidFill>
          <a:schemeClr val="tx1"/>
        </a:solidFill>
        <a:latin typeface="Helvetica" pitchFamily="34" charset="0"/>
        <a:ea typeface="+mn-ea"/>
        <a:cs typeface="+mn-cs"/>
      </a:defRPr>
    </a:lvl1pPr>
    <a:lvl2pPr marL="457200" algn="l" rtl="0" eaLnBrk="0" fontAlgn="base" hangingPunct="0">
      <a:spcBef>
        <a:spcPct val="0"/>
      </a:spcBef>
      <a:spcAft>
        <a:spcPct val="0"/>
      </a:spcAft>
      <a:defRPr sz="1600" kern="1200">
        <a:solidFill>
          <a:schemeClr val="tx1"/>
        </a:solidFill>
        <a:latin typeface="Helvetica" pitchFamily="34" charset="0"/>
        <a:ea typeface="+mn-ea"/>
        <a:cs typeface="+mn-cs"/>
      </a:defRPr>
    </a:lvl2pPr>
    <a:lvl3pPr marL="914400" algn="l" rtl="0" eaLnBrk="0" fontAlgn="base" hangingPunct="0">
      <a:spcBef>
        <a:spcPct val="0"/>
      </a:spcBef>
      <a:spcAft>
        <a:spcPct val="0"/>
      </a:spcAft>
      <a:defRPr sz="1600" kern="1200">
        <a:solidFill>
          <a:schemeClr val="tx1"/>
        </a:solidFill>
        <a:latin typeface="Helvetica"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Helvetica"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Helvetica" pitchFamily="34" charset="0"/>
        <a:ea typeface="+mn-ea"/>
        <a:cs typeface="+mn-cs"/>
      </a:defRPr>
    </a:lvl5pPr>
    <a:lvl6pPr marL="2286000" algn="l" defTabSz="914400" rtl="0" eaLnBrk="1" latinLnBrk="0" hangingPunct="1">
      <a:defRPr sz="1600" kern="1200">
        <a:solidFill>
          <a:schemeClr val="tx1"/>
        </a:solidFill>
        <a:latin typeface="Helvetica" pitchFamily="34" charset="0"/>
        <a:ea typeface="+mn-ea"/>
        <a:cs typeface="+mn-cs"/>
      </a:defRPr>
    </a:lvl6pPr>
    <a:lvl7pPr marL="2743200" algn="l" defTabSz="914400" rtl="0" eaLnBrk="1" latinLnBrk="0" hangingPunct="1">
      <a:defRPr sz="1600" kern="1200">
        <a:solidFill>
          <a:schemeClr val="tx1"/>
        </a:solidFill>
        <a:latin typeface="Helvetica" pitchFamily="34" charset="0"/>
        <a:ea typeface="+mn-ea"/>
        <a:cs typeface="+mn-cs"/>
      </a:defRPr>
    </a:lvl7pPr>
    <a:lvl8pPr marL="3200400" algn="l" defTabSz="914400" rtl="0" eaLnBrk="1" latinLnBrk="0" hangingPunct="1">
      <a:defRPr sz="1600" kern="1200">
        <a:solidFill>
          <a:schemeClr val="tx1"/>
        </a:solidFill>
        <a:latin typeface="Helvetica" pitchFamily="34" charset="0"/>
        <a:ea typeface="+mn-ea"/>
        <a:cs typeface="+mn-cs"/>
      </a:defRPr>
    </a:lvl8pPr>
    <a:lvl9pPr marL="3657600" algn="l" defTabSz="914400" rtl="0" eaLnBrk="1" latinLnBrk="0" hangingPunct="1">
      <a:defRPr sz="1600" kern="1200">
        <a:solidFill>
          <a:schemeClr val="tx1"/>
        </a:solidFill>
        <a:latin typeface="Helvetic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autoAdjust="0"/>
    <p:restoredTop sz="94660" autoAdjust="0"/>
  </p:normalViewPr>
  <p:slideViewPr>
    <p:cSldViewPr snapToGrid="0">
      <p:cViewPr>
        <p:scale>
          <a:sx n="75" d="100"/>
          <a:sy n="75" d="100"/>
        </p:scale>
        <p:origin x="-1014" y="-162"/>
      </p:cViewPr>
      <p:guideLst>
        <p:guide orient="horz" pos="2160"/>
        <p:guide pos="2880"/>
      </p:guideLst>
    </p:cSldViewPr>
  </p:slideViewPr>
  <p:outlineViewPr>
    <p:cViewPr>
      <p:scale>
        <a:sx n="33" d="100"/>
        <a:sy n="33" d="100"/>
      </p:scale>
      <p:origin x="72" y="4572"/>
    </p:cViewPr>
  </p:outlineViewPr>
  <p:notesTextViewPr>
    <p:cViewPr>
      <p:scale>
        <a:sx n="100" d="100"/>
        <a:sy n="100" d="100"/>
      </p:scale>
      <p:origin x="0" y="0"/>
    </p:cViewPr>
  </p:notesTextViewPr>
  <p:sorterViewPr>
    <p:cViewPr>
      <p:scale>
        <a:sx n="66" d="100"/>
        <a:sy n="66" d="100"/>
      </p:scale>
      <p:origin x="0" y="5106"/>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smtClean="0"/>
            </a:lvl1pPr>
          </a:lstStyle>
          <a:p>
            <a:pPr>
              <a:defRPr/>
            </a:pPr>
            <a:endParaRPr lang="en-US"/>
          </a:p>
        </p:txBody>
      </p:sp>
      <p:sp>
        <p:nvSpPr>
          <p:cNvPr id="355331"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vl1pPr>
          </a:lstStyle>
          <a:p>
            <a:pPr>
              <a:defRPr/>
            </a:pPr>
            <a:endParaRPr lang="en-US"/>
          </a:p>
        </p:txBody>
      </p:sp>
      <p:sp>
        <p:nvSpPr>
          <p:cNvPr id="355332"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smtClean="0"/>
            </a:lvl1pPr>
          </a:lstStyle>
          <a:p>
            <a:pPr>
              <a:defRPr/>
            </a:pPr>
            <a:endParaRPr lang="en-US"/>
          </a:p>
        </p:txBody>
      </p:sp>
      <p:sp>
        <p:nvSpPr>
          <p:cNvPr id="355333"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smtClean="0"/>
            </a:lvl1pPr>
          </a:lstStyle>
          <a:p>
            <a:pPr>
              <a:defRPr/>
            </a:pPr>
            <a:fld id="{BEA92B5B-FD1C-4912-9F53-8B212662EF9F}" type="slidenum">
              <a:rPr lang="en-US"/>
              <a:pPr>
                <a:defRPr/>
              </a:pPr>
              <a:t>‹Nº›</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none" lIns="96661" tIns="48331" rIns="96661" bIns="48331" numCol="1" anchor="ctr" anchorCtr="0" compatLnSpc="1">
            <a:prstTxWarp prst="textNoShape">
              <a:avLst/>
            </a:prstTxWarp>
          </a:bodyPr>
          <a:lstStyle>
            <a:lvl1pPr defTabSz="966788">
              <a:defRPr sz="1300" smtClean="0">
                <a:latin typeface="Times New Roman" pitchFamily="18" charset="0"/>
              </a:defRPr>
            </a:lvl1pPr>
          </a:lstStyle>
          <a:p>
            <a:pPr>
              <a:defRPr/>
            </a:pPr>
            <a:endParaRPr lang="en-US"/>
          </a:p>
        </p:txBody>
      </p:sp>
      <p:sp>
        <p:nvSpPr>
          <p:cNvPr id="6147"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none" lIns="96661" tIns="48331" rIns="96661" bIns="48331" numCol="1" anchor="ctr" anchorCtr="0" compatLnSpc="1">
            <a:prstTxWarp prst="textNoShape">
              <a:avLst/>
            </a:prstTxWarp>
          </a:bodyPr>
          <a:lstStyle>
            <a:lvl1pPr algn="r" defTabSz="966788">
              <a:defRPr sz="1300" smtClean="0">
                <a:latin typeface="Times New Roman" pitchFamily="18" charset="0"/>
              </a:defRPr>
            </a:lvl1pPr>
          </a:lstStyle>
          <a:p>
            <a:pPr>
              <a:defRPr/>
            </a:pPr>
            <a:endParaRPr lang="en-US"/>
          </a:p>
        </p:txBody>
      </p:sp>
      <p:sp>
        <p:nvSpPr>
          <p:cNvPr id="778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none" lIns="96661" tIns="48331" rIns="96661" bIns="48331"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none" lIns="96661" tIns="48331" rIns="96661" bIns="48331" numCol="1" anchor="b" anchorCtr="0" compatLnSpc="1">
            <a:prstTxWarp prst="textNoShape">
              <a:avLst/>
            </a:prstTxWarp>
          </a:bodyPr>
          <a:lstStyle>
            <a:lvl1pPr defTabSz="966788">
              <a:defRPr sz="1300" smtClean="0">
                <a:latin typeface="Times New Roman" pitchFamily="18" charset="0"/>
              </a:defRPr>
            </a:lvl1pPr>
          </a:lstStyle>
          <a:p>
            <a:pPr>
              <a:defRPr/>
            </a:pPr>
            <a:endParaRPr lang="en-US"/>
          </a:p>
        </p:txBody>
      </p:sp>
      <p:sp>
        <p:nvSpPr>
          <p:cNvPr id="6151"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none" lIns="96661" tIns="48331" rIns="96661" bIns="48331" numCol="1" anchor="b" anchorCtr="0" compatLnSpc="1">
            <a:prstTxWarp prst="textNoShape">
              <a:avLst/>
            </a:prstTxWarp>
          </a:bodyPr>
          <a:lstStyle>
            <a:lvl1pPr algn="r" defTabSz="966788">
              <a:defRPr sz="1300" smtClean="0">
                <a:latin typeface="Times New Roman" pitchFamily="18" charset="0"/>
              </a:defRPr>
            </a:lvl1pPr>
          </a:lstStyle>
          <a:p>
            <a:pPr>
              <a:defRPr/>
            </a:pPr>
            <a:fld id="{78B032BC-DEA2-470E-9610-8794AE677D36}" type="slidenum">
              <a:rPr lang="en-US"/>
              <a:pPr>
                <a:defRPr/>
              </a:pPr>
              <a:t>‹Nº›</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2D38315E-440A-475B-9141-5FAB62C412BF}" type="slidenum">
              <a:rPr lang="en-US"/>
              <a:pPr/>
              <a:t>1</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hyperlink" Target="http://www.db-book.com/" TargetMode="External"/><Relationship Id="rId5" Type="http://schemas.openxmlformats.org/officeDocument/2006/relationships/image" Target="../media/image2.jpeg"/><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aphicFrame>
        <p:nvGraphicFramePr>
          <p:cNvPr id="4" name="Rectangle 6"/>
          <p:cNvGraphicFramePr>
            <a:graphicFrameLocks/>
          </p:cNvGraphicFramePr>
          <p:nvPr/>
        </p:nvGraphicFramePr>
        <p:xfrm>
          <a:off x="1524000" y="1397000"/>
          <a:ext cx="6096000" cy="4064000"/>
        </p:xfrm>
        <a:graphic>
          <a:graphicData uri="http://schemas.openxmlformats.org/presentationml/2006/ole">
            <p:oleObj spid="_x0000_s93186" name="Clip" r:id="rId3" imgW="0" imgH="0" progId="">
              <p:embed/>
            </p:oleObj>
          </a:graphicData>
        </a:graphic>
      </p:graphicFrame>
      <p:pic>
        <p:nvPicPr>
          <p:cNvPr id="5" name="Picture 8" descr="Icon11"/>
          <p:cNvPicPr>
            <a:picLocks noChangeAspect="1" noChangeArrowheads="1"/>
          </p:cNvPicPr>
          <p:nvPr/>
        </p:nvPicPr>
        <p:blipFill>
          <a:blip r:embed="rId4"/>
          <a:srcRect/>
          <a:stretch>
            <a:fillRect/>
          </a:stretch>
        </p:blipFill>
        <p:spPr bwMode="auto">
          <a:xfrm>
            <a:off x="0" y="0"/>
            <a:ext cx="558800" cy="742950"/>
          </a:xfrm>
          <a:prstGeom prst="rect">
            <a:avLst/>
          </a:prstGeom>
          <a:noFill/>
          <a:ln w="9525">
            <a:noFill/>
            <a:miter lim="800000"/>
            <a:headEnd/>
            <a:tailEnd/>
          </a:ln>
        </p:spPr>
      </p:pic>
      <p:pic>
        <p:nvPicPr>
          <p:cNvPr id="6" name="Picture 9" descr="PH01266J"/>
          <p:cNvPicPr>
            <a:picLocks noChangeAspect="1" noChangeArrowheads="1"/>
          </p:cNvPicPr>
          <p:nvPr/>
        </p:nvPicPr>
        <p:blipFill>
          <a:blip r:embed="rId5"/>
          <a:srcRect b="26144"/>
          <a:stretch>
            <a:fillRect/>
          </a:stretch>
        </p:blipFill>
        <p:spPr bwMode="auto">
          <a:xfrm>
            <a:off x="8528050" y="6053138"/>
            <a:ext cx="615950" cy="614362"/>
          </a:xfrm>
          <a:prstGeom prst="rect">
            <a:avLst/>
          </a:prstGeom>
          <a:noFill/>
          <a:ln w="9525">
            <a:noFill/>
            <a:miter lim="800000"/>
            <a:headEnd/>
            <a:tailEnd/>
          </a:ln>
        </p:spPr>
      </p:pic>
      <p:sp>
        <p:nvSpPr>
          <p:cNvPr id="7" name="Text Box 10"/>
          <p:cNvSpPr txBox="1">
            <a:spLocks noChangeArrowheads="1"/>
          </p:cNvSpPr>
          <p:nvPr userDrawn="1"/>
        </p:nvSpPr>
        <p:spPr bwMode="auto">
          <a:xfrm>
            <a:off x="2279650" y="5726113"/>
            <a:ext cx="4503738" cy="793750"/>
          </a:xfrm>
          <a:prstGeom prst="rect">
            <a:avLst/>
          </a:prstGeom>
          <a:noFill/>
          <a:ln w="9525">
            <a:noFill/>
            <a:miter lim="800000"/>
            <a:headEnd/>
            <a:tailEnd/>
          </a:ln>
          <a:effectLst/>
        </p:spPr>
        <p:txBody>
          <a:bodyPr wrap="none">
            <a:spAutoFit/>
          </a:bodyPr>
          <a:lstStyle/>
          <a:p>
            <a:pPr algn="ctr">
              <a:spcBef>
                <a:spcPct val="50000"/>
              </a:spcBef>
              <a:defRPr/>
            </a:pPr>
            <a:r>
              <a:rPr lang="en-US" b="1">
                <a:solidFill>
                  <a:schemeClr val="tx2"/>
                </a:solidFill>
              </a:rPr>
              <a:t>Fundamentos de Bases de datos, 5ª Edición</a:t>
            </a:r>
            <a:r>
              <a:rPr lang="en-US"/>
              <a:t>.</a:t>
            </a:r>
          </a:p>
          <a:p>
            <a:pPr algn="ctr">
              <a:spcBef>
                <a:spcPct val="50000"/>
              </a:spcBef>
              <a:defRPr/>
            </a:pPr>
            <a:r>
              <a:rPr lang="en-US" sz="1200" b="1">
                <a:solidFill>
                  <a:schemeClr val="tx2"/>
                </a:solidFill>
              </a:rPr>
              <a:t>©Silberschatz, Korth y Sudarshan</a:t>
            </a:r>
            <a:br>
              <a:rPr lang="en-US" sz="1200" b="1">
                <a:solidFill>
                  <a:schemeClr val="tx2"/>
                </a:solidFill>
              </a:rPr>
            </a:br>
            <a:r>
              <a:rPr lang="en-US" sz="1200" b="1">
                <a:solidFill>
                  <a:schemeClr val="tx2"/>
                </a:solidFill>
              </a:rPr>
              <a:t>Consulte </a:t>
            </a:r>
            <a:r>
              <a:rPr lang="en-US" sz="1200" b="1">
                <a:solidFill>
                  <a:schemeClr val="tx2"/>
                </a:solidFill>
                <a:hlinkClick r:id="rId6"/>
              </a:rPr>
              <a:t>www.db-book.com</a:t>
            </a:r>
            <a:r>
              <a:rPr lang="en-US" sz="1200" b="1">
                <a:solidFill>
                  <a:schemeClr val="tx2"/>
                </a:solidFill>
              </a:rPr>
              <a:t> sobre condiciones de uso</a:t>
            </a:r>
          </a:p>
        </p:txBody>
      </p:sp>
      <p:sp>
        <p:nvSpPr>
          <p:cNvPr id="358402" name="Rectangle 2"/>
          <p:cNvSpPr>
            <a:spLocks noGrp="1" noChangeArrowheads="1"/>
          </p:cNvSpPr>
          <p:nvPr>
            <p:ph type="ctrTitle"/>
          </p:nvPr>
        </p:nvSpPr>
        <p:spPr>
          <a:xfrm>
            <a:off x="685800" y="2286000"/>
            <a:ext cx="7772400" cy="1143000"/>
          </a:xfrm>
        </p:spPr>
        <p:txBody>
          <a:bodyPr/>
          <a:lstStyle>
            <a:lvl1pPr>
              <a:defRPr/>
            </a:lvl1pPr>
          </a:lstStyle>
          <a:p>
            <a:r>
              <a:rPr lang="en-US"/>
              <a:t>Haga clic para cambiar el estilo de título	</a:t>
            </a:r>
          </a:p>
        </p:txBody>
      </p:sp>
      <p:sp>
        <p:nvSpPr>
          <p:cNvPr id="358403" name="Rectangle 3"/>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r>
              <a:rPr lang="en-US"/>
              <a:t>Haga clic para modificar el estilo de subtítulo del patrón</a:t>
            </a:r>
          </a:p>
        </p:txBody>
      </p:sp>
      <p:sp>
        <p:nvSpPr>
          <p:cNvPr id="8" name="Rectangle 4"/>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mtClean="0">
                <a:solidFill>
                  <a:srgbClr val="578963"/>
                </a:solidFill>
                <a:latin typeface="Times New Roman" pitchFamily="18" charset="0"/>
              </a:defRPr>
            </a:lvl1pPr>
          </a:lstStyle>
          <a:p>
            <a:pPr>
              <a:defRPr/>
            </a:pPr>
            <a:endParaRPr lang="en-US"/>
          </a:p>
        </p:txBody>
      </p:sp>
      <p:sp>
        <p:nvSpPr>
          <p:cNvPr id="9" name="Rectangle 5"/>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pPr>
              <a:defRPr/>
            </a:pPr>
            <a:fld id="{93EE59EF-BF49-4EB0-932C-D10516DD34A4}"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3"/>
          <p:cNvSpPr>
            <a:spLocks noGrp="1" noChangeArrowheads="1"/>
          </p:cNvSpPr>
          <p:nvPr>
            <p:ph type="sldNum" sz="quarter" idx="10"/>
          </p:nvPr>
        </p:nvSpPr>
        <p:spPr>
          <a:ln/>
        </p:spPr>
        <p:txBody>
          <a:bodyPr/>
          <a:lstStyle>
            <a:lvl1pPr>
              <a:defRPr/>
            </a:lvl1pPr>
          </a:lstStyle>
          <a:p>
            <a:pPr>
              <a:defRPr/>
            </a:pPr>
            <a:fld id="{9008A4A4-BB8C-4626-8E11-73BD9BD29CC6}"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26250" y="117475"/>
            <a:ext cx="2019300" cy="58801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768350" y="117475"/>
            <a:ext cx="5905500" cy="58801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3"/>
          <p:cNvSpPr>
            <a:spLocks noGrp="1" noChangeArrowheads="1"/>
          </p:cNvSpPr>
          <p:nvPr>
            <p:ph type="sldNum" sz="quarter" idx="10"/>
          </p:nvPr>
        </p:nvSpPr>
        <p:spPr>
          <a:ln/>
        </p:spPr>
        <p:txBody>
          <a:bodyPr/>
          <a:lstStyle>
            <a:lvl1pPr>
              <a:defRPr/>
            </a:lvl1pPr>
          </a:lstStyle>
          <a:p>
            <a:pPr>
              <a:defRPr/>
            </a:pPr>
            <a:fld id="{A3E965F8-932C-4CE0-B3BA-89BCC52ABF54}" type="slidenum">
              <a:rPr lang="en-US"/>
              <a:pPr>
                <a:defRPr/>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768350" y="117475"/>
            <a:ext cx="8077200" cy="609600"/>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814388" y="1093788"/>
            <a:ext cx="3754437" cy="49037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quarter" idx="2"/>
          </p:nvPr>
        </p:nvSpPr>
        <p:spPr>
          <a:xfrm>
            <a:off x="4721225" y="1093788"/>
            <a:ext cx="3754438" cy="23749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contenido"/>
          <p:cNvSpPr>
            <a:spLocks noGrp="1"/>
          </p:cNvSpPr>
          <p:nvPr>
            <p:ph sz="quarter" idx="3"/>
          </p:nvPr>
        </p:nvSpPr>
        <p:spPr>
          <a:xfrm>
            <a:off x="4721225" y="3621088"/>
            <a:ext cx="3754438" cy="23764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Rectangle 3"/>
          <p:cNvSpPr>
            <a:spLocks noGrp="1" noChangeArrowheads="1"/>
          </p:cNvSpPr>
          <p:nvPr>
            <p:ph type="sldNum" sz="quarter" idx="10"/>
          </p:nvPr>
        </p:nvSpPr>
        <p:spPr>
          <a:ln/>
        </p:spPr>
        <p:txBody>
          <a:bodyPr/>
          <a:lstStyle>
            <a:lvl1pPr>
              <a:defRPr/>
            </a:lvl1pPr>
          </a:lstStyle>
          <a:p>
            <a:pPr>
              <a:defRPr/>
            </a:pPr>
            <a:fld id="{079FAF07-5C8D-4EE9-9FE0-4112AAEDD4D8}" type="slidenum">
              <a:rPr lang="en-US"/>
              <a:pPr>
                <a:defRPr/>
              </a:pPr>
              <a:t>‹Nº›</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768350" y="117475"/>
            <a:ext cx="8077200" cy="609600"/>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814388" y="1093788"/>
            <a:ext cx="3754437" cy="49037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721225" y="1093788"/>
            <a:ext cx="3754438" cy="49037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3"/>
          <p:cNvSpPr>
            <a:spLocks noGrp="1" noChangeArrowheads="1"/>
          </p:cNvSpPr>
          <p:nvPr>
            <p:ph type="sldNum" sz="quarter" idx="10"/>
          </p:nvPr>
        </p:nvSpPr>
        <p:spPr>
          <a:ln/>
        </p:spPr>
        <p:txBody>
          <a:bodyPr/>
          <a:lstStyle>
            <a:lvl1pPr>
              <a:defRPr/>
            </a:lvl1pPr>
          </a:lstStyle>
          <a:p>
            <a:pPr>
              <a:defRPr/>
            </a:pPr>
            <a:fld id="{13CF70BF-4E93-414C-969B-601004CBDAD2}"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3"/>
          <p:cNvSpPr>
            <a:spLocks noGrp="1" noChangeArrowheads="1"/>
          </p:cNvSpPr>
          <p:nvPr>
            <p:ph type="sldNum" sz="quarter" idx="10"/>
          </p:nvPr>
        </p:nvSpPr>
        <p:spPr>
          <a:ln/>
        </p:spPr>
        <p:txBody>
          <a:bodyPr/>
          <a:lstStyle>
            <a:lvl1pPr>
              <a:defRPr/>
            </a:lvl1pPr>
          </a:lstStyle>
          <a:p>
            <a:pPr>
              <a:defRPr/>
            </a:pPr>
            <a:fld id="{7B2EF739-D6A9-45AD-996A-80BC4B7B9744}"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3"/>
          <p:cNvSpPr>
            <a:spLocks noGrp="1" noChangeArrowheads="1"/>
          </p:cNvSpPr>
          <p:nvPr>
            <p:ph type="sldNum" sz="quarter" idx="10"/>
          </p:nvPr>
        </p:nvSpPr>
        <p:spPr>
          <a:ln/>
        </p:spPr>
        <p:txBody>
          <a:bodyPr/>
          <a:lstStyle>
            <a:lvl1pPr>
              <a:defRPr/>
            </a:lvl1pPr>
          </a:lstStyle>
          <a:p>
            <a:pPr>
              <a:defRPr/>
            </a:pPr>
            <a:fld id="{3AF16167-0455-42C4-972C-E3518612B537}"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3"/>
          <p:cNvSpPr>
            <a:spLocks noGrp="1" noChangeArrowheads="1"/>
          </p:cNvSpPr>
          <p:nvPr>
            <p:ph type="sldNum" sz="quarter" idx="10"/>
          </p:nvPr>
        </p:nvSpPr>
        <p:spPr>
          <a:ln/>
        </p:spPr>
        <p:txBody>
          <a:bodyPr/>
          <a:lstStyle>
            <a:lvl1pPr>
              <a:defRPr/>
            </a:lvl1pPr>
          </a:lstStyle>
          <a:p>
            <a:pPr>
              <a:defRPr/>
            </a:pPr>
            <a:fld id="{46E5242E-BB3D-4738-88CE-BB404B81DBD5}"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3"/>
          <p:cNvSpPr>
            <a:spLocks noGrp="1" noChangeArrowheads="1"/>
          </p:cNvSpPr>
          <p:nvPr>
            <p:ph type="sldNum" sz="quarter" idx="10"/>
          </p:nvPr>
        </p:nvSpPr>
        <p:spPr>
          <a:ln/>
        </p:spPr>
        <p:txBody>
          <a:bodyPr/>
          <a:lstStyle>
            <a:lvl1pPr>
              <a:defRPr/>
            </a:lvl1pPr>
          </a:lstStyle>
          <a:p>
            <a:pPr>
              <a:defRPr/>
            </a:pPr>
            <a:fld id="{774976DD-5C92-4026-8D71-8F45B68975EF}"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3"/>
          <p:cNvSpPr>
            <a:spLocks noGrp="1" noChangeArrowheads="1"/>
          </p:cNvSpPr>
          <p:nvPr>
            <p:ph type="sldNum" sz="quarter" idx="10"/>
          </p:nvPr>
        </p:nvSpPr>
        <p:spPr>
          <a:ln/>
        </p:spPr>
        <p:txBody>
          <a:bodyPr/>
          <a:lstStyle>
            <a:lvl1pPr>
              <a:defRPr/>
            </a:lvl1pPr>
          </a:lstStyle>
          <a:p>
            <a:pPr>
              <a:defRPr/>
            </a:pPr>
            <a:fld id="{9597A47E-EEC2-4C75-95BB-A09F0657A14D}"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638A102F-011E-4F9D-8F06-98801B9304AF}"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3"/>
          <p:cNvSpPr>
            <a:spLocks noGrp="1" noChangeArrowheads="1"/>
          </p:cNvSpPr>
          <p:nvPr>
            <p:ph type="sldNum" sz="quarter" idx="10"/>
          </p:nvPr>
        </p:nvSpPr>
        <p:spPr>
          <a:ln/>
        </p:spPr>
        <p:txBody>
          <a:bodyPr/>
          <a:lstStyle>
            <a:lvl1pPr>
              <a:defRPr/>
            </a:lvl1pPr>
          </a:lstStyle>
          <a:p>
            <a:pPr>
              <a:defRPr/>
            </a:pPr>
            <a:fld id="{E2C38833-427B-4213-93A8-F350145EC216}"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3"/>
          <p:cNvSpPr>
            <a:spLocks noGrp="1" noChangeArrowheads="1"/>
          </p:cNvSpPr>
          <p:nvPr>
            <p:ph type="sldNum" sz="quarter" idx="10"/>
          </p:nvPr>
        </p:nvSpPr>
        <p:spPr>
          <a:ln/>
        </p:spPr>
        <p:txBody>
          <a:bodyPr/>
          <a:lstStyle>
            <a:lvl1pPr>
              <a:defRPr/>
            </a:lvl1pPr>
          </a:lstStyle>
          <a:p>
            <a:pPr>
              <a:defRPr/>
            </a:pPr>
            <a:fld id="{BD03B2DE-0847-4707-941A-662EE25B6880}"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DDDDD"/>
            </a:gs>
            <a:gs pos="100000">
              <a:srgbClr val="F8F8F8"/>
            </a:gs>
          </a:gsLst>
          <a:lin ang="5400000" scaled="1"/>
        </a:gra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bwMode="auto">
          <a:xfrm>
            <a:off x="814388" y="1093788"/>
            <a:ext cx="7661275" cy="4903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p>
        </p:txBody>
      </p:sp>
      <p:sp>
        <p:nvSpPr>
          <p:cNvPr id="357379" name="Rectangle 3"/>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chemeClr val="bg2"/>
                </a:solidFill>
                <a:latin typeface="Times New Roman" pitchFamily="18" charset="0"/>
              </a:defRPr>
            </a:lvl1pPr>
          </a:lstStyle>
          <a:p>
            <a:pPr>
              <a:defRPr/>
            </a:pPr>
            <a:fld id="{707F3E2A-0A16-4D71-AE2D-8338DB550DD1}" type="slidenum">
              <a:rPr lang="en-US"/>
              <a:pPr>
                <a:defRPr/>
              </a:pPr>
              <a:t>‹Nº›</a:t>
            </a:fld>
            <a:endParaRPr lang="en-US"/>
          </a:p>
        </p:txBody>
      </p:sp>
      <p:sp>
        <p:nvSpPr>
          <p:cNvPr id="357381" name="Text Box 5"/>
          <p:cNvSpPr txBox="1">
            <a:spLocks noChangeArrowheads="1"/>
          </p:cNvSpPr>
          <p:nvPr/>
        </p:nvSpPr>
        <p:spPr bwMode="auto">
          <a:xfrm>
            <a:off x="4413250" y="6613525"/>
            <a:ext cx="582613" cy="244475"/>
          </a:xfrm>
          <a:prstGeom prst="rect">
            <a:avLst/>
          </a:prstGeom>
          <a:noFill/>
          <a:ln w="9525">
            <a:noFill/>
            <a:miter lim="800000"/>
            <a:headEnd/>
            <a:tailEnd/>
          </a:ln>
          <a:effectLst/>
        </p:spPr>
        <p:txBody>
          <a:bodyPr wrap="none">
            <a:spAutoFit/>
          </a:bodyPr>
          <a:lstStyle/>
          <a:p>
            <a:pPr algn="ctr">
              <a:spcBef>
                <a:spcPct val="50000"/>
              </a:spcBef>
              <a:defRPr/>
            </a:pPr>
            <a:r>
              <a:rPr lang="en-US" sz="1000" b="1">
                <a:solidFill>
                  <a:schemeClr val="tx2"/>
                </a:solidFill>
              </a:rPr>
              <a:t>12.</a:t>
            </a:r>
            <a:fld id="{BA6FB47E-89F5-4679-A877-387A6E3691D0}" type="slidenum">
              <a:rPr lang="en-US" sz="1000" b="1">
                <a:solidFill>
                  <a:schemeClr val="tx2"/>
                </a:solidFill>
              </a:rPr>
              <a:pPr algn="ctr">
                <a:spcBef>
                  <a:spcPct val="50000"/>
                </a:spcBef>
                <a:defRPr/>
              </a:pPr>
              <a:t>‹Nº›</a:t>
            </a:fld>
            <a:endParaRPr lang="en-US" sz="1000" b="1">
              <a:solidFill>
                <a:schemeClr val="tx2"/>
              </a:solidFill>
            </a:endParaRPr>
          </a:p>
        </p:txBody>
      </p:sp>
      <p:sp>
        <p:nvSpPr>
          <p:cNvPr id="357382" name="Rectangle 6"/>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Haga clic para cambiar el estilo de título	</a:t>
            </a:r>
          </a:p>
        </p:txBody>
      </p:sp>
      <p:sp>
        <p:nvSpPr>
          <p:cNvPr id="357384" name="Freeform 8"/>
          <p:cNvSpPr>
            <a:spLocks/>
          </p:cNvSpPr>
          <p:nvPr/>
        </p:nvSpPr>
        <p:spPr bwMode="auto">
          <a:xfrm>
            <a:off x="8916988" y="5445125"/>
            <a:ext cx="227012" cy="47625"/>
          </a:xfrm>
          <a:custGeom>
            <a:avLst/>
            <a:gdLst/>
            <a:ahLst/>
            <a:cxnLst>
              <a:cxn ang="0">
                <a:pos x="0" y="59"/>
              </a:cxn>
              <a:cxn ang="0">
                <a:pos x="2" y="48"/>
              </a:cxn>
              <a:cxn ang="0">
                <a:pos x="9" y="34"/>
              </a:cxn>
              <a:cxn ang="0">
                <a:pos x="17" y="25"/>
              </a:cxn>
              <a:cxn ang="0">
                <a:pos x="30" y="17"/>
              </a:cxn>
              <a:cxn ang="0">
                <a:pos x="45" y="10"/>
              </a:cxn>
              <a:cxn ang="0">
                <a:pos x="57" y="6"/>
              </a:cxn>
              <a:cxn ang="0">
                <a:pos x="70" y="2"/>
              </a:cxn>
              <a:cxn ang="0">
                <a:pos x="85" y="0"/>
              </a:cxn>
              <a:cxn ang="0">
                <a:pos x="100" y="0"/>
              </a:cxn>
              <a:cxn ang="0">
                <a:pos x="118" y="0"/>
              </a:cxn>
              <a:cxn ang="0">
                <a:pos x="137" y="0"/>
              </a:cxn>
              <a:cxn ang="0">
                <a:pos x="154" y="2"/>
              </a:cxn>
              <a:cxn ang="0">
                <a:pos x="173" y="6"/>
              </a:cxn>
              <a:cxn ang="0">
                <a:pos x="192" y="8"/>
              </a:cxn>
              <a:cxn ang="0">
                <a:pos x="209" y="12"/>
              </a:cxn>
              <a:cxn ang="0">
                <a:pos x="224" y="15"/>
              </a:cxn>
              <a:cxn ang="0">
                <a:pos x="239" y="19"/>
              </a:cxn>
              <a:cxn ang="0">
                <a:pos x="254" y="23"/>
              </a:cxn>
              <a:cxn ang="0">
                <a:pos x="266" y="25"/>
              </a:cxn>
              <a:cxn ang="0">
                <a:pos x="273" y="27"/>
              </a:cxn>
              <a:cxn ang="0">
                <a:pos x="283" y="31"/>
              </a:cxn>
              <a:cxn ang="0">
                <a:pos x="279" y="44"/>
              </a:cxn>
              <a:cxn ang="0">
                <a:pos x="273" y="42"/>
              </a:cxn>
              <a:cxn ang="0">
                <a:pos x="260" y="40"/>
              </a:cxn>
              <a:cxn ang="0">
                <a:pos x="241" y="36"/>
              </a:cxn>
              <a:cxn ang="0">
                <a:pos x="230" y="34"/>
              </a:cxn>
              <a:cxn ang="0">
                <a:pos x="218" y="32"/>
              </a:cxn>
              <a:cxn ang="0">
                <a:pos x="207" y="31"/>
              </a:cxn>
              <a:cxn ang="0">
                <a:pos x="196" y="29"/>
              </a:cxn>
              <a:cxn ang="0">
                <a:pos x="182" y="27"/>
              </a:cxn>
              <a:cxn ang="0">
                <a:pos x="173" y="25"/>
              </a:cxn>
              <a:cxn ang="0">
                <a:pos x="163" y="23"/>
              </a:cxn>
              <a:cxn ang="0">
                <a:pos x="154" y="21"/>
              </a:cxn>
              <a:cxn ang="0">
                <a:pos x="142" y="19"/>
              </a:cxn>
              <a:cxn ang="0">
                <a:pos x="110" y="15"/>
              </a:cxn>
              <a:cxn ang="0">
                <a:pos x="83" y="21"/>
              </a:cxn>
              <a:cxn ang="0">
                <a:pos x="59" y="29"/>
              </a:cxn>
              <a:cxn ang="0">
                <a:pos x="53" y="31"/>
              </a:cxn>
              <a:cxn ang="0">
                <a:pos x="43" y="34"/>
              </a:cxn>
              <a:cxn ang="0">
                <a:pos x="32" y="38"/>
              </a:cxn>
              <a:cxn ang="0">
                <a:pos x="23" y="44"/>
              </a:cxn>
              <a:cxn ang="0">
                <a:pos x="7" y="55"/>
              </a:cxn>
              <a:cxn ang="0">
                <a:pos x="2" y="61"/>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lnTo>
                  <a:pt x="2" y="61"/>
                </a:lnTo>
                <a:close/>
              </a:path>
            </a:pathLst>
          </a:custGeom>
          <a:solidFill>
            <a:srgbClr val="FFFFFF"/>
          </a:solidFill>
          <a:ln w="9525">
            <a:noFill/>
            <a:round/>
            <a:headEnd/>
            <a:tailEnd/>
          </a:ln>
        </p:spPr>
        <p:txBody>
          <a:bodyPr/>
          <a:lstStyle/>
          <a:p>
            <a:pPr>
              <a:defRPr/>
            </a:pPr>
            <a:endParaRPr lang="es-ES"/>
          </a:p>
        </p:txBody>
      </p:sp>
      <p:pic>
        <p:nvPicPr>
          <p:cNvPr id="4103" name="Picture 9" descr="Icon11"/>
          <p:cNvPicPr>
            <a:picLocks noChangeAspect="1" noChangeArrowheads="1"/>
          </p:cNvPicPr>
          <p:nvPr/>
        </p:nvPicPr>
        <p:blipFill>
          <a:blip r:embed="rId15"/>
          <a:srcRect/>
          <a:stretch>
            <a:fillRect/>
          </a:stretch>
        </p:blipFill>
        <p:spPr bwMode="auto">
          <a:xfrm>
            <a:off x="0" y="0"/>
            <a:ext cx="660400" cy="877888"/>
          </a:xfrm>
          <a:prstGeom prst="rect">
            <a:avLst/>
          </a:prstGeom>
          <a:noFill/>
          <a:ln w="9525">
            <a:noFill/>
            <a:miter lim="800000"/>
            <a:headEnd/>
            <a:tailEnd/>
          </a:ln>
        </p:spPr>
      </p:pic>
      <p:pic>
        <p:nvPicPr>
          <p:cNvPr id="4104" name="Picture 10" descr="PH01266J"/>
          <p:cNvPicPr>
            <a:picLocks noChangeAspect="1" noChangeArrowheads="1"/>
          </p:cNvPicPr>
          <p:nvPr/>
        </p:nvPicPr>
        <p:blipFill>
          <a:blip r:embed="rId16"/>
          <a:srcRect b="26144"/>
          <a:stretch>
            <a:fillRect/>
          </a:stretch>
        </p:blipFill>
        <p:spPr bwMode="auto">
          <a:xfrm>
            <a:off x="8528050" y="6053138"/>
            <a:ext cx="615950" cy="614362"/>
          </a:xfrm>
          <a:prstGeom prst="rect">
            <a:avLst/>
          </a:prstGeom>
          <a:noFill/>
          <a:ln w="9525">
            <a:noFill/>
            <a:miter lim="800000"/>
            <a:headEnd/>
            <a:tailEnd/>
          </a:ln>
        </p:spPr>
      </p:pic>
      <p:sp>
        <p:nvSpPr>
          <p:cNvPr id="357387" name="Text Box 11"/>
          <p:cNvSpPr txBox="1">
            <a:spLocks noChangeArrowheads="1"/>
          </p:cNvSpPr>
          <p:nvPr userDrawn="1"/>
        </p:nvSpPr>
        <p:spPr bwMode="auto">
          <a:xfrm>
            <a:off x="6840538" y="6613525"/>
            <a:ext cx="2222500" cy="244475"/>
          </a:xfrm>
          <a:prstGeom prst="rect">
            <a:avLst/>
          </a:prstGeom>
          <a:noFill/>
          <a:ln w="9525">
            <a:noFill/>
            <a:miter lim="800000"/>
            <a:headEnd/>
            <a:tailEnd/>
          </a:ln>
          <a:effectLst/>
        </p:spPr>
        <p:txBody>
          <a:bodyPr wrap="none">
            <a:spAutoFit/>
          </a:bodyPr>
          <a:lstStyle/>
          <a:p>
            <a:pPr algn="ctr">
              <a:spcBef>
                <a:spcPct val="50000"/>
              </a:spcBef>
              <a:defRPr/>
            </a:pPr>
            <a:r>
              <a:rPr lang="en-US" sz="1000" b="1">
                <a:solidFill>
                  <a:schemeClr val="tx2"/>
                </a:solidFill>
              </a:rPr>
              <a:t>©Silberschatz, Korth y Sudarshan</a:t>
            </a:r>
          </a:p>
        </p:txBody>
      </p:sp>
      <p:sp>
        <p:nvSpPr>
          <p:cNvPr id="357388" name="Text Box 12"/>
          <p:cNvSpPr txBox="1">
            <a:spLocks noChangeArrowheads="1"/>
          </p:cNvSpPr>
          <p:nvPr userDrawn="1"/>
        </p:nvSpPr>
        <p:spPr bwMode="auto">
          <a:xfrm>
            <a:off x="0" y="6613525"/>
            <a:ext cx="3273425" cy="244475"/>
          </a:xfrm>
          <a:prstGeom prst="rect">
            <a:avLst/>
          </a:prstGeom>
          <a:noFill/>
          <a:ln w="9525">
            <a:noFill/>
            <a:miter lim="800000"/>
            <a:headEnd/>
            <a:tailEnd/>
          </a:ln>
          <a:effectLst/>
        </p:spPr>
        <p:txBody>
          <a:bodyPr wrap="none">
            <a:spAutoFit/>
          </a:bodyPr>
          <a:lstStyle/>
          <a:p>
            <a:pPr>
              <a:spcBef>
                <a:spcPct val="50000"/>
              </a:spcBef>
              <a:defRPr/>
            </a:pPr>
            <a:r>
              <a:rPr lang="en-US" sz="1000" b="1">
                <a:solidFill>
                  <a:schemeClr val="tx2"/>
                </a:solidFill>
              </a:rPr>
              <a:t>Fundamentos de Bases de Datos – 5ª Edición, 2005</a:t>
            </a:r>
          </a:p>
        </p:txBody>
      </p:sp>
    </p:spTree>
  </p:cSld>
  <p:clrMap bg1="lt1" tx1="dk1" bg2="lt2" tx2="dk2" accent1="accent1" accent2="accent2" accent3="accent3" accent4="accent4" accent5="accent5" accent6="accent6" hlink="hlink" folHlink="folHlink"/>
  <p:sldLayoutIdLst>
    <p:sldLayoutId id="2147483678"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chemeClr val="hlink"/>
        </a:buClr>
        <a:buSzPct val="80000"/>
        <a:buFont typeface="Monotype Sorts" pitchFamily="2" charset="2"/>
        <a:buChar char="l"/>
        <a:defRPr kumimoji="1">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ctrTitle"/>
          </p:nvPr>
        </p:nvSpPr>
        <p:spPr/>
        <p:txBody>
          <a:bodyPr/>
          <a:lstStyle/>
          <a:p>
            <a:pPr>
              <a:defRPr/>
            </a:pPr>
            <a:r>
              <a:rPr lang="es-ES" dirty="0" smtClean="0"/>
              <a:t>Capítulo 12: Indexación y asociación</a:t>
            </a:r>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642938" y="190500"/>
            <a:ext cx="8077200" cy="436563"/>
          </a:xfrm>
        </p:spPr>
        <p:txBody>
          <a:bodyPr/>
          <a:lstStyle/>
          <a:p>
            <a:pPr>
              <a:defRPr/>
            </a:pPr>
            <a:r>
              <a:rPr lang="es-ES" smtClean="0"/>
              <a:t>Índice multinivel (Cont.)</a:t>
            </a:r>
            <a:endParaRPr lang="en-US" b="0" smtClean="0">
              <a:solidFill>
                <a:schemeClr val="tx1"/>
              </a:solidFill>
              <a:effectLst/>
            </a:endParaRPr>
          </a:p>
        </p:txBody>
      </p:sp>
      <p:pic>
        <p:nvPicPr>
          <p:cNvPr id="14339" name="Picture 14"/>
          <p:cNvPicPr>
            <a:picLocks noChangeAspect="1" noChangeArrowheads="1"/>
          </p:cNvPicPr>
          <p:nvPr/>
        </p:nvPicPr>
        <p:blipFill>
          <a:blip r:embed="rId2"/>
          <a:srcRect/>
          <a:stretch>
            <a:fillRect/>
          </a:stretch>
        </p:blipFill>
        <p:spPr bwMode="auto">
          <a:xfrm>
            <a:off x="1489075" y="722313"/>
            <a:ext cx="6530975" cy="5802312"/>
          </a:xfrm>
          <a:prstGeom prst="rect">
            <a:avLst/>
          </a:prstGeom>
          <a:noFill/>
          <a:ln w="57150" cmpd="thickThin">
            <a:solidFill>
              <a:schemeClr val="tx2"/>
            </a:solid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pPr>
              <a:defRPr/>
            </a:pPr>
            <a:r>
              <a:rPr lang="es-ES" smtClean="0"/>
              <a:t>Actualización del índice:  Borrado</a:t>
            </a:r>
            <a:endParaRPr lang="en-US" b="0" smtClean="0">
              <a:solidFill>
                <a:schemeClr val="tx1"/>
              </a:solidFill>
              <a:effectLst/>
            </a:endParaRPr>
          </a:p>
        </p:txBody>
      </p:sp>
      <p:sp>
        <p:nvSpPr>
          <p:cNvPr id="15363" name="Rectangle 3"/>
          <p:cNvSpPr>
            <a:spLocks noGrp="1" noChangeArrowheads="1"/>
          </p:cNvSpPr>
          <p:nvPr>
            <p:ph type="body" idx="1"/>
          </p:nvPr>
        </p:nvSpPr>
        <p:spPr/>
        <p:txBody>
          <a:bodyPr/>
          <a:lstStyle/>
          <a:p>
            <a:r>
              <a:rPr lang="es-ES" smtClean="0"/>
              <a:t>Si el registro borrado era el único registro del archivo con su valor de clave de búsqueda concreto, la clave de búsqueda se borra también del índice</a:t>
            </a:r>
            <a:r>
              <a:rPr lang="en-US" smtClean="0"/>
              <a:t>.</a:t>
            </a:r>
          </a:p>
          <a:p>
            <a:r>
              <a:rPr lang="es-ES" smtClean="0"/>
              <a:t>Borrado del índice de un solo nivel</a:t>
            </a:r>
            <a:r>
              <a:rPr lang="en-US" smtClean="0"/>
              <a:t>:</a:t>
            </a:r>
          </a:p>
          <a:p>
            <a:pPr lvl="1"/>
            <a:r>
              <a:rPr lang="es-ES" smtClean="0"/>
              <a:t>Índices densos – el borrado de la clave de búsqueda es similar al borrado del registro del archivo</a:t>
            </a:r>
            <a:r>
              <a:rPr lang="en-US" smtClean="0"/>
              <a:t>.</a:t>
            </a:r>
          </a:p>
          <a:p>
            <a:pPr lvl="1"/>
            <a:r>
              <a:rPr lang="es-ES" smtClean="0"/>
              <a:t>Índices dispersos – </a:t>
            </a:r>
          </a:p>
          <a:p>
            <a:pPr lvl="2"/>
            <a:r>
              <a:rPr lang="es-ES" smtClean="0"/>
              <a:t>si existe una entrada para la clave de búsqueda en el índice se borra, reemplazando la entrada en el índice con el siguiente valor de la clave de búsqueda en el archivo (ordenado por clave de búsqueda).</a:t>
            </a:r>
          </a:p>
          <a:p>
            <a:pPr lvl="2"/>
            <a:r>
              <a:rPr lang="es-ES" smtClean="0"/>
              <a:t>Si el valor de la siguiente clave de búsqueda tiene una entrada del índice, se borra la entrada en vez de reemplazarla.</a:t>
            </a:r>
            <a:endParaRPr 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a:defRPr/>
            </a:pPr>
            <a:r>
              <a:rPr lang="es-ES" smtClean="0"/>
              <a:t>Actualización del índice:  Inserción</a:t>
            </a:r>
            <a:endParaRPr lang="en-US" b="0" smtClean="0">
              <a:solidFill>
                <a:schemeClr val="tx1"/>
              </a:solidFill>
              <a:effectLst/>
            </a:endParaRPr>
          </a:p>
        </p:txBody>
      </p:sp>
      <p:sp>
        <p:nvSpPr>
          <p:cNvPr id="16387" name="Rectangle 3"/>
          <p:cNvSpPr>
            <a:spLocks noGrp="1" noChangeArrowheads="1"/>
          </p:cNvSpPr>
          <p:nvPr>
            <p:ph type="body" idx="1"/>
          </p:nvPr>
        </p:nvSpPr>
        <p:spPr/>
        <p:txBody>
          <a:bodyPr/>
          <a:lstStyle/>
          <a:p>
            <a:r>
              <a:rPr lang="es-ES" smtClean="0"/>
              <a:t>Inserción de índices de un solo nivel</a:t>
            </a:r>
            <a:r>
              <a:rPr lang="en-US" smtClean="0"/>
              <a:t>:</a:t>
            </a:r>
          </a:p>
          <a:p>
            <a:pPr lvl="1"/>
            <a:r>
              <a:rPr lang="es-ES" smtClean="0"/>
              <a:t>Realizar una búsqueda empleando el valor de la clave de búsqueda que aparece en el registro a insertar</a:t>
            </a:r>
            <a:r>
              <a:rPr lang="en-US" smtClean="0"/>
              <a:t>.</a:t>
            </a:r>
          </a:p>
          <a:p>
            <a:pPr lvl="1"/>
            <a:r>
              <a:rPr lang="es-ES" smtClean="0"/>
              <a:t>Índices densos – si el valor de la clave de búsqueda no aparece en el índice, insertarlo</a:t>
            </a:r>
            <a:r>
              <a:rPr lang="en-US" smtClean="0"/>
              <a:t>.</a:t>
            </a:r>
          </a:p>
          <a:p>
            <a:pPr lvl="1"/>
            <a:r>
              <a:rPr lang="es-ES" smtClean="0"/>
              <a:t>Índices dispersos – si el índice almacena una entrada por cada bloque del archivo, no es necesario hacer ningún cambio al índice, a menos que se cree un nuevo bloque.</a:t>
            </a:r>
          </a:p>
          <a:p>
            <a:pPr lvl="2"/>
            <a:r>
              <a:rPr lang="es-ES" smtClean="0"/>
              <a:t>Si se crea un nuevo bloque, se inserta en el índice el primer valor de la clave de búsqueda en el nuevo bloque</a:t>
            </a:r>
            <a:r>
              <a:rPr lang="en-US" smtClean="0"/>
              <a:t>.</a:t>
            </a:r>
          </a:p>
          <a:p>
            <a:r>
              <a:rPr lang="es-ES" smtClean="0"/>
              <a:t>Los algoritmos de inserciones multinivel (así como en el borrado) son simples extensiones de los algoritmos de un solo nivel</a:t>
            </a:r>
            <a:endParaRPr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pPr>
              <a:defRPr/>
            </a:pPr>
            <a:r>
              <a:rPr lang="es-ES" smtClean="0"/>
              <a:t>Índices secundarios</a:t>
            </a:r>
            <a:endParaRPr lang="en-US" b="0" smtClean="0">
              <a:solidFill>
                <a:schemeClr val="tx1"/>
              </a:solidFill>
              <a:effectLst/>
            </a:endParaRPr>
          </a:p>
        </p:txBody>
      </p:sp>
      <p:sp>
        <p:nvSpPr>
          <p:cNvPr id="17411" name="Rectangle 3"/>
          <p:cNvSpPr>
            <a:spLocks noGrp="1" noChangeArrowheads="1"/>
          </p:cNvSpPr>
          <p:nvPr>
            <p:ph type="body" idx="1"/>
          </p:nvPr>
        </p:nvSpPr>
        <p:spPr>
          <a:xfrm>
            <a:off x="673100" y="1223963"/>
            <a:ext cx="7580313" cy="4138612"/>
          </a:xfrm>
        </p:spPr>
        <p:txBody>
          <a:bodyPr/>
          <a:lstStyle/>
          <a:p>
            <a:r>
              <a:rPr lang="es-ES" smtClean="0"/>
              <a:t>Frecuentemente, se quieren encontrar todos los registros cuyos valores en un cierto campo (que no es la clave de búsqueda del índice primario) cumplen alguna condición</a:t>
            </a:r>
            <a:r>
              <a:rPr lang="en-US" smtClean="0"/>
              <a:t>.</a:t>
            </a:r>
          </a:p>
          <a:p>
            <a:pPr lvl="1"/>
            <a:r>
              <a:rPr lang="es-ES" smtClean="0"/>
              <a:t>Ejemplo 1: En la base de datos </a:t>
            </a:r>
            <a:r>
              <a:rPr lang="es-ES" i="1" smtClean="0"/>
              <a:t>cuenta</a:t>
            </a:r>
            <a:r>
              <a:rPr lang="es-ES" smtClean="0"/>
              <a:t>, almacenada secuencialmente por número de cuenta, se pueden encontrar fácilmente todas las cuentas de una determinada oficina</a:t>
            </a:r>
            <a:endParaRPr lang="en-US" smtClean="0"/>
          </a:p>
          <a:p>
            <a:pPr lvl="1"/>
            <a:r>
              <a:rPr lang="es-ES" smtClean="0"/>
              <a:t>Ejemplo 2: como antes, pero donde se quieren encontrar todas las cuentas con un determinado saldo o rango de saldos</a:t>
            </a:r>
            <a:endParaRPr lang="en-US" smtClean="0"/>
          </a:p>
          <a:p>
            <a:r>
              <a:rPr lang="es-ES" smtClean="0"/>
              <a:t>Se puede tener un índice secundario con un registro del índice por cada valor de la clave de búsqueda;</a:t>
            </a:r>
          </a:p>
          <a:p>
            <a:pPr lvl="1"/>
            <a:r>
              <a:rPr lang="es-ES" smtClean="0"/>
              <a:t>el registro del índice apunta a un cajón que contiene punteros a todos los registros actuales, con ese valor particular de clave de búsqueda</a:t>
            </a:r>
            <a:r>
              <a:rPr lang="en-US" smtClean="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773113" y="635000"/>
            <a:ext cx="7589837" cy="457200"/>
          </a:xfrm>
        </p:spPr>
        <p:txBody>
          <a:bodyPr/>
          <a:lstStyle/>
          <a:p>
            <a:pPr>
              <a:defRPr/>
            </a:pPr>
            <a:r>
              <a:rPr lang="es-ES" smtClean="0"/>
              <a:t>Índice secundario sobre el campo </a:t>
            </a:r>
            <a:r>
              <a:rPr lang="es-ES" i="1" smtClean="0"/>
              <a:t>saldo</a:t>
            </a:r>
            <a:r>
              <a:rPr lang="es-ES" smtClean="0"/>
              <a:t> de </a:t>
            </a:r>
            <a:r>
              <a:rPr lang="es-ES" i="1" smtClean="0"/>
              <a:t>cuenta</a:t>
            </a:r>
            <a:endParaRPr lang="en-US" i="1" smtClean="0">
              <a:solidFill>
                <a:schemeClr val="tx1"/>
              </a:solidFill>
              <a:effectLst/>
            </a:endParaRPr>
          </a:p>
        </p:txBody>
      </p:sp>
      <p:pic>
        <p:nvPicPr>
          <p:cNvPr id="18435" name="Picture 6"/>
          <p:cNvPicPr>
            <a:picLocks noChangeAspect="1" noChangeArrowheads="1"/>
          </p:cNvPicPr>
          <p:nvPr/>
        </p:nvPicPr>
        <p:blipFill>
          <a:blip r:embed="rId2"/>
          <a:srcRect/>
          <a:stretch>
            <a:fillRect/>
          </a:stretch>
        </p:blipFill>
        <p:spPr bwMode="auto">
          <a:xfrm>
            <a:off x="407988" y="1289050"/>
            <a:ext cx="8507412" cy="4773613"/>
          </a:xfrm>
          <a:prstGeom prst="rect">
            <a:avLst/>
          </a:prstGeom>
          <a:noFill/>
          <a:ln w="57150" cmpd="thickThin">
            <a:solidFill>
              <a:schemeClr val="tx2"/>
            </a:solid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pPr>
              <a:defRPr/>
            </a:pPr>
            <a:r>
              <a:rPr lang="es-ES" smtClean="0"/>
              <a:t>Índices primario y secundario</a:t>
            </a:r>
            <a:endParaRPr lang="en-US" b="0" smtClean="0">
              <a:solidFill>
                <a:schemeClr val="tx1"/>
              </a:solidFill>
              <a:effectLst/>
            </a:endParaRPr>
          </a:p>
        </p:txBody>
      </p:sp>
      <p:sp>
        <p:nvSpPr>
          <p:cNvPr id="19459" name="Rectangle 3"/>
          <p:cNvSpPr>
            <a:spLocks noGrp="1" noChangeArrowheads="1"/>
          </p:cNvSpPr>
          <p:nvPr>
            <p:ph type="body" idx="1"/>
          </p:nvPr>
        </p:nvSpPr>
        <p:spPr/>
        <p:txBody>
          <a:bodyPr/>
          <a:lstStyle/>
          <a:p>
            <a:r>
              <a:rPr lang="es-ES" smtClean="0"/>
              <a:t>Los índices secundarios han de ser densos</a:t>
            </a:r>
            <a:r>
              <a:rPr lang="en-US" smtClean="0"/>
              <a:t>.</a:t>
            </a:r>
          </a:p>
          <a:p>
            <a:r>
              <a:rPr lang="es-ES" smtClean="0"/>
              <a:t>Los índices ofrecen importantes ventajas en la búsqueda de registros</a:t>
            </a:r>
            <a:r>
              <a:rPr lang="en-US" smtClean="0"/>
              <a:t>.</a:t>
            </a:r>
          </a:p>
          <a:p>
            <a:r>
              <a:rPr lang="es-ES" smtClean="0"/>
              <a:t>Cuando se modifica un archivo, se debe actualizar cada índice del archivo; Actualizar los índices implica sobrecargas en la modificación de la base de datos</a:t>
            </a:r>
            <a:r>
              <a:rPr lang="en-US" smtClean="0"/>
              <a:t>.</a:t>
            </a:r>
          </a:p>
          <a:p>
            <a:r>
              <a:rPr lang="es-ES" smtClean="0"/>
              <a:t>La búsqueda secuencial empleando índices primarios es eficiente, pero utilizando un índice secundario es costosa</a:t>
            </a:r>
            <a:endParaRPr lang="en-US" smtClean="0"/>
          </a:p>
          <a:p>
            <a:pPr lvl="1"/>
            <a:r>
              <a:rPr lang="es-ES" smtClean="0"/>
              <a:t>cada acceso de registro puede coger un nuevo bloque del disco</a:t>
            </a:r>
            <a:endParaRPr lang="en-US"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pPr>
              <a:defRPr/>
            </a:pPr>
            <a:r>
              <a:rPr lang="es-ES" smtClean="0"/>
              <a:t>Archivos de índice de árbol B+</a:t>
            </a:r>
            <a:endParaRPr lang="en-US" b="0" smtClean="0">
              <a:solidFill>
                <a:schemeClr val="tx1"/>
              </a:solidFill>
              <a:effectLst/>
            </a:endParaRPr>
          </a:p>
        </p:txBody>
      </p:sp>
      <p:sp>
        <p:nvSpPr>
          <p:cNvPr id="20483" name="Rectangle 3"/>
          <p:cNvSpPr>
            <a:spLocks noGrp="1" noChangeArrowheads="1"/>
          </p:cNvSpPr>
          <p:nvPr>
            <p:ph type="body" idx="1"/>
          </p:nvPr>
        </p:nvSpPr>
        <p:spPr>
          <a:xfrm>
            <a:off x="704850" y="1643063"/>
            <a:ext cx="7581900" cy="4260850"/>
          </a:xfrm>
        </p:spPr>
        <p:txBody>
          <a:bodyPr/>
          <a:lstStyle/>
          <a:p>
            <a:r>
              <a:rPr lang="es-ES" smtClean="0"/>
              <a:t>Inconvenientes de los archivos secuenciales indexados: el rendimiento baja cuando el archivo crece, dado que se crean muchos bloques de desbordamiento.  Es necesario reorganizar periódicamente todo el archivo</a:t>
            </a:r>
            <a:r>
              <a:rPr lang="en-US" smtClean="0"/>
              <a:t>.</a:t>
            </a:r>
          </a:p>
          <a:p>
            <a:r>
              <a:rPr lang="es-ES" smtClean="0"/>
              <a:t>Ventajas de los archivos de índice de árbol B</a:t>
            </a:r>
            <a:r>
              <a:rPr lang="es-ES" baseline="30000" smtClean="0"/>
              <a:t>+</a:t>
            </a:r>
            <a:r>
              <a:rPr lang="es-ES" smtClean="0"/>
              <a:t>:  se reorganiza automáticamente por sí mismo con pequeños cambios locales, a pesar de las inserciones y los borrados.  No es necesario reorganizar todo el archivo para mantener el rendimiento</a:t>
            </a:r>
            <a:r>
              <a:rPr lang="en-US" smtClean="0"/>
              <a:t>.</a:t>
            </a:r>
          </a:p>
          <a:p>
            <a:r>
              <a:rPr lang="es-ES" smtClean="0"/>
              <a:t>Inconvenientes de los  árboles B</a:t>
            </a:r>
            <a:r>
              <a:rPr lang="es-ES" baseline="30000" smtClean="0"/>
              <a:t>+</a:t>
            </a:r>
            <a:r>
              <a:rPr lang="es-ES" smtClean="0"/>
              <a:t>: inserciones extras, sobrecarga de borrados y costes de espacio</a:t>
            </a:r>
            <a:r>
              <a:rPr lang="en-US" smtClean="0"/>
              <a:t>.</a:t>
            </a:r>
          </a:p>
          <a:p>
            <a:r>
              <a:rPr lang="es-ES" smtClean="0"/>
              <a:t>Las ventajas de los árboles B</a:t>
            </a:r>
            <a:r>
              <a:rPr lang="es-ES" baseline="30000" smtClean="0"/>
              <a:t>+</a:t>
            </a:r>
            <a:r>
              <a:rPr lang="es-ES" smtClean="0"/>
              <a:t> superan a los inconvenientes, por lo que se emplean ampliamente</a:t>
            </a:r>
            <a:r>
              <a:rPr lang="en-US" smtClean="0"/>
              <a:t>.</a:t>
            </a:r>
          </a:p>
        </p:txBody>
      </p:sp>
      <p:sp>
        <p:nvSpPr>
          <p:cNvPr id="20484" name="Text Box 4"/>
          <p:cNvSpPr txBox="1">
            <a:spLocks noChangeArrowheads="1"/>
          </p:cNvSpPr>
          <p:nvPr/>
        </p:nvSpPr>
        <p:spPr bwMode="auto">
          <a:xfrm>
            <a:off x="722313" y="936625"/>
            <a:ext cx="6619875" cy="641350"/>
          </a:xfrm>
          <a:prstGeom prst="rect">
            <a:avLst/>
          </a:prstGeom>
          <a:noFill/>
          <a:ln w="9525">
            <a:noFill/>
            <a:miter lim="800000"/>
            <a:headEnd/>
            <a:tailEnd/>
          </a:ln>
        </p:spPr>
        <p:txBody>
          <a:bodyPr anchor="ctr">
            <a:spAutoFit/>
          </a:bodyPr>
          <a:lstStyle/>
          <a:p>
            <a:r>
              <a:rPr lang="en-US" sz="1800"/>
              <a:t>Los índices de árbol B</a:t>
            </a:r>
            <a:r>
              <a:rPr lang="en-US" sz="1800" baseline="30000"/>
              <a:t>+ </a:t>
            </a:r>
            <a:r>
              <a:rPr lang="en-US" sz="1800"/>
              <a:t>son una alternativa a los archivos</a:t>
            </a:r>
          </a:p>
          <a:p>
            <a:r>
              <a:rPr lang="en-US" sz="1800"/>
              <a:t>secuenciales indexados.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828675" y="9525"/>
            <a:ext cx="8077200" cy="609600"/>
          </a:xfrm>
        </p:spPr>
        <p:txBody>
          <a:bodyPr/>
          <a:lstStyle/>
          <a:p>
            <a:pPr>
              <a:defRPr/>
            </a:pPr>
            <a:r>
              <a:rPr lang="es-ES" smtClean="0"/>
              <a:t>Archivos de índice de árbol B+</a:t>
            </a:r>
            <a:r>
              <a:rPr lang="es-ES" b="0" smtClean="0">
                <a:solidFill>
                  <a:schemeClr val="tx1"/>
                </a:solidFill>
                <a:effectLst/>
              </a:rPr>
              <a:t> </a:t>
            </a:r>
            <a:r>
              <a:rPr lang="en-US" smtClean="0"/>
              <a:t>(Cont.)</a:t>
            </a:r>
          </a:p>
        </p:txBody>
      </p:sp>
      <p:sp>
        <p:nvSpPr>
          <p:cNvPr id="21507" name="Rectangle 3"/>
          <p:cNvSpPr>
            <a:spLocks noGrp="1" noChangeArrowheads="1"/>
          </p:cNvSpPr>
          <p:nvPr>
            <p:ph type="body" idx="1"/>
          </p:nvPr>
        </p:nvSpPr>
        <p:spPr>
          <a:xfrm>
            <a:off x="1047750" y="1762125"/>
            <a:ext cx="7246938" cy="4244975"/>
          </a:xfrm>
        </p:spPr>
        <p:txBody>
          <a:bodyPr/>
          <a:lstStyle/>
          <a:p>
            <a:r>
              <a:rPr lang="es-ES" smtClean="0"/>
              <a:t>Todos los caminos, desde la raíz a las hojas, tienen la misma longitud</a:t>
            </a:r>
            <a:endParaRPr lang="en-US" smtClean="0"/>
          </a:p>
          <a:p>
            <a:r>
              <a:rPr lang="es-ES" smtClean="0"/>
              <a:t>Cada nodo que no es ni raíz ni hoja, tiene entre [</a:t>
            </a:r>
            <a:r>
              <a:rPr lang="es-ES" i="1" smtClean="0"/>
              <a:t>n</a:t>
            </a:r>
            <a:r>
              <a:rPr lang="es-ES" smtClean="0"/>
              <a:t>/2] y </a:t>
            </a:r>
            <a:r>
              <a:rPr lang="es-ES" i="1" smtClean="0"/>
              <a:t>n</a:t>
            </a:r>
            <a:r>
              <a:rPr lang="es-ES" smtClean="0"/>
              <a:t> hijos</a:t>
            </a:r>
            <a:r>
              <a:rPr lang="en-US" smtClean="0"/>
              <a:t>.</a:t>
            </a:r>
          </a:p>
          <a:p>
            <a:r>
              <a:rPr lang="es-ES" smtClean="0"/>
              <a:t>Un nodo hoja tiene entre [(</a:t>
            </a:r>
            <a:r>
              <a:rPr lang="es-ES" i="1" smtClean="0"/>
              <a:t>n</a:t>
            </a:r>
            <a:r>
              <a:rPr lang="es-ES" smtClean="0"/>
              <a:t>–1)/2] y </a:t>
            </a:r>
            <a:r>
              <a:rPr lang="es-ES" i="1" smtClean="0"/>
              <a:t>n</a:t>
            </a:r>
            <a:r>
              <a:rPr lang="es-ES" smtClean="0"/>
              <a:t>–1 valores</a:t>
            </a:r>
            <a:endParaRPr lang="en-US" smtClean="0"/>
          </a:p>
          <a:p>
            <a:r>
              <a:rPr lang="es-ES" smtClean="0"/>
              <a:t>Casos especiales</a:t>
            </a:r>
            <a:r>
              <a:rPr lang="en-US" smtClean="0"/>
              <a:t>: </a:t>
            </a:r>
          </a:p>
          <a:p>
            <a:pPr lvl="1"/>
            <a:r>
              <a:rPr lang="es-ES" smtClean="0"/>
              <a:t>Si la raíz no es una hoja, tiene al menos 2 hijos</a:t>
            </a:r>
            <a:r>
              <a:rPr lang="en-US" smtClean="0"/>
              <a:t>.</a:t>
            </a:r>
          </a:p>
          <a:p>
            <a:pPr lvl="1"/>
            <a:r>
              <a:rPr lang="es-ES" smtClean="0"/>
              <a:t>Si la raíz es una hoja (es decir, no hay otros nodos en el árbol), puede tener entre 0 y (</a:t>
            </a:r>
            <a:r>
              <a:rPr lang="es-ES" i="1" smtClean="0"/>
              <a:t>n</a:t>
            </a:r>
            <a:r>
              <a:rPr lang="es-ES" smtClean="0"/>
              <a:t>–1) valores</a:t>
            </a:r>
            <a:r>
              <a:rPr lang="en-US" smtClean="0"/>
              <a:t>.</a:t>
            </a:r>
          </a:p>
        </p:txBody>
      </p:sp>
      <p:sp>
        <p:nvSpPr>
          <p:cNvPr id="21508" name="Text Box 4"/>
          <p:cNvSpPr txBox="1">
            <a:spLocks noChangeArrowheads="1"/>
          </p:cNvSpPr>
          <p:nvPr/>
        </p:nvSpPr>
        <p:spPr bwMode="auto">
          <a:xfrm>
            <a:off x="1057275" y="968375"/>
            <a:ext cx="6386513" cy="641350"/>
          </a:xfrm>
          <a:prstGeom prst="rect">
            <a:avLst/>
          </a:prstGeom>
          <a:noFill/>
          <a:ln w="9525">
            <a:noFill/>
            <a:miter lim="800000"/>
            <a:headEnd/>
            <a:tailEnd/>
          </a:ln>
        </p:spPr>
        <p:txBody>
          <a:bodyPr anchor="ctr">
            <a:spAutoFit/>
          </a:bodyPr>
          <a:lstStyle/>
          <a:p>
            <a:pPr>
              <a:spcBef>
                <a:spcPct val="50000"/>
              </a:spcBef>
            </a:pPr>
            <a:r>
              <a:rPr lang="en-US" sz="1800"/>
              <a:t>Un árbol B</a:t>
            </a:r>
            <a:r>
              <a:rPr lang="en-US" sz="1800" baseline="30000"/>
              <a:t>+ </a:t>
            </a:r>
            <a:r>
              <a:rPr lang="en-US" sz="1800"/>
              <a:t>es un árbol con raíz que satisface las siguientes propiedades: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pPr>
              <a:defRPr/>
            </a:pPr>
            <a:r>
              <a:rPr lang="es-ES" smtClean="0"/>
              <a:t>Estructura de nodos del árbol B+</a:t>
            </a:r>
            <a:endParaRPr lang="en-US" b="0" smtClean="0">
              <a:solidFill>
                <a:schemeClr val="tx1"/>
              </a:solidFill>
              <a:effectLst/>
            </a:endParaRPr>
          </a:p>
        </p:txBody>
      </p:sp>
      <p:sp>
        <p:nvSpPr>
          <p:cNvPr id="22531" name="Rectangle 3"/>
          <p:cNvSpPr>
            <a:spLocks noGrp="1" noChangeArrowheads="1"/>
          </p:cNvSpPr>
          <p:nvPr>
            <p:ph type="body" idx="1"/>
          </p:nvPr>
        </p:nvSpPr>
        <p:spPr/>
        <p:txBody>
          <a:bodyPr/>
          <a:lstStyle/>
          <a:p>
            <a:pPr>
              <a:tabLst>
                <a:tab pos="1655763" algn="l"/>
              </a:tabLst>
            </a:pPr>
            <a:r>
              <a:rPr lang="es-ES" smtClean="0"/>
              <a:t>Nodo típico</a:t>
            </a:r>
            <a:r>
              <a:rPr lang="en-US" smtClean="0"/>
              <a:t/>
            </a:r>
            <a:br>
              <a:rPr lang="en-US" smtClean="0"/>
            </a:br>
            <a:r>
              <a:rPr lang="en-US" smtClean="0"/>
              <a:t/>
            </a:r>
            <a:br>
              <a:rPr lang="en-US" smtClean="0"/>
            </a:br>
            <a:r>
              <a:rPr lang="en-US" smtClean="0"/>
              <a:t/>
            </a:r>
            <a:br>
              <a:rPr lang="en-US" smtClean="0"/>
            </a:br>
            <a:endParaRPr lang="en-US" smtClean="0"/>
          </a:p>
          <a:p>
            <a:pPr lvl="1">
              <a:tabLst>
                <a:tab pos="1655763" algn="l"/>
              </a:tabLst>
            </a:pPr>
            <a:endParaRPr lang="en-US" smtClean="0"/>
          </a:p>
          <a:p>
            <a:pPr lvl="1">
              <a:tabLst>
                <a:tab pos="1655763" algn="l"/>
              </a:tabLst>
            </a:pPr>
            <a:r>
              <a:rPr lang="en-US" smtClean="0"/>
              <a:t>K</a:t>
            </a:r>
            <a:r>
              <a:rPr lang="en-US" baseline="-25000" smtClean="0"/>
              <a:t>i</a:t>
            </a:r>
            <a:r>
              <a:rPr lang="en-US" smtClean="0"/>
              <a:t> </a:t>
            </a:r>
            <a:r>
              <a:rPr lang="es-ES" smtClean="0"/>
              <a:t>son los valores de la clave de búsqueda </a:t>
            </a:r>
            <a:endParaRPr lang="en-US" smtClean="0"/>
          </a:p>
          <a:p>
            <a:pPr lvl="1">
              <a:tabLst>
                <a:tab pos="1655763" algn="l"/>
              </a:tabLst>
            </a:pPr>
            <a:r>
              <a:rPr lang="en-US" smtClean="0"/>
              <a:t>P</a:t>
            </a:r>
            <a:r>
              <a:rPr lang="en-US" baseline="-25000" smtClean="0"/>
              <a:t>i</a:t>
            </a:r>
            <a:r>
              <a:rPr lang="en-US" smtClean="0"/>
              <a:t> </a:t>
            </a:r>
            <a:r>
              <a:rPr lang="es-ES" smtClean="0"/>
              <a:t>son los punteros a los hijos (para nodos no hoja) o a los registros o cajones de registros (para nodos hoja</a:t>
            </a:r>
            <a:r>
              <a:rPr lang="en-US" smtClean="0"/>
              <a:t>).</a:t>
            </a:r>
          </a:p>
          <a:p>
            <a:pPr>
              <a:tabLst>
                <a:tab pos="1655763" algn="l"/>
              </a:tabLst>
            </a:pPr>
            <a:r>
              <a:rPr lang="es-ES" smtClean="0"/>
              <a:t>En un nodo las claves de búsqueda están ordenadas</a:t>
            </a:r>
            <a:endParaRPr lang="en-US" smtClean="0"/>
          </a:p>
          <a:p>
            <a:pPr>
              <a:buFont typeface="Monotype Sorts" pitchFamily="2" charset="2"/>
              <a:buNone/>
              <a:tabLst>
                <a:tab pos="1655763" algn="l"/>
              </a:tabLst>
            </a:pPr>
            <a:r>
              <a:rPr lang="en-US" smtClean="0"/>
              <a:t>		 </a:t>
            </a:r>
            <a:r>
              <a:rPr lang="en-US" i="1" smtClean="0"/>
              <a:t>K</a:t>
            </a:r>
            <a:r>
              <a:rPr lang="en-US" baseline="-25000" smtClean="0"/>
              <a:t>1 </a:t>
            </a:r>
            <a:r>
              <a:rPr lang="en-US" smtClean="0"/>
              <a:t>&lt; </a:t>
            </a:r>
            <a:r>
              <a:rPr lang="en-US" i="1" smtClean="0"/>
              <a:t>K</a:t>
            </a:r>
            <a:r>
              <a:rPr lang="en-US" baseline="-25000" smtClean="0"/>
              <a:t>2 </a:t>
            </a:r>
            <a:r>
              <a:rPr lang="en-US" smtClean="0"/>
              <a:t>&lt; </a:t>
            </a:r>
            <a:r>
              <a:rPr lang="en-US" i="1" smtClean="0"/>
              <a:t>K</a:t>
            </a:r>
            <a:r>
              <a:rPr lang="en-US" baseline="-25000" smtClean="0"/>
              <a:t>3 </a:t>
            </a:r>
            <a:r>
              <a:rPr lang="en-US" smtClean="0"/>
              <a:t>&lt; </a:t>
            </a:r>
            <a:r>
              <a:rPr lang="en-US" i="1" smtClean="0"/>
              <a:t>. . .</a:t>
            </a:r>
            <a:r>
              <a:rPr lang="en-US" baseline="-25000" smtClean="0"/>
              <a:t> </a:t>
            </a:r>
            <a:r>
              <a:rPr lang="en-US" smtClean="0"/>
              <a:t>&lt; </a:t>
            </a:r>
            <a:r>
              <a:rPr lang="en-US" i="1" smtClean="0"/>
              <a:t>K</a:t>
            </a:r>
            <a:r>
              <a:rPr lang="en-US" i="1" baseline="-25000" smtClean="0"/>
              <a:t>n–</a:t>
            </a:r>
            <a:r>
              <a:rPr lang="en-US" baseline="-25000" smtClean="0"/>
              <a:t>1</a:t>
            </a:r>
            <a:endParaRPr lang="en-US" smtClean="0"/>
          </a:p>
          <a:p>
            <a:pPr>
              <a:buFont typeface="Monotype Sorts" pitchFamily="2" charset="2"/>
              <a:buNone/>
              <a:tabLst>
                <a:tab pos="1655763" algn="l"/>
              </a:tabLst>
            </a:pPr>
            <a:endParaRPr lang="en-US" smtClean="0"/>
          </a:p>
          <a:p>
            <a:pPr>
              <a:buFont typeface="Monotype Sorts" pitchFamily="2" charset="2"/>
              <a:buNone/>
              <a:tabLst>
                <a:tab pos="1655763" algn="l"/>
              </a:tabLst>
            </a:pPr>
            <a:endParaRPr lang="en-US" smtClean="0"/>
          </a:p>
          <a:p>
            <a:pPr>
              <a:buFont typeface="Monotype Sorts" pitchFamily="2" charset="2"/>
              <a:buNone/>
              <a:tabLst>
                <a:tab pos="1655763" algn="l"/>
              </a:tabLst>
            </a:pPr>
            <a:endParaRPr lang="en-US" smtClean="0"/>
          </a:p>
        </p:txBody>
      </p:sp>
      <p:pic>
        <p:nvPicPr>
          <p:cNvPr id="22532" name="Picture 14"/>
          <p:cNvPicPr>
            <a:picLocks noChangeAspect="1" noChangeArrowheads="1"/>
          </p:cNvPicPr>
          <p:nvPr/>
        </p:nvPicPr>
        <p:blipFill>
          <a:blip r:embed="rId2"/>
          <a:srcRect/>
          <a:stretch>
            <a:fillRect/>
          </a:stretch>
        </p:blipFill>
        <p:spPr bwMode="auto">
          <a:xfrm>
            <a:off x="1362075" y="1635125"/>
            <a:ext cx="6305550" cy="936625"/>
          </a:xfrm>
          <a:prstGeom prst="rect">
            <a:avLst/>
          </a:prstGeom>
          <a:noFill/>
          <a:ln w="57150" cmpd="thickThin">
            <a:solidFill>
              <a:schemeClr val="tx2"/>
            </a:solid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pPr>
              <a:defRPr/>
            </a:pPr>
            <a:r>
              <a:rPr lang="es-ES" smtClean="0"/>
              <a:t>Nodos hoja en árboles B</a:t>
            </a:r>
            <a:r>
              <a:rPr lang="es-ES" baseline="30000" smtClean="0"/>
              <a:t>+</a:t>
            </a:r>
            <a:endParaRPr lang="en-US" b="0" baseline="30000" smtClean="0">
              <a:solidFill>
                <a:schemeClr val="tx1"/>
              </a:solidFill>
              <a:effectLst/>
            </a:endParaRPr>
          </a:p>
        </p:txBody>
      </p:sp>
      <p:sp>
        <p:nvSpPr>
          <p:cNvPr id="23555" name="Rectangle 3"/>
          <p:cNvSpPr>
            <a:spLocks noGrp="1" noChangeArrowheads="1"/>
          </p:cNvSpPr>
          <p:nvPr>
            <p:ph type="body" idx="1"/>
          </p:nvPr>
        </p:nvSpPr>
        <p:spPr>
          <a:xfrm>
            <a:off x="304800" y="1174750"/>
            <a:ext cx="8509000" cy="4876800"/>
          </a:xfrm>
        </p:spPr>
        <p:txBody>
          <a:bodyPr/>
          <a:lstStyle/>
          <a:p>
            <a:r>
              <a:rPr lang="es-ES" smtClean="0"/>
              <a:t>Para </a:t>
            </a:r>
            <a:r>
              <a:rPr lang="es-ES" i="1" smtClean="0"/>
              <a:t>i</a:t>
            </a:r>
            <a:r>
              <a:rPr lang="es-ES" smtClean="0"/>
              <a:t> = 1, 2, . . ., </a:t>
            </a:r>
            <a:r>
              <a:rPr lang="es-ES" i="1" smtClean="0"/>
              <a:t>n–</a:t>
            </a:r>
            <a:r>
              <a:rPr lang="es-ES" smtClean="0"/>
              <a:t>1, el puntero </a:t>
            </a:r>
            <a:r>
              <a:rPr lang="es-ES" i="1" smtClean="0"/>
              <a:t>P</a:t>
            </a:r>
            <a:r>
              <a:rPr lang="es-ES" i="1" baseline="-25000" smtClean="0"/>
              <a:t>i</a:t>
            </a:r>
            <a:r>
              <a:rPr lang="es-ES" smtClean="0"/>
              <a:t> apunta a un registro del archivo con valor de clave de búsqueda </a:t>
            </a:r>
            <a:r>
              <a:rPr lang="es-ES" i="1" smtClean="0"/>
              <a:t>K</a:t>
            </a:r>
            <a:r>
              <a:rPr lang="es-ES" i="1" baseline="-25000" smtClean="0"/>
              <a:t>i</a:t>
            </a:r>
            <a:r>
              <a:rPr lang="es-ES" smtClean="0"/>
              <a:t>, o a un cajón de punteros a los registros del archivo, cada registro con valor de clave de búsqueda </a:t>
            </a:r>
            <a:r>
              <a:rPr lang="es-ES" i="1" smtClean="0"/>
              <a:t>K</a:t>
            </a:r>
            <a:r>
              <a:rPr lang="es-ES" i="1" baseline="-25000" smtClean="0"/>
              <a:t>i</a:t>
            </a:r>
            <a:r>
              <a:rPr lang="es-ES" i="1" smtClean="0"/>
              <a:t>.  </a:t>
            </a:r>
            <a:r>
              <a:rPr lang="es-ES" smtClean="0"/>
              <a:t>Sólo es necesaria una estructura de cajones si la clave de búsqueda no es una clave primaria</a:t>
            </a:r>
            <a:r>
              <a:rPr lang="en-US" smtClean="0"/>
              <a:t>.</a:t>
            </a:r>
          </a:p>
          <a:p>
            <a:r>
              <a:rPr lang="es-ES" smtClean="0"/>
              <a:t>Si </a:t>
            </a:r>
            <a:r>
              <a:rPr lang="es-ES" i="1" smtClean="0"/>
              <a:t>L</a:t>
            </a:r>
            <a:r>
              <a:rPr lang="es-ES" i="1" baseline="-25000" smtClean="0"/>
              <a:t>i</a:t>
            </a:r>
            <a:r>
              <a:rPr lang="es-ES" i="1" smtClean="0"/>
              <a:t>, L</a:t>
            </a:r>
            <a:r>
              <a:rPr lang="es-ES" i="1" baseline="-25000" smtClean="0"/>
              <a:t>j</a:t>
            </a:r>
            <a:r>
              <a:rPr lang="es-ES" smtClean="0"/>
              <a:t> son nodos hoja e </a:t>
            </a:r>
            <a:r>
              <a:rPr lang="es-ES" i="1" smtClean="0"/>
              <a:t>i </a:t>
            </a:r>
            <a:r>
              <a:rPr lang="es-ES" smtClean="0"/>
              <a:t>&lt; </a:t>
            </a:r>
            <a:r>
              <a:rPr lang="es-ES" i="1" smtClean="0"/>
              <a:t>j, </a:t>
            </a:r>
            <a:r>
              <a:rPr lang="es-ES" smtClean="0"/>
              <a:t>los valores de clave de búsqueda de </a:t>
            </a:r>
            <a:r>
              <a:rPr lang="es-ES" i="1" smtClean="0"/>
              <a:t>L</a:t>
            </a:r>
            <a:r>
              <a:rPr lang="es-ES" i="1" baseline="-25000" smtClean="0"/>
              <a:t>i</a:t>
            </a:r>
            <a:r>
              <a:rPr lang="es-ES" smtClean="0"/>
              <a:t> son menores que los de </a:t>
            </a:r>
            <a:r>
              <a:rPr lang="es-ES" i="1" smtClean="0"/>
              <a:t>L</a:t>
            </a:r>
            <a:r>
              <a:rPr lang="es-ES" i="1" baseline="-25000" smtClean="0"/>
              <a:t>j</a:t>
            </a:r>
            <a:endParaRPr lang="en-US" smtClean="0"/>
          </a:p>
          <a:p>
            <a:r>
              <a:rPr lang="en-US" i="1" smtClean="0"/>
              <a:t>P</a:t>
            </a:r>
            <a:r>
              <a:rPr lang="en-US" i="1" baseline="-25000" smtClean="0"/>
              <a:t>n</a:t>
            </a:r>
            <a:r>
              <a:rPr lang="en-US" smtClean="0"/>
              <a:t> </a:t>
            </a:r>
            <a:r>
              <a:rPr lang="es-ES" smtClean="0"/>
              <a:t>apunta al siguiente nodo hoja, ordenado por clave de búsqueda</a:t>
            </a:r>
            <a:endParaRPr lang="en-US" smtClean="0"/>
          </a:p>
        </p:txBody>
      </p:sp>
      <p:sp>
        <p:nvSpPr>
          <p:cNvPr id="23556" name="Text Box 4"/>
          <p:cNvSpPr txBox="1">
            <a:spLocks noChangeArrowheads="1"/>
          </p:cNvSpPr>
          <p:nvPr/>
        </p:nvSpPr>
        <p:spPr bwMode="auto">
          <a:xfrm>
            <a:off x="703263" y="733425"/>
            <a:ext cx="3232150" cy="366713"/>
          </a:xfrm>
          <a:prstGeom prst="rect">
            <a:avLst/>
          </a:prstGeom>
          <a:noFill/>
          <a:ln w="9525">
            <a:noFill/>
            <a:miter lim="800000"/>
            <a:headEnd/>
            <a:tailEnd/>
          </a:ln>
        </p:spPr>
        <p:txBody>
          <a:bodyPr wrap="none" anchor="ctr">
            <a:spAutoFit/>
          </a:bodyPr>
          <a:lstStyle/>
          <a:p>
            <a:pPr algn="ctr">
              <a:spcBef>
                <a:spcPct val="50000"/>
              </a:spcBef>
            </a:pPr>
            <a:r>
              <a:rPr lang="en-US" sz="1800"/>
              <a:t>Propiedades de un nodo hoja:</a:t>
            </a:r>
          </a:p>
        </p:txBody>
      </p:sp>
      <p:pic>
        <p:nvPicPr>
          <p:cNvPr id="23557" name="Picture 11"/>
          <p:cNvPicPr>
            <a:picLocks noChangeAspect="1" noChangeArrowheads="1"/>
          </p:cNvPicPr>
          <p:nvPr/>
        </p:nvPicPr>
        <p:blipFill>
          <a:blip r:embed="rId2"/>
          <a:srcRect/>
          <a:stretch>
            <a:fillRect/>
          </a:stretch>
        </p:blipFill>
        <p:spPr bwMode="auto">
          <a:xfrm>
            <a:off x="152400" y="3681413"/>
            <a:ext cx="8818563" cy="2628900"/>
          </a:xfrm>
          <a:prstGeom prst="rect">
            <a:avLst/>
          </a:prstGeom>
          <a:noFill/>
          <a:ln w="57150" cmpd="thickThin">
            <a:solidFill>
              <a:schemeClr val="tx2"/>
            </a:solid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defRPr/>
            </a:pPr>
            <a:r>
              <a:rPr lang="es-ES" smtClean="0"/>
              <a:t>Capítulo 12: Indexación y asociación</a:t>
            </a:r>
            <a:endParaRPr lang="en-US" b="0" smtClean="0">
              <a:solidFill>
                <a:schemeClr val="tx1"/>
              </a:solidFill>
              <a:effectLst/>
            </a:endParaRPr>
          </a:p>
        </p:txBody>
      </p:sp>
      <p:sp>
        <p:nvSpPr>
          <p:cNvPr id="6147" name="Rectangle 3"/>
          <p:cNvSpPr>
            <a:spLocks noGrp="1" noChangeArrowheads="1"/>
          </p:cNvSpPr>
          <p:nvPr>
            <p:ph type="body" idx="1"/>
          </p:nvPr>
        </p:nvSpPr>
        <p:spPr/>
        <p:txBody>
          <a:bodyPr/>
          <a:lstStyle/>
          <a:p>
            <a:r>
              <a:rPr lang="es-ES" smtClean="0"/>
              <a:t>Conceptos básicos</a:t>
            </a:r>
            <a:endParaRPr lang="en-US" smtClean="0"/>
          </a:p>
          <a:p>
            <a:r>
              <a:rPr lang="es-ES" smtClean="0"/>
              <a:t>Índices ordenados</a:t>
            </a:r>
            <a:endParaRPr lang="en-US" smtClean="0"/>
          </a:p>
          <a:p>
            <a:r>
              <a:rPr lang="es-ES" smtClean="0"/>
              <a:t>Archivos de índices de árbol B+</a:t>
            </a:r>
            <a:endParaRPr lang="en-US" smtClean="0"/>
          </a:p>
          <a:p>
            <a:r>
              <a:rPr lang="es-ES" smtClean="0"/>
              <a:t>Archivos de índices de árbol B</a:t>
            </a:r>
            <a:endParaRPr lang="en-US" smtClean="0"/>
          </a:p>
          <a:p>
            <a:r>
              <a:rPr lang="es-ES" smtClean="0"/>
              <a:t>Asociación estática</a:t>
            </a:r>
            <a:endParaRPr lang="en-US" smtClean="0"/>
          </a:p>
          <a:p>
            <a:r>
              <a:rPr lang="es-ES" smtClean="0"/>
              <a:t>Asociación dinámica</a:t>
            </a:r>
            <a:endParaRPr lang="en-US" smtClean="0"/>
          </a:p>
          <a:p>
            <a:r>
              <a:rPr lang="es-ES" smtClean="0"/>
              <a:t>Comparación entre indexación ordenada y asociación</a:t>
            </a:r>
            <a:endParaRPr lang="en-US" smtClean="0"/>
          </a:p>
          <a:p>
            <a:r>
              <a:rPr lang="es-ES" smtClean="0"/>
              <a:t>Definición de índices en SQL</a:t>
            </a:r>
            <a:endParaRPr lang="en-US" smtClean="0"/>
          </a:p>
          <a:p>
            <a:r>
              <a:rPr lang="es-ES" smtClean="0"/>
              <a:t>Acceso multiclave</a:t>
            </a:r>
            <a:endParaRPr lang="en-US"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defRPr/>
            </a:pPr>
            <a:r>
              <a:rPr lang="es-ES" smtClean="0"/>
              <a:t>Nodos que no son hoja en árboles B</a:t>
            </a:r>
            <a:r>
              <a:rPr lang="es-ES" baseline="30000" smtClean="0"/>
              <a:t>+</a:t>
            </a:r>
            <a:endParaRPr lang="en-US" b="0" baseline="30000" smtClean="0">
              <a:solidFill>
                <a:schemeClr val="tx1"/>
              </a:solidFill>
              <a:effectLst/>
            </a:endParaRPr>
          </a:p>
        </p:txBody>
      </p:sp>
      <p:sp>
        <p:nvSpPr>
          <p:cNvPr id="24579" name="Rectangle 3"/>
          <p:cNvSpPr>
            <a:spLocks noGrp="1" noChangeArrowheads="1"/>
          </p:cNvSpPr>
          <p:nvPr>
            <p:ph type="body" idx="1"/>
          </p:nvPr>
        </p:nvSpPr>
        <p:spPr>
          <a:xfrm>
            <a:off x="814388" y="1093788"/>
            <a:ext cx="7661275" cy="3116262"/>
          </a:xfrm>
        </p:spPr>
        <p:txBody>
          <a:bodyPr/>
          <a:lstStyle/>
          <a:p>
            <a:r>
              <a:rPr lang="es-ES" smtClean="0"/>
              <a:t>Los nodos que no son hoja forman un índice disperso multinivel sobre los nodos hoja.  Para un nodo no hoja con </a:t>
            </a:r>
            <a:r>
              <a:rPr lang="es-ES" i="1" smtClean="0"/>
              <a:t>m</a:t>
            </a:r>
            <a:r>
              <a:rPr lang="es-ES" smtClean="0"/>
              <a:t> punteros</a:t>
            </a:r>
            <a:r>
              <a:rPr lang="en-US" smtClean="0"/>
              <a:t>:</a:t>
            </a:r>
          </a:p>
          <a:p>
            <a:pPr lvl="1"/>
            <a:r>
              <a:rPr lang="es-ES" smtClean="0"/>
              <a:t>Todas las claves de búsqueda en el subárbol al que apunta </a:t>
            </a:r>
            <a:r>
              <a:rPr lang="es-ES" i="1" smtClean="0"/>
              <a:t>P</a:t>
            </a:r>
            <a:r>
              <a:rPr lang="es-ES" baseline="-25000" smtClean="0"/>
              <a:t>1</a:t>
            </a:r>
            <a:r>
              <a:rPr lang="es-ES" smtClean="0"/>
              <a:t> son menores que </a:t>
            </a:r>
            <a:r>
              <a:rPr lang="en-US" i="1" smtClean="0"/>
              <a:t>K</a:t>
            </a:r>
            <a:r>
              <a:rPr lang="en-US" baseline="-25000" smtClean="0"/>
              <a:t>1</a:t>
            </a:r>
            <a:endParaRPr lang="en-US" smtClean="0"/>
          </a:p>
          <a:p>
            <a:pPr lvl="1"/>
            <a:r>
              <a:rPr lang="es-ES" smtClean="0"/>
              <a:t>Para 2 </a:t>
            </a:r>
            <a:r>
              <a:rPr lang="es-ES" smtClean="0">
                <a:sym typeface="Symbol" pitchFamily="18" charset="2"/>
              </a:rPr>
              <a:t></a:t>
            </a:r>
            <a:r>
              <a:rPr lang="es-ES" smtClean="0"/>
              <a:t> </a:t>
            </a:r>
            <a:r>
              <a:rPr lang="es-ES" i="1" smtClean="0"/>
              <a:t>i </a:t>
            </a:r>
            <a:r>
              <a:rPr lang="es-ES" smtClean="0">
                <a:sym typeface="Symbol" pitchFamily="18" charset="2"/>
              </a:rPr>
              <a:t></a:t>
            </a:r>
            <a:r>
              <a:rPr lang="es-ES" smtClean="0"/>
              <a:t> </a:t>
            </a:r>
            <a:r>
              <a:rPr lang="es-ES" i="1" smtClean="0"/>
              <a:t>n </a:t>
            </a:r>
            <a:r>
              <a:rPr lang="es-ES" smtClean="0"/>
              <a:t>– 1, todas las claves de búsqueda en el subárbol al que apunta </a:t>
            </a:r>
            <a:r>
              <a:rPr lang="es-ES" i="1" smtClean="0"/>
              <a:t>P</a:t>
            </a:r>
            <a:r>
              <a:rPr lang="es-ES" i="1" baseline="-25000" smtClean="0"/>
              <a:t>i</a:t>
            </a:r>
            <a:r>
              <a:rPr lang="es-ES" smtClean="0"/>
              <a:t>, tienen valores mayores o iguales que </a:t>
            </a:r>
            <a:r>
              <a:rPr lang="es-ES" i="1" smtClean="0"/>
              <a:t>K</a:t>
            </a:r>
            <a:r>
              <a:rPr lang="es-ES" i="1" baseline="-25000" smtClean="0"/>
              <a:t>i</a:t>
            </a:r>
            <a:r>
              <a:rPr lang="es-ES" baseline="-25000" smtClean="0"/>
              <a:t>–1</a:t>
            </a:r>
            <a:r>
              <a:rPr lang="es-ES" smtClean="0"/>
              <a:t> y menores que </a:t>
            </a:r>
            <a:r>
              <a:rPr lang="en-US" i="1" smtClean="0">
                <a:sym typeface="Symbol" pitchFamily="18" charset="2"/>
              </a:rPr>
              <a:t>K</a:t>
            </a:r>
            <a:r>
              <a:rPr lang="en-US" i="1" baseline="-25000" smtClean="0">
                <a:sym typeface="Symbol" pitchFamily="18" charset="2"/>
              </a:rPr>
              <a:t>m–1</a:t>
            </a:r>
          </a:p>
        </p:txBody>
      </p:sp>
      <p:pic>
        <p:nvPicPr>
          <p:cNvPr id="24580" name="Picture 5"/>
          <p:cNvPicPr>
            <a:picLocks noChangeAspect="1" noChangeArrowheads="1"/>
          </p:cNvPicPr>
          <p:nvPr/>
        </p:nvPicPr>
        <p:blipFill>
          <a:blip r:embed="rId2"/>
          <a:srcRect l="1379" t="43678" r="1897" b="43678"/>
          <a:stretch>
            <a:fillRect/>
          </a:stretch>
        </p:blipFill>
        <p:spPr bwMode="auto">
          <a:xfrm>
            <a:off x="1168400" y="3556000"/>
            <a:ext cx="6937375" cy="681038"/>
          </a:xfrm>
          <a:prstGeom prst="rect">
            <a:avLst/>
          </a:prstGeom>
          <a:noFill/>
          <a:ln w="76200" cmpd="tri">
            <a:solidFill>
              <a:schemeClr val="tx2"/>
            </a:solid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pPr>
              <a:defRPr/>
            </a:pPr>
            <a:r>
              <a:rPr lang="es-ES" smtClean="0"/>
              <a:t>Ejemplo de un árbol B</a:t>
            </a:r>
            <a:r>
              <a:rPr lang="es-ES" baseline="30000" smtClean="0"/>
              <a:t>+</a:t>
            </a:r>
            <a:endParaRPr lang="en-US" b="0" baseline="30000" smtClean="0">
              <a:solidFill>
                <a:schemeClr val="tx1"/>
              </a:solidFill>
              <a:effectLst/>
            </a:endParaRPr>
          </a:p>
        </p:txBody>
      </p:sp>
      <p:sp>
        <p:nvSpPr>
          <p:cNvPr id="25603" name="Text Box 5"/>
          <p:cNvSpPr txBox="1">
            <a:spLocks noChangeArrowheads="1"/>
          </p:cNvSpPr>
          <p:nvPr/>
        </p:nvSpPr>
        <p:spPr bwMode="auto">
          <a:xfrm>
            <a:off x="2738438" y="5640388"/>
            <a:ext cx="3670300" cy="366712"/>
          </a:xfrm>
          <a:prstGeom prst="rect">
            <a:avLst/>
          </a:prstGeom>
          <a:noFill/>
          <a:ln w="9525">
            <a:noFill/>
            <a:miter lim="800000"/>
            <a:headEnd/>
            <a:tailEnd/>
          </a:ln>
        </p:spPr>
        <p:txBody>
          <a:bodyPr wrap="none" anchor="ctr">
            <a:spAutoFit/>
          </a:bodyPr>
          <a:lstStyle/>
          <a:p>
            <a:pPr algn="ctr">
              <a:spcBef>
                <a:spcPct val="50000"/>
              </a:spcBef>
            </a:pPr>
            <a:r>
              <a:rPr lang="en-US" sz="1800"/>
              <a:t>Árbol B</a:t>
            </a:r>
            <a:r>
              <a:rPr lang="en-US" sz="1800" baseline="30000"/>
              <a:t>+</a:t>
            </a:r>
            <a:r>
              <a:rPr lang="en-US" sz="1800"/>
              <a:t> del archivo </a:t>
            </a:r>
            <a:r>
              <a:rPr lang="en-US" sz="1800" i="1"/>
              <a:t>cuenta</a:t>
            </a:r>
            <a:r>
              <a:rPr lang="en-US" sz="1800"/>
              <a:t> (</a:t>
            </a:r>
            <a:r>
              <a:rPr lang="en-US" sz="1800" i="1"/>
              <a:t>n = </a:t>
            </a:r>
            <a:r>
              <a:rPr lang="en-US" sz="1800"/>
              <a:t>3)</a:t>
            </a:r>
          </a:p>
        </p:txBody>
      </p:sp>
      <p:pic>
        <p:nvPicPr>
          <p:cNvPr id="25604" name="Picture 7"/>
          <p:cNvPicPr>
            <a:picLocks noChangeAspect="1" noChangeArrowheads="1"/>
          </p:cNvPicPr>
          <p:nvPr/>
        </p:nvPicPr>
        <p:blipFill>
          <a:blip r:embed="rId2"/>
          <a:srcRect/>
          <a:stretch>
            <a:fillRect/>
          </a:stretch>
        </p:blipFill>
        <p:spPr bwMode="auto">
          <a:xfrm>
            <a:off x="184150" y="1292225"/>
            <a:ext cx="8820150" cy="3727450"/>
          </a:xfrm>
          <a:prstGeom prst="rect">
            <a:avLst/>
          </a:prstGeom>
          <a:noFill/>
          <a:ln w="57150" cmpd="thickThin">
            <a:solidFill>
              <a:schemeClr val="tx2"/>
            </a:solid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pPr>
              <a:defRPr/>
            </a:pPr>
            <a:r>
              <a:rPr lang="es-ES" smtClean="0"/>
              <a:t>Ejemplo de árbol B</a:t>
            </a:r>
            <a:r>
              <a:rPr lang="es-ES" baseline="30000" smtClean="0"/>
              <a:t>+</a:t>
            </a:r>
            <a:endParaRPr lang="en-US" b="0" baseline="30000" smtClean="0">
              <a:solidFill>
                <a:schemeClr val="tx1"/>
              </a:solidFill>
              <a:effectLst/>
            </a:endParaRPr>
          </a:p>
        </p:txBody>
      </p:sp>
      <p:sp>
        <p:nvSpPr>
          <p:cNvPr id="26627" name="Rectangle 3"/>
          <p:cNvSpPr>
            <a:spLocks noGrp="1" noChangeArrowheads="1"/>
          </p:cNvSpPr>
          <p:nvPr>
            <p:ph type="body" idx="1"/>
          </p:nvPr>
        </p:nvSpPr>
        <p:spPr>
          <a:xfrm>
            <a:off x="990600" y="3960813"/>
            <a:ext cx="6724650" cy="2035175"/>
          </a:xfrm>
        </p:spPr>
        <p:txBody>
          <a:bodyPr/>
          <a:lstStyle/>
          <a:p>
            <a:r>
              <a:rPr lang="es-ES" smtClean="0"/>
              <a:t>Los nodos hoja deben tener entre 2 y 4 valores </a:t>
            </a:r>
            <a:br>
              <a:rPr lang="es-ES" smtClean="0"/>
            </a:br>
            <a:r>
              <a:rPr lang="es-ES" smtClean="0"/>
              <a:t>(</a:t>
            </a:r>
            <a:r>
              <a:rPr lang="es-ES" smtClean="0">
                <a:sym typeface="Symbol" pitchFamily="18" charset="2"/>
              </a:rPr>
              <a:t></a:t>
            </a:r>
            <a:r>
              <a:rPr lang="es-ES" smtClean="0"/>
              <a:t>(</a:t>
            </a:r>
            <a:r>
              <a:rPr lang="es-ES" i="1" smtClean="0"/>
              <a:t>n</a:t>
            </a:r>
            <a:r>
              <a:rPr lang="es-ES" smtClean="0"/>
              <a:t>–1)/2</a:t>
            </a:r>
            <a:r>
              <a:rPr lang="es-ES" smtClean="0">
                <a:sym typeface="Symbol" pitchFamily="18" charset="2"/>
              </a:rPr>
              <a:t></a:t>
            </a:r>
            <a:r>
              <a:rPr lang="es-ES" smtClean="0"/>
              <a:t> y </a:t>
            </a:r>
            <a:r>
              <a:rPr lang="es-ES" i="1" smtClean="0"/>
              <a:t>n </a:t>
            </a:r>
            <a:r>
              <a:rPr lang="es-ES" smtClean="0"/>
              <a:t>–1, con </a:t>
            </a:r>
            <a:r>
              <a:rPr lang="es-ES" i="1" smtClean="0"/>
              <a:t>n</a:t>
            </a:r>
            <a:r>
              <a:rPr lang="es-ES" smtClean="0"/>
              <a:t> = 5).</a:t>
            </a:r>
            <a:endParaRPr lang="en-US" smtClean="0">
              <a:sym typeface="Symbol" pitchFamily="18" charset="2"/>
            </a:endParaRPr>
          </a:p>
          <a:p>
            <a:r>
              <a:rPr lang="es-ES" smtClean="0"/>
              <a:t>Otros nodos que no son hoja, excepto la raíz, deben tener entre 3 y 5 hijos (</a:t>
            </a:r>
            <a:r>
              <a:rPr lang="es-ES" smtClean="0">
                <a:sym typeface="Symbol" pitchFamily="18" charset="2"/>
              </a:rPr>
              <a:t></a:t>
            </a:r>
            <a:r>
              <a:rPr lang="es-ES" smtClean="0"/>
              <a:t>(</a:t>
            </a:r>
            <a:r>
              <a:rPr lang="es-ES" i="1" smtClean="0"/>
              <a:t>n</a:t>
            </a:r>
            <a:r>
              <a:rPr lang="es-ES" smtClean="0"/>
              <a:t>/2</a:t>
            </a:r>
            <a:r>
              <a:rPr lang="es-ES" smtClean="0">
                <a:sym typeface="Symbol" pitchFamily="18" charset="2"/>
              </a:rPr>
              <a:t></a:t>
            </a:r>
            <a:r>
              <a:rPr lang="es-ES" smtClean="0"/>
              <a:t> y </a:t>
            </a:r>
            <a:r>
              <a:rPr lang="es-ES" i="1" smtClean="0"/>
              <a:t>n </a:t>
            </a:r>
            <a:r>
              <a:rPr lang="es-ES" smtClean="0"/>
              <a:t>con </a:t>
            </a:r>
            <a:r>
              <a:rPr lang="es-ES" i="1" smtClean="0"/>
              <a:t>n</a:t>
            </a:r>
            <a:r>
              <a:rPr lang="es-ES" smtClean="0"/>
              <a:t> =5).</a:t>
            </a:r>
            <a:endParaRPr lang="en-US" smtClean="0">
              <a:sym typeface="Symbol" pitchFamily="18" charset="2"/>
            </a:endParaRPr>
          </a:p>
          <a:p>
            <a:r>
              <a:rPr lang="es-ES" smtClean="0"/>
              <a:t>La raíz debe tener al menos 2 hijos</a:t>
            </a:r>
            <a:r>
              <a:rPr lang="en-US" smtClean="0">
                <a:sym typeface="Symbol" pitchFamily="18" charset="2"/>
              </a:rPr>
              <a:t>.</a:t>
            </a:r>
          </a:p>
        </p:txBody>
      </p:sp>
      <p:sp>
        <p:nvSpPr>
          <p:cNvPr id="26628" name="Text Box 5"/>
          <p:cNvSpPr txBox="1">
            <a:spLocks noChangeArrowheads="1"/>
          </p:cNvSpPr>
          <p:nvPr/>
        </p:nvSpPr>
        <p:spPr bwMode="auto">
          <a:xfrm>
            <a:off x="2514600" y="3609975"/>
            <a:ext cx="3613150" cy="366713"/>
          </a:xfrm>
          <a:prstGeom prst="rect">
            <a:avLst/>
          </a:prstGeom>
          <a:noFill/>
          <a:ln w="9525">
            <a:noFill/>
            <a:miter lim="800000"/>
            <a:headEnd/>
            <a:tailEnd/>
          </a:ln>
        </p:spPr>
        <p:txBody>
          <a:bodyPr wrap="none" anchor="ctr">
            <a:spAutoFit/>
          </a:bodyPr>
          <a:lstStyle/>
          <a:p>
            <a:pPr algn="ctr">
              <a:spcBef>
                <a:spcPct val="50000"/>
              </a:spcBef>
            </a:pPr>
            <a:r>
              <a:rPr lang="en-US" sz="1800"/>
              <a:t>Árbol B</a:t>
            </a:r>
            <a:r>
              <a:rPr lang="en-US" sz="1800" baseline="30000"/>
              <a:t>+</a:t>
            </a:r>
            <a:r>
              <a:rPr lang="en-US" sz="1800"/>
              <a:t> del archivo </a:t>
            </a:r>
            <a:r>
              <a:rPr lang="en-US" sz="1800" i="1"/>
              <a:t>cuenta </a:t>
            </a:r>
            <a:r>
              <a:rPr lang="en-US" sz="1800"/>
              <a:t>(</a:t>
            </a:r>
            <a:r>
              <a:rPr lang="en-US" sz="1800" i="1"/>
              <a:t>n</a:t>
            </a:r>
            <a:r>
              <a:rPr lang="en-US" sz="1800"/>
              <a:t> - 5)</a:t>
            </a:r>
          </a:p>
        </p:txBody>
      </p:sp>
      <p:pic>
        <p:nvPicPr>
          <p:cNvPr id="26629" name="Picture 7"/>
          <p:cNvPicPr>
            <a:picLocks noChangeAspect="1" noChangeArrowheads="1"/>
          </p:cNvPicPr>
          <p:nvPr/>
        </p:nvPicPr>
        <p:blipFill>
          <a:blip r:embed="rId2"/>
          <a:srcRect/>
          <a:stretch>
            <a:fillRect/>
          </a:stretch>
        </p:blipFill>
        <p:spPr bwMode="auto">
          <a:xfrm>
            <a:off x="169863" y="885825"/>
            <a:ext cx="8872537" cy="2586038"/>
          </a:xfrm>
          <a:prstGeom prst="rect">
            <a:avLst/>
          </a:prstGeom>
          <a:noFill/>
          <a:ln w="57150" cmpd="thickThin">
            <a:solidFill>
              <a:schemeClr val="tx2"/>
            </a:solid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a:defRPr/>
            </a:pPr>
            <a:r>
              <a:rPr lang="es-ES" smtClean="0"/>
              <a:t>Observaciones sobre los árboles B</a:t>
            </a:r>
            <a:r>
              <a:rPr lang="es-ES" baseline="30000" smtClean="0"/>
              <a:t>+</a:t>
            </a:r>
            <a:endParaRPr lang="en-US" b="0" baseline="30000" smtClean="0">
              <a:solidFill>
                <a:schemeClr val="tx1"/>
              </a:solidFill>
              <a:effectLst/>
            </a:endParaRPr>
          </a:p>
        </p:txBody>
      </p:sp>
      <p:sp>
        <p:nvSpPr>
          <p:cNvPr id="27651" name="Rectangle 3"/>
          <p:cNvSpPr>
            <a:spLocks noGrp="1" noChangeArrowheads="1"/>
          </p:cNvSpPr>
          <p:nvPr>
            <p:ph type="body" idx="1"/>
          </p:nvPr>
        </p:nvSpPr>
        <p:spPr/>
        <p:txBody>
          <a:bodyPr/>
          <a:lstStyle/>
          <a:p>
            <a:r>
              <a:rPr lang="es-ES" smtClean="0"/>
              <a:t>Dado que las conexiones entre nodos se hacen mediante punteros, los bloques “lógicamente” cercanos no necesitan estar “físicamente” próximos</a:t>
            </a:r>
            <a:r>
              <a:rPr lang="en-US" smtClean="0"/>
              <a:t>.</a:t>
            </a:r>
          </a:p>
          <a:p>
            <a:r>
              <a:rPr lang="es-ES" smtClean="0"/>
              <a:t>Los niveles que no son hoja del árbol B</a:t>
            </a:r>
            <a:r>
              <a:rPr lang="es-ES" baseline="30000" smtClean="0"/>
              <a:t>+</a:t>
            </a:r>
            <a:r>
              <a:rPr lang="es-ES" smtClean="0"/>
              <a:t> forman una jerarquía de índices dispersos</a:t>
            </a:r>
            <a:r>
              <a:rPr lang="en-US" smtClean="0"/>
              <a:t>.</a:t>
            </a:r>
          </a:p>
          <a:p>
            <a:r>
              <a:rPr lang="es-ES" smtClean="0"/>
              <a:t>El árbol B</a:t>
            </a:r>
            <a:r>
              <a:rPr lang="es-ES" baseline="30000" smtClean="0"/>
              <a:t>+</a:t>
            </a:r>
            <a:r>
              <a:rPr lang="es-ES" smtClean="0"/>
              <a:t> contiene un número relativamente pequeño de niveles (logarítmicos en el tamaño del archivo principal), por lo que las búsquedas se pueden realizar de forma eficiente</a:t>
            </a:r>
            <a:r>
              <a:rPr lang="en-US" smtClean="0"/>
              <a:t>.</a:t>
            </a:r>
          </a:p>
          <a:p>
            <a:r>
              <a:rPr lang="es-ES" smtClean="0"/>
              <a:t>Las inserciones y los borrados sobre el archivo principal se pueden gestionar eficientemente, del mismo modo que el índice se puede reconstruir de forma logarítmica (como se verá</a:t>
            </a:r>
            <a:r>
              <a:rPr lang="en-US" smtClean="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pPr>
              <a:defRPr/>
            </a:pPr>
            <a:r>
              <a:rPr lang="es-ES" smtClean="0"/>
              <a:t>Consultas sobre árboles B</a:t>
            </a:r>
            <a:r>
              <a:rPr lang="es-ES" baseline="30000" smtClean="0"/>
              <a:t>+</a:t>
            </a:r>
            <a:endParaRPr lang="en-US" b="0" baseline="30000" smtClean="0">
              <a:solidFill>
                <a:schemeClr val="tx1"/>
              </a:solidFill>
              <a:effectLst/>
            </a:endParaRPr>
          </a:p>
        </p:txBody>
      </p:sp>
      <p:sp>
        <p:nvSpPr>
          <p:cNvPr id="28675" name="Rectangle 3"/>
          <p:cNvSpPr>
            <a:spLocks noGrp="1" noChangeArrowheads="1"/>
          </p:cNvSpPr>
          <p:nvPr>
            <p:ph type="body" idx="1"/>
          </p:nvPr>
        </p:nvSpPr>
        <p:spPr>
          <a:xfrm>
            <a:off x="1033463" y="911225"/>
            <a:ext cx="7367587" cy="5173663"/>
          </a:xfrm>
        </p:spPr>
        <p:txBody>
          <a:bodyPr/>
          <a:lstStyle/>
          <a:p>
            <a:pPr marL="381000" indent="-381000"/>
            <a:r>
              <a:rPr lang="es-ES" smtClean="0"/>
              <a:t>Encontrar todos los registros con valor de la clave de búsqueda </a:t>
            </a:r>
            <a:r>
              <a:rPr lang="en-US" i="1" smtClean="0"/>
              <a:t>k.</a:t>
            </a:r>
          </a:p>
          <a:p>
            <a:pPr marL="800100" lvl="1" indent="-342900">
              <a:buFont typeface="Monotype Sorts" pitchFamily="2" charset="2"/>
              <a:buAutoNum type="arabicPeriod"/>
            </a:pPr>
            <a:r>
              <a:rPr lang="es-ES" smtClean="0"/>
              <a:t>Empezar con el nodo raíz</a:t>
            </a:r>
            <a:endParaRPr lang="en-US" smtClean="0"/>
          </a:p>
          <a:p>
            <a:pPr marL="1200150" lvl="2" indent="-342900">
              <a:buFont typeface="Monotype Sorts" pitchFamily="2" charset="2"/>
              <a:buAutoNum type="arabicPeriod"/>
            </a:pPr>
            <a:r>
              <a:rPr lang="es-ES" smtClean="0"/>
              <a:t>Examinar el nodo para el menor valor de clave de búsqueda &gt; </a:t>
            </a:r>
            <a:r>
              <a:rPr lang="es-ES" i="1" smtClean="0"/>
              <a:t>k</a:t>
            </a:r>
            <a:r>
              <a:rPr lang="en-US" i="1" smtClean="0"/>
              <a:t>.</a:t>
            </a:r>
            <a:endParaRPr lang="en-US" smtClean="0"/>
          </a:p>
          <a:p>
            <a:pPr marL="1200150" lvl="2" indent="-342900">
              <a:buFont typeface="Monotype Sorts" pitchFamily="2" charset="2"/>
              <a:buAutoNum type="arabicPeriod"/>
            </a:pPr>
            <a:r>
              <a:rPr lang="es-ES" smtClean="0"/>
              <a:t>Si existe un valor así, suponer que es </a:t>
            </a:r>
            <a:r>
              <a:rPr lang="es-ES" i="1" smtClean="0"/>
              <a:t>K</a:t>
            </a:r>
            <a:r>
              <a:rPr lang="es-ES" i="1" baseline="-25000" smtClean="0"/>
              <a:t>j</a:t>
            </a:r>
            <a:r>
              <a:rPr lang="es-ES" i="1" smtClean="0"/>
              <a:t>.  </a:t>
            </a:r>
            <a:r>
              <a:rPr lang="es-ES" smtClean="0"/>
              <a:t>Entonces, siguen </a:t>
            </a:r>
            <a:r>
              <a:rPr lang="es-ES" i="1" smtClean="0"/>
              <a:t>P</a:t>
            </a:r>
            <a:r>
              <a:rPr lang="es-ES" baseline="-25000" smtClean="0"/>
              <a:t>i</a:t>
            </a:r>
            <a:r>
              <a:rPr lang="es-ES" smtClean="0"/>
              <a:t> al nodo hijo</a:t>
            </a:r>
            <a:endParaRPr lang="en-US" smtClean="0"/>
          </a:p>
          <a:p>
            <a:pPr marL="1200150" lvl="2" indent="-342900">
              <a:buFont typeface="Monotype Sorts" pitchFamily="2" charset="2"/>
              <a:buAutoNum type="arabicPeriod"/>
            </a:pPr>
            <a:r>
              <a:rPr lang="es-ES" smtClean="0"/>
              <a:t>De lo contrario, </a:t>
            </a:r>
            <a:r>
              <a:rPr lang="es-ES" i="1" smtClean="0"/>
              <a:t>k</a:t>
            </a:r>
            <a:r>
              <a:rPr lang="es-ES" smtClean="0"/>
              <a:t> </a:t>
            </a:r>
            <a:r>
              <a:rPr lang="es-ES" smtClean="0">
                <a:sym typeface="Symbol" pitchFamily="18" charset="2"/>
              </a:rPr>
              <a:t></a:t>
            </a:r>
            <a:r>
              <a:rPr lang="es-ES" smtClean="0"/>
              <a:t> </a:t>
            </a:r>
            <a:r>
              <a:rPr lang="es-ES" i="1" smtClean="0"/>
              <a:t>K</a:t>
            </a:r>
            <a:r>
              <a:rPr lang="es-ES" i="1" baseline="-25000" smtClean="0"/>
              <a:t>m</a:t>
            </a:r>
            <a:r>
              <a:rPr lang="es-ES" baseline="-25000" smtClean="0"/>
              <a:t>–1</a:t>
            </a:r>
            <a:r>
              <a:rPr lang="es-ES" smtClean="0"/>
              <a:t>, donde hay </a:t>
            </a:r>
            <a:r>
              <a:rPr lang="es-ES" i="1" smtClean="0"/>
              <a:t>m</a:t>
            </a:r>
            <a:r>
              <a:rPr lang="es-ES" smtClean="0"/>
              <a:t> punteros en el nodo.  Entonces, siguen </a:t>
            </a:r>
            <a:r>
              <a:rPr lang="es-ES" i="1" smtClean="0"/>
              <a:t>P</a:t>
            </a:r>
            <a:r>
              <a:rPr lang="es-ES" baseline="-25000" smtClean="0"/>
              <a:t>m</a:t>
            </a:r>
            <a:r>
              <a:rPr lang="es-ES" smtClean="0"/>
              <a:t> al nodo hijo</a:t>
            </a:r>
            <a:r>
              <a:rPr lang="en-US" smtClean="0">
                <a:sym typeface="Symbol" pitchFamily="18" charset="2"/>
              </a:rPr>
              <a:t>.</a:t>
            </a:r>
          </a:p>
          <a:p>
            <a:pPr marL="800100" lvl="1" indent="-342900">
              <a:buFont typeface="Monotype Sorts" pitchFamily="2" charset="2"/>
              <a:buAutoNum type="arabicPeriod"/>
            </a:pPr>
            <a:r>
              <a:rPr lang="es-ES" smtClean="0"/>
              <a:t>Si el nodo alcanzado siguiendo el puntero anterior no es un nodo hoja, repetir el procedimiento anterior sobre el nodo</a:t>
            </a:r>
            <a:r>
              <a:rPr lang="en-US" smtClean="0"/>
              <a:t>.</a:t>
            </a:r>
          </a:p>
          <a:p>
            <a:pPr marL="800100" lvl="1" indent="-342900">
              <a:buFont typeface="Monotype Sorts" pitchFamily="2" charset="2"/>
              <a:buAutoNum type="arabicPeriod"/>
            </a:pPr>
            <a:r>
              <a:rPr lang="es-ES" smtClean="0"/>
              <a:t>De lo contrario al alcanza un nodo hoja. </a:t>
            </a:r>
          </a:p>
          <a:p>
            <a:pPr marL="1200150" lvl="2" indent="-342900">
              <a:buFont typeface="Monotype Sorts" pitchFamily="2" charset="2"/>
              <a:buAutoNum type="arabicPeriod"/>
            </a:pPr>
            <a:r>
              <a:rPr lang="es-ES" smtClean="0"/>
              <a:t> Si para algún </a:t>
            </a:r>
            <a:r>
              <a:rPr lang="es-ES" i="1" smtClean="0"/>
              <a:t>i</a:t>
            </a:r>
            <a:r>
              <a:rPr lang="es-ES" smtClean="0"/>
              <a:t>, la clave </a:t>
            </a:r>
            <a:r>
              <a:rPr lang="es-ES" i="1" smtClean="0"/>
              <a:t>K</a:t>
            </a:r>
            <a:r>
              <a:rPr lang="es-ES" i="1" baseline="-25000" smtClean="0"/>
              <a:t>i</a:t>
            </a:r>
            <a:r>
              <a:rPr lang="es-ES" i="1" smtClean="0"/>
              <a:t> = </a:t>
            </a:r>
            <a:r>
              <a:rPr lang="es-ES" smtClean="0"/>
              <a:t>k, seguir el puntero </a:t>
            </a:r>
            <a:r>
              <a:rPr lang="es-ES" i="1" smtClean="0"/>
              <a:t>P</a:t>
            </a:r>
            <a:r>
              <a:rPr lang="es-ES" i="1" baseline="-25000" smtClean="0"/>
              <a:t>i</a:t>
            </a:r>
            <a:r>
              <a:rPr lang="es-ES" i="1" smtClean="0"/>
              <a:t> </a:t>
            </a:r>
            <a:r>
              <a:rPr lang="es-ES" smtClean="0"/>
              <a:t>hasta el registro o cajón deseado.  </a:t>
            </a:r>
          </a:p>
          <a:p>
            <a:pPr marL="1200150" lvl="2" indent="-342900">
              <a:buFont typeface="Monotype Sorts" pitchFamily="2" charset="2"/>
              <a:buAutoNum type="arabicPeriod"/>
            </a:pPr>
            <a:r>
              <a:rPr lang="es-ES" smtClean="0"/>
              <a:t>De lo contrario no existe ningún registro con valor de clave de búsqueda </a:t>
            </a:r>
            <a:r>
              <a:rPr lang="en-US" i="1" smtClean="0"/>
              <a:t>k</a:t>
            </a:r>
            <a:r>
              <a:rPr lang="en-US" smtClean="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pPr>
              <a:defRPr/>
            </a:pPr>
            <a:r>
              <a:rPr lang="es-ES" smtClean="0"/>
              <a:t>Consultas sobre árboles B</a:t>
            </a:r>
            <a:r>
              <a:rPr lang="es-ES" baseline="30000" smtClean="0"/>
              <a:t>+</a:t>
            </a:r>
            <a:r>
              <a:rPr lang="es-ES" smtClean="0"/>
              <a:t> </a:t>
            </a:r>
            <a:r>
              <a:rPr lang="en-US" smtClean="0"/>
              <a:t>(Cont.)</a:t>
            </a:r>
          </a:p>
        </p:txBody>
      </p:sp>
      <p:sp>
        <p:nvSpPr>
          <p:cNvPr id="29699" name="Rectangle 3"/>
          <p:cNvSpPr>
            <a:spLocks noGrp="1" noChangeArrowheads="1"/>
          </p:cNvSpPr>
          <p:nvPr>
            <p:ph type="body" idx="1"/>
          </p:nvPr>
        </p:nvSpPr>
        <p:spPr>
          <a:xfrm>
            <a:off x="542925" y="949325"/>
            <a:ext cx="7642225" cy="5073650"/>
          </a:xfrm>
        </p:spPr>
        <p:txBody>
          <a:bodyPr/>
          <a:lstStyle/>
          <a:p>
            <a:r>
              <a:rPr lang="es-ES" smtClean="0"/>
              <a:t>Al procesar una consulta un camino recorre el árbol, desde la raíz hasta algún nodo hoja</a:t>
            </a:r>
            <a:r>
              <a:rPr lang="en-US" smtClean="0"/>
              <a:t>.</a:t>
            </a:r>
          </a:p>
          <a:p>
            <a:r>
              <a:rPr lang="es-ES" smtClean="0"/>
              <a:t>Si hay </a:t>
            </a:r>
            <a:r>
              <a:rPr lang="es-ES" i="1" smtClean="0"/>
              <a:t>K</a:t>
            </a:r>
            <a:r>
              <a:rPr lang="es-ES" smtClean="0"/>
              <a:t> valores de clave de búsqueda en el archivo, el camino no es mayor que </a:t>
            </a:r>
            <a:r>
              <a:rPr lang="es-ES" smtClean="0">
                <a:sym typeface="Symbol" pitchFamily="18" charset="2"/>
              </a:rPr>
              <a:t></a:t>
            </a:r>
            <a:r>
              <a:rPr lang="es-ES" smtClean="0"/>
              <a:t> log</a:t>
            </a:r>
            <a:r>
              <a:rPr lang="es-ES" baseline="-25000" smtClean="0">
                <a:sym typeface="Symbol" pitchFamily="18" charset="2"/>
              </a:rPr>
              <a:t></a:t>
            </a:r>
            <a:r>
              <a:rPr lang="es-ES" i="1" baseline="-25000" smtClean="0"/>
              <a:t>n</a:t>
            </a:r>
            <a:r>
              <a:rPr lang="es-ES" baseline="-25000" smtClean="0"/>
              <a:t>/2</a:t>
            </a:r>
            <a:r>
              <a:rPr lang="es-ES" baseline="-25000" smtClean="0">
                <a:sym typeface="Symbol" pitchFamily="18" charset="2"/>
              </a:rPr>
              <a:t></a:t>
            </a:r>
            <a:r>
              <a:rPr lang="es-ES" smtClean="0"/>
              <a:t>(</a:t>
            </a:r>
            <a:r>
              <a:rPr lang="es-ES" i="1" smtClean="0"/>
              <a:t>K</a:t>
            </a:r>
            <a:r>
              <a:rPr lang="es-ES" smtClean="0"/>
              <a:t>)</a:t>
            </a:r>
            <a:r>
              <a:rPr lang="es-ES" smtClean="0">
                <a:sym typeface="Symbol" pitchFamily="18" charset="2"/>
              </a:rPr>
              <a:t></a:t>
            </a:r>
            <a:r>
              <a:rPr lang="es-ES" smtClean="0"/>
              <a:t>.</a:t>
            </a:r>
            <a:endParaRPr lang="en-US" smtClean="0">
              <a:sym typeface="Symbol" pitchFamily="18" charset="2"/>
            </a:endParaRPr>
          </a:p>
          <a:p>
            <a:r>
              <a:rPr lang="es-ES" smtClean="0"/>
              <a:t>Un nodo es generalmente del mismo tamaño que un bloque de disco, típicamente 4 kb, y </a:t>
            </a:r>
            <a:r>
              <a:rPr lang="es-ES" i="1" smtClean="0"/>
              <a:t>n</a:t>
            </a:r>
            <a:r>
              <a:rPr lang="es-ES" smtClean="0"/>
              <a:t> suele estar entorno a 100 (40 bytes por entrada de índice</a:t>
            </a:r>
            <a:r>
              <a:rPr lang="en-US" smtClean="0">
                <a:sym typeface="Symbol" pitchFamily="18" charset="2"/>
              </a:rPr>
              <a:t>).</a:t>
            </a:r>
          </a:p>
          <a:p>
            <a:r>
              <a:rPr lang="es-ES" smtClean="0"/>
              <a:t>Con 1 millón de valores de clave de búsqueda y </a:t>
            </a:r>
            <a:r>
              <a:rPr lang="es-ES" i="1" smtClean="0"/>
              <a:t>n</a:t>
            </a:r>
            <a:r>
              <a:rPr lang="es-ES" smtClean="0"/>
              <a:t> = 100, como máximo </a:t>
            </a:r>
            <a:r>
              <a:rPr lang="es-ES" i="1" smtClean="0"/>
              <a:t>log</a:t>
            </a:r>
            <a:r>
              <a:rPr lang="es-ES" baseline="-25000" smtClean="0"/>
              <a:t>50</a:t>
            </a:r>
            <a:r>
              <a:rPr lang="es-ES" smtClean="0"/>
              <a:t>(1.000.000) = 4 nodos son accedidos en una búsqueda</a:t>
            </a:r>
            <a:r>
              <a:rPr lang="en-US" smtClean="0">
                <a:sym typeface="Symbol" pitchFamily="18" charset="2"/>
              </a:rPr>
              <a:t>.</a:t>
            </a:r>
          </a:p>
          <a:p>
            <a:r>
              <a:rPr lang="es-ES" smtClean="0"/>
              <a:t>Contrasta esto con un libre binario equilibrado con 1 millón de valores de clave de búsqueda — en una búsqueda se accede a alrededor de 20 nodos</a:t>
            </a:r>
            <a:endParaRPr lang="en-US" smtClean="0">
              <a:sym typeface="Symbol" pitchFamily="18" charset="2"/>
            </a:endParaRPr>
          </a:p>
          <a:p>
            <a:pPr lvl="1"/>
            <a:r>
              <a:rPr lang="es-ES" smtClean="0"/>
              <a:t>¡la diferencia anterior es importante, dado que los accesos a los nodos pueden necesitar una E/S de disco, con un coste estimado de entorno a 20 milisegundos</a:t>
            </a:r>
            <a:r>
              <a:rPr lang="en-US" smtClean="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628650" y="352425"/>
            <a:ext cx="8077200" cy="609600"/>
          </a:xfrm>
        </p:spPr>
        <p:txBody>
          <a:bodyPr/>
          <a:lstStyle/>
          <a:p>
            <a:pPr>
              <a:defRPr/>
            </a:pPr>
            <a:r>
              <a:rPr lang="es-ES" smtClean="0"/>
              <a:t>Actualizaciones sobre árboles B</a:t>
            </a:r>
            <a:r>
              <a:rPr lang="es-ES" baseline="30000" smtClean="0"/>
              <a:t>+</a:t>
            </a:r>
            <a:r>
              <a:rPr lang="es-ES" smtClean="0"/>
              <a:t>:  Inserción</a:t>
            </a:r>
            <a:endParaRPr lang="en-US" b="0" smtClean="0">
              <a:solidFill>
                <a:schemeClr val="tx1"/>
              </a:solidFill>
              <a:effectLst/>
            </a:endParaRPr>
          </a:p>
        </p:txBody>
      </p:sp>
      <p:sp>
        <p:nvSpPr>
          <p:cNvPr id="30723" name="Rectangle 3"/>
          <p:cNvSpPr>
            <a:spLocks noGrp="1" noChangeArrowheads="1"/>
          </p:cNvSpPr>
          <p:nvPr>
            <p:ph type="body" idx="1"/>
          </p:nvPr>
        </p:nvSpPr>
        <p:spPr>
          <a:xfrm>
            <a:off x="598488" y="1093788"/>
            <a:ext cx="7877175" cy="4903787"/>
          </a:xfrm>
        </p:spPr>
        <p:txBody>
          <a:bodyPr/>
          <a:lstStyle/>
          <a:p>
            <a:r>
              <a:rPr lang="es-ES" smtClean="0"/>
              <a:t>Encontrar el nodo hoja en que aparecería el valor de la clave de búsqueda</a:t>
            </a:r>
            <a:endParaRPr lang="en-US" smtClean="0"/>
          </a:p>
          <a:p>
            <a:r>
              <a:rPr lang="es-ES" smtClean="0"/>
              <a:t>Si el valor de la clave de búsqueda ya está en el nodo hoja, se añade el registro al archivo y, si es necesario, se inserta un puntero en el cajón</a:t>
            </a:r>
            <a:r>
              <a:rPr lang="en-US" smtClean="0"/>
              <a:t>.</a:t>
            </a:r>
          </a:p>
          <a:p>
            <a:r>
              <a:rPr lang="es-ES" smtClean="0"/>
              <a:t>Si el valor de la clave de búsqueda no está allí, se añade el registro al archivo principal y, si es necesario, se crea un cajón.  Entonces</a:t>
            </a:r>
            <a:r>
              <a:rPr lang="en-US" smtClean="0"/>
              <a:t>:</a:t>
            </a:r>
          </a:p>
          <a:p>
            <a:pPr lvl="1"/>
            <a:r>
              <a:rPr lang="es-ES" smtClean="0"/>
              <a:t>Si hay espacio en el nodo hoja, insertar el par (valor de la clave, puntero)</a:t>
            </a:r>
            <a:endParaRPr lang="en-US" smtClean="0"/>
          </a:p>
          <a:p>
            <a:pPr lvl="1"/>
            <a:r>
              <a:rPr lang="es-ES" smtClean="0"/>
              <a:t>De lo contrario, dividir el nodo (además de la nueva entrada, valor de la clave y puntero) como se trata en la siguiente transparencia</a:t>
            </a:r>
            <a:r>
              <a:rPr lang="en-US" smtClean="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628650" y="400050"/>
            <a:ext cx="8077200" cy="609600"/>
          </a:xfrm>
        </p:spPr>
        <p:txBody>
          <a:bodyPr/>
          <a:lstStyle/>
          <a:p>
            <a:pPr>
              <a:defRPr/>
            </a:pPr>
            <a:r>
              <a:rPr lang="es-ES" smtClean="0"/>
              <a:t>Actualizaciones sobre árboles B</a:t>
            </a:r>
            <a:r>
              <a:rPr lang="es-ES" baseline="30000" smtClean="0"/>
              <a:t>+</a:t>
            </a:r>
            <a:r>
              <a:rPr lang="es-ES" smtClean="0"/>
              <a:t>:  Inserción</a:t>
            </a:r>
            <a:r>
              <a:rPr lang="es-ES" b="0" smtClean="0">
                <a:solidFill>
                  <a:schemeClr val="tx1"/>
                </a:solidFill>
                <a:effectLst/>
              </a:rPr>
              <a:t> </a:t>
            </a:r>
            <a:r>
              <a:rPr lang="en-US" smtClean="0"/>
              <a:t>(Cont.)</a:t>
            </a:r>
          </a:p>
        </p:txBody>
      </p:sp>
      <p:sp>
        <p:nvSpPr>
          <p:cNvPr id="31747" name="Rectangle 3"/>
          <p:cNvSpPr>
            <a:spLocks noGrp="1" noChangeArrowheads="1"/>
          </p:cNvSpPr>
          <p:nvPr>
            <p:ph type="body" idx="1"/>
          </p:nvPr>
        </p:nvSpPr>
        <p:spPr/>
        <p:txBody>
          <a:bodyPr/>
          <a:lstStyle/>
          <a:p>
            <a:r>
              <a:rPr lang="es-ES" smtClean="0"/>
              <a:t>División de un nodo</a:t>
            </a:r>
            <a:r>
              <a:rPr lang="en-US" smtClean="0"/>
              <a:t>:</a:t>
            </a:r>
          </a:p>
          <a:p>
            <a:pPr lvl="1"/>
            <a:r>
              <a:rPr lang="es-ES" smtClean="0"/>
              <a:t>Tomar los </a:t>
            </a:r>
            <a:r>
              <a:rPr lang="es-ES" i="1" smtClean="0"/>
              <a:t>n</a:t>
            </a:r>
            <a:r>
              <a:rPr lang="es-ES" smtClean="0"/>
              <a:t> pares (valor de la clave, puntero) de forma ordenada (incluyendo el que se está insertando).  Situar el primer </a:t>
            </a:r>
            <a:r>
              <a:rPr lang="es-ES" smtClean="0">
                <a:sym typeface="Symbol" pitchFamily="18" charset="2"/>
              </a:rPr>
              <a:t></a:t>
            </a:r>
            <a:r>
              <a:rPr lang="es-ES" smtClean="0"/>
              <a:t> </a:t>
            </a:r>
            <a:r>
              <a:rPr lang="es-ES" i="1" smtClean="0"/>
              <a:t>n</a:t>
            </a:r>
            <a:r>
              <a:rPr lang="es-ES" smtClean="0"/>
              <a:t>/2</a:t>
            </a:r>
            <a:r>
              <a:rPr lang="es-ES" i="1" smtClean="0"/>
              <a:t> </a:t>
            </a:r>
            <a:r>
              <a:rPr lang="es-ES" smtClean="0">
                <a:sym typeface="Symbol" pitchFamily="18" charset="2"/>
              </a:rPr>
              <a:t></a:t>
            </a:r>
            <a:r>
              <a:rPr lang="es-ES" smtClean="0"/>
              <a:t> en el nodo original y los el resto en un nodo nuevo</a:t>
            </a:r>
            <a:r>
              <a:rPr lang="en-US" smtClean="0">
                <a:sym typeface="Symbol" pitchFamily="18" charset="2"/>
              </a:rPr>
              <a:t>.</a:t>
            </a:r>
          </a:p>
          <a:p>
            <a:pPr lvl="1"/>
            <a:r>
              <a:rPr lang="es-ES" smtClean="0"/>
              <a:t>sea </a:t>
            </a:r>
            <a:r>
              <a:rPr lang="es-ES" i="1" smtClean="0"/>
              <a:t>p </a:t>
            </a:r>
            <a:r>
              <a:rPr lang="es-ES" smtClean="0"/>
              <a:t>el nuevo nodo, y sea </a:t>
            </a:r>
            <a:r>
              <a:rPr lang="es-ES" i="1" smtClean="0"/>
              <a:t>k</a:t>
            </a:r>
            <a:r>
              <a:rPr lang="es-ES" smtClean="0"/>
              <a:t> el menor valor de la clave en </a:t>
            </a:r>
            <a:r>
              <a:rPr lang="es-ES" i="1" smtClean="0"/>
              <a:t>p.  </a:t>
            </a:r>
            <a:r>
              <a:rPr lang="es-ES" smtClean="0"/>
              <a:t>Insertar (</a:t>
            </a:r>
            <a:r>
              <a:rPr lang="es-ES" i="1" smtClean="0"/>
              <a:t>k, p</a:t>
            </a:r>
            <a:r>
              <a:rPr lang="es-ES" smtClean="0"/>
              <a:t>) en el padre del nodo que se está dividiendo. Si el padre está lleno, dividirlo y propagar la división hacia arriba</a:t>
            </a:r>
            <a:r>
              <a:rPr lang="en-US" smtClean="0">
                <a:sym typeface="Symbol" pitchFamily="18" charset="2"/>
              </a:rPr>
              <a:t>.</a:t>
            </a:r>
          </a:p>
          <a:p>
            <a:r>
              <a:rPr lang="es-ES" smtClean="0"/>
              <a:t>La división de los nodos se lleva a cabo hacia arriba, hasta encontrar un nodo que no esté lleno.  En el peor de los casos, el nodo raíz se puede dividir incrementando la altura del árbol en 1.</a:t>
            </a:r>
            <a:endParaRPr lang="en-US" smtClean="0"/>
          </a:p>
        </p:txBody>
      </p:sp>
      <p:sp>
        <p:nvSpPr>
          <p:cNvPr id="31748" name="Text Box 5"/>
          <p:cNvSpPr txBox="1">
            <a:spLocks noChangeArrowheads="1"/>
          </p:cNvSpPr>
          <p:nvPr/>
        </p:nvSpPr>
        <p:spPr bwMode="auto">
          <a:xfrm>
            <a:off x="1157288" y="5741988"/>
            <a:ext cx="6788150" cy="641350"/>
          </a:xfrm>
          <a:prstGeom prst="rect">
            <a:avLst/>
          </a:prstGeom>
          <a:noFill/>
          <a:ln w="9525">
            <a:noFill/>
            <a:miter lim="800000"/>
            <a:headEnd/>
            <a:tailEnd/>
          </a:ln>
        </p:spPr>
        <p:txBody>
          <a:bodyPr wrap="none">
            <a:spAutoFit/>
          </a:bodyPr>
          <a:lstStyle/>
          <a:p>
            <a:r>
              <a:rPr lang="en-US" sz="1800"/>
              <a:t>Resultado de dividir un nodo que contiene Barcelona y Daimiel al</a:t>
            </a:r>
            <a:br>
              <a:rPr lang="en-US" sz="1800"/>
            </a:br>
            <a:r>
              <a:rPr lang="en-US" sz="1800"/>
              <a:t> insertar Cádiz</a:t>
            </a:r>
          </a:p>
        </p:txBody>
      </p:sp>
      <p:pic>
        <p:nvPicPr>
          <p:cNvPr id="31749" name="Picture 6"/>
          <p:cNvPicPr>
            <a:picLocks noChangeAspect="1" noChangeArrowheads="1"/>
          </p:cNvPicPr>
          <p:nvPr/>
        </p:nvPicPr>
        <p:blipFill>
          <a:blip r:embed="rId2"/>
          <a:srcRect/>
          <a:stretch>
            <a:fillRect/>
          </a:stretch>
        </p:blipFill>
        <p:spPr bwMode="auto">
          <a:xfrm>
            <a:off x="1014413" y="4321175"/>
            <a:ext cx="7531100" cy="1409700"/>
          </a:xfrm>
          <a:prstGeom prst="rect">
            <a:avLst/>
          </a:prstGeom>
          <a:noFill/>
          <a:ln w="57150" cmpd="thickThin">
            <a:solidFill>
              <a:schemeClr val="tx2"/>
            </a:solid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819150" y="366713"/>
            <a:ext cx="8077200" cy="609600"/>
          </a:xfrm>
        </p:spPr>
        <p:txBody>
          <a:bodyPr/>
          <a:lstStyle/>
          <a:p>
            <a:pPr>
              <a:defRPr/>
            </a:pPr>
            <a:r>
              <a:rPr lang="es-ES" smtClean="0"/>
              <a:t>Actualizaciones sobre árboles B</a:t>
            </a:r>
            <a:r>
              <a:rPr lang="es-ES" baseline="30000" smtClean="0"/>
              <a:t>+</a:t>
            </a:r>
            <a:r>
              <a:rPr lang="es-ES" smtClean="0"/>
              <a:t>:  Inserción </a:t>
            </a:r>
            <a:r>
              <a:rPr lang="en-US" smtClean="0"/>
              <a:t>(Cont.)</a:t>
            </a:r>
          </a:p>
        </p:txBody>
      </p:sp>
      <p:sp>
        <p:nvSpPr>
          <p:cNvPr id="32771" name="Text Box 6"/>
          <p:cNvSpPr txBox="1">
            <a:spLocks noChangeArrowheads="1"/>
          </p:cNvSpPr>
          <p:nvPr/>
        </p:nvSpPr>
        <p:spPr bwMode="auto">
          <a:xfrm>
            <a:off x="2289175" y="6281738"/>
            <a:ext cx="4672013" cy="366712"/>
          </a:xfrm>
          <a:prstGeom prst="rect">
            <a:avLst/>
          </a:prstGeom>
          <a:noFill/>
          <a:ln w="9525">
            <a:noFill/>
            <a:miter lim="800000"/>
            <a:headEnd/>
            <a:tailEnd/>
          </a:ln>
        </p:spPr>
        <p:txBody>
          <a:bodyPr wrap="none" anchor="ctr">
            <a:spAutoFit/>
          </a:bodyPr>
          <a:lstStyle/>
          <a:p>
            <a:pPr algn="ctr">
              <a:spcBef>
                <a:spcPct val="50000"/>
              </a:spcBef>
            </a:pPr>
            <a:r>
              <a:rPr lang="en-US" sz="1800"/>
              <a:t>Árbol B</a:t>
            </a:r>
            <a:r>
              <a:rPr lang="en-US" sz="1800" baseline="30000"/>
              <a:t>+ </a:t>
            </a:r>
            <a:r>
              <a:rPr lang="en-US" sz="1800"/>
              <a:t>antes y después de insertar “Cádiz”</a:t>
            </a:r>
          </a:p>
        </p:txBody>
      </p:sp>
      <p:pic>
        <p:nvPicPr>
          <p:cNvPr id="32772" name="Picture 10"/>
          <p:cNvPicPr>
            <a:picLocks noChangeAspect="1" noChangeArrowheads="1"/>
          </p:cNvPicPr>
          <p:nvPr/>
        </p:nvPicPr>
        <p:blipFill>
          <a:blip r:embed="rId2"/>
          <a:srcRect/>
          <a:stretch>
            <a:fillRect/>
          </a:stretch>
        </p:blipFill>
        <p:spPr bwMode="auto">
          <a:xfrm>
            <a:off x="414338" y="3594100"/>
            <a:ext cx="8482012" cy="2609850"/>
          </a:xfrm>
          <a:prstGeom prst="rect">
            <a:avLst/>
          </a:prstGeom>
          <a:noFill/>
          <a:ln w="57150" cmpd="thickThin">
            <a:solidFill>
              <a:schemeClr val="tx2"/>
            </a:solidFill>
            <a:miter lim="800000"/>
            <a:headEnd/>
            <a:tailEnd/>
          </a:ln>
        </p:spPr>
      </p:pic>
      <p:pic>
        <p:nvPicPr>
          <p:cNvPr id="32773" name="Picture 11"/>
          <p:cNvPicPr>
            <a:picLocks noChangeAspect="1" noChangeArrowheads="1"/>
          </p:cNvPicPr>
          <p:nvPr/>
        </p:nvPicPr>
        <p:blipFill>
          <a:blip r:embed="rId3"/>
          <a:srcRect/>
          <a:stretch>
            <a:fillRect/>
          </a:stretch>
        </p:blipFill>
        <p:spPr bwMode="auto">
          <a:xfrm>
            <a:off x="393700" y="949325"/>
            <a:ext cx="8491538" cy="2514600"/>
          </a:xfrm>
          <a:prstGeom prst="rect">
            <a:avLst/>
          </a:prstGeom>
          <a:noFill/>
          <a:ln w="57150" cmpd="thickThin">
            <a:solidFill>
              <a:schemeClr val="tx2"/>
            </a:solid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628650" y="323850"/>
            <a:ext cx="8077200" cy="609600"/>
          </a:xfrm>
        </p:spPr>
        <p:txBody>
          <a:bodyPr/>
          <a:lstStyle/>
          <a:p>
            <a:pPr>
              <a:defRPr/>
            </a:pPr>
            <a:r>
              <a:rPr lang="es-ES" smtClean="0"/>
              <a:t>Actualizaciones sobre árboles B</a:t>
            </a:r>
            <a:r>
              <a:rPr lang="es-ES" baseline="30000" smtClean="0"/>
              <a:t>+</a:t>
            </a:r>
            <a:r>
              <a:rPr lang="es-ES" smtClean="0"/>
              <a:t>: Borrado</a:t>
            </a:r>
            <a:endParaRPr lang="en-US" b="0" smtClean="0">
              <a:solidFill>
                <a:schemeClr val="tx1"/>
              </a:solidFill>
              <a:effectLst/>
            </a:endParaRPr>
          </a:p>
        </p:txBody>
      </p:sp>
      <p:sp>
        <p:nvSpPr>
          <p:cNvPr id="33795" name="Rectangle 3"/>
          <p:cNvSpPr>
            <a:spLocks noGrp="1" noChangeArrowheads="1"/>
          </p:cNvSpPr>
          <p:nvPr>
            <p:ph type="body" idx="1"/>
          </p:nvPr>
        </p:nvSpPr>
        <p:spPr>
          <a:xfrm>
            <a:off x="825500" y="1096963"/>
            <a:ext cx="7339013" cy="4137025"/>
          </a:xfrm>
        </p:spPr>
        <p:txBody>
          <a:bodyPr/>
          <a:lstStyle/>
          <a:p>
            <a:r>
              <a:rPr lang="es-ES" smtClean="0"/>
              <a:t>Encontrar el registro a borrar y eliminarlo del archivo principal y del cajón (si está presente</a:t>
            </a:r>
            <a:r>
              <a:rPr lang="en-US" smtClean="0"/>
              <a:t>)</a:t>
            </a:r>
          </a:p>
          <a:p>
            <a:r>
              <a:rPr lang="es-ES" smtClean="0"/>
              <a:t>Eliminar (valor de la clave de búsqueda y puntero) del nodo hoja si no hay ningún cajón, o si se ha quedado vacío</a:t>
            </a:r>
            <a:endParaRPr lang="en-US" smtClean="0"/>
          </a:p>
          <a:p>
            <a:r>
              <a:rPr lang="es-ES" smtClean="0"/>
              <a:t>Si el nodo tiene demasiadas pocas entradas debido a la eliminación y las entradas en el nodo y un hermano encajan en un solo nodo, entonces</a:t>
            </a:r>
            <a:endParaRPr lang="en-US" smtClean="0"/>
          </a:p>
          <a:p>
            <a:pPr lvl="1"/>
            <a:r>
              <a:rPr lang="es-ES" smtClean="0"/>
              <a:t>Insertar todos los valores de claves de búsqueda de los dos nodos en un solo nodo (el de la izquierda) y borrar el otro</a:t>
            </a:r>
            <a:r>
              <a:rPr lang="en-US" smtClean="0"/>
              <a:t>.</a:t>
            </a:r>
          </a:p>
          <a:p>
            <a:pPr lvl="1"/>
            <a:r>
              <a:rPr lang="es-ES" smtClean="0"/>
              <a:t>Borrar el par (</a:t>
            </a:r>
            <a:r>
              <a:rPr lang="es-ES" i="1" smtClean="0"/>
              <a:t>K</a:t>
            </a:r>
            <a:r>
              <a:rPr lang="es-ES" i="1" baseline="-25000" smtClean="0"/>
              <a:t>i–</a:t>
            </a:r>
            <a:r>
              <a:rPr lang="es-ES" baseline="-25000" smtClean="0"/>
              <a:t>1</a:t>
            </a:r>
            <a:r>
              <a:rPr lang="es-ES" smtClean="0"/>
              <a:t>, </a:t>
            </a:r>
            <a:r>
              <a:rPr lang="es-ES" i="1" smtClean="0"/>
              <a:t>P</a:t>
            </a:r>
            <a:r>
              <a:rPr lang="es-ES" i="1" baseline="-25000" smtClean="0"/>
              <a:t>i</a:t>
            </a:r>
            <a:r>
              <a:rPr lang="es-ES" i="1" smtClean="0"/>
              <a:t>),</a:t>
            </a:r>
            <a:r>
              <a:rPr lang="es-ES" smtClean="0"/>
              <a:t> donde </a:t>
            </a:r>
            <a:r>
              <a:rPr lang="es-ES" i="1" smtClean="0"/>
              <a:t>P</a:t>
            </a:r>
            <a:r>
              <a:rPr lang="es-ES" i="1" baseline="-25000" smtClean="0"/>
              <a:t>i</a:t>
            </a:r>
            <a:r>
              <a:rPr lang="es-ES" smtClean="0"/>
              <a:t> es el puntero al nodo borrado, desde su padre, empleando recursivamente el procedimiento anterior</a:t>
            </a:r>
            <a:r>
              <a:rPr lang="en-US" smtClean="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pPr>
              <a:defRPr/>
            </a:pPr>
            <a:r>
              <a:rPr lang="es-ES" smtClean="0"/>
              <a:t>Conceptos básicos</a:t>
            </a:r>
            <a:endParaRPr lang="en-US" b="0" smtClean="0">
              <a:solidFill>
                <a:schemeClr val="tx1"/>
              </a:solidFill>
              <a:effectLst/>
            </a:endParaRPr>
          </a:p>
        </p:txBody>
      </p:sp>
      <p:sp>
        <p:nvSpPr>
          <p:cNvPr id="7171" name="Rectangle 3"/>
          <p:cNvSpPr>
            <a:spLocks noGrp="1" noChangeArrowheads="1"/>
          </p:cNvSpPr>
          <p:nvPr>
            <p:ph type="body" idx="1"/>
          </p:nvPr>
        </p:nvSpPr>
        <p:spPr>
          <a:xfrm>
            <a:off x="906463" y="844550"/>
            <a:ext cx="8237537" cy="5203825"/>
          </a:xfrm>
        </p:spPr>
        <p:txBody>
          <a:bodyPr/>
          <a:lstStyle/>
          <a:p>
            <a:r>
              <a:rPr lang="es-ES" smtClean="0"/>
              <a:t>Mecanismos de indexación empleados para acelerar el acceso a los datos deseados</a:t>
            </a:r>
            <a:r>
              <a:rPr lang="en-US" smtClean="0"/>
              <a:t>.</a:t>
            </a:r>
          </a:p>
          <a:p>
            <a:pPr marL="819150" lvl="1"/>
            <a:r>
              <a:rPr lang="es-ES" smtClean="0"/>
              <a:t>Por ejemplo, el catálogo de autores en una biblioteca</a:t>
            </a:r>
            <a:endParaRPr lang="en-US" smtClean="0"/>
          </a:p>
          <a:p>
            <a:r>
              <a:rPr lang="es-ES" b="1" smtClean="0">
                <a:solidFill>
                  <a:schemeClr val="tx2"/>
                </a:solidFill>
              </a:rPr>
              <a:t>Clave de búsqueda</a:t>
            </a:r>
            <a:r>
              <a:rPr lang="es-ES" smtClean="0"/>
              <a:t> – atributo, del conjunto de atributos, empleado para buscar registros en un archivo</a:t>
            </a:r>
            <a:r>
              <a:rPr lang="en-US" smtClean="0"/>
              <a:t>.</a:t>
            </a:r>
          </a:p>
          <a:p>
            <a:r>
              <a:rPr lang="es-ES" smtClean="0"/>
              <a:t>Un </a:t>
            </a:r>
            <a:r>
              <a:rPr lang="es-ES" b="1" smtClean="0">
                <a:solidFill>
                  <a:schemeClr val="tx2"/>
                </a:solidFill>
              </a:rPr>
              <a:t>archivo de índices</a:t>
            </a:r>
            <a:r>
              <a:rPr lang="es-ES" b="1" smtClean="0"/>
              <a:t> </a:t>
            </a:r>
            <a:r>
              <a:rPr lang="es-ES" smtClean="0"/>
              <a:t>consta de registros (denominados </a:t>
            </a:r>
            <a:r>
              <a:rPr lang="es-ES" b="1" smtClean="0">
                <a:solidFill>
                  <a:schemeClr val="tx2"/>
                </a:solidFill>
              </a:rPr>
              <a:t>entradas de índice</a:t>
            </a:r>
            <a:r>
              <a:rPr lang="es-ES" smtClean="0"/>
              <a:t>) de la forma</a:t>
            </a:r>
            <a:r>
              <a:rPr lang="en-US" smtClean="0"/>
              <a:t/>
            </a:r>
            <a:br>
              <a:rPr lang="en-US" smtClean="0"/>
            </a:br>
            <a:r>
              <a:rPr lang="en-US" smtClean="0"/>
              <a:t/>
            </a:r>
            <a:br>
              <a:rPr lang="en-US" smtClean="0"/>
            </a:br>
            <a:endParaRPr lang="en-US" smtClean="0"/>
          </a:p>
          <a:p>
            <a:r>
              <a:rPr lang="es-ES" smtClean="0"/>
              <a:t>Los archivos de índices generalmente son más pequeños que el archivo original</a:t>
            </a:r>
            <a:endParaRPr lang="en-US" smtClean="0"/>
          </a:p>
          <a:p>
            <a:r>
              <a:rPr lang="es-ES" smtClean="0"/>
              <a:t>Dos clases básicas de índices</a:t>
            </a:r>
            <a:r>
              <a:rPr lang="en-US" smtClean="0"/>
              <a:t>:</a:t>
            </a:r>
          </a:p>
          <a:p>
            <a:pPr marL="819150" lvl="1"/>
            <a:r>
              <a:rPr lang="es-ES" b="1" smtClean="0"/>
              <a:t>Índices ordenados:  </a:t>
            </a:r>
            <a:r>
              <a:rPr lang="es-ES" smtClean="0"/>
              <a:t>las claves de búsqueda se almacenan de forma ordenada</a:t>
            </a:r>
            <a:endParaRPr lang="en-US" smtClean="0"/>
          </a:p>
          <a:p>
            <a:pPr marL="819150" lvl="1"/>
            <a:r>
              <a:rPr lang="es-ES" b="1" smtClean="0"/>
              <a:t>Índices asociativos:</a:t>
            </a:r>
            <a:r>
              <a:rPr lang="es-ES" smtClean="0"/>
              <a:t>  las claves de búsqueda están distribuidas uniformemente en “cajones”, empleando una “función de asociación</a:t>
            </a:r>
            <a:r>
              <a:rPr lang="en-US" smtClean="0"/>
              <a:t>”. </a:t>
            </a:r>
          </a:p>
        </p:txBody>
      </p:sp>
      <p:grpSp>
        <p:nvGrpSpPr>
          <p:cNvPr id="7172" name="Group 6"/>
          <p:cNvGrpSpPr>
            <a:grpSpLocks/>
          </p:cNvGrpSpPr>
          <p:nvPr/>
        </p:nvGrpSpPr>
        <p:grpSpPr bwMode="auto">
          <a:xfrm>
            <a:off x="2555875" y="3236913"/>
            <a:ext cx="3338513" cy="385762"/>
            <a:chOff x="1490" y="2175"/>
            <a:chExt cx="2103" cy="243"/>
          </a:xfrm>
        </p:grpSpPr>
        <p:sp>
          <p:nvSpPr>
            <p:cNvPr id="7173" name="Rectangle 4"/>
            <p:cNvSpPr>
              <a:spLocks noChangeArrowheads="1"/>
            </p:cNvSpPr>
            <p:nvPr/>
          </p:nvSpPr>
          <p:spPr bwMode="auto">
            <a:xfrm>
              <a:off x="1490" y="2176"/>
              <a:ext cx="1377" cy="242"/>
            </a:xfrm>
            <a:prstGeom prst="rect">
              <a:avLst/>
            </a:prstGeom>
            <a:solidFill>
              <a:schemeClr val="bg1"/>
            </a:solidFill>
            <a:ln w="9525">
              <a:solidFill>
                <a:schemeClr val="tx1"/>
              </a:solidFill>
              <a:miter lim="800000"/>
              <a:headEnd/>
              <a:tailEnd/>
            </a:ln>
          </p:spPr>
          <p:txBody>
            <a:bodyPr wrap="none" anchor="ctr"/>
            <a:lstStyle/>
            <a:p>
              <a:pPr algn="ctr"/>
              <a:r>
                <a:rPr lang="en-US" sz="1800"/>
                <a:t>clave de búsqueda</a:t>
              </a:r>
            </a:p>
          </p:txBody>
        </p:sp>
        <p:sp>
          <p:nvSpPr>
            <p:cNvPr id="7174" name="Rectangle 5"/>
            <p:cNvSpPr>
              <a:spLocks noChangeArrowheads="1"/>
            </p:cNvSpPr>
            <p:nvPr/>
          </p:nvSpPr>
          <p:spPr bwMode="auto">
            <a:xfrm>
              <a:off x="2847" y="2175"/>
              <a:ext cx="746" cy="242"/>
            </a:xfrm>
            <a:prstGeom prst="rect">
              <a:avLst/>
            </a:prstGeom>
            <a:solidFill>
              <a:schemeClr val="bg1"/>
            </a:solidFill>
            <a:ln w="9525">
              <a:solidFill>
                <a:schemeClr val="tx1"/>
              </a:solidFill>
              <a:miter lim="800000"/>
              <a:headEnd/>
              <a:tailEnd/>
            </a:ln>
          </p:spPr>
          <p:txBody>
            <a:bodyPr wrap="none" anchor="ctr"/>
            <a:lstStyle/>
            <a:p>
              <a:pPr algn="ctr"/>
              <a:r>
                <a:rPr lang="en-US" sz="1800"/>
                <a:t>puntero</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628650" y="352425"/>
            <a:ext cx="8077200" cy="609600"/>
          </a:xfrm>
        </p:spPr>
        <p:txBody>
          <a:bodyPr/>
          <a:lstStyle/>
          <a:p>
            <a:pPr>
              <a:defRPr/>
            </a:pPr>
            <a:r>
              <a:rPr lang="es-ES" smtClean="0"/>
              <a:t>Actualizaciones sobre árboles B</a:t>
            </a:r>
            <a:r>
              <a:rPr lang="es-ES" baseline="30000" smtClean="0"/>
              <a:t>+</a:t>
            </a:r>
            <a:r>
              <a:rPr lang="es-ES" smtClean="0"/>
              <a:t>:  Borrado</a:t>
            </a:r>
            <a:endParaRPr lang="en-US" b="0" smtClean="0">
              <a:solidFill>
                <a:schemeClr val="tx1"/>
              </a:solidFill>
              <a:effectLst/>
            </a:endParaRPr>
          </a:p>
        </p:txBody>
      </p:sp>
      <p:sp>
        <p:nvSpPr>
          <p:cNvPr id="34819" name="Rectangle 3"/>
          <p:cNvSpPr>
            <a:spLocks noGrp="1" noChangeArrowheads="1"/>
          </p:cNvSpPr>
          <p:nvPr>
            <p:ph type="body" idx="1"/>
          </p:nvPr>
        </p:nvSpPr>
        <p:spPr/>
        <p:txBody>
          <a:bodyPr/>
          <a:lstStyle/>
          <a:p>
            <a:r>
              <a:rPr lang="es-ES" smtClean="0"/>
              <a:t>De lo contrario, si el nodo tiene demasiadas pocas entradas debido a la eliminación, y las entradas en el nodo y un hermano encajan en un solo nodo, entonces</a:t>
            </a:r>
            <a:endParaRPr lang="en-US" smtClean="0"/>
          </a:p>
          <a:p>
            <a:pPr lvl="1"/>
            <a:r>
              <a:rPr lang="es-ES" smtClean="0"/>
              <a:t>Redistribuir los punteros entre el nodo y un hermano, de manera que ambos tengan más que el número mínimo de entradas</a:t>
            </a:r>
            <a:r>
              <a:rPr lang="en-US" smtClean="0"/>
              <a:t>.</a:t>
            </a:r>
          </a:p>
          <a:p>
            <a:pPr lvl="1"/>
            <a:r>
              <a:rPr lang="es-ES" smtClean="0"/>
              <a:t>Actualizar el correspondiente valor de la clave de búsqueda en el padre del nodo</a:t>
            </a:r>
            <a:r>
              <a:rPr lang="en-US" smtClean="0"/>
              <a:t>.</a:t>
            </a:r>
          </a:p>
          <a:p>
            <a:r>
              <a:rPr lang="es-ES" smtClean="0"/>
              <a:t>Los borrados de nodos pueden propagarse en cascada hacia arriba, hasta encontrar un nodo que tenga </a:t>
            </a:r>
            <a:r>
              <a:rPr lang="es-ES" smtClean="0">
                <a:sym typeface="Symbol" pitchFamily="18" charset="2"/>
              </a:rPr>
              <a:t></a:t>
            </a:r>
            <a:r>
              <a:rPr lang="es-ES" i="1" smtClean="0"/>
              <a:t>n/2 </a:t>
            </a:r>
            <a:r>
              <a:rPr lang="es-ES" smtClean="0">
                <a:sym typeface="Symbol" pitchFamily="18" charset="2"/>
              </a:rPr>
              <a:t></a:t>
            </a:r>
            <a:r>
              <a:rPr lang="es-ES" smtClean="0"/>
              <a:t> o más punteros.  Si el nodo raíz tiene después del borrado un solo puntero, se borra y el hijo único se convierte en la raíz</a:t>
            </a:r>
            <a:r>
              <a:rPr lang="en-US" smtClean="0">
                <a:sym typeface="Symbol" pitchFamily="18" charset="2"/>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pPr>
              <a:defRPr/>
            </a:pPr>
            <a:r>
              <a:rPr lang="es-ES" smtClean="0"/>
              <a:t>Ejemplos de borrado de árbol B</a:t>
            </a:r>
            <a:r>
              <a:rPr lang="es-ES" baseline="30000" smtClean="0"/>
              <a:t>+</a:t>
            </a:r>
            <a:endParaRPr lang="en-US" b="0" baseline="30000" smtClean="0">
              <a:solidFill>
                <a:schemeClr val="tx1"/>
              </a:solidFill>
              <a:effectLst/>
            </a:endParaRPr>
          </a:p>
        </p:txBody>
      </p:sp>
      <p:sp>
        <p:nvSpPr>
          <p:cNvPr id="35843" name="Rectangle 3"/>
          <p:cNvSpPr>
            <a:spLocks noGrp="1" noChangeArrowheads="1"/>
          </p:cNvSpPr>
          <p:nvPr>
            <p:ph type="body" sz="half" idx="1"/>
          </p:nvPr>
        </p:nvSpPr>
        <p:spPr>
          <a:xfrm>
            <a:off x="801688" y="5446713"/>
            <a:ext cx="7478712" cy="1487487"/>
          </a:xfrm>
        </p:spPr>
        <p:txBody>
          <a:bodyPr/>
          <a:lstStyle/>
          <a:p>
            <a:r>
              <a:rPr lang="es-ES" smtClean="0"/>
              <a:t>La eliminación del nodo hoja conteniendo “Daimiel” no resultó en su padre, al tener demasiados pocos punteros.  Así, los borrados en cascada se detienen al borrar el padre del nodo hoja</a:t>
            </a:r>
            <a:r>
              <a:rPr lang="en-US" smtClean="0"/>
              <a:t>.</a:t>
            </a:r>
          </a:p>
        </p:txBody>
      </p:sp>
      <p:pic>
        <p:nvPicPr>
          <p:cNvPr id="35844" name="Picture 9"/>
          <p:cNvPicPr>
            <a:picLocks noGrp="1" noChangeAspect="1" noChangeArrowheads="1"/>
          </p:cNvPicPr>
          <p:nvPr>
            <p:ph sz="quarter" idx="2"/>
          </p:nvPr>
        </p:nvPicPr>
        <p:blipFill>
          <a:blip r:embed="rId2"/>
          <a:srcRect/>
          <a:stretch>
            <a:fillRect/>
          </a:stretch>
        </p:blipFill>
        <p:spPr>
          <a:xfrm>
            <a:off x="1152525" y="952500"/>
            <a:ext cx="6192838" cy="2043113"/>
          </a:xfrm>
          <a:noFill/>
          <a:ln w="57150" cmpd="thickThin">
            <a:solidFill>
              <a:schemeClr val="tx2"/>
            </a:solidFill>
          </a:ln>
        </p:spPr>
      </p:pic>
      <p:sp>
        <p:nvSpPr>
          <p:cNvPr id="35845" name="Text Box 5"/>
          <p:cNvSpPr txBox="1">
            <a:spLocks noChangeArrowheads="1"/>
          </p:cNvSpPr>
          <p:nvPr/>
        </p:nvSpPr>
        <p:spPr bwMode="auto">
          <a:xfrm>
            <a:off x="2422525" y="5202238"/>
            <a:ext cx="3836988" cy="366712"/>
          </a:xfrm>
          <a:prstGeom prst="rect">
            <a:avLst/>
          </a:prstGeom>
          <a:noFill/>
          <a:ln w="9525">
            <a:noFill/>
            <a:miter lim="800000"/>
            <a:headEnd/>
            <a:tailEnd/>
          </a:ln>
        </p:spPr>
        <p:txBody>
          <a:bodyPr wrap="none" anchor="ctr">
            <a:spAutoFit/>
          </a:bodyPr>
          <a:lstStyle/>
          <a:p>
            <a:pPr algn="ctr">
              <a:spcBef>
                <a:spcPct val="50000"/>
              </a:spcBef>
            </a:pPr>
            <a:r>
              <a:rPr lang="en-US" sz="1800"/>
              <a:t>Antes y después de borrar “Daimiel”</a:t>
            </a:r>
          </a:p>
        </p:txBody>
      </p:sp>
      <p:pic>
        <p:nvPicPr>
          <p:cNvPr id="35846" name="Picture 11"/>
          <p:cNvPicPr>
            <a:picLocks noGrp="1" noChangeAspect="1" noChangeArrowheads="1"/>
          </p:cNvPicPr>
          <p:nvPr>
            <p:ph sz="quarter" idx="3"/>
          </p:nvPr>
        </p:nvPicPr>
        <p:blipFill>
          <a:blip r:embed="rId3"/>
          <a:srcRect/>
          <a:stretch>
            <a:fillRect/>
          </a:stretch>
        </p:blipFill>
        <p:spPr>
          <a:xfrm>
            <a:off x="1150938" y="3084513"/>
            <a:ext cx="6194425" cy="2043112"/>
          </a:xfrm>
          <a:noFill/>
          <a:ln w="57150" cmpd="thickThin">
            <a:solidFill>
              <a:schemeClr val="tx2"/>
            </a:solid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pPr>
              <a:defRPr/>
            </a:pPr>
            <a:r>
              <a:rPr lang="es-ES" smtClean="0"/>
              <a:t>Ejemplos de borrado de árbol B</a:t>
            </a:r>
            <a:r>
              <a:rPr lang="es-ES" baseline="30000" smtClean="0"/>
              <a:t>+</a:t>
            </a:r>
            <a:r>
              <a:rPr lang="es-ES" smtClean="0"/>
              <a:t> </a:t>
            </a:r>
            <a:r>
              <a:rPr lang="en-US" smtClean="0"/>
              <a:t>(Cont.)</a:t>
            </a:r>
          </a:p>
        </p:txBody>
      </p:sp>
      <p:sp>
        <p:nvSpPr>
          <p:cNvPr id="36867" name="Rectangle 3"/>
          <p:cNvSpPr>
            <a:spLocks noGrp="1" noChangeArrowheads="1"/>
          </p:cNvSpPr>
          <p:nvPr>
            <p:ph type="body" sz="half" idx="1"/>
          </p:nvPr>
        </p:nvSpPr>
        <p:spPr>
          <a:xfrm>
            <a:off x="674688" y="4891088"/>
            <a:ext cx="7627937" cy="1639887"/>
          </a:xfrm>
        </p:spPr>
        <p:txBody>
          <a:bodyPr/>
          <a:lstStyle/>
          <a:p>
            <a:pPr>
              <a:lnSpc>
                <a:spcPct val="90000"/>
              </a:lnSpc>
            </a:pPr>
            <a:r>
              <a:rPr lang="es-ES" sz="1600" smtClean="0"/>
              <a:t>El nodo con “Pamplona” se vuelve infraocupado (en realidad vacío, en este caso especial) y se mezcla con su hermano</a:t>
            </a:r>
            <a:r>
              <a:rPr lang="en-US" sz="1600" smtClean="0"/>
              <a:t>.</a:t>
            </a:r>
          </a:p>
          <a:p>
            <a:pPr>
              <a:lnSpc>
                <a:spcPct val="90000"/>
              </a:lnSpc>
            </a:pPr>
            <a:r>
              <a:rPr lang="es-ES" sz="1600" smtClean="0"/>
              <a:t>Como consecuencia, el padre del nodo “Pamplona” se hizo infraocupado y se mezcló con su hermano (y se borró una entrada desde su padre</a:t>
            </a:r>
            <a:r>
              <a:rPr lang="en-US" sz="1600" smtClean="0"/>
              <a:t>)</a:t>
            </a:r>
          </a:p>
          <a:p>
            <a:pPr>
              <a:lnSpc>
                <a:spcPct val="90000"/>
              </a:lnSpc>
            </a:pPr>
            <a:r>
              <a:rPr lang="es-ES" sz="1600" smtClean="0"/>
              <a:t>Entonces el nodo raíz sólo tenía un hijo y se borró, convirtiéndose su hijo en el nuevo nodo raíz</a:t>
            </a:r>
            <a:endParaRPr lang="en-US" sz="1600" smtClean="0"/>
          </a:p>
        </p:txBody>
      </p:sp>
      <p:pic>
        <p:nvPicPr>
          <p:cNvPr id="36868" name="Picture 7"/>
          <p:cNvPicPr>
            <a:picLocks noGrp="1" noChangeAspect="1" noChangeArrowheads="1"/>
          </p:cNvPicPr>
          <p:nvPr>
            <p:ph sz="quarter" idx="2"/>
          </p:nvPr>
        </p:nvPicPr>
        <p:blipFill>
          <a:blip r:embed="rId2"/>
          <a:srcRect/>
          <a:stretch>
            <a:fillRect/>
          </a:stretch>
        </p:blipFill>
        <p:spPr>
          <a:xfrm>
            <a:off x="1000125" y="811213"/>
            <a:ext cx="5964238" cy="1966912"/>
          </a:xfrm>
          <a:noFill/>
          <a:ln w="57150" cmpd="thickThin">
            <a:solidFill>
              <a:schemeClr val="tx2"/>
            </a:solidFill>
          </a:ln>
        </p:spPr>
      </p:pic>
      <p:sp>
        <p:nvSpPr>
          <p:cNvPr id="36869" name="Text Box 4"/>
          <p:cNvSpPr txBox="1">
            <a:spLocks noChangeArrowheads="1"/>
          </p:cNvSpPr>
          <p:nvPr/>
        </p:nvSpPr>
        <p:spPr bwMode="auto">
          <a:xfrm>
            <a:off x="909638" y="4529138"/>
            <a:ext cx="6775450" cy="366712"/>
          </a:xfrm>
          <a:prstGeom prst="rect">
            <a:avLst/>
          </a:prstGeom>
          <a:noFill/>
          <a:ln w="9525">
            <a:noFill/>
            <a:miter lim="800000"/>
            <a:headEnd/>
            <a:tailEnd/>
          </a:ln>
        </p:spPr>
        <p:txBody>
          <a:bodyPr wrap="none" anchor="ctr">
            <a:spAutoFit/>
          </a:bodyPr>
          <a:lstStyle/>
          <a:p>
            <a:pPr algn="ctr">
              <a:spcBef>
                <a:spcPct val="50000"/>
              </a:spcBef>
            </a:pPr>
            <a:r>
              <a:rPr lang="en-US" sz="1800"/>
              <a:t>Borrado de “Pamplona” a partir del resultado del ejemplo anterior</a:t>
            </a:r>
          </a:p>
        </p:txBody>
      </p:sp>
      <p:pic>
        <p:nvPicPr>
          <p:cNvPr id="36870" name="Picture 9"/>
          <p:cNvPicPr>
            <a:picLocks noGrp="1" noChangeAspect="1" noChangeArrowheads="1"/>
          </p:cNvPicPr>
          <p:nvPr>
            <p:ph sz="quarter" idx="3"/>
          </p:nvPr>
        </p:nvPicPr>
        <p:blipFill>
          <a:blip r:embed="rId3"/>
          <a:srcRect/>
          <a:stretch>
            <a:fillRect/>
          </a:stretch>
        </p:blipFill>
        <p:spPr>
          <a:xfrm>
            <a:off x="987425" y="2897188"/>
            <a:ext cx="5991225" cy="1479550"/>
          </a:xfrm>
          <a:noFill/>
          <a:ln w="57150" cmpd="thickThin">
            <a:solidFill>
              <a:schemeClr val="tx2"/>
            </a:solid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a:defRPr/>
            </a:pPr>
            <a:r>
              <a:rPr lang="es-ES" smtClean="0"/>
              <a:t>Ejemplo de borrado de árbol B</a:t>
            </a:r>
            <a:r>
              <a:rPr lang="es-ES" baseline="30000" smtClean="0"/>
              <a:t>+</a:t>
            </a:r>
            <a:r>
              <a:rPr lang="es-ES" smtClean="0"/>
              <a:t> </a:t>
            </a:r>
            <a:r>
              <a:rPr lang="en-US" smtClean="0"/>
              <a:t>(Cont.)</a:t>
            </a:r>
          </a:p>
        </p:txBody>
      </p:sp>
      <p:sp>
        <p:nvSpPr>
          <p:cNvPr id="37891" name="Rectangle 3"/>
          <p:cNvSpPr>
            <a:spLocks noGrp="1" noChangeArrowheads="1"/>
          </p:cNvSpPr>
          <p:nvPr>
            <p:ph type="body" sz="half" idx="1"/>
          </p:nvPr>
        </p:nvSpPr>
        <p:spPr>
          <a:xfrm>
            <a:off x="661988" y="5106988"/>
            <a:ext cx="7450137" cy="1144587"/>
          </a:xfrm>
        </p:spPr>
        <p:txBody>
          <a:bodyPr/>
          <a:lstStyle/>
          <a:p>
            <a:r>
              <a:rPr lang="es-ES" smtClean="0"/>
              <a:t>El padre de la hoja que contiene Navacerrada se hizo infraocupado, tomando prestado un puntero desde su hermano izquierdo</a:t>
            </a:r>
            <a:endParaRPr lang="en-US" smtClean="0"/>
          </a:p>
          <a:p>
            <a:r>
              <a:rPr lang="es-ES" smtClean="0"/>
              <a:t>Como consecuencia, cambia el valor de la clave de búsqueda en el padre del padre </a:t>
            </a:r>
            <a:endParaRPr lang="en-US" smtClean="0"/>
          </a:p>
        </p:txBody>
      </p:sp>
      <p:sp>
        <p:nvSpPr>
          <p:cNvPr id="37892" name="Text Box 5"/>
          <p:cNvSpPr txBox="1">
            <a:spLocks noChangeArrowheads="1"/>
          </p:cNvSpPr>
          <p:nvPr/>
        </p:nvSpPr>
        <p:spPr bwMode="auto">
          <a:xfrm>
            <a:off x="587375" y="4743450"/>
            <a:ext cx="8208963" cy="366713"/>
          </a:xfrm>
          <a:prstGeom prst="rect">
            <a:avLst/>
          </a:prstGeom>
          <a:noFill/>
          <a:ln w="9525">
            <a:noFill/>
            <a:miter lim="800000"/>
            <a:headEnd/>
            <a:tailEnd/>
          </a:ln>
        </p:spPr>
        <p:txBody>
          <a:bodyPr>
            <a:spAutoFit/>
          </a:bodyPr>
          <a:lstStyle/>
          <a:p>
            <a:r>
              <a:rPr lang="en-US" sz="1800"/>
              <a:t>Antes y después del borrado de “Pamplona” en el ejemplo anterior</a:t>
            </a:r>
          </a:p>
        </p:txBody>
      </p:sp>
      <p:pic>
        <p:nvPicPr>
          <p:cNvPr id="37893" name="Picture 9"/>
          <p:cNvPicPr>
            <a:picLocks noChangeAspect="1" noChangeArrowheads="1"/>
          </p:cNvPicPr>
          <p:nvPr/>
        </p:nvPicPr>
        <p:blipFill>
          <a:blip r:embed="rId2"/>
          <a:srcRect/>
          <a:stretch>
            <a:fillRect/>
          </a:stretch>
        </p:blipFill>
        <p:spPr bwMode="auto">
          <a:xfrm>
            <a:off x="1358900" y="787400"/>
            <a:ext cx="6396038" cy="1798638"/>
          </a:xfrm>
          <a:prstGeom prst="rect">
            <a:avLst/>
          </a:prstGeom>
          <a:noFill/>
          <a:ln w="57150" cmpd="thickThin">
            <a:solidFill>
              <a:schemeClr val="tx2"/>
            </a:solidFill>
            <a:miter lim="800000"/>
            <a:headEnd/>
            <a:tailEnd/>
          </a:ln>
        </p:spPr>
      </p:pic>
      <p:pic>
        <p:nvPicPr>
          <p:cNvPr id="37894" name="Picture 10"/>
          <p:cNvPicPr>
            <a:picLocks noGrp="1" noChangeAspect="1" noChangeArrowheads="1"/>
          </p:cNvPicPr>
          <p:nvPr>
            <p:ph sz="half" idx="2"/>
          </p:nvPr>
        </p:nvPicPr>
        <p:blipFill>
          <a:blip r:embed="rId3"/>
          <a:srcRect/>
          <a:stretch>
            <a:fillRect/>
          </a:stretch>
        </p:blipFill>
        <p:spPr>
          <a:xfrm>
            <a:off x="1357313" y="2720975"/>
            <a:ext cx="6127750" cy="1974850"/>
          </a:xfrm>
          <a:noFill/>
          <a:ln w="57150" cmpd="thickThin">
            <a:solidFill>
              <a:schemeClr val="tx2"/>
            </a:solid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pPr>
              <a:defRPr/>
            </a:pPr>
            <a:r>
              <a:rPr lang="es-ES" smtClean="0"/>
              <a:t>Organización de archivos de árbol B+</a:t>
            </a:r>
            <a:endParaRPr lang="en-US" b="0" smtClean="0">
              <a:solidFill>
                <a:schemeClr val="tx1"/>
              </a:solidFill>
              <a:effectLst/>
            </a:endParaRPr>
          </a:p>
        </p:txBody>
      </p:sp>
      <p:sp>
        <p:nvSpPr>
          <p:cNvPr id="38915" name="Rectangle 3"/>
          <p:cNvSpPr>
            <a:spLocks noGrp="1" noChangeArrowheads="1"/>
          </p:cNvSpPr>
          <p:nvPr>
            <p:ph type="body" idx="1"/>
          </p:nvPr>
        </p:nvSpPr>
        <p:spPr>
          <a:xfrm>
            <a:off x="722313" y="1212850"/>
            <a:ext cx="7259637" cy="4114800"/>
          </a:xfrm>
        </p:spPr>
        <p:txBody>
          <a:bodyPr/>
          <a:lstStyle/>
          <a:p>
            <a:r>
              <a:rPr lang="es-ES" smtClean="0"/>
              <a:t>El problema de la degradación de los archivos de índices se soluciona empleando índices de árbol B</a:t>
            </a:r>
            <a:r>
              <a:rPr lang="es-ES" baseline="30000" smtClean="0"/>
              <a:t>+</a:t>
            </a:r>
            <a:r>
              <a:rPr lang="es-ES" smtClean="0"/>
              <a:t>.  El problema de la degradación de los archivos de datos se soluciona empleando organización de archivos de árbol B</a:t>
            </a:r>
            <a:r>
              <a:rPr lang="es-ES" baseline="30000" smtClean="0"/>
              <a:t>+</a:t>
            </a:r>
            <a:r>
              <a:rPr lang="es-ES" smtClean="0"/>
              <a:t>.</a:t>
            </a:r>
            <a:endParaRPr lang="en-US" smtClean="0"/>
          </a:p>
          <a:p>
            <a:r>
              <a:rPr lang="es-ES" smtClean="0"/>
              <a:t>Los nodos hoja en una organización de archivos de árbol B</a:t>
            </a:r>
            <a:r>
              <a:rPr lang="es-ES" baseline="30000" smtClean="0"/>
              <a:t>+</a:t>
            </a:r>
            <a:r>
              <a:rPr lang="es-ES" smtClean="0"/>
              <a:t> almacenan registros, en vez de punteros</a:t>
            </a:r>
            <a:r>
              <a:rPr lang="en-US" smtClean="0"/>
              <a:t>.</a:t>
            </a:r>
          </a:p>
          <a:p>
            <a:r>
              <a:rPr lang="es-ES" smtClean="0"/>
              <a:t>Dado que los registros son mas grandes que los punteros, el número máximo de registros que se pueden almacenar en un nodo hoja es menor que el número de punteros en un nodo no hoja</a:t>
            </a:r>
            <a:r>
              <a:rPr lang="en-US" smtClean="0"/>
              <a:t>.</a:t>
            </a:r>
          </a:p>
          <a:p>
            <a:r>
              <a:rPr lang="es-ES" smtClean="0"/>
              <a:t>Los nodos hoja todavía se solicitan para estar medio llenos</a:t>
            </a:r>
            <a:r>
              <a:rPr lang="en-US" smtClean="0"/>
              <a:t>.</a:t>
            </a:r>
          </a:p>
          <a:p>
            <a:r>
              <a:rPr lang="es-ES" smtClean="0"/>
              <a:t>La inserción y el borrado se gestionan de la misma manera que la inserción y el borrado de las entradas en un índice de árbol B</a:t>
            </a:r>
            <a:r>
              <a:rPr lang="es-ES" baseline="30000" smtClean="0"/>
              <a:t>+</a:t>
            </a:r>
            <a:r>
              <a:rPr lang="es-ES" smtClean="0"/>
              <a:t>.</a:t>
            </a:r>
            <a:endParaRPr lang="en-US"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a:xfrm>
            <a:off x="641350" y="428625"/>
            <a:ext cx="8077200" cy="609600"/>
          </a:xfrm>
        </p:spPr>
        <p:txBody>
          <a:bodyPr/>
          <a:lstStyle/>
          <a:p>
            <a:pPr>
              <a:defRPr/>
            </a:pPr>
            <a:r>
              <a:rPr lang="es-ES" smtClean="0"/>
              <a:t>Organización de archivos de árbol B+ </a:t>
            </a:r>
            <a:r>
              <a:rPr lang="en-US" smtClean="0"/>
              <a:t>(Cont.)</a:t>
            </a:r>
          </a:p>
        </p:txBody>
      </p:sp>
      <p:sp>
        <p:nvSpPr>
          <p:cNvPr id="2052" name="Rectangle 3"/>
          <p:cNvSpPr>
            <a:spLocks noGrp="1" noChangeArrowheads="1"/>
          </p:cNvSpPr>
          <p:nvPr>
            <p:ph type="body" idx="1"/>
          </p:nvPr>
        </p:nvSpPr>
        <p:spPr>
          <a:xfrm>
            <a:off x="601663" y="4360863"/>
            <a:ext cx="7848600" cy="2057400"/>
          </a:xfrm>
        </p:spPr>
        <p:txBody>
          <a:bodyPr/>
          <a:lstStyle/>
          <a:p>
            <a:pPr>
              <a:lnSpc>
                <a:spcPct val="90000"/>
              </a:lnSpc>
            </a:pPr>
            <a:r>
              <a:rPr lang="es-ES" smtClean="0"/>
              <a:t>Es importante la buena utilización del espacio, dado que los registros emplean más espacio que los punteros</a:t>
            </a:r>
            <a:r>
              <a:rPr lang="en-US" smtClean="0"/>
              <a:t>.  </a:t>
            </a:r>
          </a:p>
          <a:p>
            <a:pPr>
              <a:lnSpc>
                <a:spcPct val="90000"/>
              </a:lnSpc>
            </a:pPr>
            <a:r>
              <a:rPr lang="es-ES" smtClean="0"/>
              <a:t>Para mejorar la utilización del espacio implicar más nodos hermanos en la redistribución, durante las divisiones y las mezclas</a:t>
            </a:r>
            <a:endParaRPr lang="en-US" smtClean="0"/>
          </a:p>
          <a:p>
            <a:pPr lvl="1">
              <a:lnSpc>
                <a:spcPct val="90000"/>
              </a:lnSpc>
            </a:pPr>
            <a:r>
              <a:rPr lang="es-ES" smtClean="0"/>
              <a:t>Implicando a 2 hermanos en la redistribución (para evitar donde sea posible, división / mezcla) se consigue que al memos se tengan              entradas en cada nodo</a:t>
            </a:r>
            <a:endParaRPr lang="en-US" smtClean="0"/>
          </a:p>
          <a:p>
            <a:pPr>
              <a:lnSpc>
                <a:spcPct val="90000"/>
              </a:lnSpc>
              <a:buFont typeface="Monotype Sorts" pitchFamily="2" charset="2"/>
              <a:buNone/>
            </a:pPr>
            <a:endParaRPr lang="en-US" smtClean="0"/>
          </a:p>
        </p:txBody>
      </p:sp>
      <p:sp>
        <p:nvSpPr>
          <p:cNvPr id="2053" name="Text Box 5"/>
          <p:cNvSpPr txBox="1">
            <a:spLocks noChangeArrowheads="1"/>
          </p:cNvSpPr>
          <p:nvPr/>
        </p:nvSpPr>
        <p:spPr bwMode="auto">
          <a:xfrm>
            <a:off x="2090738" y="3944938"/>
            <a:ext cx="5659437" cy="396875"/>
          </a:xfrm>
          <a:prstGeom prst="rect">
            <a:avLst/>
          </a:prstGeom>
          <a:noFill/>
          <a:ln w="9525">
            <a:noFill/>
            <a:miter lim="800000"/>
            <a:headEnd/>
            <a:tailEnd/>
          </a:ln>
        </p:spPr>
        <p:txBody>
          <a:bodyPr wrap="none">
            <a:spAutoFit/>
          </a:bodyPr>
          <a:lstStyle/>
          <a:p>
            <a:r>
              <a:rPr lang="en-US" sz="2000"/>
              <a:t>Ejemplo de organización de archivos de árbol B</a:t>
            </a:r>
            <a:r>
              <a:rPr lang="en-US" sz="2000" baseline="30000"/>
              <a:t>+</a:t>
            </a:r>
            <a:endParaRPr lang="en-US" sz="2000"/>
          </a:p>
        </p:txBody>
      </p:sp>
      <p:graphicFrame>
        <p:nvGraphicFramePr>
          <p:cNvPr id="2050" name="Object 6"/>
          <p:cNvGraphicFramePr>
            <a:graphicFrameLocks noChangeAspect="1"/>
          </p:cNvGraphicFramePr>
          <p:nvPr/>
        </p:nvGraphicFramePr>
        <p:xfrm>
          <a:off x="3871913" y="6078538"/>
          <a:ext cx="660400" cy="320675"/>
        </p:xfrm>
        <a:graphic>
          <a:graphicData uri="http://schemas.openxmlformats.org/presentationml/2006/ole">
            <p:oleObj spid="_x0000_s2050" name="Equation" r:id="rId3" imgW="469800" imgH="228600" progId="Equation.3">
              <p:embed/>
            </p:oleObj>
          </a:graphicData>
        </a:graphic>
      </p:graphicFrame>
      <p:pic>
        <p:nvPicPr>
          <p:cNvPr id="2054" name="Picture 7"/>
          <p:cNvPicPr>
            <a:picLocks noChangeAspect="1" noChangeArrowheads="1"/>
          </p:cNvPicPr>
          <p:nvPr/>
        </p:nvPicPr>
        <p:blipFill>
          <a:blip r:embed="rId4"/>
          <a:srcRect/>
          <a:stretch>
            <a:fillRect/>
          </a:stretch>
        </p:blipFill>
        <p:spPr bwMode="auto">
          <a:xfrm>
            <a:off x="769938" y="1214438"/>
            <a:ext cx="7486650" cy="2638425"/>
          </a:xfrm>
          <a:prstGeom prst="rect">
            <a:avLst/>
          </a:prstGeom>
          <a:noFill/>
          <a:ln w="57150" cmpd="thickThin">
            <a:solidFill>
              <a:schemeClr val="tx2"/>
            </a:solid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pPr>
              <a:defRPr/>
            </a:pPr>
            <a:r>
              <a:rPr lang="en-US" smtClean="0"/>
              <a:t>Índices sobre cadenas de caracteres</a:t>
            </a:r>
          </a:p>
        </p:txBody>
      </p:sp>
      <p:sp>
        <p:nvSpPr>
          <p:cNvPr id="39939" name="Rectangle 3"/>
          <p:cNvSpPr>
            <a:spLocks noGrp="1" noChangeArrowheads="1"/>
          </p:cNvSpPr>
          <p:nvPr>
            <p:ph type="body" idx="1"/>
          </p:nvPr>
        </p:nvSpPr>
        <p:spPr/>
        <p:txBody>
          <a:bodyPr/>
          <a:lstStyle/>
          <a:p>
            <a:r>
              <a:rPr lang="es-ES" smtClean="0"/>
              <a:t>Cadenas de longitud variable como clave</a:t>
            </a:r>
          </a:p>
          <a:p>
            <a:pPr lvl="1"/>
            <a:r>
              <a:rPr lang="es-ES" smtClean="0"/>
              <a:t>Diferentes grados de salida</a:t>
            </a:r>
          </a:p>
          <a:p>
            <a:pPr lvl="1"/>
            <a:r>
              <a:rPr lang="es-ES" smtClean="0"/>
              <a:t>Usar la utilización del espacio como criterio para distribuir y no el numero máximo de entradas que puede contener</a:t>
            </a:r>
          </a:p>
          <a:p>
            <a:r>
              <a:rPr lang="es-ES" smtClean="0"/>
              <a:t>Compresión del prefijo</a:t>
            </a:r>
          </a:p>
          <a:p>
            <a:pPr lvl="1"/>
            <a:r>
              <a:rPr lang="es-ES" smtClean="0"/>
              <a:t>Los valores de las claves en los nodos internos pueden ser sólo prefijos de la clave completa</a:t>
            </a:r>
          </a:p>
          <a:p>
            <a:pPr lvl="2"/>
            <a:r>
              <a:rPr lang="es-ES" smtClean="0"/>
              <a:t>Disponer de caracteres suficientes que permitan distinguir entradas del árbol como distintas por su clave.</a:t>
            </a:r>
          </a:p>
          <a:p>
            <a:pPr lvl="3"/>
            <a:r>
              <a:rPr lang="es-ES" smtClean="0"/>
              <a:t>Ej. “Silas” y “Silberschatz” se puedes separar por  “Silb”</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pPr>
              <a:defRPr/>
            </a:pPr>
            <a:r>
              <a:rPr lang="es-ES" smtClean="0"/>
              <a:t>Archivos de índice de árbol B</a:t>
            </a:r>
            <a:endParaRPr lang="en-US" b="0" smtClean="0">
              <a:solidFill>
                <a:schemeClr val="tx1"/>
              </a:solidFill>
              <a:effectLst/>
            </a:endParaRPr>
          </a:p>
        </p:txBody>
      </p:sp>
      <p:sp>
        <p:nvSpPr>
          <p:cNvPr id="40963" name="Rectangle 6"/>
          <p:cNvSpPr>
            <a:spLocks noChangeArrowheads="1"/>
          </p:cNvSpPr>
          <p:nvPr/>
        </p:nvSpPr>
        <p:spPr bwMode="auto">
          <a:xfrm>
            <a:off x="852488" y="809625"/>
            <a:ext cx="7016750" cy="2773363"/>
          </a:xfrm>
          <a:prstGeom prst="rect">
            <a:avLst/>
          </a:prstGeom>
          <a:noFill/>
          <a:ln w="9525">
            <a:noFill/>
            <a:miter lim="800000"/>
            <a:headEnd/>
            <a:tailEnd/>
          </a:ln>
        </p:spPr>
        <p:txBody>
          <a:bodyPr/>
          <a:lstStyle/>
          <a:p>
            <a:pPr marL="342900" indent="-342900">
              <a:spcBef>
                <a:spcPct val="35000"/>
              </a:spcBef>
              <a:buClr>
                <a:schemeClr val="tx2"/>
              </a:buClr>
              <a:buFont typeface="Monotype Sorts" pitchFamily="2" charset="2"/>
              <a:buChar char="n"/>
            </a:pPr>
            <a:r>
              <a:rPr kumimoji="1" lang="es-ES" sz="1800"/>
              <a:t>Similar al árbol B+, pero los árboles B permiten que los valores de la clave de búsqueda sólo aparezcan una vez; eliminan el almacenamiento redundante de las claves de búsqueda.</a:t>
            </a:r>
          </a:p>
          <a:p>
            <a:pPr marL="342900" indent="-342900">
              <a:spcBef>
                <a:spcPct val="35000"/>
              </a:spcBef>
              <a:buClr>
                <a:schemeClr val="tx2"/>
              </a:buClr>
              <a:buFont typeface="Monotype Sorts" pitchFamily="2" charset="2"/>
              <a:buChar char="n"/>
            </a:pPr>
            <a:r>
              <a:rPr kumimoji="1" lang="es-ES" sz="1800"/>
              <a:t>Las claves de búsqueda en los nodos no hoja no aparecen en ningún otro sitio que no sea el árbol B; se debe incluir un campo de puntero adicional para cada clave de búsqueda en un nodo no hoja.</a:t>
            </a:r>
          </a:p>
          <a:p>
            <a:pPr marL="342900" indent="-342900">
              <a:spcBef>
                <a:spcPct val="35000"/>
              </a:spcBef>
              <a:buClr>
                <a:schemeClr val="tx2"/>
              </a:buClr>
              <a:buFont typeface="Monotype Sorts" pitchFamily="2" charset="2"/>
              <a:buChar char="n"/>
            </a:pPr>
            <a:r>
              <a:rPr kumimoji="1" lang="es-ES" sz="1800"/>
              <a:t>Nodo de hoja de árbol genérico</a:t>
            </a:r>
            <a:br>
              <a:rPr kumimoji="1" lang="es-ES" sz="1800"/>
            </a:br>
            <a:r>
              <a:rPr kumimoji="1" lang="es-ES" sz="1800"/>
              <a:t/>
            </a:r>
            <a:br>
              <a:rPr kumimoji="1" lang="es-ES" sz="1800"/>
            </a:br>
            <a:endParaRPr kumimoji="1" lang="es-ES" sz="1800"/>
          </a:p>
        </p:txBody>
      </p:sp>
      <p:sp>
        <p:nvSpPr>
          <p:cNvPr id="40964" name="Rectangle 3"/>
          <p:cNvSpPr>
            <a:spLocks noGrp="1" noChangeArrowheads="1"/>
          </p:cNvSpPr>
          <p:nvPr>
            <p:ph type="body" idx="1"/>
          </p:nvPr>
        </p:nvSpPr>
        <p:spPr>
          <a:xfrm>
            <a:off x="900113" y="5629275"/>
            <a:ext cx="6724650" cy="781050"/>
          </a:xfrm>
        </p:spPr>
        <p:txBody>
          <a:bodyPr/>
          <a:lstStyle/>
          <a:p>
            <a:r>
              <a:rPr lang="es-ES" smtClean="0"/>
              <a:t>Nodo no hoja – punteros </a:t>
            </a:r>
            <a:r>
              <a:rPr lang="es-ES" i="1" smtClean="0"/>
              <a:t>B</a:t>
            </a:r>
            <a:r>
              <a:rPr lang="es-ES" i="1" baseline="-25000" smtClean="0"/>
              <a:t>i</a:t>
            </a:r>
            <a:r>
              <a:rPr lang="es-ES" smtClean="0"/>
              <a:t> son el cajón o los punteros del registro del archivo</a:t>
            </a:r>
            <a:r>
              <a:rPr lang="en-US" smtClean="0"/>
              <a:t>.</a:t>
            </a:r>
            <a:br>
              <a:rPr lang="en-US" smtClean="0"/>
            </a:br>
            <a:endParaRPr lang="en-US" smtClean="0"/>
          </a:p>
        </p:txBody>
      </p:sp>
      <p:pic>
        <p:nvPicPr>
          <p:cNvPr id="40965" name="Picture 7"/>
          <p:cNvPicPr>
            <a:picLocks noChangeAspect="1" noChangeArrowheads="1"/>
          </p:cNvPicPr>
          <p:nvPr/>
        </p:nvPicPr>
        <p:blipFill>
          <a:blip r:embed="rId2"/>
          <a:srcRect l="1622" t="32433" r="1080" b="31712"/>
          <a:stretch>
            <a:fillRect/>
          </a:stretch>
        </p:blipFill>
        <p:spPr bwMode="auto">
          <a:xfrm>
            <a:off x="1130300" y="3524250"/>
            <a:ext cx="6624638" cy="1830388"/>
          </a:xfrm>
          <a:prstGeom prst="rect">
            <a:avLst/>
          </a:prstGeom>
          <a:noFill/>
          <a:ln w="76200" cmpd="tri">
            <a:solidFill>
              <a:schemeClr val="tx2"/>
            </a:solid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a:xfrm>
            <a:off x="628650" y="352425"/>
            <a:ext cx="8077200" cy="609600"/>
          </a:xfrm>
        </p:spPr>
        <p:txBody>
          <a:bodyPr/>
          <a:lstStyle/>
          <a:p>
            <a:pPr>
              <a:defRPr/>
            </a:pPr>
            <a:r>
              <a:rPr lang="es-ES" smtClean="0"/>
              <a:t>Ejemplo de archivos de índice</a:t>
            </a:r>
            <a:br>
              <a:rPr lang="es-ES" smtClean="0"/>
            </a:br>
            <a:r>
              <a:rPr lang="es-ES" smtClean="0"/>
              <a:t>de árbol B</a:t>
            </a:r>
            <a:endParaRPr lang="en-US" b="0" smtClean="0">
              <a:solidFill>
                <a:schemeClr val="tx1"/>
              </a:solidFill>
              <a:effectLst/>
            </a:endParaRPr>
          </a:p>
        </p:txBody>
      </p:sp>
      <p:sp>
        <p:nvSpPr>
          <p:cNvPr id="41987" name="Text Box 7"/>
          <p:cNvSpPr>
            <a:spLocks noGrp="1" noChangeArrowheads="1"/>
          </p:cNvSpPr>
          <p:nvPr>
            <p:ph type="body" idx="1"/>
          </p:nvPr>
        </p:nvSpPr>
        <p:spPr>
          <a:xfrm>
            <a:off x="476250" y="3890963"/>
            <a:ext cx="7848600" cy="463550"/>
          </a:xfrm>
          <a:noFill/>
        </p:spPr>
        <p:txBody>
          <a:bodyPr/>
          <a:lstStyle/>
          <a:p>
            <a:pPr>
              <a:spcBef>
                <a:spcPct val="0"/>
              </a:spcBef>
              <a:buClrTx/>
              <a:buSzTx/>
              <a:buFontTx/>
              <a:buNone/>
            </a:pPr>
            <a:r>
              <a:rPr lang="es-ES" smtClean="0"/>
              <a:t>Árbol B (anterior) y B+ (siguiente) sobre el mismo dato</a:t>
            </a:r>
            <a:endParaRPr lang="en-US" smtClean="0"/>
          </a:p>
        </p:txBody>
      </p:sp>
      <p:pic>
        <p:nvPicPr>
          <p:cNvPr id="41988" name="Picture 8"/>
          <p:cNvPicPr>
            <a:picLocks noChangeAspect="1" noChangeArrowheads="1"/>
          </p:cNvPicPr>
          <p:nvPr/>
        </p:nvPicPr>
        <p:blipFill>
          <a:blip r:embed="rId2"/>
          <a:srcRect/>
          <a:stretch>
            <a:fillRect/>
          </a:stretch>
        </p:blipFill>
        <p:spPr bwMode="auto">
          <a:xfrm>
            <a:off x="1060450" y="936625"/>
            <a:ext cx="7281863" cy="2932113"/>
          </a:xfrm>
          <a:prstGeom prst="rect">
            <a:avLst/>
          </a:prstGeom>
          <a:noFill/>
          <a:ln w="57150" cmpd="thickThin">
            <a:solidFill>
              <a:schemeClr val="tx2"/>
            </a:solidFill>
            <a:miter lim="800000"/>
            <a:headEnd/>
            <a:tailEnd/>
          </a:ln>
        </p:spPr>
      </p:pic>
      <p:pic>
        <p:nvPicPr>
          <p:cNvPr id="41989" name="Picture 9"/>
          <p:cNvPicPr>
            <a:picLocks noChangeAspect="1" noChangeArrowheads="1"/>
          </p:cNvPicPr>
          <p:nvPr/>
        </p:nvPicPr>
        <p:blipFill>
          <a:blip r:embed="rId3"/>
          <a:srcRect/>
          <a:stretch>
            <a:fillRect/>
          </a:stretch>
        </p:blipFill>
        <p:spPr bwMode="auto">
          <a:xfrm>
            <a:off x="785813" y="4268788"/>
            <a:ext cx="7805737" cy="2241550"/>
          </a:xfrm>
          <a:prstGeom prst="rect">
            <a:avLst/>
          </a:prstGeom>
          <a:noFill/>
          <a:ln w="57150" cmpd="thickThin">
            <a:solidFill>
              <a:schemeClr val="tx2"/>
            </a:solid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pPr>
              <a:defRPr/>
            </a:pPr>
            <a:r>
              <a:rPr lang="es-ES" smtClean="0"/>
              <a:t>Archivos de índice de árbol B</a:t>
            </a:r>
            <a:r>
              <a:rPr lang="es-ES" b="0" smtClean="0">
                <a:solidFill>
                  <a:schemeClr val="tx1"/>
                </a:solidFill>
                <a:effectLst/>
              </a:rPr>
              <a:t> </a:t>
            </a:r>
            <a:r>
              <a:rPr lang="en-US" smtClean="0"/>
              <a:t>(cont.)</a:t>
            </a:r>
          </a:p>
        </p:txBody>
      </p:sp>
      <p:sp>
        <p:nvSpPr>
          <p:cNvPr id="43011" name="Rectangle 3"/>
          <p:cNvSpPr>
            <a:spLocks noGrp="1" noChangeArrowheads="1"/>
          </p:cNvSpPr>
          <p:nvPr>
            <p:ph type="body" idx="1"/>
          </p:nvPr>
        </p:nvSpPr>
        <p:spPr>
          <a:xfrm>
            <a:off x="495300" y="912813"/>
            <a:ext cx="8118475" cy="4545012"/>
          </a:xfrm>
        </p:spPr>
        <p:txBody>
          <a:bodyPr/>
          <a:lstStyle/>
          <a:p>
            <a:r>
              <a:rPr lang="es-ES" smtClean="0"/>
              <a:t>Ventajas de los índices de árbol B</a:t>
            </a:r>
            <a:r>
              <a:rPr lang="en-US" smtClean="0"/>
              <a:t>:</a:t>
            </a:r>
          </a:p>
          <a:p>
            <a:pPr lvl="1"/>
            <a:r>
              <a:rPr lang="es-ES" smtClean="0"/>
              <a:t>Pueden usar menos nodos árbol que un correspondiente árbol B</a:t>
            </a:r>
            <a:r>
              <a:rPr lang="es-ES" baseline="30000" smtClean="0"/>
              <a:t>+</a:t>
            </a:r>
            <a:r>
              <a:rPr lang="es-ES" smtClean="0"/>
              <a:t>.</a:t>
            </a:r>
            <a:r>
              <a:rPr lang="en-US" smtClean="0"/>
              <a:t>.</a:t>
            </a:r>
          </a:p>
          <a:p>
            <a:pPr lvl="1"/>
            <a:r>
              <a:rPr lang="es-ES" smtClean="0"/>
              <a:t>Algunas veces es posible encontrar el valor de la clave de búsqueda antes de alcanzar el nodo hoja</a:t>
            </a:r>
            <a:r>
              <a:rPr lang="en-US" smtClean="0"/>
              <a:t>.</a:t>
            </a:r>
          </a:p>
          <a:p>
            <a:r>
              <a:rPr lang="es-ES" smtClean="0"/>
              <a:t>Inconvenientes de los índices de árbol B:</a:t>
            </a:r>
            <a:endParaRPr lang="en-US" smtClean="0"/>
          </a:p>
          <a:p>
            <a:pPr lvl="1"/>
            <a:r>
              <a:rPr lang="es-ES" smtClean="0"/>
              <a:t>Sólo se encuentran previamente pequeñas fracciones, de entre todos los valores de las claves de búsqueda</a:t>
            </a:r>
            <a:endParaRPr lang="en-US" smtClean="0"/>
          </a:p>
          <a:p>
            <a:pPr lvl="1"/>
            <a:r>
              <a:rPr lang="es-ES" smtClean="0"/>
              <a:t>Los nodos no hoja son más grandes, por lo que se reduce el grado de salida.  De este modo, los árboles B tienen generalmente mayor profundidad que los correspondientes árboles B</a:t>
            </a:r>
            <a:r>
              <a:rPr lang="en-US" baseline="30000" smtClean="0"/>
              <a:t>+</a:t>
            </a:r>
            <a:endParaRPr lang="en-US" smtClean="0"/>
          </a:p>
          <a:p>
            <a:pPr lvl="1"/>
            <a:r>
              <a:rPr lang="es-ES" smtClean="0"/>
              <a:t>La inserción y el borrado son más complicados que en los árboles B</a:t>
            </a:r>
            <a:r>
              <a:rPr lang="es-ES" baseline="30000" smtClean="0"/>
              <a:t>+</a:t>
            </a:r>
            <a:endParaRPr lang="en-US" smtClean="0"/>
          </a:p>
          <a:p>
            <a:pPr lvl="1"/>
            <a:r>
              <a:rPr lang="es-ES" smtClean="0"/>
              <a:t>La implementación es más dura que los árboles B</a:t>
            </a:r>
            <a:r>
              <a:rPr lang="es-ES" baseline="30000" smtClean="0"/>
              <a:t>+</a:t>
            </a:r>
            <a:r>
              <a:rPr lang="es-ES" smtClean="0"/>
              <a:t>.</a:t>
            </a:r>
            <a:endParaRPr lang="en-US" smtClean="0"/>
          </a:p>
          <a:p>
            <a:r>
              <a:rPr lang="es-ES" smtClean="0"/>
              <a:t>Generalmente, las ventajas de los árboles B no superan los inconvenientes</a:t>
            </a:r>
            <a:r>
              <a:rPr lang="en-US" smtClean="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pPr>
              <a:defRPr/>
            </a:pPr>
            <a:r>
              <a:rPr lang="es-ES" smtClean="0"/>
              <a:t>Métricas de evaluación de índices</a:t>
            </a:r>
            <a:endParaRPr lang="en-US" b="0" smtClean="0">
              <a:solidFill>
                <a:schemeClr val="tx1"/>
              </a:solidFill>
              <a:effectLst/>
            </a:endParaRPr>
          </a:p>
        </p:txBody>
      </p:sp>
      <p:sp>
        <p:nvSpPr>
          <p:cNvPr id="8195" name="Rectangle 3"/>
          <p:cNvSpPr>
            <a:spLocks noGrp="1" noChangeArrowheads="1"/>
          </p:cNvSpPr>
          <p:nvPr>
            <p:ph type="body" idx="1"/>
          </p:nvPr>
        </p:nvSpPr>
        <p:spPr/>
        <p:txBody>
          <a:bodyPr/>
          <a:lstStyle/>
          <a:p>
            <a:r>
              <a:rPr lang="es-ES" smtClean="0"/>
              <a:t>Tipos de acceso soportados eficientemente.  Por ejemplo</a:t>
            </a:r>
            <a:r>
              <a:rPr lang="en-US" smtClean="0"/>
              <a:t>, </a:t>
            </a:r>
          </a:p>
          <a:p>
            <a:pPr lvl="1"/>
            <a:r>
              <a:rPr lang="es-ES" smtClean="0"/>
              <a:t>registros con un valor concreto en el atributo</a:t>
            </a:r>
            <a:endParaRPr lang="en-US" smtClean="0"/>
          </a:p>
          <a:p>
            <a:pPr lvl="1"/>
            <a:r>
              <a:rPr lang="es-ES" smtClean="0"/>
              <a:t>o registros con un valor de atributo que se encuentra en un determinado rango de valores</a:t>
            </a:r>
            <a:r>
              <a:rPr lang="en-US" smtClean="0"/>
              <a:t>.</a:t>
            </a:r>
          </a:p>
          <a:p>
            <a:r>
              <a:rPr lang="es-ES" smtClean="0"/>
              <a:t>Tiempo de acceso</a:t>
            </a:r>
            <a:endParaRPr lang="en-US" smtClean="0"/>
          </a:p>
          <a:p>
            <a:r>
              <a:rPr lang="es-ES" smtClean="0"/>
              <a:t>Tiempo de inserción</a:t>
            </a:r>
            <a:endParaRPr lang="en-US" smtClean="0"/>
          </a:p>
          <a:p>
            <a:r>
              <a:rPr lang="es-ES" smtClean="0"/>
              <a:t>Tiempo de borrado</a:t>
            </a:r>
            <a:endParaRPr lang="en-US" smtClean="0"/>
          </a:p>
          <a:p>
            <a:r>
              <a:rPr lang="es-ES" smtClean="0"/>
              <a:t>Costes de espacio</a:t>
            </a:r>
            <a:endParaRPr lang="en-US"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pPr>
              <a:defRPr/>
            </a:pPr>
            <a:r>
              <a:rPr lang="es-ES" smtClean="0"/>
              <a:t>Acceso multiclave</a:t>
            </a:r>
            <a:endParaRPr lang="en-US" b="0" smtClean="0">
              <a:solidFill>
                <a:schemeClr val="tx1"/>
              </a:solidFill>
              <a:effectLst/>
            </a:endParaRPr>
          </a:p>
        </p:txBody>
      </p:sp>
      <p:sp>
        <p:nvSpPr>
          <p:cNvPr id="44035" name="Rectangle 3"/>
          <p:cNvSpPr>
            <a:spLocks noGrp="1" noChangeArrowheads="1"/>
          </p:cNvSpPr>
          <p:nvPr>
            <p:ph type="body" idx="1"/>
          </p:nvPr>
        </p:nvSpPr>
        <p:spPr>
          <a:xfrm>
            <a:off x="990600" y="717550"/>
            <a:ext cx="7605713" cy="4114800"/>
          </a:xfrm>
        </p:spPr>
        <p:txBody>
          <a:bodyPr/>
          <a:lstStyle/>
          <a:p>
            <a:r>
              <a:rPr lang="es-ES" smtClean="0"/>
              <a:t>Emplear múltiples índices para ciertos tipos de consultas</a:t>
            </a:r>
            <a:r>
              <a:rPr lang="en-US" smtClean="0"/>
              <a:t>.</a:t>
            </a:r>
          </a:p>
          <a:p>
            <a:r>
              <a:rPr lang="es-ES" smtClean="0"/>
              <a:t>Ejemplo</a:t>
            </a:r>
            <a:r>
              <a:rPr lang="en-US" smtClean="0"/>
              <a:t>: </a:t>
            </a:r>
          </a:p>
          <a:p>
            <a:pPr lvl="1">
              <a:buFont typeface="Monotype Sorts" pitchFamily="2" charset="2"/>
              <a:buNone/>
            </a:pPr>
            <a:r>
              <a:rPr lang="en-US" b="1" smtClean="0"/>
              <a:t>select </a:t>
            </a:r>
            <a:r>
              <a:rPr lang="es-ES" i="1" smtClean="0"/>
              <a:t>número-cuenta</a:t>
            </a:r>
            <a:endParaRPr lang="en-US" i="1" smtClean="0"/>
          </a:p>
          <a:p>
            <a:pPr lvl="1">
              <a:buFont typeface="Monotype Sorts" pitchFamily="2" charset="2"/>
              <a:buNone/>
            </a:pPr>
            <a:r>
              <a:rPr lang="en-US" b="1" smtClean="0"/>
              <a:t>from</a:t>
            </a:r>
            <a:r>
              <a:rPr lang="en-US" i="1" smtClean="0"/>
              <a:t> </a:t>
            </a:r>
            <a:r>
              <a:rPr lang="es-ES" i="1" smtClean="0"/>
              <a:t>cuenta</a:t>
            </a:r>
            <a:endParaRPr lang="en-US" i="1" smtClean="0"/>
          </a:p>
          <a:p>
            <a:pPr lvl="1">
              <a:buFont typeface="Monotype Sorts" pitchFamily="2" charset="2"/>
              <a:buNone/>
            </a:pPr>
            <a:r>
              <a:rPr lang="en-US" b="1" smtClean="0"/>
              <a:t>where</a:t>
            </a:r>
            <a:r>
              <a:rPr lang="en-US" i="1" smtClean="0"/>
              <a:t> </a:t>
            </a:r>
            <a:r>
              <a:rPr lang="es-ES" i="1" smtClean="0"/>
              <a:t>nombre-sucursal</a:t>
            </a:r>
            <a:r>
              <a:rPr lang="es-ES" smtClean="0"/>
              <a:t> = “Navacerrada” </a:t>
            </a:r>
            <a:r>
              <a:rPr lang="es-ES" b="1" smtClean="0"/>
              <a:t>and </a:t>
            </a:r>
            <a:r>
              <a:rPr lang="es-ES" i="1" smtClean="0"/>
              <a:t>saldo</a:t>
            </a:r>
            <a:r>
              <a:rPr lang="es-ES" smtClean="0"/>
              <a:t> = 1.000</a:t>
            </a:r>
            <a:endParaRPr lang="en-US" smtClean="0"/>
          </a:p>
          <a:p>
            <a:r>
              <a:rPr lang="es-ES" smtClean="0"/>
              <a:t>Estrategias posibles para el procesamiento de consultas empleando índices sobre atributos simples</a:t>
            </a:r>
            <a:r>
              <a:rPr lang="en-US" smtClean="0"/>
              <a:t>:</a:t>
            </a:r>
          </a:p>
          <a:p>
            <a:pPr lvl="1">
              <a:buFont typeface="Monotype Sorts" pitchFamily="2" charset="2"/>
              <a:buNone/>
            </a:pPr>
            <a:r>
              <a:rPr lang="en-US" smtClean="0"/>
              <a:t>1.	</a:t>
            </a:r>
            <a:r>
              <a:rPr lang="es-ES" smtClean="0"/>
              <a:t>Usar el índice sobre </a:t>
            </a:r>
            <a:r>
              <a:rPr lang="es-ES" i="1" smtClean="0"/>
              <a:t>nombre-sucursal</a:t>
            </a:r>
            <a:r>
              <a:rPr lang="es-ES" smtClean="0"/>
              <a:t> para encontrar cuentas con saldos de $1.000; probar con </a:t>
            </a:r>
            <a:r>
              <a:rPr lang="es-ES" i="1" smtClean="0"/>
              <a:t>nombre-sucursal </a:t>
            </a:r>
            <a:r>
              <a:rPr lang="es-ES" smtClean="0"/>
              <a:t>= “Navacerrada”.</a:t>
            </a:r>
            <a:r>
              <a:rPr lang="es-ES" i="1" smtClean="0"/>
              <a:t> </a:t>
            </a:r>
            <a:endParaRPr lang="en-US" i="1" smtClean="0"/>
          </a:p>
          <a:p>
            <a:pPr lvl="1">
              <a:buFont typeface="Monotype Sorts" pitchFamily="2" charset="2"/>
              <a:buNone/>
            </a:pPr>
            <a:r>
              <a:rPr lang="en-US" i="1" smtClean="0"/>
              <a:t>2.	</a:t>
            </a:r>
            <a:r>
              <a:rPr lang="es-ES" smtClean="0"/>
              <a:t>Usar el índice sobre </a:t>
            </a:r>
            <a:r>
              <a:rPr lang="es-ES" i="1" smtClean="0"/>
              <a:t>saldo</a:t>
            </a:r>
            <a:r>
              <a:rPr lang="es-ES" smtClean="0"/>
              <a:t> para encontrar cuentas con saldos de $1.000; probar con </a:t>
            </a:r>
            <a:r>
              <a:rPr lang="es-ES" i="1" smtClean="0"/>
              <a:t>nombre-sucursal </a:t>
            </a:r>
            <a:r>
              <a:rPr lang="es-ES" smtClean="0"/>
              <a:t>= “Navacerrada”.</a:t>
            </a:r>
            <a:endParaRPr lang="en-US" smtClean="0"/>
          </a:p>
          <a:p>
            <a:pPr lvl="1">
              <a:buFont typeface="Monotype Sorts" pitchFamily="2" charset="2"/>
              <a:buNone/>
            </a:pPr>
            <a:r>
              <a:rPr lang="en-US" smtClean="0"/>
              <a:t>3.	</a:t>
            </a:r>
            <a:r>
              <a:rPr lang="es-ES" smtClean="0"/>
              <a:t>Emplear el índice de </a:t>
            </a:r>
            <a:r>
              <a:rPr lang="es-ES" i="1" smtClean="0"/>
              <a:t>nombre-sucursal</a:t>
            </a:r>
            <a:r>
              <a:rPr lang="es-ES" smtClean="0"/>
              <a:t> para encontrar punteros a todos los registros que pertenecen a la sucursal de Navacerrada.  Análogamente, emplear el índice sobre </a:t>
            </a:r>
            <a:r>
              <a:rPr lang="es-ES" i="1" smtClean="0"/>
              <a:t>saldo</a:t>
            </a:r>
            <a:r>
              <a:rPr lang="es-ES" smtClean="0"/>
              <a:t>.  Tomar la inserción de los dos conjuntos de punteros obtenidos</a:t>
            </a:r>
            <a:r>
              <a:rPr lang="en-US" smtClean="0"/>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pPr>
              <a:defRPr/>
            </a:pPr>
            <a:r>
              <a:rPr lang="es-ES" smtClean="0"/>
              <a:t>Índices sobre varias claves</a:t>
            </a:r>
          </a:p>
        </p:txBody>
      </p:sp>
      <p:sp>
        <p:nvSpPr>
          <p:cNvPr id="45059" name="Rectangle 3"/>
          <p:cNvSpPr>
            <a:spLocks noGrp="1" noChangeArrowheads="1"/>
          </p:cNvSpPr>
          <p:nvPr>
            <p:ph type="body" idx="1"/>
          </p:nvPr>
        </p:nvSpPr>
        <p:spPr/>
        <p:txBody>
          <a:bodyPr/>
          <a:lstStyle/>
          <a:p>
            <a:r>
              <a:rPr lang="es-ES" dirty="0" smtClean="0"/>
              <a:t>Las  </a:t>
            </a:r>
            <a:r>
              <a:rPr lang="es-ES" b="1" dirty="0" smtClean="0">
                <a:solidFill>
                  <a:schemeClr val="tx2"/>
                </a:solidFill>
              </a:rPr>
              <a:t>claves de búsqueda compuestas </a:t>
            </a:r>
            <a:r>
              <a:rPr lang="es-ES" dirty="0" smtClean="0"/>
              <a:t>son claves de búsqueda que contienen más de un atributo</a:t>
            </a:r>
          </a:p>
          <a:p>
            <a:pPr lvl="1"/>
            <a:r>
              <a:rPr lang="es-ES" dirty="0" smtClean="0"/>
              <a:t>Por ejemplo (</a:t>
            </a:r>
            <a:r>
              <a:rPr lang="es-ES" i="1" dirty="0" err="1" smtClean="0"/>
              <a:t>nombre_sucursal</a:t>
            </a:r>
            <a:r>
              <a:rPr lang="es-ES" i="1" dirty="0" smtClean="0"/>
              <a:t>, saldo</a:t>
            </a:r>
            <a:r>
              <a:rPr lang="es-ES" dirty="0" smtClean="0"/>
              <a:t>)</a:t>
            </a:r>
          </a:p>
          <a:p>
            <a:r>
              <a:rPr lang="es-ES" dirty="0" smtClean="0"/>
              <a:t>Orden lexicográfico: (a</a:t>
            </a:r>
            <a:r>
              <a:rPr lang="es-ES" baseline="-25000" dirty="0" smtClean="0"/>
              <a:t>1</a:t>
            </a:r>
            <a:r>
              <a:rPr lang="es-ES" dirty="0" smtClean="0"/>
              <a:t>, a</a:t>
            </a:r>
            <a:r>
              <a:rPr lang="es-ES" baseline="-25000" dirty="0" smtClean="0"/>
              <a:t>2</a:t>
            </a:r>
            <a:r>
              <a:rPr lang="es-ES" dirty="0" smtClean="0"/>
              <a:t>) &lt; (b</a:t>
            </a:r>
            <a:r>
              <a:rPr lang="es-ES" baseline="-25000" dirty="0" smtClean="0"/>
              <a:t>1</a:t>
            </a:r>
            <a:r>
              <a:rPr lang="es-ES" dirty="0" smtClean="0"/>
              <a:t>, b</a:t>
            </a:r>
            <a:r>
              <a:rPr lang="es-ES" baseline="-25000" dirty="0" smtClean="0"/>
              <a:t>2</a:t>
            </a:r>
            <a:r>
              <a:rPr lang="es-ES" dirty="0" smtClean="0"/>
              <a:t>) si</a:t>
            </a:r>
          </a:p>
          <a:p>
            <a:pPr lvl="1"/>
            <a:r>
              <a:rPr lang="es-ES" dirty="0" smtClean="0"/>
              <a:t>a</a:t>
            </a:r>
            <a:r>
              <a:rPr lang="es-ES" baseline="-25000" dirty="0" smtClean="0"/>
              <a:t>1</a:t>
            </a:r>
            <a:r>
              <a:rPr lang="es-ES" dirty="0" smtClean="0"/>
              <a:t> &lt; a</a:t>
            </a:r>
            <a:r>
              <a:rPr lang="es-ES" baseline="-25000" dirty="0" smtClean="0"/>
              <a:t>2</a:t>
            </a:r>
            <a:r>
              <a:rPr lang="es-ES" dirty="0" smtClean="0"/>
              <a:t>, o bien</a:t>
            </a:r>
          </a:p>
          <a:p>
            <a:pPr lvl="1"/>
            <a:r>
              <a:rPr lang="es-ES" dirty="0" smtClean="0"/>
              <a:t>a</a:t>
            </a:r>
            <a:r>
              <a:rPr lang="es-ES" baseline="-25000" dirty="0" smtClean="0"/>
              <a:t>1</a:t>
            </a:r>
            <a:r>
              <a:rPr lang="es-ES" dirty="0" smtClean="0"/>
              <a:t>=a</a:t>
            </a:r>
            <a:r>
              <a:rPr lang="es-ES" baseline="-25000" dirty="0" smtClean="0"/>
              <a:t>2</a:t>
            </a:r>
            <a:r>
              <a:rPr lang="es-ES" dirty="0" smtClean="0"/>
              <a:t> y </a:t>
            </a:r>
            <a:r>
              <a:rPr lang="es-ES" dirty="0" smtClean="0"/>
              <a:t>b</a:t>
            </a:r>
            <a:r>
              <a:rPr lang="es-ES" baseline="-25000" dirty="0" smtClean="0"/>
              <a:t>1</a:t>
            </a:r>
            <a:r>
              <a:rPr lang="es-ES" dirty="0" smtClean="0"/>
              <a:t>&lt; </a:t>
            </a:r>
            <a:r>
              <a:rPr lang="es-ES" dirty="0" smtClean="0"/>
              <a:t>b</a:t>
            </a:r>
            <a:r>
              <a:rPr lang="es-ES" baseline="-25000" dirty="0" smtClean="0"/>
              <a:t>2</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pPr>
              <a:defRPr/>
            </a:pPr>
            <a:r>
              <a:rPr lang="es-ES" smtClean="0"/>
              <a:t>Índices sobre múltiples atributos</a:t>
            </a:r>
            <a:r>
              <a:rPr lang="es-ES" b="0" smtClean="0">
                <a:solidFill>
                  <a:schemeClr val="tx1"/>
                </a:solidFill>
                <a:effectLst/>
              </a:rPr>
              <a:t> </a:t>
            </a:r>
            <a:endParaRPr lang="en-US" b="0" smtClean="0">
              <a:solidFill>
                <a:schemeClr val="tx1"/>
              </a:solidFill>
              <a:effectLst/>
            </a:endParaRPr>
          </a:p>
        </p:txBody>
      </p:sp>
      <p:sp>
        <p:nvSpPr>
          <p:cNvPr id="46083" name="Rectangle 3"/>
          <p:cNvSpPr>
            <a:spLocks noGrp="1" noChangeArrowheads="1"/>
          </p:cNvSpPr>
          <p:nvPr>
            <p:ph type="body" idx="1"/>
          </p:nvPr>
        </p:nvSpPr>
        <p:spPr>
          <a:xfrm>
            <a:off x="1135063" y="1576388"/>
            <a:ext cx="7335837" cy="4137025"/>
          </a:xfrm>
        </p:spPr>
        <p:txBody>
          <a:bodyPr/>
          <a:lstStyle/>
          <a:p>
            <a:r>
              <a:rPr lang="es-ES" smtClean="0"/>
              <a:t>Con la cláusula </a:t>
            </a:r>
            <a:r>
              <a:rPr lang="es-ES" b="1" smtClean="0"/>
              <a:t>where</a:t>
            </a:r>
            <a:r>
              <a:rPr lang="es-ES" smtClean="0"/>
              <a:t> </a:t>
            </a:r>
            <a:br>
              <a:rPr lang="es-ES" smtClean="0"/>
            </a:br>
            <a:r>
              <a:rPr lang="es-ES" smtClean="0"/>
              <a:t>	</a:t>
            </a:r>
            <a:r>
              <a:rPr lang="es-ES" b="1" smtClean="0"/>
              <a:t>where</a:t>
            </a:r>
            <a:r>
              <a:rPr lang="es-ES" i="1" smtClean="0"/>
              <a:t> nombre-sucursal =</a:t>
            </a:r>
            <a:r>
              <a:rPr lang="es-ES" smtClean="0"/>
              <a:t> “Navacerrada” </a:t>
            </a:r>
            <a:r>
              <a:rPr lang="es-ES" b="1" smtClean="0"/>
              <a:t>and</a:t>
            </a:r>
            <a:r>
              <a:rPr lang="es-ES" smtClean="0"/>
              <a:t> </a:t>
            </a:r>
            <a:r>
              <a:rPr lang="es-ES" i="1" smtClean="0"/>
              <a:t>saldo = </a:t>
            </a:r>
            <a:r>
              <a:rPr lang="es-ES" smtClean="0"/>
              <a:t>1.000</a:t>
            </a:r>
            <a:br>
              <a:rPr lang="es-ES" smtClean="0"/>
            </a:br>
            <a:r>
              <a:rPr lang="es-ES" smtClean="0"/>
              <a:t>se puede utilizar </a:t>
            </a:r>
            <a:r>
              <a:rPr lang="en-US" smtClean="0"/>
              <a:t>el índice (</a:t>
            </a:r>
            <a:r>
              <a:rPr lang="es-ES" i="1" smtClean="0"/>
              <a:t>nombre-sucursal</a:t>
            </a:r>
            <a:r>
              <a:rPr lang="en-US" i="1" smtClean="0"/>
              <a:t>, saldo</a:t>
            </a:r>
            <a:r>
              <a:rPr lang="en-US" smtClean="0"/>
              <a:t>) para tomar sólo los registros que cumplan ambas condiciones.</a:t>
            </a:r>
          </a:p>
          <a:p>
            <a:pPr lvl="1"/>
            <a:r>
              <a:rPr lang="es-ES" smtClean="0"/>
              <a:t>Emplear índices independientes es menos eficiente — se pueden tomar muchos registros (o punteros) que sólo cumplen una de las condiciones</a:t>
            </a:r>
            <a:r>
              <a:rPr lang="en-US" smtClean="0"/>
              <a:t>.</a:t>
            </a:r>
          </a:p>
          <a:p>
            <a:r>
              <a:rPr lang="es-ES" smtClean="0"/>
              <a:t>También se puede manejar eficientemente </a:t>
            </a:r>
            <a:br>
              <a:rPr lang="es-ES" smtClean="0"/>
            </a:br>
            <a:r>
              <a:rPr lang="es-ES" b="1" smtClean="0"/>
              <a:t> where </a:t>
            </a:r>
            <a:r>
              <a:rPr lang="es-ES" i="1" smtClean="0"/>
              <a:t>nombre-sucursal</a:t>
            </a:r>
            <a:r>
              <a:rPr lang="es-ES" smtClean="0"/>
              <a:t> = “Navacerrada” </a:t>
            </a:r>
            <a:r>
              <a:rPr lang="es-ES" b="1" smtClean="0"/>
              <a:t>and </a:t>
            </a:r>
            <a:r>
              <a:rPr lang="es-ES" i="1" smtClean="0"/>
              <a:t>saldo</a:t>
            </a:r>
            <a:r>
              <a:rPr lang="es-ES" smtClean="0"/>
              <a:t> &lt; 1.000</a:t>
            </a:r>
            <a:endParaRPr lang="en-US" smtClean="0"/>
          </a:p>
          <a:p>
            <a:r>
              <a:rPr lang="es-ES" smtClean="0"/>
              <a:t>Pero no se puede gestionar eficientemente</a:t>
            </a:r>
            <a:br>
              <a:rPr lang="es-ES" smtClean="0"/>
            </a:br>
            <a:r>
              <a:rPr lang="es-ES" b="1" smtClean="0"/>
              <a:t>where</a:t>
            </a:r>
            <a:r>
              <a:rPr lang="es-ES" i="1" smtClean="0"/>
              <a:t> nombre-sucursal </a:t>
            </a:r>
            <a:r>
              <a:rPr lang="es-ES" smtClean="0"/>
              <a:t>&lt; “Navacerrada” </a:t>
            </a:r>
            <a:r>
              <a:rPr lang="es-ES" b="1" smtClean="0"/>
              <a:t>and</a:t>
            </a:r>
            <a:r>
              <a:rPr lang="es-ES" smtClean="0"/>
              <a:t> </a:t>
            </a:r>
            <a:r>
              <a:rPr lang="es-ES" i="1" smtClean="0"/>
              <a:t>saldo = </a:t>
            </a:r>
            <a:r>
              <a:rPr lang="es-ES" smtClean="0"/>
              <a:t>1.000</a:t>
            </a:r>
          </a:p>
          <a:p>
            <a:pPr lvl="1"/>
            <a:r>
              <a:rPr lang="es-ES" smtClean="0"/>
              <a:t>Se pueden tomar muchos registros que cumplen la primera condición, pero no la segunda</a:t>
            </a:r>
            <a:r>
              <a:rPr lang="en-US" smtClean="0"/>
              <a:t>.</a:t>
            </a:r>
          </a:p>
        </p:txBody>
      </p:sp>
      <p:sp>
        <p:nvSpPr>
          <p:cNvPr id="46084" name="Text Box 4"/>
          <p:cNvSpPr txBox="1">
            <a:spLocks noChangeArrowheads="1"/>
          </p:cNvSpPr>
          <p:nvPr/>
        </p:nvSpPr>
        <p:spPr bwMode="auto">
          <a:xfrm>
            <a:off x="754063" y="896938"/>
            <a:ext cx="8085137" cy="641350"/>
          </a:xfrm>
          <a:prstGeom prst="rect">
            <a:avLst/>
          </a:prstGeom>
          <a:noFill/>
          <a:ln w="9525">
            <a:noFill/>
            <a:miter lim="800000"/>
            <a:headEnd/>
            <a:tailEnd/>
          </a:ln>
        </p:spPr>
        <p:txBody>
          <a:bodyPr anchor="ctr">
            <a:spAutoFit/>
          </a:bodyPr>
          <a:lstStyle/>
          <a:p>
            <a:pPr>
              <a:tabLst>
                <a:tab pos="2165350" algn="l"/>
              </a:tabLst>
            </a:pPr>
            <a:r>
              <a:rPr lang="es-ES" sz="1800"/>
              <a:t>Supóngase que tenemos un índice con la clave de búsqueda</a:t>
            </a:r>
          </a:p>
          <a:p>
            <a:pPr>
              <a:tabLst>
                <a:tab pos="2165350" algn="l"/>
              </a:tabLst>
            </a:pPr>
            <a:r>
              <a:rPr lang="es-ES" sz="1800"/>
              <a:t>combinada (</a:t>
            </a:r>
            <a:r>
              <a:rPr lang="es-ES" sz="1800" i="1"/>
              <a:t>nombre-sucursal, saldo</a:t>
            </a:r>
            <a:r>
              <a:rPr lang="es-ES" sz="180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pPr>
              <a:defRPr/>
            </a:pPr>
            <a:r>
              <a:rPr lang="en-US" smtClean="0"/>
              <a:t>Claves de búsqueda no únicas</a:t>
            </a:r>
          </a:p>
        </p:txBody>
      </p:sp>
      <p:sp>
        <p:nvSpPr>
          <p:cNvPr id="47107" name="Rectangle 3"/>
          <p:cNvSpPr>
            <a:spLocks noGrp="1" noChangeArrowheads="1"/>
          </p:cNvSpPr>
          <p:nvPr>
            <p:ph type="body" idx="1"/>
          </p:nvPr>
        </p:nvSpPr>
        <p:spPr/>
        <p:txBody>
          <a:bodyPr/>
          <a:lstStyle/>
          <a:p>
            <a:r>
              <a:rPr lang="es-ES" smtClean="0"/>
              <a:t>Alternativas:</a:t>
            </a:r>
          </a:p>
          <a:p>
            <a:pPr lvl="1"/>
            <a:r>
              <a:rPr lang="es-ES" smtClean="0"/>
              <a:t>Disponer los cajones en bloques separados (mala idea)</a:t>
            </a:r>
          </a:p>
          <a:p>
            <a:pPr lvl="1"/>
            <a:r>
              <a:rPr lang="es-ES" smtClean="0"/>
              <a:t>Lista de punteros a tuplas desde cada clave</a:t>
            </a:r>
          </a:p>
          <a:p>
            <a:pPr lvl="2"/>
            <a:r>
              <a:rPr lang="es-ES" smtClean="0"/>
              <a:t>Código extra para manejar listas largas</a:t>
            </a:r>
          </a:p>
          <a:p>
            <a:pPr lvl="2"/>
            <a:r>
              <a:rPr lang="es-ES" smtClean="0"/>
              <a:t>El borrado de una tupla puede resultar costoso</a:t>
            </a:r>
          </a:p>
          <a:p>
            <a:pPr lvl="2"/>
            <a:r>
              <a:rPr lang="es-ES" smtClean="0"/>
              <a:t>Baja sobrecarga de espacio, no tiene coste adicional en las consultas</a:t>
            </a:r>
          </a:p>
          <a:p>
            <a:pPr lvl="1"/>
            <a:r>
              <a:rPr lang="es-ES" smtClean="0"/>
              <a:t>Hacer que la clave sea única añadiéndole un identificador de registro</a:t>
            </a:r>
          </a:p>
          <a:p>
            <a:pPr lvl="2"/>
            <a:r>
              <a:rPr lang="es-ES" smtClean="0"/>
              <a:t>Sobrecarga de almacenamiento en las claves</a:t>
            </a:r>
          </a:p>
          <a:p>
            <a:pPr lvl="2"/>
            <a:r>
              <a:rPr lang="es-ES" smtClean="0"/>
              <a:t>Código más simple para la inserción/borrado</a:t>
            </a:r>
          </a:p>
          <a:p>
            <a:pPr lvl="2"/>
            <a:r>
              <a:rPr lang="es-ES" smtClean="0"/>
              <a:t>Ampliamente utilizado</a:t>
            </a:r>
          </a:p>
          <a:p>
            <a:pPr lvl="1"/>
            <a:endParaRPr lang="en-US"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pPr>
              <a:defRPr/>
            </a:pPr>
            <a:r>
              <a:rPr lang="en-US" smtClean="0"/>
              <a:t>Otros temas</a:t>
            </a:r>
          </a:p>
        </p:txBody>
      </p:sp>
      <p:sp>
        <p:nvSpPr>
          <p:cNvPr id="48131" name="Rectangle 3"/>
          <p:cNvSpPr>
            <a:spLocks noGrp="1" noChangeArrowheads="1"/>
          </p:cNvSpPr>
          <p:nvPr>
            <p:ph type="body" idx="1"/>
          </p:nvPr>
        </p:nvSpPr>
        <p:spPr/>
        <p:txBody>
          <a:bodyPr/>
          <a:lstStyle/>
          <a:p>
            <a:pPr>
              <a:lnSpc>
                <a:spcPct val="80000"/>
              </a:lnSpc>
            </a:pPr>
            <a:r>
              <a:rPr lang="es-ES" sz="1600" smtClean="0"/>
              <a:t>Indices de cobertura</a:t>
            </a:r>
          </a:p>
          <a:p>
            <a:pPr lvl="1">
              <a:lnSpc>
                <a:spcPct val="80000"/>
              </a:lnSpc>
            </a:pPr>
            <a:r>
              <a:rPr lang="es-ES" sz="1600" smtClean="0"/>
              <a:t>Almacenan los valores de algunos atributos junto con los punteros a los registros, lo que permite responder consultas utilizando sólo el índice.</a:t>
            </a:r>
          </a:p>
          <a:p>
            <a:pPr lvl="2">
              <a:lnSpc>
                <a:spcPct val="80000"/>
              </a:lnSpc>
            </a:pPr>
            <a:r>
              <a:rPr lang="es-ES" sz="1600" smtClean="0"/>
              <a:t>Particularmente útiles para los índices secundarios </a:t>
            </a:r>
          </a:p>
          <a:p>
            <a:pPr lvl="3">
              <a:lnSpc>
                <a:spcPct val="80000"/>
              </a:lnSpc>
            </a:pPr>
            <a:r>
              <a:rPr lang="es-ES" sz="1600" smtClean="0"/>
              <a:t>¿Por qué?</a:t>
            </a:r>
          </a:p>
          <a:p>
            <a:pPr lvl="1">
              <a:lnSpc>
                <a:spcPct val="80000"/>
              </a:lnSpc>
            </a:pPr>
            <a:r>
              <a:rPr lang="es-ES" sz="1600" smtClean="0"/>
              <a:t>Pueden almacenar atributos extra sólo en las hojas</a:t>
            </a:r>
          </a:p>
          <a:p>
            <a:pPr>
              <a:lnSpc>
                <a:spcPct val="80000"/>
              </a:lnSpc>
            </a:pPr>
            <a:r>
              <a:rPr lang="es-ES" sz="1600" smtClean="0"/>
              <a:t>Indices secundarios y reubicación de registros</a:t>
            </a:r>
          </a:p>
          <a:p>
            <a:pPr lvl="1">
              <a:lnSpc>
                <a:spcPct val="80000"/>
              </a:lnSpc>
            </a:pPr>
            <a:r>
              <a:rPr lang="es-ES" sz="1600" smtClean="0"/>
              <a:t>Si un registro se reubica, hay que actualizar todos los índices secundarios que almacenan punteros a dichos registros.</a:t>
            </a:r>
          </a:p>
          <a:p>
            <a:pPr lvl="1">
              <a:lnSpc>
                <a:spcPct val="80000"/>
              </a:lnSpc>
            </a:pPr>
            <a:r>
              <a:rPr lang="es-ES" sz="1600" smtClean="0"/>
              <a:t>La división de nodos en una organización de archivo de árbol B</a:t>
            </a:r>
            <a:r>
              <a:rPr lang="es-ES" sz="1600" baseline="30000" smtClean="0"/>
              <a:t>+</a:t>
            </a:r>
            <a:r>
              <a:rPr lang="es-ES" sz="1600" smtClean="0"/>
              <a:t> se vuelve muy costoso</a:t>
            </a:r>
          </a:p>
          <a:p>
            <a:pPr lvl="1">
              <a:lnSpc>
                <a:spcPct val="80000"/>
              </a:lnSpc>
            </a:pPr>
            <a:r>
              <a:rPr lang="es-ES" sz="1600" smtClean="0"/>
              <a:t>Solución: utilizar claves primarias de búsqueda en lugar de punteros en los índices secundarios.</a:t>
            </a:r>
          </a:p>
          <a:p>
            <a:pPr lvl="2">
              <a:lnSpc>
                <a:spcPct val="80000"/>
              </a:lnSpc>
            </a:pPr>
            <a:r>
              <a:rPr lang="es-ES" sz="1600" smtClean="0"/>
              <a:t>Navegación extra de los índices primarios para localizar un registro</a:t>
            </a:r>
          </a:p>
          <a:p>
            <a:pPr lvl="3">
              <a:lnSpc>
                <a:spcPct val="80000"/>
              </a:lnSpc>
            </a:pPr>
            <a:r>
              <a:rPr lang="es-ES" sz="1600" smtClean="0"/>
              <a:t>Mayor coste de las consultas, pero la división de nodos es más sencilla</a:t>
            </a:r>
          </a:p>
          <a:p>
            <a:pPr lvl="2">
              <a:lnSpc>
                <a:spcPct val="80000"/>
              </a:lnSpc>
            </a:pPr>
            <a:r>
              <a:rPr lang="es-ES" sz="1600" smtClean="0"/>
              <a:t>Añadir un id de registro si las claves de búsqueda de los índices primarios no son únicos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pPr>
              <a:defRPr/>
            </a:pPr>
            <a:r>
              <a:rPr lang="es-ES" smtClean="0"/>
              <a:t>Asociación estática</a:t>
            </a:r>
            <a:endParaRPr lang="en-US" b="0" smtClean="0">
              <a:solidFill>
                <a:schemeClr val="tx1"/>
              </a:solidFill>
              <a:effectLst/>
            </a:endParaRPr>
          </a:p>
        </p:txBody>
      </p:sp>
      <p:sp>
        <p:nvSpPr>
          <p:cNvPr id="49155" name="Rectangle 3"/>
          <p:cNvSpPr>
            <a:spLocks noGrp="1" noChangeArrowheads="1"/>
          </p:cNvSpPr>
          <p:nvPr>
            <p:ph type="body" idx="1"/>
          </p:nvPr>
        </p:nvSpPr>
        <p:spPr>
          <a:xfrm>
            <a:off x="831850" y="1182688"/>
            <a:ext cx="7437438" cy="4138612"/>
          </a:xfrm>
        </p:spPr>
        <p:txBody>
          <a:bodyPr/>
          <a:lstStyle/>
          <a:p>
            <a:r>
              <a:rPr lang="es-ES" smtClean="0"/>
              <a:t>Un </a:t>
            </a:r>
            <a:r>
              <a:rPr lang="es-ES" b="1" smtClean="0">
                <a:solidFill>
                  <a:schemeClr val="tx2"/>
                </a:solidFill>
              </a:rPr>
              <a:t>cajón</a:t>
            </a:r>
            <a:r>
              <a:rPr lang="es-ES" smtClean="0"/>
              <a:t> es una unidad de almacenamiento que contiene uno o más registros (generalmente un cajón es un bloque de disco</a:t>
            </a:r>
            <a:r>
              <a:rPr lang="en-US" smtClean="0"/>
              <a:t>). </a:t>
            </a:r>
          </a:p>
          <a:p>
            <a:r>
              <a:rPr lang="es-ES" smtClean="0"/>
              <a:t>En una </a:t>
            </a:r>
            <a:r>
              <a:rPr lang="es-ES" b="1" smtClean="0">
                <a:solidFill>
                  <a:schemeClr val="tx2"/>
                </a:solidFill>
              </a:rPr>
              <a:t>organización de archivos asociativa</a:t>
            </a:r>
            <a:r>
              <a:rPr lang="es-ES" smtClean="0"/>
              <a:t> se obtiene el cajón de un registro directamente desde su valor de clave de búsqueda, empleando una </a:t>
            </a:r>
            <a:r>
              <a:rPr lang="es-ES" b="1" smtClean="0">
                <a:solidFill>
                  <a:schemeClr val="tx2"/>
                </a:solidFill>
              </a:rPr>
              <a:t>función de asociación</a:t>
            </a:r>
            <a:r>
              <a:rPr lang="en-US" b="1" smtClean="0">
                <a:solidFill>
                  <a:schemeClr val="tx2"/>
                </a:solidFill>
              </a:rPr>
              <a:t>.</a:t>
            </a:r>
            <a:endParaRPr lang="en-US" smtClean="0">
              <a:solidFill>
                <a:schemeClr val="tx2"/>
              </a:solidFill>
            </a:endParaRPr>
          </a:p>
          <a:p>
            <a:r>
              <a:rPr lang="es-ES" smtClean="0"/>
              <a:t>La función de asociación </a:t>
            </a:r>
            <a:r>
              <a:rPr lang="es-ES" i="1" smtClean="0"/>
              <a:t>h</a:t>
            </a:r>
            <a:r>
              <a:rPr lang="es-ES" smtClean="0"/>
              <a:t> es una función desde el conjunto de todos los valores de claves de búsqueda </a:t>
            </a:r>
            <a:r>
              <a:rPr lang="es-ES" i="1" smtClean="0"/>
              <a:t>K</a:t>
            </a:r>
            <a:r>
              <a:rPr lang="es-ES" smtClean="0"/>
              <a:t>, hasta el conjunto de todas las direcciones de cajones </a:t>
            </a:r>
            <a:r>
              <a:rPr lang="es-ES" i="1" smtClean="0"/>
              <a:t>B</a:t>
            </a:r>
            <a:r>
              <a:rPr lang="en-US" i="1" smtClean="0"/>
              <a:t>.</a:t>
            </a:r>
          </a:p>
          <a:p>
            <a:r>
              <a:rPr lang="es-ES" smtClean="0"/>
              <a:t>La función de asociación se emplea para localizar registros para accesos, inserciones y borrados</a:t>
            </a:r>
            <a:r>
              <a:rPr lang="en-US" smtClean="0"/>
              <a:t>.</a:t>
            </a:r>
          </a:p>
          <a:p>
            <a:r>
              <a:rPr lang="es-ES" smtClean="0"/>
              <a:t>Los registros con diferentes valores de claves de búsqueda pueden asociarse al mismo cajón; de este modo, para localizar un registro, se ha de recorrer secuencialmente el cajón entero</a:t>
            </a:r>
            <a:r>
              <a:rPr lang="en-US" smtClean="0"/>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547688" y="735013"/>
            <a:ext cx="8358187" cy="457200"/>
          </a:xfrm>
        </p:spPr>
        <p:txBody>
          <a:bodyPr/>
          <a:lstStyle/>
          <a:p>
            <a:pPr>
              <a:defRPr/>
            </a:pPr>
            <a:r>
              <a:rPr lang="es-ES" smtClean="0"/>
              <a:t>Ejemplo de organización de archivos asociativa</a:t>
            </a:r>
            <a:r>
              <a:rPr lang="es-ES" b="0" smtClean="0">
                <a:solidFill>
                  <a:schemeClr val="tx1"/>
                </a:solidFill>
                <a:effectLst/>
              </a:rPr>
              <a:t> </a:t>
            </a:r>
            <a:r>
              <a:rPr lang="en-US" smtClean="0"/>
              <a:t>(Cont.)</a:t>
            </a:r>
          </a:p>
        </p:txBody>
      </p:sp>
      <p:sp>
        <p:nvSpPr>
          <p:cNvPr id="50179" name="Rectangle 3"/>
          <p:cNvSpPr>
            <a:spLocks noGrp="1" noChangeArrowheads="1"/>
          </p:cNvSpPr>
          <p:nvPr>
            <p:ph type="body" idx="1"/>
          </p:nvPr>
        </p:nvSpPr>
        <p:spPr>
          <a:xfrm>
            <a:off x="773113" y="2271713"/>
            <a:ext cx="7797800" cy="4114800"/>
          </a:xfrm>
        </p:spPr>
        <p:txBody>
          <a:bodyPr/>
          <a:lstStyle/>
          <a:p>
            <a:r>
              <a:rPr lang="es-ES" smtClean="0"/>
              <a:t>Hay 10 cajones</a:t>
            </a:r>
            <a:r>
              <a:rPr lang="en-US" smtClean="0"/>
              <a:t>,</a:t>
            </a:r>
          </a:p>
          <a:p>
            <a:r>
              <a:rPr lang="es-ES" smtClean="0"/>
              <a:t>La representación binaria del carácter </a:t>
            </a:r>
            <a:r>
              <a:rPr lang="es-ES" i="1" smtClean="0"/>
              <a:t>i</a:t>
            </a:r>
            <a:r>
              <a:rPr lang="es-ES" smtClean="0"/>
              <a:t> ésimo se asume que sea el entero </a:t>
            </a:r>
            <a:r>
              <a:rPr lang="en-US" i="1" smtClean="0"/>
              <a:t>i.</a:t>
            </a:r>
            <a:endParaRPr lang="en-US" smtClean="0"/>
          </a:p>
          <a:p>
            <a:r>
              <a:rPr lang="es-ES" smtClean="0"/>
              <a:t>La función de asociación devuelve la suma de las representaciones binarias de los caracteres módulo 10</a:t>
            </a:r>
            <a:endParaRPr lang="en-US" smtClean="0"/>
          </a:p>
          <a:p>
            <a:pPr lvl="1"/>
            <a:r>
              <a:rPr lang="es-ES" smtClean="0"/>
              <a:t>Por ejemplo, h(Navacerrada) = 5    h(Ronda) = 3   h(Galapagar) = 3</a:t>
            </a:r>
            <a:endParaRPr lang="en-US" smtClean="0"/>
          </a:p>
        </p:txBody>
      </p:sp>
      <p:sp>
        <p:nvSpPr>
          <p:cNvPr id="50180" name="Text Box 4"/>
          <p:cNvSpPr txBox="1">
            <a:spLocks noChangeArrowheads="1"/>
          </p:cNvSpPr>
          <p:nvPr/>
        </p:nvSpPr>
        <p:spPr bwMode="auto">
          <a:xfrm>
            <a:off x="306388" y="1403350"/>
            <a:ext cx="8469312" cy="671513"/>
          </a:xfrm>
          <a:prstGeom prst="rect">
            <a:avLst/>
          </a:prstGeom>
          <a:noFill/>
          <a:ln w="9525">
            <a:noFill/>
            <a:miter lim="800000"/>
            <a:headEnd/>
            <a:tailEnd/>
          </a:ln>
        </p:spPr>
        <p:txBody>
          <a:bodyPr anchor="ctr">
            <a:spAutoFit/>
          </a:bodyPr>
          <a:lstStyle/>
          <a:p>
            <a:pPr>
              <a:spcBef>
                <a:spcPct val="50000"/>
              </a:spcBef>
            </a:pPr>
            <a:r>
              <a:rPr lang="en-US" sz="2000"/>
              <a:t>L</a:t>
            </a:r>
            <a:r>
              <a:rPr lang="en-US" sz="1800"/>
              <a:t>a organización de archivos asociativa del archivo </a:t>
            </a:r>
            <a:r>
              <a:rPr lang="en-US" sz="1800" i="1"/>
              <a:t>cuenta</a:t>
            </a:r>
            <a:r>
              <a:rPr lang="en-US" sz="1800"/>
              <a:t>, utilizando </a:t>
            </a:r>
            <a:r>
              <a:rPr lang="en-US" sz="1800" i="1"/>
              <a:t>nombre_sucursal </a:t>
            </a:r>
            <a:r>
              <a:rPr lang="en-US" sz="1800"/>
              <a:t>como clave  (véase la figura de la siguiente transparencia).</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628650" y="376238"/>
            <a:ext cx="8077200" cy="609600"/>
          </a:xfrm>
        </p:spPr>
        <p:txBody>
          <a:bodyPr/>
          <a:lstStyle/>
          <a:p>
            <a:pPr>
              <a:defRPr/>
            </a:pPr>
            <a:r>
              <a:rPr lang="es-ES" smtClean="0"/>
              <a:t>Ejemplo de organización de archivos asociativa</a:t>
            </a:r>
            <a:endParaRPr lang="en-US" b="0" smtClean="0">
              <a:solidFill>
                <a:schemeClr val="tx1"/>
              </a:solidFill>
              <a:effectLst/>
            </a:endParaRPr>
          </a:p>
        </p:txBody>
      </p:sp>
      <p:sp>
        <p:nvSpPr>
          <p:cNvPr id="51203" name="Text Box 6"/>
          <p:cNvSpPr txBox="1">
            <a:spLocks noChangeArrowheads="1"/>
          </p:cNvSpPr>
          <p:nvPr/>
        </p:nvSpPr>
        <p:spPr bwMode="auto">
          <a:xfrm>
            <a:off x="5775325" y="1187450"/>
            <a:ext cx="3182938" cy="2225675"/>
          </a:xfrm>
          <a:prstGeom prst="rect">
            <a:avLst/>
          </a:prstGeom>
          <a:noFill/>
          <a:ln w="9525">
            <a:noFill/>
            <a:miter lim="800000"/>
            <a:headEnd/>
            <a:tailEnd/>
          </a:ln>
        </p:spPr>
        <p:txBody>
          <a:bodyPr>
            <a:spAutoFit/>
          </a:bodyPr>
          <a:lstStyle/>
          <a:p>
            <a:pPr>
              <a:spcBef>
                <a:spcPct val="50000"/>
              </a:spcBef>
            </a:pPr>
            <a:r>
              <a:rPr lang="en-US" sz="2000"/>
              <a:t>La organización de archivos asociativa del archivo </a:t>
            </a:r>
            <a:r>
              <a:rPr lang="en-US" sz="2000" i="1"/>
              <a:t>cuenta</a:t>
            </a:r>
            <a:r>
              <a:rPr lang="en-US" sz="2000"/>
              <a:t>, utilizando </a:t>
            </a:r>
            <a:r>
              <a:rPr lang="en-US" sz="2000" i="1"/>
              <a:t>nombre-sucursal </a:t>
            </a:r>
            <a:r>
              <a:rPr lang="en-US" sz="2000"/>
              <a:t>como clave  (para obtener más detalles, véase la transparencia anterior).</a:t>
            </a:r>
          </a:p>
        </p:txBody>
      </p:sp>
      <p:pic>
        <p:nvPicPr>
          <p:cNvPr id="51204" name="Picture 7"/>
          <p:cNvPicPr>
            <a:picLocks noChangeAspect="1" noChangeArrowheads="1"/>
          </p:cNvPicPr>
          <p:nvPr/>
        </p:nvPicPr>
        <p:blipFill>
          <a:blip r:embed="rId2"/>
          <a:srcRect/>
          <a:stretch>
            <a:fillRect/>
          </a:stretch>
        </p:blipFill>
        <p:spPr bwMode="auto">
          <a:xfrm>
            <a:off x="187325" y="954088"/>
            <a:ext cx="5565775" cy="5672137"/>
          </a:xfrm>
          <a:prstGeom prst="rect">
            <a:avLst/>
          </a:prstGeom>
          <a:noFill/>
          <a:ln w="57150" cmpd="thickThin">
            <a:solidFill>
              <a:schemeClr val="tx2"/>
            </a:solid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pPr>
              <a:defRPr/>
            </a:pPr>
            <a:r>
              <a:rPr lang="es-ES" smtClean="0"/>
              <a:t>Funciones de asociación</a:t>
            </a:r>
            <a:endParaRPr lang="en-US" b="0" smtClean="0">
              <a:solidFill>
                <a:schemeClr val="tx1"/>
              </a:solidFill>
              <a:effectLst/>
            </a:endParaRPr>
          </a:p>
        </p:txBody>
      </p:sp>
      <p:sp>
        <p:nvSpPr>
          <p:cNvPr id="52227" name="Rectangle 3"/>
          <p:cNvSpPr>
            <a:spLocks noGrp="1" noChangeArrowheads="1"/>
          </p:cNvSpPr>
          <p:nvPr>
            <p:ph type="body" idx="1"/>
          </p:nvPr>
        </p:nvSpPr>
        <p:spPr>
          <a:xfrm>
            <a:off x="857250" y="895350"/>
            <a:ext cx="7781925" cy="4884738"/>
          </a:xfrm>
        </p:spPr>
        <p:txBody>
          <a:bodyPr/>
          <a:lstStyle/>
          <a:p>
            <a:r>
              <a:rPr lang="es-ES" smtClean="0"/>
              <a:t>La peor función de asociación asocia todos los valores de las claves de búsqueda al mismo cajón; esto hace que el tiempo de acceso sea proporcional al número de valores de claves de búsqueda en el archivo</a:t>
            </a:r>
            <a:r>
              <a:rPr lang="en-US" smtClean="0"/>
              <a:t>.</a:t>
            </a:r>
          </a:p>
          <a:p>
            <a:r>
              <a:rPr lang="es-ES" smtClean="0"/>
              <a:t>Una función de asociación ideal es </a:t>
            </a:r>
            <a:r>
              <a:rPr lang="es-ES" b="1" smtClean="0">
                <a:solidFill>
                  <a:schemeClr val="tx2"/>
                </a:solidFill>
              </a:rPr>
              <a:t>uniforme</a:t>
            </a:r>
            <a:r>
              <a:rPr lang="es-ES" smtClean="0"/>
              <a:t>, es decir, cada cajón se asigna al mismo número de valores de claves de búsqueda, desde el conjunto de </a:t>
            </a:r>
            <a:r>
              <a:rPr lang="es-ES" i="1" smtClean="0"/>
              <a:t>todos</a:t>
            </a:r>
            <a:r>
              <a:rPr lang="es-ES" smtClean="0"/>
              <a:t> los valores posibles</a:t>
            </a:r>
            <a:r>
              <a:rPr lang="en-US" smtClean="0"/>
              <a:t>.</a:t>
            </a:r>
          </a:p>
          <a:p>
            <a:r>
              <a:rPr lang="es-ES" smtClean="0"/>
              <a:t>La función de asociación ideal es </a:t>
            </a:r>
            <a:r>
              <a:rPr lang="es-ES" b="1" smtClean="0">
                <a:solidFill>
                  <a:schemeClr val="tx2"/>
                </a:solidFill>
              </a:rPr>
              <a:t>random</a:t>
            </a:r>
            <a:r>
              <a:rPr lang="es-ES" smtClean="0"/>
              <a:t>; así cada cajón tendrá asignado el mismo número de registros, independientemente de la </a:t>
            </a:r>
            <a:r>
              <a:rPr lang="es-ES" i="1" smtClean="0"/>
              <a:t>distribución</a:t>
            </a:r>
            <a:r>
              <a:rPr lang="es-ES" smtClean="0"/>
              <a:t> real de los valores de las claves de búsqueda en el archivo</a:t>
            </a:r>
            <a:r>
              <a:rPr lang="en-US" smtClean="0"/>
              <a:t>.</a:t>
            </a:r>
          </a:p>
          <a:p>
            <a:r>
              <a:rPr lang="es-ES" smtClean="0"/>
              <a:t>Las funciones de asociación típicas realizan cálculos sobre la representación binaria interna de la clave de búsqueda</a:t>
            </a:r>
            <a:r>
              <a:rPr lang="en-US" smtClean="0"/>
              <a:t>. </a:t>
            </a:r>
          </a:p>
          <a:p>
            <a:pPr lvl="1"/>
            <a:r>
              <a:rPr lang="es-ES" smtClean="0"/>
              <a:t>Por ejemplo, para una clave de búsqueda de secuencia de caracteres, se podrían añadir las representaciones binarias de todos los caracteres en la secuencia y se podría devolver la suma del número de cajones</a:t>
            </a:r>
            <a:r>
              <a:rPr lang="en-US" smtClean="0"/>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928688" y="66675"/>
            <a:ext cx="8077200" cy="609600"/>
          </a:xfrm>
        </p:spPr>
        <p:txBody>
          <a:bodyPr/>
          <a:lstStyle/>
          <a:p>
            <a:pPr>
              <a:defRPr/>
            </a:pPr>
            <a:r>
              <a:rPr lang="es-ES" smtClean="0"/>
              <a:t>Gestión de desbordamiento de cajones</a:t>
            </a:r>
            <a:endParaRPr lang="en-US" b="0" smtClean="0">
              <a:solidFill>
                <a:schemeClr val="tx1"/>
              </a:solidFill>
              <a:effectLst/>
            </a:endParaRPr>
          </a:p>
        </p:txBody>
      </p:sp>
      <p:sp>
        <p:nvSpPr>
          <p:cNvPr id="53251" name="Rectangle 3"/>
          <p:cNvSpPr>
            <a:spLocks noGrp="1" noChangeArrowheads="1"/>
          </p:cNvSpPr>
          <p:nvPr>
            <p:ph type="body" idx="1"/>
          </p:nvPr>
        </p:nvSpPr>
        <p:spPr>
          <a:xfrm>
            <a:off x="847725" y="868363"/>
            <a:ext cx="7639050" cy="5073650"/>
          </a:xfrm>
        </p:spPr>
        <p:txBody>
          <a:bodyPr/>
          <a:lstStyle/>
          <a:p>
            <a:r>
              <a:rPr lang="es-ES" smtClean="0"/>
              <a:t>El desbordamiento de cajones puede producirse por</a:t>
            </a:r>
            <a:endParaRPr lang="en-US" smtClean="0"/>
          </a:p>
          <a:p>
            <a:pPr lvl="1"/>
            <a:r>
              <a:rPr lang="es-ES" smtClean="0"/>
              <a:t>Insuficientes cajones</a:t>
            </a:r>
            <a:endParaRPr lang="en-US" smtClean="0"/>
          </a:p>
          <a:p>
            <a:pPr lvl="1"/>
            <a:r>
              <a:rPr lang="es-ES" smtClean="0"/>
              <a:t>Desviación en la distribución de los registros.  Esto puede tener lugar por dos razones</a:t>
            </a:r>
            <a:r>
              <a:rPr lang="en-US" smtClean="0"/>
              <a:t>:</a:t>
            </a:r>
          </a:p>
          <a:p>
            <a:pPr lvl="2"/>
            <a:r>
              <a:rPr lang="es-ES" smtClean="0"/>
              <a:t>múltiples registros tienen el mismo valor de clave de búsqueda</a:t>
            </a:r>
            <a:endParaRPr lang="en-US" smtClean="0"/>
          </a:p>
          <a:p>
            <a:pPr lvl="2"/>
            <a:r>
              <a:rPr lang="es-ES" smtClean="0"/>
              <a:t>la función de asociación elegida produce una distribución no uniforme de los valores de las claves</a:t>
            </a:r>
            <a:endParaRPr lang="en-US" smtClean="0"/>
          </a:p>
          <a:p>
            <a:r>
              <a:rPr lang="es-ES" smtClean="0"/>
              <a:t>Aunque se puede reducir la probabilidad de desbordamiento de cajones, no se puede eliminar y se gestiona empleando </a:t>
            </a:r>
            <a:r>
              <a:rPr lang="es-ES" i="1" smtClean="0">
                <a:solidFill>
                  <a:schemeClr val="tx2"/>
                </a:solidFill>
              </a:rPr>
              <a:t>cajones de desbordamiento</a:t>
            </a:r>
            <a:r>
              <a:rPr lang="en-US" i="1" smtClean="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pPr>
              <a:defRPr/>
            </a:pPr>
            <a:r>
              <a:rPr lang="es-ES" smtClean="0"/>
              <a:t>Índices ordenados</a:t>
            </a:r>
            <a:endParaRPr lang="en-US" b="0" smtClean="0">
              <a:solidFill>
                <a:schemeClr val="tx1"/>
              </a:solidFill>
              <a:effectLst/>
            </a:endParaRPr>
          </a:p>
        </p:txBody>
      </p:sp>
      <p:sp>
        <p:nvSpPr>
          <p:cNvPr id="9219" name="Rectangle 3"/>
          <p:cNvSpPr>
            <a:spLocks noGrp="1" noChangeArrowheads="1"/>
          </p:cNvSpPr>
          <p:nvPr>
            <p:ph type="body" idx="1"/>
          </p:nvPr>
        </p:nvSpPr>
        <p:spPr>
          <a:xfrm>
            <a:off x="666750" y="1323975"/>
            <a:ext cx="7848600" cy="4876800"/>
          </a:xfrm>
        </p:spPr>
        <p:txBody>
          <a:bodyPr/>
          <a:lstStyle/>
          <a:p>
            <a:r>
              <a:rPr lang="es-ES" smtClean="0"/>
              <a:t>En un </a:t>
            </a:r>
            <a:r>
              <a:rPr lang="es-ES" b="1" smtClean="0">
                <a:solidFill>
                  <a:schemeClr val="tx2"/>
                </a:solidFill>
              </a:rPr>
              <a:t>índice ordenado</a:t>
            </a:r>
            <a:r>
              <a:rPr lang="es-ES" smtClean="0"/>
              <a:t>, las entradas de índices se almacenan ordenadas sobre el valor de la clave de búsqueda.  Por ejemplo, el catálogo de autores en una biblioteca</a:t>
            </a:r>
            <a:r>
              <a:rPr lang="en-US" smtClean="0"/>
              <a:t>.</a:t>
            </a:r>
          </a:p>
          <a:p>
            <a:r>
              <a:rPr lang="es-ES" b="1" smtClean="0">
                <a:solidFill>
                  <a:schemeClr val="tx2"/>
                </a:solidFill>
              </a:rPr>
              <a:t>Índice primario</a:t>
            </a:r>
            <a:r>
              <a:rPr lang="es-ES" b="1" smtClean="0"/>
              <a:t>: </a:t>
            </a:r>
            <a:r>
              <a:rPr lang="es-ES" smtClean="0"/>
              <a:t>en un archivo ordenado secuencialmente, el índice cuya clave de búsqueda determina el orden secuencial del archivo</a:t>
            </a:r>
            <a:r>
              <a:rPr lang="en-US" smtClean="0"/>
              <a:t>.</a:t>
            </a:r>
          </a:p>
          <a:p>
            <a:pPr lvl="1"/>
            <a:r>
              <a:rPr lang="es-ES" smtClean="0"/>
              <a:t>También denominado </a:t>
            </a:r>
            <a:r>
              <a:rPr lang="es-ES" b="1" smtClean="0">
                <a:solidFill>
                  <a:schemeClr val="tx2"/>
                </a:solidFill>
              </a:rPr>
              <a:t>índice con agrupación</a:t>
            </a:r>
            <a:endParaRPr lang="en-US" smtClean="0">
              <a:solidFill>
                <a:schemeClr val="tx2"/>
              </a:solidFill>
            </a:endParaRPr>
          </a:p>
          <a:p>
            <a:pPr lvl="1"/>
            <a:r>
              <a:rPr lang="es-ES" smtClean="0"/>
              <a:t>La clave de búsqueda de un índice primario es generalmente, pero no necesariamente, la clave primaria</a:t>
            </a:r>
            <a:r>
              <a:rPr lang="en-US" smtClean="0"/>
              <a:t>.</a:t>
            </a:r>
          </a:p>
          <a:p>
            <a:r>
              <a:rPr lang="es-ES" b="1" smtClean="0">
                <a:solidFill>
                  <a:schemeClr val="tx2"/>
                </a:solidFill>
              </a:rPr>
              <a:t>Índice secundario</a:t>
            </a:r>
            <a:r>
              <a:rPr lang="es-ES" smtClean="0"/>
              <a:t>:</a:t>
            </a:r>
            <a:r>
              <a:rPr lang="es-ES" b="1" smtClean="0"/>
              <a:t> </a:t>
            </a:r>
            <a:r>
              <a:rPr lang="es-ES" smtClean="0"/>
              <a:t>un índice cuya clave de búsqueda determina un orden diferente del orden secuencial del archivo.  También llamado </a:t>
            </a:r>
            <a:r>
              <a:rPr lang="es-ES" smtClean="0">
                <a:solidFill>
                  <a:schemeClr val="tx2"/>
                </a:solidFill>
              </a:rPr>
              <a:t>índice sin agrupación</a:t>
            </a:r>
            <a:r>
              <a:rPr lang="en-US" b="1" smtClean="0"/>
              <a:t>.</a:t>
            </a:r>
            <a:endParaRPr lang="en-US" smtClean="0"/>
          </a:p>
          <a:p>
            <a:r>
              <a:rPr lang="es-ES" smtClean="0">
                <a:solidFill>
                  <a:schemeClr val="tx2"/>
                </a:solidFill>
              </a:rPr>
              <a:t>Archivo secuencial indexado</a:t>
            </a:r>
            <a:r>
              <a:rPr lang="es-ES" smtClean="0"/>
              <a:t>: archivo secuencial ordenado con un índice primario</a:t>
            </a:r>
            <a:r>
              <a:rPr lang="en-US" smtClean="0"/>
              <a:t>.</a:t>
            </a:r>
          </a:p>
        </p:txBody>
      </p:sp>
      <p:sp>
        <p:nvSpPr>
          <p:cNvPr id="9220" name="Text Box 4"/>
          <p:cNvSpPr txBox="1">
            <a:spLocks noChangeArrowheads="1"/>
          </p:cNvSpPr>
          <p:nvPr/>
        </p:nvSpPr>
        <p:spPr bwMode="auto">
          <a:xfrm>
            <a:off x="919163" y="969963"/>
            <a:ext cx="4643437" cy="366712"/>
          </a:xfrm>
          <a:prstGeom prst="rect">
            <a:avLst/>
          </a:prstGeom>
          <a:noFill/>
          <a:ln w="9525">
            <a:noFill/>
            <a:miter lim="800000"/>
            <a:headEnd/>
            <a:tailEnd/>
          </a:ln>
        </p:spPr>
        <p:txBody>
          <a:bodyPr wrap="none" anchor="ctr">
            <a:spAutoFit/>
          </a:bodyPr>
          <a:lstStyle/>
          <a:p>
            <a:pPr algn="ctr">
              <a:spcBef>
                <a:spcPct val="50000"/>
              </a:spcBef>
            </a:pPr>
            <a:r>
              <a:rPr lang="en-US" sz="1800"/>
              <a:t>Técnicas de indexado evaluadas en base a:</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xfrm>
            <a:off x="760413" y="368300"/>
            <a:ext cx="8077200" cy="609600"/>
          </a:xfrm>
        </p:spPr>
        <p:txBody>
          <a:bodyPr/>
          <a:lstStyle/>
          <a:p>
            <a:pPr>
              <a:defRPr/>
            </a:pPr>
            <a:r>
              <a:rPr lang="es-ES" smtClean="0"/>
              <a:t>Gestión de desbordamiento de cajones</a:t>
            </a:r>
            <a:r>
              <a:rPr lang="es-ES" b="0" smtClean="0">
                <a:solidFill>
                  <a:schemeClr val="tx1"/>
                </a:solidFill>
                <a:effectLst/>
              </a:rPr>
              <a:t> </a:t>
            </a:r>
            <a:r>
              <a:rPr lang="en-US" smtClean="0"/>
              <a:t>(Cont.)</a:t>
            </a:r>
          </a:p>
        </p:txBody>
      </p:sp>
      <p:sp>
        <p:nvSpPr>
          <p:cNvPr id="54275" name="Rectangle 3"/>
          <p:cNvSpPr>
            <a:spLocks noGrp="1" noChangeArrowheads="1"/>
          </p:cNvSpPr>
          <p:nvPr>
            <p:ph type="body" idx="1"/>
          </p:nvPr>
        </p:nvSpPr>
        <p:spPr>
          <a:xfrm>
            <a:off x="361950" y="844550"/>
            <a:ext cx="8782050" cy="4876800"/>
          </a:xfrm>
        </p:spPr>
        <p:txBody>
          <a:bodyPr/>
          <a:lstStyle/>
          <a:p>
            <a:r>
              <a:rPr lang="es-ES" smtClean="0">
                <a:solidFill>
                  <a:schemeClr val="tx2"/>
                </a:solidFill>
              </a:rPr>
              <a:t>Cadena de desbordamiento</a:t>
            </a:r>
            <a:r>
              <a:rPr lang="es-ES" smtClean="0"/>
              <a:t> – los cajones de desbordamiento de un determinado cajón se encadenan juntos en una lista enlazada</a:t>
            </a:r>
            <a:r>
              <a:rPr lang="en-US" smtClean="0"/>
              <a:t>.</a:t>
            </a:r>
          </a:p>
          <a:p>
            <a:r>
              <a:rPr lang="es-ES" smtClean="0"/>
              <a:t>El esquema anterior se denomina </a:t>
            </a:r>
            <a:r>
              <a:rPr lang="es-ES" smtClean="0">
                <a:solidFill>
                  <a:schemeClr val="tx2"/>
                </a:solidFill>
              </a:rPr>
              <a:t>asociación cerrada</a:t>
            </a:r>
            <a:r>
              <a:rPr lang="en-US" b="1" smtClean="0"/>
              <a:t>.</a:t>
            </a:r>
            <a:r>
              <a:rPr lang="en-US" smtClean="0"/>
              <a:t>  </a:t>
            </a:r>
          </a:p>
          <a:p>
            <a:pPr lvl="1"/>
            <a:r>
              <a:rPr lang="es-ES" smtClean="0"/>
              <a:t>Una alternativa, denominada </a:t>
            </a:r>
            <a:r>
              <a:rPr lang="es-ES" smtClean="0">
                <a:solidFill>
                  <a:schemeClr val="tx2"/>
                </a:solidFill>
              </a:rPr>
              <a:t>asociación abierta</a:t>
            </a:r>
            <a:r>
              <a:rPr lang="es-ES" smtClean="0"/>
              <a:t>, que no emplea cajones de desbordamiento, no es adecuada para aplicaciones de bases de datos</a:t>
            </a:r>
            <a:r>
              <a:rPr lang="en-US" smtClean="0"/>
              <a:t>.</a:t>
            </a:r>
          </a:p>
          <a:p>
            <a:endParaRPr lang="en-US" smtClean="0"/>
          </a:p>
        </p:txBody>
      </p:sp>
      <p:pic>
        <p:nvPicPr>
          <p:cNvPr id="54276" name="Picture 5"/>
          <p:cNvPicPr>
            <a:picLocks noChangeAspect="1" noChangeArrowheads="1"/>
          </p:cNvPicPr>
          <p:nvPr/>
        </p:nvPicPr>
        <p:blipFill>
          <a:blip r:embed="rId2"/>
          <a:srcRect/>
          <a:stretch>
            <a:fillRect/>
          </a:stretch>
        </p:blipFill>
        <p:spPr bwMode="auto">
          <a:xfrm>
            <a:off x="1109663" y="2768600"/>
            <a:ext cx="7162800" cy="3516313"/>
          </a:xfrm>
          <a:prstGeom prst="rect">
            <a:avLst/>
          </a:prstGeom>
          <a:noFill/>
          <a:ln w="57150" cmpd="thickThin">
            <a:solidFill>
              <a:schemeClr val="tx2"/>
            </a:solid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pPr>
              <a:defRPr/>
            </a:pPr>
            <a:r>
              <a:rPr lang="es-ES" smtClean="0"/>
              <a:t>Índices asociativos</a:t>
            </a:r>
            <a:endParaRPr lang="en-US" b="0" smtClean="0">
              <a:solidFill>
                <a:schemeClr val="tx1"/>
              </a:solidFill>
              <a:effectLst/>
            </a:endParaRPr>
          </a:p>
        </p:txBody>
      </p:sp>
      <p:sp>
        <p:nvSpPr>
          <p:cNvPr id="55299" name="Rectangle 3"/>
          <p:cNvSpPr>
            <a:spLocks noGrp="1" noChangeArrowheads="1"/>
          </p:cNvSpPr>
          <p:nvPr>
            <p:ph type="body" idx="1"/>
          </p:nvPr>
        </p:nvSpPr>
        <p:spPr/>
        <p:txBody>
          <a:bodyPr/>
          <a:lstStyle/>
          <a:p>
            <a:r>
              <a:rPr lang="es-ES" smtClean="0"/>
              <a:t>La asociación no sólo se puede emplear en la organización de archivos, sino también para la creación de estructuras de índices</a:t>
            </a:r>
            <a:r>
              <a:rPr lang="en-US" smtClean="0"/>
              <a:t>.  </a:t>
            </a:r>
          </a:p>
          <a:p>
            <a:r>
              <a:rPr lang="es-ES" smtClean="0"/>
              <a:t>Un </a:t>
            </a:r>
            <a:r>
              <a:rPr lang="es-ES" b="1" smtClean="0">
                <a:solidFill>
                  <a:schemeClr val="tx2"/>
                </a:solidFill>
              </a:rPr>
              <a:t>índice asociativo</a:t>
            </a:r>
            <a:r>
              <a:rPr lang="es-ES" smtClean="0">
                <a:solidFill>
                  <a:srgbClr val="FF0000"/>
                </a:solidFill>
              </a:rPr>
              <a:t> </a:t>
            </a:r>
            <a:r>
              <a:rPr lang="es-ES" smtClean="0"/>
              <a:t>organiza las claves de búsqueda, con sus punteros de registros asociados, en una estructura de archivos asociativa</a:t>
            </a:r>
            <a:r>
              <a:rPr lang="en-US" smtClean="0"/>
              <a:t>.</a:t>
            </a:r>
          </a:p>
          <a:p>
            <a:r>
              <a:rPr lang="es-ES" smtClean="0"/>
              <a:t>En su sentido estricto, los índices asociativos son siempre índices secundarios</a:t>
            </a:r>
            <a:endParaRPr lang="en-US" smtClean="0"/>
          </a:p>
          <a:p>
            <a:pPr lvl="1"/>
            <a:r>
              <a:rPr lang="es-ES" smtClean="0"/>
              <a:t>si el propio archivo está organizado empleando asociación, no es necesario un índice asociativo primario independiente de él, que emplee la misma clave de búsqueda</a:t>
            </a:r>
            <a:r>
              <a:rPr lang="en-US" smtClean="0"/>
              <a:t>.  </a:t>
            </a:r>
          </a:p>
          <a:p>
            <a:pPr lvl="1"/>
            <a:r>
              <a:rPr lang="es-ES" smtClean="0"/>
              <a:t>Sin embargo, se emplea el término índice asociativo para referirse, tanto a las estructuras de índices secundarios, como a los archivos organizados en asociación</a:t>
            </a:r>
            <a:r>
              <a:rPr lang="en-US" smtClean="0"/>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a:defRPr/>
            </a:pPr>
            <a:r>
              <a:rPr lang="es-ES" smtClean="0"/>
              <a:t>Ejemplo de índice asociativo</a:t>
            </a:r>
            <a:endParaRPr lang="en-US" b="0" smtClean="0">
              <a:solidFill>
                <a:schemeClr val="tx1"/>
              </a:solidFill>
              <a:effectLst/>
            </a:endParaRPr>
          </a:p>
        </p:txBody>
      </p:sp>
      <p:pic>
        <p:nvPicPr>
          <p:cNvPr id="56323" name="Picture 6"/>
          <p:cNvPicPr>
            <a:picLocks noChangeAspect="1" noChangeArrowheads="1"/>
          </p:cNvPicPr>
          <p:nvPr/>
        </p:nvPicPr>
        <p:blipFill>
          <a:blip r:embed="rId2"/>
          <a:srcRect/>
          <a:stretch>
            <a:fillRect/>
          </a:stretch>
        </p:blipFill>
        <p:spPr bwMode="auto">
          <a:xfrm>
            <a:off x="1176338" y="841375"/>
            <a:ext cx="6842125" cy="5551488"/>
          </a:xfrm>
          <a:prstGeom prst="rect">
            <a:avLst/>
          </a:prstGeom>
          <a:noFill/>
          <a:ln w="57150" cmpd="thickThin">
            <a:solidFill>
              <a:schemeClr val="tx2"/>
            </a:solid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785813" y="95250"/>
            <a:ext cx="8077200" cy="609600"/>
          </a:xfrm>
        </p:spPr>
        <p:txBody>
          <a:bodyPr/>
          <a:lstStyle/>
          <a:p>
            <a:pPr>
              <a:defRPr/>
            </a:pPr>
            <a:r>
              <a:rPr lang="es-ES" smtClean="0"/>
              <a:t>Deficiencias de la asociación estática</a:t>
            </a:r>
            <a:endParaRPr lang="en-US" b="0" smtClean="0">
              <a:solidFill>
                <a:schemeClr val="tx1"/>
              </a:solidFill>
              <a:effectLst/>
            </a:endParaRPr>
          </a:p>
        </p:txBody>
      </p:sp>
      <p:sp>
        <p:nvSpPr>
          <p:cNvPr id="57347" name="Rectangle 3"/>
          <p:cNvSpPr>
            <a:spLocks noGrp="1" noChangeArrowheads="1"/>
          </p:cNvSpPr>
          <p:nvPr>
            <p:ph type="body" idx="1"/>
          </p:nvPr>
        </p:nvSpPr>
        <p:spPr>
          <a:xfrm>
            <a:off x="990600" y="958850"/>
            <a:ext cx="8153400" cy="4114800"/>
          </a:xfrm>
        </p:spPr>
        <p:txBody>
          <a:bodyPr/>
          <a:lstStyle/>
          <a:p>
            <a:r>
              <a:rPr lang="es-ES" smtClean="0"/>
              <a:t>En la asociación estática la función </a:t>
            </a:r>
            <a:r>
              <a:rPr lang="es-ES" i="1" smtClean="0"/>
              <a:t>h</a:t>
            </a:r>
            <a:r>
              <a:rPr lang="es-ES" smtClean="0"/>
              <a:t> asocia valores de claves de búsqueda a un determinado conjunto </a:t>
            </a:r>
            <a:r>
              <a:rPr lang="es-ES" i="1" smtClean="0"/>
              <a:t>B</a:t>
            </a:r>
            <a:r>
              <a:rPr lang="es-ES" smtClean="0"/>
              <a:t>, de direcciones de cajones</a:t>
            </a:r>
            <a:r>
              <a:rPr lang="en-US" smtClean="0"/>
              <a:t>.</a:t>
            </a:r>
          </a:p>
          <a:p>
            <a:pPr lvl="1"/>
            <a:r>
              <a:rPr lang="es-ES" smtClean="0"/>
              <a:t>Las bases de datos crecen con el tiempo.  Si el número inicial de cajones es demasiado pequeño, disminuirá el rendimiento debido a los muchos desbordamientos</a:t>
            </a:r>
            <a:r>
              <a:rPr lang="en-US" smtClean="0"/>
              <a:t>.</a:t>
            </a:r>
          </a:p>
          <a:p>
            <a:pPr lvl="1"/>
            <a:r>
              <a:rPr lang="es-ES" smtClean="0"/>
              <a:t>Si se anticipa el tamaño del archivo en algún momento del futuro, y en consecuencia el número de cajones asignados, un aumento significativo de espacio se desperdiciará inicialmente</a:t>
            </a:r>
            <a:r>
              <a:rPr lang="en-US" smtClean="0"/>
              <a:t>.</a:t>
            </a:r>
          </a:p>
          <a:p>
            <a:pPr lvl="1"/>
            <a:r>
              <a:rPr lang="es-ES" smtClean="0"/>
              <a:t>Si disminuye la base de datos, nuevamente se desperdiciará espacio</a:t>
            </a:r>
            <a:r>
              <a:rPr lang="en-US" smtClean="0"/>
              <a:t>.</a:t>
            </a:r>
          </a:p>
          <a:p>
            <a:pPr lvl="1"/>
            <a:r>
              <a:rPr lang="es-ES" smtClean="0"/>
              <a:t>Una opción es la reorganización periódica del archivo con una nueva función de asociación, pero es muy costoso</a:t>
            </a:r>
            <a:r>
              <a:rPr lang="en-US" smtClean="0"/>
              <a:t>.</a:t>
            </a:r>
          </a:p>
          <a:p>
            <a:r>
              <a:rPr lang="es-ES" smtClean="0"/>
              <a:t>Estos problemas se pueden evitar empleando técnicas que permitan que el número de cajones se modifique dinámicamente</a:t>
            </a:r>
            <a:r>
              <a:rPr lang="en-US" smtClean="0"/>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pPr>
              <a:defRPr/>
            </a:pPr>
            <a:r>
              <a:rPr lang="es-ES" smtClean="0"/>
              <a:t>Asociación dinámica</a:t>
            </a:r>
            <a:endParaRPr lang="en-US" b="0" smtClean="0">
              <a:solidFill>
                <a:schemeClr val="tx1"/>
              </a:solidFill>
              <a:effectLst/>
            </a:endParaRPr>
          </a:p>
        </p:txBody>
      </p:sp>
      <p:sp>
        <p:nvSpPr>
          <p:cNvPr id="58371" name="Rectangle 3"/>
          <p:cNvSpPr>
            <a:spLocks noGrp="1" noChangeArrowheads="1"/>
          </p:cNvSpPr>
          <p:nvPr>
            <p:ph type="body" idx="1"/>
          </p:nvPr>
        </p:nvSpPr>
        <p:spPr>
          <a:xfrm>
            <a:off x="952500" y="904875"/>
            <a:ext cx="7785100" cy="5422900"/>
          </a:xfrm>
        </p:spPr>
        <p:txBody>
          <a:bodyPr/>
          <a:lstStyle/>
          <a:p>
            <a:pPr>
              <a:lnSpc>
                <a:spcPct val="90000"/>
              </a:lnSpc>
            </a:pPr>
            <a:r>
              <a:rPr lang="es-ES" smtClean="0"/>
              <a:t>Buena para las bases de datos que aumentan y disminuyen de tamaño</a:t>
            </a:r>
            <a:endParaRPr lang="en-US" smtClean="0"/>
          </a:p>
          <a:p>
            <a:pPr>
              <a:lnSpc>
                <a:spcPct val="90000"/>
              </a:lnSpc>
            </a:pPr>
            <a:r>
              <a:rPr lang="es-ES" smtClean="0"/>
              <a:t>Permite modificar dinámicamente la función de asociación</a:t>
            </a:r>
            <a:endParaRPr lang="en-US" smtClean="0"/>
          </a:p>
          <a:p>
            <a:pPr>
              <a:lnSpc>
                <a:spcPct val="90000"/>
              </a:lnSpc>
            </a:pPr>
            <a:r>
              <a:rPr lang="es-ES" b="1" smtClean="0">
                <a:solidFill>
                  <a:schemeClr val="tx2"/>
                </a:solidFill>
              </a:rPr>
              <a:t>Asociación extensible</a:t>
            </a:r>
            <a:r>
              <a:rPr lang="es-ES" smtClean="0"/>
              <a:t> – una forma de asociación dinámica</a:t>
            </a:r>
            <a:endParaRPr lang="en-US" smtClean="0"/>
          </a:p>
          <a:p>
            <a:pPr lvl="1">
              <a:lnSpc>
                <a:spcPct val="90000"/>
              </a:lnSpc>
            </a:pPr>
            <a:r>
              <a:rPr lang="es-ES" smtClean="0"/>
              <a:t>La función de asociación genera valores en un amplio rango — generalmente </a:t>
            </a:r>
            <a:r>
              <a:rPr lang="es-ES" i="1" smtClean="0"/>
              <a:t>b</a:t>
            </a:r>
            <a:r>
              <a:rPr lang="es-ES" smtClean="0"/>
              <a:t>-bit enteros, con </a:t>
            </a:r>
            <a:r>
              <a:rPr lang="es-ES" i="1" smtClean="0"/>
              <a:t>b</a:t>
            </a:r>
            <a:r>
              <a:rPr lang="es-ES" smtClean="0"/>
              <a:t> = 32</a:t>
            </a:r>
            <a:r>
              <a:rPr lang="en-US" smtClean="0"/>
              <a:t>.</a:t>
            </a:r>
          </a:p>
          <a:p>
            <a:pPr lvl="1">
              <a:lnSpc>
                <a:spcPct val="90000"/>
              </a:lnSpc>
            </a:pPr>
            <a:r>
              <a:rPr lang="es-ES" smtClean="0"/>
              <a:t>En cualquier momento se emplea sólo un prefijo de la función de asociación, para indexar en una tabla de direcciones de cajones</a:t>
            </a:r>
            <a:r>
              <a:rPr lang="en-US" smtClean="0"/>
              <a:t>.   </a:t>
            </a:r>
          </a:p>
          <a:p>
            <a:pPr lvl="1">
              <a:lnSpc>
                <a:spcPct val="90000"/>
              </a:lnSpc>
            </a:pPr>
            <a:r>
              <a:rPr lang="es-ES" smtClean="0"/>
              <a:t>Sea la longitud del prefijo </a:t>
            </a:r>
            <a:r>
              <a:rPr lang="es-ES" i="1" smtClean="0"/>
              <a:t>i</a:t>
            </a:r>
            <a:r>
              <a:rPr lang="es-ES" smtClean="0"/>
              <a:t> bits, donde 0 </a:t>
            </a:r>
            <a:r>
              <a:rPr lang="es-ES" smtClean="0">
                <a:sym typeface="Symbol" pitchFamily="18" charset="2"/>
              </a:rPr>
              <a:t></a:t>
            </a:r>
            <a:r>
              <a:rPr lang="es-ES" smtClean="0"/>
              <a:t> </a:t>
            </a:r>
            <a:r>
              <a:rPr lang="es-ES" i="1" smtClean="0"/>
              <a:t>i</a:t>
            </a:r>
            <a:r>
              <a:rPr lang="es-ES" smtClean="0"/>
              <a:t> </a:t>
            </a:r>
            <a:r>
              <a:rPr lang="es-ES" smtClean="0">
                <a:sym typeface="Symbol" pitchFamily="18" charset="2"/>
              </a:rPr>
              <a:t></a:t>
            </a:r>
            <a:r>
              <a:rPr lang="es-ES" smtClean="0"/>
              <a:t> 32.</a:t>
            </a:r>
            <a:endParaRPr lang="en-US" smtClean="0">
              <a:sym typeface="Symbol" pitchFamily="18" charset="2"/>
            </a:endParaRPr>
          </a:p>
          <a:p>
            <a:pPr lvl="1">
              <a:lnSpc>
                <a:spcPct val="90000"/>
              </a:lnSpc>
            </a:pPr>
            <a:r>
              <a:rPr lang="es-ES" smtClean="0"/>
              <a:t>El tamaño de la tabla de direcciones de los cajones es = 2</a:t>
            </a:r>
            <a:r>
              <a:rPr lang="es-ES" baseline="30000" smtClean="0"/>
              <a:t>i.</a:t>
            </a:r>
            <a:r>
              <a:rPr lang="es-ES" smtClean="0"/>
              <a:t>  Inicialmente </a:t>
            </a:r>
            <a:r>
              <a:rPr lang="es-ES" i="1" smtClean="0"/>
              <a:t>i</a:t>
            </a:r>
            <a:r>
              <a:rPr lang="es-ES" smtClean="0"/>
              <a:t> = 0</a:t>
            </a:r>
            <a:endParaRPr lang="en-US" smtClean="0">
              <a:sym typeface="Symbol" pitchFamily="18" charset="2"/>
            </a:endParaRPr>
          </a:p>
          <a:p>
            <a:pPr lvl="1">
              <a:lnSpc>
                <a:spcPct val="90000"/>
              </a:lnSpc>
            </a:pPr>
            <a:r>
              <a:rPr lang="es-ES" smtClean="0"/>
              <a:t>El valor de </a:t>
            </a:r>
            <a:r>
              <a:rPr lang="es-ES" i="1" smtClean="0"/>
              <a:t>i</a:t>
            </a:r>
            <a:r>
              <a:rPr lang="es-ES" smtClean="0"/>
              <a:t> crece y disminuye según lo hace el tamaño de la base de datos</a:t>
            </a:r>
            <a:r>
              <a:rPr lang="en-US" smtClean="0">
                <a:sym typeface="Symbol" pitchFamily="18" charset="2"/>
              </a:rPr>
              <a:t>.</a:t>
            </a:r>
          </a:p>
          <a:p>
            <a:pPr lvl="1">
              <a:lnSpc>
                <a:spcPct val="90000"/>
              </a:lnSpc>
            </a:pPr>
            <a:r>
              <a:rPr lang="es-ES" smtClean="0"/>
              <a:t>Múltiples entradas en la tabla de direcciones de los cajones pueden apuntar a un cajón</a:t>
            </a:r>
            <a:r>
              <a:rPr lang="en-US" smtClean="0"/>
              <a:t>. </a:t>
            </a:r>
          </a:p>
          <a:p>
            <a:pPr lvl="1">
              <a:lnSpc>
                <a:spcPct val="90000"/>
              </a:lnSpc>
            </a:pPr>
            <a:r>
              <a:rPr lang="es-ES" smtClean="0"/>
              <a:t>Así, el número real de cajones es &lt; 2</a:t>
            </a:r>
            <a:r>
              <a:rPr lang="es-ES" i="1" baseline="30000" smtClean="0"/>
              <a:t>i</a:t>
            </a:r>
            <a:endParaRPr lang="en-US" smtClean="0">
              <a:sym typeface="Symbol" pitchFamily="18" charset="2"/>
            </a:endParaRPr>
          </a:p>
          <a:p>
            <a:pPr lvl="2">
              <a:lnSpc>
                <a:spcPct val="90000"/>
              </a:lnSpc>
            </a:pPr>
            <a:r>
              <a:rPr lang="es-ES" smtClean="0"/>
              <a:t>El número de cajones también cambia dinámicamente debido a las agrupaciones y divisiones de los cajones</a:t>
            </a:r>
            <a:r>
              <a:rPr lang="en-US" smtClean="0">
                <a:sym typeface="Symbol" pitchFamily="18" charset="2"/>
              </a:rPr>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641350" y="368300"/>
            <a:ext cx="8077200" cy="609600"/>
          </a:xfrm>
        </p:spPr>
        <p:txBody>
          <a:bodyPr/>
          <a:lstStyle/>
          <a:p>
            <a:pPr>
              <a:defRPr/>
            </a:pPr>
            <a:r>
              <a:rPr lang="es-ES" smtClean="0"/>
              <a:t>Estructura de asociación extensible general</a:t>
            </a:r>
            <a:endParaRPr lang="en-US" b="0" smtClean="0">
              <a:solidFill>
                <a:schemeClr val="tx1"/>
              </a:solidFill>
              <a:effectLst/>
            </a:endParaRPr>
          </a:p>
        </p:txBody>
      </p:sp>
      <p:sp>
        <p:nvSpPr>
          <p:cNvPr id="59395" name="Text Box 6"/>
          <p:cNvSpPr txBox="1">
            <a:spLocks noChangeArrowheads="1"/>
          </p:cNvSpPr>
          <p:nvPr/>
        </p:nvSpPr>
        <p:spPr bwMode="auto">
          <a:xfrm>
            <a:off x="1376363" y="5492750"/>
            <a:ext cx="5994400" cy="1006475"/>
          </a:xfrm>
          <a:prstGeom prst="rect">
            <a:avLst/>
          </a:prstGeom>
          <a:noFill/>
          <a:ln w="9525">
            <a:noFill/>
            <a:miter lim="800000"/>
            <a:headEnd/>
            <a:tailEnd/>
          </a:ln>
        </p:spPr>
        <p:txBody>
          <a:bodyPr anchor="ctr">
            <a:spAutoFit/>
          </a:bodyPr>
          <a:lstStyle/>
          <a:p>
            <a:pPr algn="ctr">
              <a:spcBef>
                <a:spcPct val="50000"/>
              </a:spcBef>
            </a:pPr>
            <a:r>
              <a:rPr lang="es-ES" sz="2000"/>
              <a:t>En esta estructura, </a:t>
            </a:r>
            <a:r>
              <a:rPr lang="es-ES" sz="2000" i="1"/>
              <a:t>i</a:t>
            </a:r>
            <a:r>
              <a:rPr lang="es-ES" sz="2000" baseline="-25000"/>
              <a:t>2</a:t>
            </a:r>
            <a:r>
              <a:rPr lang="es-ES" sz="2000"/>
              <a:t> = </a:t>
            </a:r>
            <a:r>
              <a:rPr lang="es-ES" sz="2000" i="1"/>
              <a:t>i</a:t>
            </a:r>
            <a:r>
              <a:rPr lang="es-ES" sz="2000" baseline="-25000"/>
              <a:t>3</a:t>
            </a:r>
            <a:r>
              <a:rPr lang="es-ES" sz="2000"/>
              <a:t> = </a:t>
            </a:r>
            <a:r>
              <a:rPr lang="es-ES" sz="2000" i="1"/>
              <a:t>i</a:t>
            </a:r>
            <a:r>
              <a:rPr lang="es-ES" sz="2000"/>
              <a:t>, mientras que </a:t>
            </a:r>
            <a:r>
              <a:rPr lang="es-ES" sz="2000" i="1"/>
              <a:t>i</a:t>
            </a:r>
            <a:r>
              <a:rPr lang="es-ES" sz="2000" baseline="-25000"/>
              <a:t>1</a:t>
            </a:r>
            <a:r>
              <a:rPr lang="es-ES" sz="2000"/>
              <a:t> = </a:t>
            </a:r>
            <a:r>
              <a:rPr lang="es-ES" sz="2000" i="1"/>
              <a:t>i </a:t>
            </a:r>
            <a:r>
              <a:rPr lang="es-ES" sz="2000"/>
              <a:t>– 1 (para obtener más detalles, véase la siguiente transparencia)</a:t>
            </a:r>
          </a:p>
        </p:txBody>
      </p:sp>
      <p:pic>
        <p:nvPicPr>
          <p:cNvPr id="59396" name="Picture 7"/>
          <p:cNvPicPr>
            <a:picLocks noChangeAspect="1" noChangeArrowheads="1"/>
          </p:cNvPicPr>
          <p:nvPr/>
        </p:nvPicPr>
        <p:blipFill>
          <a:blip r:embed="rId2"/>
          <a:srcRect/>
          <a:stretch>
            <a:fillRect/>
          </a:stretch>
        </p:blipFill>
        <p:spPr bwMode="auto">
          <a:xfrm>
            <a:off x="968375" y="1168400"/>
            <a:ext cx="7000875" cy="4157663"/>
          </a:xfrm>
          <a:prstGeom prst="rect">
            <a:avLst/>
          </a:prstGeom>
          <a:noFill/>
          <a:ln w="57150" cmpd="thickThin">
            <a:solidFill>
              <a:schemeClr val="tx2"/>
            </a:solid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641350" y="441325"/>
            <a:ext cx="8077200" cy="609600"/>
          </a:xfrm>
        </p:spPr>
        <p:txBody>
          <a:bodyPr/>
          <a:lstStyle/>
          <a:p>
            <a:pPr>
              <a:defRPr/>
            </a:pPr>
            <a:r>
              <a:rPr lang="es-ES" smtClean="0"/>
              <a:t>Uso de la estructura de asociación extensible</a:t>
            </a:r>
            <a:endParaRPr lang="en-US" b="0" smtClean="0">
              <a:solidFill>
                <a:schemeClr val="tx1"/>
              </a:solidFill>
              <a:effectLst/>
            </a:endParaRPr>
          </a:p>
        </p:txBody>
      </p:sp>
      <p:sp>
        <p:nvSpPr>
          <p:cNvPr id="60419" name="Rectangle 3"/>
          <p:cNvSpPr>
            <a:spLocks noGrp="1" noChangeArrowheads="1"/>
          </p:cNvSpPr>
          <p:nvPr>
            <p:ph type="body" idx="1"/>
          </p:nvPr>
        </p:nvSpPr>
        <p:spPr>
          <a:xfrm>
            <a:off x="757238" y="1158875"/>
            <a:ext cx="7929562" cy="4681538"/>
          </a:xfrm>
        </p:spPr>
        <p:txBody>
          <a:bodyPr/>
          <a:lstStyle/>
          <a:p>
            <a:r>
              <a:rPr lang="es-ES" smtClean="0"/>
              <a:t>Cada cajón </a:t>
            </a:r>
            <a:r>
              <a:rPr lang="es-ES" i="1" smtClean="0"/>
              <a:t>j</a:t>
            </a:r>
            <a:r>
              <a:rPr lang="es-ES" smtClean="0"/>
              <a:t> almacena un valor </a:t>
            </a:r>
            <a:r>
              <a:rPr lang="es-ES" i="1" smtClean="0"/>
              <a:t>i</a:t>
            </a:r>
            <a:r>
              <a:rPr lang="es-ES" i="1" baseline="-25000" smtClean="0"/>
              <a:t>j</a:t>
            </a:r>
            <a:r>
              <a:rPr lang="es-ES" i="1" smtClean="0"/>
              <a:t>; </a:t>
            </a:r>
            <a:r>
              <a:rPr lang="es-ES" smtClean="0"/>
              <a:t>todas las entradas que apuntan al mismo cajón tienen los mismos valores sobre los primeros </a:t>
            </a:r>
            <a:r>
              <a:rPr lang="es-ES" i="1" smtClean="0"/>
              <a:t>i</a:t>
            </a:r>
            <a:r>
              <a:rPr lang="es-ES" i="1" baseline="-25000" smtClean="0"/>
              <a:t>j</a:t>
            </a:r>
            <a:r>
              <a:rPr lang="es-ES" smtClean="0"/>
              <a:t> bits</a:t>
            </a:r>
            <a:r>
              <a:rPr lang="en-US" smtClean="0"/>
              <a:t>.</a:t>
            </a:r>
            <a:r>
              <a:rPr lang="en-US" i="1" smtClean="0"/>
              <a:t> </a:t>
            </a:r>
          </a:p>
          <a:p>
            <a:r>
              <a:rPr lang="es-ES" smtClean="0"/>
              <a:t>Para localizar el cajón que contiene la clave de búsqueda </a:t>
            </a:r>
            <a:r>
              <a:rPr lang="es-ES" i="1" smtClean="0"/>
              <a:t>K</a:t>
            </a:r>
            <a:r>
              <a:rPr lang="es-ES" i="1" baseline="-25000" smtClean="0"/>
              <a:t>j</a:t>
            </a:r>
            <a:r>
              <a:rPr lang="es-ES" smtClean="0"/>
              <a:t>:</a:t>
            </a:r>
            <a:endParaRPr lang="en-US" smtClean="0"/>
          </a:p>
          <a:p>
            <a:pPr lvl="1">
              <a:buFont typeface="Monotype Sorts" pitchFamily="2" charset="2"/>
              <a:buNone/>
            </a:pPr>
            <a:r>
              <a:rPr lang="en-US" smtClean="0"/>
              <a:t>1.	</a:t>
            </a:r>
            <a:r>
              <a:rPr lang="es-ES" smtClean="0"/>
              <a:t>Calcular </a:t>
            </a:r>
            <a:r>
              <a:rPr lang="en-US" i="1" smtClean="0"/>
              <a:t>h(K</a:t>
            </a:r>
            <a:r>
              <a:rPr lang="en-US" i="1" baseline="-25000" smtClean="0"/>
              <a:t>j</a:t>
            </a:r>
            <a:r>
              <a:rPr lang="en-US" i="1" smtClean="0"/>
              <a:t>) = X</a:t>
            </a:r>
            <a:endParaRPr lang="en-US" smtClean="0"/>
          </a:p>
          <a:p>
            <a:pPr lvl="1">
              <a:buFont typeface="Monotype Sorts" pitchFamily="2" charset="2"/>
              <a:buNone/>
            </a:pPr>
            <a:r>
              <a:rPr lang="en-US" smtClean="0"/>
              <a:t>2.	</a:t>
            </a:r>
            <a:r>
              <a:rPr lang="es-ES" smtClean="0"/>
              <a:t>Emplear los primeros </a:t>
            </a:r>
            <a:r>
              <a:rPr lang="es-ES" i="1" smtClean="0"/>
              <a:t>j</a:t>
            </a:r>
            <a:r>
              <a:rPr lang="es-ES" smtClean="0"/>
              <a:t> bits de orden superior de </a:t>
            </a:r>
            <a:r>
              <a:rPr lang="es-ES" i="1" smtClean="0"/>
              <a:t>X</a:t>
            </a:r>
            <a:r>
              <a:rPr lang="es-ES" smtClean="0"/>
              <a:t> como un desplazamiento en la tabla de direcciones de los cajones, y seguir el puntero al cajón apropiado</a:t>
            </a:r>
            <a:endParaRPr lang="en-US" smtClean="0"/>
          </a:p>
          <a:p>
            <a:r>
              <a:rPr lang="es-ES" smtClean="0"/>
              <a:t>Para insertar un registro con valor de clave de búsqueda </a:t>
            </a:r>
            <a:r>
              <a:rPr lang="es-ES" i="1" smtClean="0"/>
              <a:t>K</a:t>
            </a:r>
            <a:r>
              <a:rPr lang="es-ES" i="1" baseline="-25000" smtClean="0"/>
              <a:t>j</a:t>
            </a:r>
            <a:r>
              <a:rPr lang="es-ES" smtClean="0"/>
              <a:t> </a:t>
            </a:r>
            <a:endParaRPr lang="en-US" smtClean="0"/>
          </a:p>
          <a:p>
            <a:pPr lvl="1"/>
            <a:r>
              <a:rPr lang="es-ES" smtClean="0"/>
              <a:t>seguir el mismo procedimiento de búsqueda y localizar, por ejemplo, el cajón </a:t>
            </a:r>
            <a:r>
              <a:rPr lang="es-ES" i="1" smtClean="0"/>
              <a:t>j</a:t>
            </a:r>
            <a:r>
              <a:rPr lang="es-ES" smtClean="0"/>
              <a:t>.</a:t>
            </a:r>
            <a:endParaRPr lang="en-US" smtClean="0"/>
          </a:p>
          <a:p>
            <a:pPr lvl="1"/>
            <a:r>
              <a:rPr lang="es-ES" smtClean="0"/>
              <a:t>Si hay espacio en el cajón </a:t>
            </a:r>
            <a:r>
              <a:rPr lang="es-ES" i="1" smtClean="0"/>
              <a:t>j</a:t>
            </a:r>
            <a:r>
              <a:rPr lang="es-ES" smtClean="0"/>
              <a:t> insertar un registro en él.</a:t>
            </a:r>
            <a:endParaRPr lang="en-US" smtClean="0"/>
          </a:p>
          <a:p>
            <a:pPr lvl="1"/>
            <a:r>
              <a:rPr lang="es-ES" smtClean="0"/>
              <a:t>De lo contrario se debe dividir el cajón y reintentar la inserción (siguiente transparencia</a:t>
            </a:r>
            <a:r>
              <a:rPr lang="en-US" smtClean="0"/>
              <a:t>).</a:t>
            </a:r>
          </a:p>
          <a:p>
            <a:pPr lvl="2"/>
            <a:r>
              <a:rPr lang="es-ES" smtClean="0"/>
              <a:t>En algunos casos, en su lugar, se emplean cajones de desbordamiento (se verá en breve</a:t>
            </a:r>
            <a:r>
              <a:rPr lang="en-US" smtClean="0"/>
              <a:t>)</a:t>
            </a:r>
          </a:p>
          <a:p>
            <a:pPr>
              <a:buFont typeface="Monotype Sorts" pitchFamily="2" charset="2"/>
              <a:buNone/>
            </a:pPr>
            <a:r>
              <a:rPr lang="en-US" smtClean="0"/>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628650" y="350838"/>
            <a:ext cx="8077200" cy="609600"/>
          </a:xfrm>
        </p:spPr>
        <p:txBody>
          <a:bodyPr/>
          <a:lstStyle/>
          <a:p>
            <a:pPr>
              <a:defRPr/>
            </a:pPr>
            <a:r>
              <a:rPr lang="es-ES" smtClean="0"/>
              <a:t>Actualizaciones en la estructura de asociación extensible</a:t>
            </a:r>
            <a:endParaRPr lang="en-US" b="0" smtClean="0">
              <a:solidFill>
                <a:schemeClr val="tx1"/>
              </a:solidFill>
              <a:effectLst/>
            </a:endParaRPr>
          </a:p>
        </p:txBody>
      </p:sp>
      <p:sp>
        <p:nvSpPr>
          <p:cNvPr id="61443" name="Rectangle 3"/>
          <p:cNvSpPr>
            <a:spLocks noGrp="1" noChangeArrowheads="1"/>
          </p:cNvSpPr>
          <p:nvPr>
            <p:ph type="body" idx="1"/>
          </p:nvPr>
        </p:nvSpPr>
        <p:spPr>
          <a:xfrm>
            <a:off x="695325" y="1187450"/>
            <a:ext cx="7929563" cy="5000625"/>
          </a:xfrm>
        </p:spPr>
        <p:txBody>
          <a:bodyPr/>
          <a:lstStyle/>
          <a:p>
            <a:r>
              <a:rPr lang="es-ES" smtClean="0"/>
              <a:t>Si </a:t>
            </a:r>
            <a:r>
              <a:rPr lang="es-ES" i="1" smtClean="0"/>
              <a:t>i</a:t>
            </a:r>
            <a:r>
              <a:rPr lang="es-ES" smtClean="0"/>
              <a:t> &gt; </a:t>
            </a:r>
            <a:r>
              <a:rPr lang="es-ES" i="1" smtClean="0"/>
              <a:t>i</a:t>
            </a:r>
            <a:r>
              <a:rPr lang="es-ES" i="1" baseline="-25000" smtClean="0"/>
              <a:t>j</a:t>
            </a:r>
            <a:r>
              <a:rPr lang="es-ES" smtClean="0"/>
              <a:t> (más de un puntero al cajón </a:t>
            </a:r>
            <a:r>
              <a:rPr lang="es-ES" i="1" smtClean="0"/>
              <a:t>j</a:t>
            </a:r>
            <a:r>
              <a:rPr lang="es-ES" smtClean="0"/>
              <a:t>)</a:t>
            </a:r>
            <a:endParaRPr lang="en-US" smtClean="0"/>
          </a:p>
          <a:p>
            <a:pPr lvl="1"/>
            <a:r>
              <a:rPr lang="es-ES" smtClean="0"/>
              <a:t>asignar un nuevo cajón </a:t>
            </a:r>
            <a:r>
              <a:rPr lang="es-ES" i="1" smtClean="0"/>
              <a:t>z</a:t>
            </a:r>
            <a:r>
              <a:rPr lang="es-ES" smtClean="0"/>
              <a:t> y definir </a:t>
            </a:r>
            <a:r>
              <a:rPr lang="es-ES" i="1" smtClean="0"/>
              <a:t>i</a:t>
            </a:r>
            <a:r>
              <a:rPr lang="es-ES" i="1" baseline="-25000" smtClean="0"/>
              <a:t>j</a:t>
            </a:r>
            <a:r>
              <a:rPr lang="es-ES" i="1" smtClean="0"/>
              <a:t> </a:t>
            </a:r>
            <a:r>
              <a:rPr lang="es-ES" smtClean="0"/>
              <a:t>y </a:t>
            </a:r>
            <a:r>
              <a:rPr lang="es-ES" i="1" smtClean="0"/>
              <a:t>i</a:t>
            </a:r>
            <a:r>
              <a:rPr lang="es-ES" i="1" baseline="-25000" smtClean="0"/>
              <a:t>z</a:t>
            </a:r>
            <a:r>
              <a:rPr lang="es-ES" smtClean="0"/>
              <a:t> para el viejo </a:t>
            </a:r>
            <a:r>
              <a:rPr lang="es-ES" i="1" smtClean="0"/>
              <a:t>i</a:t>
            </a:r>
            <a:r>
              <a:rPr lang="es-ES" i="1" baseline="-25000" smtClean="0"/>
              <a:t>j</a:t>
            </a:r>
            <a:r>
              <a:rPr lang="es-ES" smtClean="0"/>
              <a:t> -+ 1.</a:t>
            </a:r>
            <a:endParaRPr lang="en-US" smtClean="0"/>
          </a:p>
          <a:p>
            <a:pPr lvl="1"/>
            <a:r>
              <a:rPr lang="es-ES" smtClean="0"/>
              <a:t>hacer que la segunda mitad de las entradas de la tabla de direcciones de los cajones que apuntan a </a:t>
            </a:r>
            <a:r>
              <a:rPr lang="es-ES" i="1" smtClean="0"/>
              <a:t>j</a:t>
            </a:r>
            <a:r>
              <a:rPr lang="es-ES" smtClean="0"/>
              <a:t>, lo hagan a </a:t>
            </a:r>
            <a:r>
              <a:rPr lang="es-ES" i="1" smtClean="0"/>
              <a:t>z</a:t>
            </a:r>
            <a:r>
              <a:rPr lang="es-ES" smtClean="0"/>
              <a:t>.</a:t>
            </a:r>
            <a:endParaRPr lang="en-US" i="1" smtClean="0"/>
          </a:p>
          <a:p>
            <a:pPr lvl="1"/>
            <a:r>
              <a:rPr lang="es-ES" smtClean="0"/>
              <a:t>eliminar y volver a insertar cada registro en el cajón </a:t>
            </a:r>
            <a:r>
              <a:rPr lang="es-ES" i="1" smtClean="0"/>
              <a:t>j</a:t>
            </a:r>
            <a:r>
              <a:rPr lang="es-ES" smtClean="0"/>
              <a:t>.</a:t>
            </a:r>
            <a:endParaRPr lang="en-US" i="1" smtClean="0"/>
          </a:p>
          <a:p>
            <a:pPr lvl="1"/>
            <a:r>
              <a:rPr lang="es-ES" smtClean="0"/>
              <a:t>recalcular el nuevo cajón para </a:t>
            </a:r>
            <a:r>
              <a:rPr lang="es-ES" i="1" smtClean="0"/>
              <a:t>K</a:t>
            </a:r>
            <a:r>
              <a:rPr lang="es-ES" i="1" baseline="-25000" smtClean="0"/>
              <a:t>j</a:t>
            </a:r>
            <a:r>
              <a:rPr lang="es-ES" i="1" smtClean="0"/>
              <a:t> </a:t>
            </a:r>
            <a:r>
              <a:rPr lang="es-ES" smtClean="0"/>
              <a:t>e insertar un registro en el cajón (si el cajón está todavía lleno, son necesarias aún más divisiones)</a:t>
            </a:r>
            <a:endParaRPr lang="en-US" smtClean="0"/>
          </a:p>
          <a:p>
            <a:r>
              <a:rPr lang="es-ES" smtClean="0"/>
              <a:t>Si </a:t>
            </a:r>
            <a:r>
              <a:rPr lang="es-ES" i="1" smtClean="0"/>
              <a:t>i</a:t>
            </a:r>
            <a:r>
              <a:rPr lang="es-ES" smtClean="0"/>
              <a:t> = </a:t>
            </a:r>
            <a:r>
              <a:rPr lang="es-ES" i="1" smtClean="0"/>
              <a:t>i</a:t>
            </a:r>
            <a:r>
              <a:rPr lang="es-ES" i="1" baseline="-25000" smtClean="0"/>
              <a:t>j</a:t>
            </a:r>
            <a:r>
              <a:rPr lang="es-ES" smtClean="0"/>
              <a:t> (sólo un puntero al cajón </a:t>
            </a:r>
            <a:r>
              <a:rPr lang="es-ES" i="1" smtClean="0"/>
              <a:t>j</a:t>
            </a:r>
            <a:r>
              <a:rPr lang="es-ES" smtClean="0"/>
              <a:t>)</a:t>
            </a:r>
            <a:endParaRPr lang="en-US" smtClean="0"/>
          </a:p>
          <a:p>
            <a:pPr lvl="1"/>
            <a:r>
              <a:rPr lang="es-ES" smtClean="0"/>
              <a:t>incrementar </a:t>
            </a:r>
            <a:r>
              <a:rPr lang="es-ES" i="1" smtClean="0"/>
              <a:t>i</a:t>
            </a:r>
            <a:r>
              <a:rPr lang="es-ES" smtClean="0"/>
              <a:t> y doblar el tamaño de la tabla de direcciones de los cajones</a:t>
            </a:r>
            <a:r>
              <a:rPr lang="en-US" smtClean="0"/>
              <a:t>.</a:t>
            </a:r>
          </a:p>
          <a:p>
            <a:pPr lvl="1"/>
            <a:r>
              <a:rPr lang="es-ES" smtClean="0"/>
              <a:t>sustituir cada entrada en la tabla por dos entradas que apunten al mismo cajón</a:t>
            </a:r>
            <a:r>
              <a:rPr lang="en-US" smtClean="0"/>
              <a:t>.</a:t>
            </a:r>
          </a:p>
          <a:p>
            <a:pPr lvl="1"/>
            <a:r>
              <a:rPr lang="es-ES" smtClean="0"/>
              <a:t>recalcular la nueva entrada de la tabla de direcciones de los cajones para </a:t>
            </a:r>
            <a:r>
              <a:rPr lang="es-ES" i="1" smtClean="0"/>
              <a:t>K</a:t>
            </a:r>
            <a:r>
              <a:rPr lang="es-ES" i="1" baseline="-25000" smtClean="0"/>
              <a:t>j</a:t>
            </a:r>
            <a:r>
              <a:rPr lang="es-ES" smtClean="0"/>
              <a:t/>
            </a:r>
            <a:br>
              <a:rPr lang="es-ES" smtClean="0"/>
            </a:br>
            <a:r>
              <a:rPr lang="es-ES" smtClean="0"/>
              <a:t>Ahora </a:t>
            </a:r>
            <a:r>
              <a:rPr lang="es-ES" i="1" smtClean="0"/>
              <a:t>i </a:t>
            </a:r>
            <a:r>
              <a:rPr lang="es-ES" smtClean="0"/>
              <a:t>&gt; </a:t>
            </a:r>
            <a:r>
              <a:rPr lang="es-ES" i="1" smtClean="0"/>
              <a:t>i</a:t>
            </a:r>
            <a:r>
              <a:rPr lang="es-ES" i="1" baseline="-25000" smtClean="0"/>
              <a:t>j</a:t>
            </a:r>
            <a:r>
              <a:rPr lang="es-ES" smtClean="0"/>
              <a:t>  por lo que emplear el primero de los casos anteriores</a:t>
            </a:r>
            <a:r>
              <a:rPr lang="en-US" smtClean="0"/>
              <a:t>.   </a:t>
            </a:r>
          </a:p>
        </p:txBody>
      </p:sp>
      <p:sp>
        <p:nvSpPr>
          <p:cNvPr id="61444" name="Text Box 4"/>
          <p:cNvSpPr txBox="1">
            <a:spLocks noChangeArrowheads="1"/>
          </p:cNvSpPr>
          <p:nvPr/>
        </p:nvSpPr>
        <p:spPr bwMode="auto">
          <a:xfrm>
            <a:off x="319088" y="881063"/>
            <a:ext cx="8426450" cy="366712"/>
          </a:xfrm>
          <a:prstGeom prst="rect">
            <a:avLst/>
          </a:prstGeom>
          <a:noFill/>
          <a:ln w="9525">
            <a:noFill/>
            <a:miter lim="800000"/>
            <a:headEnd/>
            <a:tailEnd/>
          </a:ln>
        </p:spPr>
        <p:txBody>
          <a:bodyPr anchor="ctr">
            <a:spAutoFit/>
          </a:bodyPr>
          <a:lstStyle/>
          <a:p>
            <a:pPr algn="ctr">
              <a:spcBef>
                <a:spcPct val="50000"/>
              </a:spcBef>
            </a:pPr>
            <a:r>
              <a:rPr lang="es-ES" sz="1800"/>
              <a:t>Para dividir un cajón </a:t>
            </a:r>
            <a:r>
              <a:rPr lang="es-ES" sz="1800" i="1"/>
              <a:t>j</a:t>
            </a:r>
            <a:r>
              <a:rPr lang="es-ES" sz="1800"/>
              <a:t> al insertar un registro con el valor de clave de búsqueda </a:t>
            </a:r>
            <a:r>
              <a:rPr lang="es-ES" sz="1800" i="1"/>
              <a:t>K</a:t>
            </a:r>
            <a:r>
              <a:rPr lang="es-ES" sz="1800" i="1" baseline="-25000"/>
              <a:t>j</a:t>
            </a:r>
            <a:r>
              <a:rPr lang="es-ES" sz="1800"/>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641350" y="509588"/>
            <a:ext cx="7954963" cy="457200"/>
          </a:xfrm>
        </p:spPr>
        <p:txBody>
          <a:bodyPr/>
          <a:lstStyle/>
          <a:p>
            <a:pPr>
              <a:defRPr/>
            </a:pPr>
            <a:r>
              <a:rPr lang="es-ES" smtClean="0"/>
              <a:t>Actualizaciones en la estructura de asociación extensible</a:t>
            </a:r>
            <a:r>
              <a:rPr lang="es-ES" b="0" smtClean="0">
                <a:solidFill>
                  <a:schemeClr val="tx1"/>
                </a:solidFill>
                <a:effectLst/>
              </a:rPr>
              <a:t> </a:t>
            </a:r>
            <a:r>
              <a:rPr lang="en-US" smtClean="0"/>
              <a:t>(Cont.)</a:t>
            </a:r>
          </a:p>
        </p:txBody>
      </p:sp>
      <p:sp>
        <p:nvSpPr>
          <p:cNvPr id="62467" name="Rectangle 3"/>
          <p:cNvSpPr>
            <a:spLocks noGrp="1" noChangeArrowheads="1"/>
          </p:cNvSpPr>
          <p:nvPr>
            <p:ph type="body" idx="1"/>
          </p:nvPr>
        </p:nvSpPr>
        <p:spPr>
          <a:xfrm>
            <a:off x="752475" y="1314450"/>
            <a:ext cx="8196263" cy="4491038"/>
          </a:xfrm>
        </p:spPr>
        <p:txBody>
          <a:bodyPr/>
          <a:lstStyle/>
          <a:p>
            <a:pPr>
              <a:lnSpc>
                <a:spcPct val="90000"/>
              </a:lnSpc>
            </a:pPr>
            <a:r>
              <a:rPr lang="es-ES" smtClean="0"/>
              <a:t>Cuando se inserta un valor, si el cajón se llena después de varias divisiones (es decir, </a:t>
            </a:r>
            <a:r>
              <a:rPr lang="es-ES" i="1" smtClean="0"/>
              <a:t>i</a:t>
            </a:r>
            <a:r>
              <a:rPr lang="es-ES" smtClean="0"/>
              <a:t> alcanza algún límite </a:t>
            </a:r>
            <a:r>
              <a:rPr lang="es-ES" i="1" smtClean="0"/>
              <a:t>b</a:t>
            </a:r>
            <a:r>
              <a:rPr lang="es-ES" smtClean="0"/>
              <a:t>) crear un cajón de desbordamiento en vez de dividir aún más la tabla de entradas del cajón</a:t>
            </a:r>
            <a:r>
              <a:rPr lang="en-US" smtClean="0"/>
              <a:t>.</a:t>
            </a:r>
          </a:p>
          <a:p>
            <a:pPr>
              <a:lnSpc>
                <a:spcPct val="90000"/>
              </a:lnSpc>
            </a:pPr>
            <a:r>
              <a:rPr lang="es-ES" smtClean="0"/>
              <a:t>Para borrar un valor de la clave</a:t>
            </a:r>
            <a:r>
              <a:rPr lang="en-US" smtClean="0"/>
              <a:t>, </a:t>
            </a:r>
          </a:p>
          <a:p>
            <a:pPr lvl="1">
              <a:lnSpc>
                <a:spcPct val="90000"/>
              </a:lnSpc>
            </a:pPr>
            <a:r>
              <a:rPr lang="es-ES" smtClean="0"/>
              <a:t>localizarlo en su cajón y eliminarlo</a:t>
            </a:r>
            <a:r>
              <a:rPr lang="en-US" smtClean="0"/>
              <a:t>. </a:t>
            </a:r>
          </a:p>
          <a:p>
            <a:pPr lvl="1">
              <a:lnSpc>
                <a:spcPct val="90000"/>
              </a:lnSpc>
            </a:pPr>
            <a:r>
              <a:rPr lang="es-ES" smtClean="0"/>
              <a:t>El propio cajón se puede eliminar si se queda vacío (con actualizaciones apropiadas a la tabla de direcciones de los cajones</a:t>
            </a:r>
            <a:r>
              <a:rPr lang="en-US" smtClean="0"/>
              <a:t>). </a:t>
            </a:r>
          </a:p>
          <a:p>
            <a:pPr lvl="1">
              <a:lnSpc>
                <a:spcPct val="90000"/>
              </a:lnSpc>
            </a:pPr>
            <a:r>
              <a:rPr lang="es-ES" smtClean="0"/>
              <a:t>Se pueden hacer agrupaciones de cajones (sólo se pueden agrupar con un cajón “compañero” que tenga el mismo valor de i</a:t>
            </a:r>
            <a:r>
              <a:rPr lang="es-ES" baseline="-25000" smtClean="0"/>
              <a:t>j</a:t>
            </a:r>
            <a:r>
              <a:rPr lang="es-ES" smtClean="0"/>
              <a:t> y el mismo prefijo i</a:t>
            </a:r>
            <a:r>
              <a:rPr lang="es-ES" baseline="-25000" smtClean="0"/>
              <a:t>j </a:t>
            </a:r>
            <a:r>
              <a:rPr lang="es-ES" smtClean="0"/>
              <a:t>–1,si está presente</a:t>
            </a:r>
            <a:r>
              <a:rPr lang="en-US" smtClean="0"/>
              <a:t>) </a:t>
            </a:r>
          </a:p>
          <a:p>
            <a:pPr lvl="1">
              <a:lnSpc>
                <a:spcPct val="90000"/>
              </a:lnSpc>
            </a:pPr>
            <a:r>
              <a:rPr lang="es-ES" smtClean="0"/>
              <a:t>Es también posible disminuir el tamaño de la tabla de direcciones de los cajones</a:t>
            </a:r>
            <a:endParaRPr lang="en-US" smtClean="0"/>
          </a:p>
          <a:p>
            <a:pPr lvl="2">
              <a:lnSpc>
                <a:spcPct val="90000"/>
              </a:lnSpc>
            </a:pPr>
            <a:r>
              <a:rPr lang="es-ES" smtClean="0"/>
              <a:t>Nota: reducir el tamaño de la tabla de direcciones de los cajones es una operación costosa y sólo se debería hacer si el número de cajones se hace mucho más pequeño que el tamaño de la tabla</a:t>
            </a:r>
            <a:endParaRPr lang="en-US"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269875" y="495300"/>
            <a:ext cx="8631238" cy="457200"/>
          </a:xfrm>
        </p:spPr>
        <p:txBody>
          <a:bodyPr/>
          <a:lstStyle/>
          <a:p>
            <a:pPr>
              <a:defRPr/>
            </a:pPr>
            <a:r>
              <a:rPr lang="es-ES" smtClean="0"/>
              <a:t>Uso de la estructura de asociación extensible:  Ejemplo</a:t>
            </a:r>
            <a:r>
              <a:rPr lang="es-ES" b="0" smtClean="0">
                <a:solidFill>
                  <a:schemeClr val="tx1"/>
                </a:solidFill>
                <a:effectLst/>
              </a:rPr>
              <a:t> </a:t>
            </a:r>
            <a:endParaRPr lang="en-US" b="0" smtClean="0">
              <a:solidFill>
                <a:schemeClr val="tx1"/>
              </a:solidFill>
              <a:effectLst/>
            </a:endParaRPr>
          </a:p>
        </p:txBody>
      </p:sp>
      <p:sp>
        <p:nvSpPr>
          <p:cNvPr id="63491" name="Text Box 6"/>
          <p:cNvSpPr txBox="1">
            <a:spLocks noChangeArrowheads="1"/>
          </p:cNvSpPr>
          <p:nvPr/>
        </p:nvSpPr>
        <p:spPr bwMode="auto">
          <a:xfrm>
            <a:off x="1384300" y="5935663"/>
            <a:ext cx="5749925" cy="396875"/>
          </a:xfrm>
          <a:prstGeom prst="rect">
            <a:avLst/>
          </a:prstGeom>
          <a:noFill/>
          <a:ln w="9525">
            <a:noFill/>
            <a:miter lim="800000"/>
            <a:headEnd/>
            <a:tailEnd/>
          </a:ln>
        </p:spPr>
        <p:txBody>
          <a:bodyPr wrap="none" anchor="ctr">
            <a:spAutoFit/>
          </a:bodyPr>
          <a:lstStyle/>
          <a:p>
            <a:pPr algn="ctr">
              <a:spcBef>
                <a:spcPct val="50000"/>
              </a:spcBef>
            </a:pPr>
            <a:r>
              <a:rPr lang="es-ES" sz="2000"/>
              <a:t>Estructura asociativa inicial, tamaño del cajón = 2</a:t>
            </a:r>
          </a:p>
        </p:txBody>
      </p:sp>
      <p:pic>
        <p:nvPicPr>
          <p:cNvPr id="63492" name="Picture 9"/>
          <p:cNvPicPr>
            <a:picLocks noChangeAspect="1" noChangeArrowheads="1"/>
          </p:cNvPicPr>
          <p:nvPr/>
        </p:nvPicPr>
        <p:blipFill>
          <a:blip r:embed="rId2"/>
          <a:srcRect/>
          <a:stretch>
            <a:fillRect/>
          </a:stretch>
        </p:blipFill>
        <p:spPr bwMode="auto">
          <a:xfrm>
            <a:off x="1214438" y="1227138"/>
            <a:ext cx="6940550" cy="2049462"/>
          </a:xfrm>
          <a:prstGeom prst="rect">
            <a:avLst/>
          </a:prstGeom>
          <a:noFill/>
          <a:ln w="57150" cmpd="thickThin">
            <a:solidFill>
              <a:schemeClr val="tx2"/>
            </a:solidFill>
            <a:miter lim="800000"/>
            <a:headEnd/>
            <a:tailEnd/>
          </a:ln>
        </p:spPr>
      </p:pic>
      <p:pic>
        <p:nvPicPr>
          <p:cNvPr id="63493" name="Picture 10"/>
          <p:cNvPicPr>
            <a:picLocks noChangeAspect="1" noChangeArrowheads="1"/>
          </p:cNvPicPr>
          <p:nvPr/>
        </p:nvPicPr>
        <p:blipFill>
          <a:blip r:embed="rId3"/>
          <a:srcRect/>
          <a:stretch>
            <a:fillRect/>
          </a:stretch>
        </p:blipFill>
        <p:spPr bwMode="auto">
          <a:xfrm>
            <a:off x="895350" y="3675063"/>
            <a:ext cx="7543800" cy="1689100"/>
          </a:xfrm>
          <a:prstGeom prst="rect">
            <a:avLst/>
          </a:prstGeom>
          <a:noFill/>
          <a:ln w="57150" cmpd="thickThin">
            <a:solidFill>
              <a:schemeClr val="tx2"/>
            </a:solid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pPr>
              <a:defRPr/>
            </a:pPr>
            <a:r>
              <a:rPr lang="es-ES" smtClean="0"/>
              <a:t>Archivos de índice denso</a:t>
            </a:r>
            <a:endParaRPr lang="en-US" b="0" smtClean="0">
              <a:solidFill>
                <a:schemeClr val="tx1"/>
              </a:solidFill>
              <a:effectLst/>
            </a:endParaRPr>
          </a:p>
        </p:txBody>
      </p:sp>
      <p:sp>
        <p:nvSpPr>
          <p:cNvPr id="10243" name="Rectangle 3"/>
          <p:cNvSpPr>
            <a:spLocks noGrp="1" noChangeArrowheads="1"/>
          </p:cNvSpPr>
          <p:nvPr>
            <p:ph type="body" idx="1"/>
          </p:nvPr>
        </p:nvSpPr>
        <p:spPr>
          <a:xfrm>
            <a:off x="814388" y="1093788"/>
            <a:ext cx="7661275" cy="966787"/>
          </a:xfrm>
        </p:spPr>
        <p:txBody>
          <a:bodyPr/>
          <a:lstStyle/>
          <a:p>
            <a:r>
              <a:rPr lang="es-ES" smtClean="0">
                <a:solidFill>
                  <a:schemeClr val="tx2"/>
                </a:solidFill>
              </a:rPr>
              <a:t>Índice denso</a:t>
            </a:r>
            <a:r>
              <a:rPr lang="es-ES" smtClean="0"/>
              <a:t> — Registro del índice que aparece por cada valor de la clave de búsqueda del archivo</a:t>
            </a:r>
            <a:r>
              <a:rPr lang="en-US" smtClean="0"/>
              <a:t>. </a:t>
            </a:r>
          </a:p>
        </p:txBody>
      </p:sp>
      <p:pic>
        <p:nvPicPr>
          <p:cNvPr id="10244" name="Picture 8"/>
          <p:cNvPicPr>
            <a:picLocks noChangeAspect="1" noChangeArrowheads="1"/>
          </p:cNvPicPr>
          <p:nvPr/>
        </p:nvPicPr>
        <p:blipFill>
          <a:blip r:embed="rId2"/>
          <a:srcRect/>
          <a:stretch>
            <a:fillRect/>
          </a:stretch>
        </p:blipFill>
        <p:spPr bwMode="auto">
          <a:xfrm>
            <a:off x="457200" y="1779588"/>
            <a:ext cx="8283575" cy="4216400"/>
          </a:xfrm>
          <a:prstGeom prst="rect">
            <a:avLst/>
          </a:prstGeom>
          <a:noFill/>
          <a:ln w="57150" cmpd="thickThin">
            <a:solidFill>
              <a:schemeClr val="tx2"/>
            </a:solid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pPr>
              <a:defRPr/>
            </a:pPr>
            <a:r>
              <a:rPr lang="es-ES" smtClean="0"/>
              <a:t>Ejemplo</a:t>
            </a:r>
            <a:r>
              <a:rPr lang="es-ES" b="0" smtClean="0">
                <a:solidFill>
                  <a:schemeClr val="tx1"/>
                </a:solidFill>
                <a:effectLst/>
              </a:rPr>
              <a:t> </a:t>
            </a:r>
            <a:r>
              <a:rPr lang="en-US" smtClean="0"/>
              <a:t>(Cont.)</a:t>
            </a:r>
          </a:p>
        </p:txBody>
      </p:sp>
      <p:sp>
        <p:nvSpPr>
          <p:cNvPr id="64515" name="Rectangle 3"/>
          <p:cNvSpPr>
            <a:spLocks noGrp="1" noChangeArrowheads="1"/>
          </p:cNvSpPr>
          <p:nvPr>
            <p:ph type="body" idx="1"/>
          </p:nvPr>
        </p:nvSpPr>
        <p:spPr>
          <a:xfrm>
            <a:off x="388938" y="1176338"/>
            <a:ext cx="7848600" cy="1263650"/>
          </a:xfrm>
        </p:spPr>
        <p:txBody>
          <a:bodyPr/>
          <a:lstStyle/>
          <a:p>
            <a:r>
              <a:rPr lang="es-ES" smtClean="0"/>
              <a:t>Estructura de asociación después de la inserción de un registro “Barcelona” y dos registros “Daimiel”</a:t>
            </a:r>
            <a:endParaRPr lang="en-US" smtClean="0"/>
          </a:p>
        </p:txBody>
      </p:sp>
      <p:pic>
        <p:nvPicPr>
          <p:cNvPr id="64516" name="Picture 5"/>
          <p:cNvPicPr>
            <a:picLocks noChangeAspect="1" noChangeArrowheads="1"/>
          </p:cNvPicPr>
          <p:nvPr/>
        </p:nvPicPr>
        <p:blipFill>
          <a:blip r:embed="rId2"/>
          <a:srcRect/>
          <a:stretch>
            <a:fillRect/>
          </a:stretch>
        </p:blipFill>
        <p:spPr bwMode="auto">
          <a:xfrm>
            <a:off x="230188" y="2001838"/>
            <a:ext cx="8726487" cy="4249737"/>
          </a:xfrm>
          <a:prstGeom prst="rect">
            <a:avLst/>
          </a:prstGeom>
          <a:noFill/>
          <a:ln w="57150" cmpd="thickThin">
            <a:solidFill>
              <a:schemeClr val="tx2"/>
            </a:solid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pPr>
              <a:defRPr/>
            </a:pPr>
            <a:r>
              <a:rPr lang="es-ES" smtClean="0"/>
              <a:t>Ejemplo </a:t>
            </a:r>
            <a:r>
              <a:rPr lang="en-US" smtClean="0"/>
              <a:t>(Cont.)</a:t>
            </a:r>
          </a:p>
        </p:txBody>
      </p:sp>
      <p:sp>
        <p:nvSpPr>
          <p:cNvPr id="65539" name="Text Box 4"/>
          <p:cNvSpPr txBox="1">
            <a:spLocks noChangeArrowheads="1"/>
          </p:cNvSpPr>
          <p:nvPr/>
        </p:nvSpPr>
        <p:spPr bwMode="auto">
          <a:xfrm>
            <a:off x="420688" y="862013"/>
            <a:ext cx="8188325" cy="457200"/>
          </a:xfrm>
          <a:prstGeom prst="rect">
            <a:avLst/>
          </a:prstGeom>
          <a:noFill/>
          <a:ln w="9525">
            <a:noFill/>
            <a:miter lim="800000"/>
            <a:headEnd/>
            <a:tailEnd/>
          </a:ln>
        </p:spPr>
        <p:txBody>
          <a:bodyPr wrap="none" anchor="ctr">
            <a:spAutoFit/>
          </a:bodyPr>
          <a:lstStyle/>
          <a:p>
            <a:pPr algn="ctr">
              <a:spcBef>
                <a:spcPct val="50000"/>
              </a:spcBef>
            </a:pPr>
            <a:r>
              <a:rPr lang="es-ES" sz="2000"/>
              <a:t>Estructura de asociación después de la inserción del registro “Madrid”.</a:t>
            </a:r>
            <a:r>
              <a:rPr lang="es-ES" sz="2400">
                <a:latin typeface="Times New Roman" pitchFamily="18" charset="0"/>
              </a:rPr>
              <a:t> </a:t>
            </a:r>
            <a:endParaRPr lang="en-US" sz="2400">
              <a:latin typeface="Times New Roman" pitchFamily="18" charset="0"/>
            </a:endParaRPr>
          </a:p>
        </p:txBody>
      </p:sp>
      <p:pic>
        <p:nvPicPr>
          <p:cNvPr id="65540" name="Picture 6"/>
          <p:cNvPicPr>
            <a:picLocks noChangeAspect="1" noChangeArrowheads="1"/>
          </p:cNvPicPr>
          <p:nvPr/>
        </p:nvPicPr>
        <p:blipFill>
          <a:blip r:embed="rId2"/>
          <a:srcRect/>
          <a:stretch>
            <a:fillRect/>
          </a:stretch>
        </p:blipFill>
        <p:spPr bwMode="auto">
          <a:xfrm>
            <a:off x="176213" y="1438275"/>
            <a:ext cx="8867775" cy="4892675"/>
          </a:xfrm>
          <a:prstGeom prst="rect">
            <a:avLst/>
          </a:prstGeom>
          <a:noFill/>
          <a:ln w="57150" cmpd="thickThin">
            <a:solidFill>
              <a:schemeClr val="tx2"/>
            </a:solid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pPr>
              <a:defRPr/>
            </a:pPr>
            <a:r>
              <a:rPr lang="es-ES" smtClean="0"/>
              <a:t>Ejemplo </a:t>
            </a:r>
            <a:r>
              <a:rPr lang="en-US" smtClean="0"/>
              <a:t>(Cont.)</a:t>
            </a:r>
          </a:p>
        </p:txBody>
      </p:sp>
      <p:sp>
        <p:nvSpPr>
          <p:cNvPr id="66563" name="Text Box 4"/>
          <p:cNvSpPr txBox="1">
            <a:spLocks noChangeArrowheads="1"/>
          </p:cNvSpPr>
          <p:nvPr/>
        </p:nvSpPr>
        <p:spPr bwMode="auto">
          <a:xfrm>
            <a:off x="585788" y="5751513"/>
            <a:ext cx="6845300" cy="701675"/>
          </a:xfrm>
          <a:prstGeom prst="rect">
            <a:avLst/>
          </a:prstGeom>
          <a:noFill/>
          <a:ln w="9525">
            <a:noFill/>
            <a:miter lim="800000"/>
            <a:headEnd/>
            <a:tailEnd/>
          </a:ln>
        </p:spPr>
        <p:txBody>
          <a:bodyPr anchor="ctr">
            <a:spAutoFit/>
          </a:bodyPr>
          <a:lstStyle/>
          <a:p>
            <a:pPr algn="ctr">
              <a:spcBef>
                <a:spcPct val="50000"/>
              </a:spcBef>
            </a:pPr>
            <a:r>
              <a:rPr lang="es-ES" sz="2000"/>
              <a:t>Estructura de asociación después de la inserción de tres registros “Pamplona”.</a:t>
            </a:r>
            <a:endParaRPr lang="en-US" sz="2000"/>
          </a:p>
        </p:txBody>
      </p:sp>
      <p:pic>
        <p:nvPicPr>
          <p:cNvPr id="66564" name="Picture 6"/>
          <p:cNvPicPr>
            <a:picLocks noChangeAspect="1" noChangeArrowheads="1"/>
          </p:cNvPicPr>
          <p:nvPr/>
        </p:nvPicPr>
        <p:blipFill>
          <a:blip r:embed="rId2"/>
          <a:srcRect/>
          <a:stretch>
            <a:fillRect/>
          </a:stretch>
        </p:blipFill>
        <p:spPr bwMode="auto">
          <a:xfrm>
            <a:off x="225425" y="1093788"/>
            <a:ext cx="8766175" cy="4495800"/>
          </a:xfrm>
          <a:prstGeom prst="rect">
            <a:avLst/>
          </a:prstGeom>
          <a:noFill/>
          <a:ln w="57150" cmpd="thickThin">
            <a:solidFill>
              <a:schemeClr val="tx2"/>
            </a:solid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lstStyle/>
          <a:p>
            <a:pPr>
              <a:defRPr/>
            </a:pPr>
            <a:r>
              <a:rPr lang="es-ES" smtClean="0"/>
              <a:t>Ejemplo </a:t>
            </a:r>
            <a:r>
              <a:rPr lang="en-US" smtClean="0"/>
              <a:t>(Cont.)</a:t>
            </a:r>
          </a:p>
        </p:txBody>
      </p:sp>
      <p:sp>
        <p:nvSpPr>
          <p:cNvPr id="67587" name="Rectangle 3"/>
          <p:cNvSpPr>
            <a:spLocks noGrp="1" noChangeArrowheads="1"/>
          </p:cNvSpPr>
          <p:nvPr>
            <p:ph type="body" idx="1"/>
          </p:nvPr>
        </p:nvSpPr>
        <p:spPr/>
        <p:txBody>
          <a:bodyPr/>
          <a:lstStyle/>
          <a:p>
            <a:r>
              <a:rPr lang="es-ES" smtClean="0"/>
              <a:t>Estructura de asociación después de la inserción de los registros “Reus” y “Ronda”</a:t>
            </a:r>
            <a:endParaRPr lang="en-US" smtClean="0"/>
          </a:p>
        </p:txBody>
      </p:sp>
      <p:pic>
        <p:nvPicPr>
          <p:cNvPr id="67588" name="Picture 6"/>
          <p:cNvPicPr>
            <a:picLocks noChangeAspect="1" noChangeArrowheads="1"/>
          </p:cNvPicPr>
          <p:nvPr/>
        </p:nvPicPr>
        <p:blipFill>
          <a:blip r:embed="rId2"/>
          <a:srcRect/>
          <a:stretch>
            <a:fillRect/>
          </a:stretch>
        </p:blipFill>
        <p:spPr bwMode="auto">
          <a:xfrm>
            <a:off x="661988" y="1768475"/>
            <a:ext cx="7267575" cy="4791075"/>
          </a:xfrm>
          <a:prstGeom prst="rect">
            <a:avLst/>
          </a:prstGeom>
          <a:noFill/>
          <a:ln w="57150" cmpd="thickThin">
            <a:solidFill>
              <a:schemeClr val="tx2"/>
            </a:solid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a:xfrm>
            <a:off x="679450" y="454025"/>
            <a:ext cx="8077200" cy="609600"/>
          </a:xfrm>
        </p:spPr>
        <p:txBody>
          <a:bodyPr/>
          <a:lstStyle/>
          <a:p>
            <a:pPr>
              <a:defRPr/>
            </a:pPr>
            <a:r>
              <a:rPr lang="es-ES" smtClean="0"/>
              <a:t>Asociación extensible vs otros esquemas</a:t>
            </a:r>
            <a:endParaRPr lang="en-US" b="0" smtClean="0">
              <a:solidFill>
                <a:schemeClr val="tx1"/>
              </a:solidFill>
              <a:effectLst/>
            </a:endParaRPr>
          </a:p>
        </p:txBody>
      </p:sp>
      <p:sp>
        <p:nvSpPr>
          <p:cNvPr id="68611" name="Rectangle 3"/>
          <p:cNvSpPr>
            <a:spLocks noGrp="1" noChangeArrowheads="1"/>
          </p:cNvSpPr>
          <p:nvPr>
            <p:ph type="body" idx="1"/>
          </p:nvPr>
        </p:nvSpPr>
        <p:spPr/>
        <p:txBody>
          <a:bodyPr/>
          <a:lstStyle/>
          <a:p>
            <a:r>
              <a:rPr lang="es-ES" smtClean="0"/>
              <a:t>Ventajas de la asociación extensible</a:t>
            </a:r>
            <a:r>
              <a:rPr lang="en-US" smtClean="0"/>
              <a:t>:  </a:t>
            </a:r>
          </a:p>
          <a:p>
            <a:pPr lvl="1"/>
            <a:r>
              <a:rPr lang="es-ES" smtClean="0"/>
              <a:t>Las prestaciones de la asociación no disminuyen con el crecimiento del archivo</a:t>
            </a:r>
            <a:endParaRPr lang="en-US" smtClean="0"/>
          </a:p>
          <a:p>
            <a:pPr lvl="1"/>
            <a:r>
              <a:rPr lang="es-ES" smtClean="0"/>
              <a:t>Costes de espacio mínimos</a:t>
            </a:r>
            <a:endParaRPr lang="en-US" smtClean="0"/>
          </a:p>
          <a:p>
            <a:r>
              <a:rPr lang="es-ES" smtClean="0"/>
              <a:t>Inconvenientes de la asociación extensible</a:t>
            </a:r>
            <a:endParaRPr lang="en-US" smtClean="0"/>
          </a:p>
          <a:p>
            <a:pPr lvl="1"/>
            <a:r>
              <a:rPr lang="es-ES" smtClean="0"/>
              <a:t>Nivel extra de falta de dirección para encontrar el registro deseado</a:t>
            </a:r>
            <a:endParaRPr lang="en-US" smtClean="0"/>
          </a:p>
          <a:p>
            <a:pPr lvl="1"/>
            <a:r>
              <a:rPr lang="es-ES" smtClean="0"/>
              <a:t>La tabla de direcciones de los cajones puede hacerse muy grande (más que la memoria</a:t>
            </a:r>
            <a:r>
              <a:rPr lang="en-US" smtClean="0"/>
              <a:t>)</a:t>
            </a:r>
          </a:p>
          <a:p>
            <a:pPr lvl="2"/>
            <a:r>
              <a:rPr lang="es-ES" smtClean="0"/>
              <a:t>¡Necesita una estructura de árbol para localizar el registro deseado en la estructura</a:t>
            </a:r>
            <a:r>
              <a:rPr lang="en-US" smtClean="0"/>
              <a:t>!</a:t>
            </a:r>
          </a:p>
          <a:p>
            <a:pPr lvl="1"/>
            <a:r>
              <a:rPr lang="es-ES" smtClean="0"/>
              <a:t>El cambio del tamaño de la tabla de direcciones de cajones es una operación costosa</a:t>
            </a:r>
            <a:endParaRPr lang="en-US" smtClean="0"/>
          </a:p>
          <a:p>
            <a:r>
              <a:rPr lang="es-ES" smtClean="0"/>
              <a:t>La </a:t>
            </a:r>
            <a:r>
              <a:rPr lang="es-ES" b="1" smtClean="0">
                <a:solidFill>
                  <a:schemeClr val="tx2"/>
                </a:solidFill>
              </a:rPr>
              <a:t>asociación lineal</a:t>
            </a:r>
            <a:r>
              <a:rPr lang="es-ES" smtClean="0"/>
              <a:t> es un mecanismo alternativo que evita estos inconvenientes, al posible precio de más desbordamientos de cajones</a:t>
            </a:r>
            <a:endParaRPr lang="en-US"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468313" y="595313"/>
            <a:ext cx="9086850" cy="457200"/>
          </a:xfrm>
        </p:spPr>
        <p:txBody>
          <a:bodyPr/>
          <a:lstStyle/>
          <a:p>
            <a:pPr>
              <a:defRPr/>
            </a:pPr>
            <a:r>
              <a:rPr lang="es-ES" smtClean="0"/>
              <a:t>Comparación entre indexación</a:t>
            </a:r>
            <a:br>
              <a:rPr lang="es-ES" smtClean="0"/>
            </a:br>
            <a:r>
              <a:rPr lang="es-ES" smtClean="0"/>
              <a:t>ordenada y asociación</a:t>
            </a:r>
            <a:endParaRPr lang="en-US" b="0" smtClean="0">
              <a:solidFill>
                <a:schemeClr val="tx1"/>
              </a:solidFill>
              <a:effectLst/>
            </a:endParaRPr>
          </a:p>
        </p:txBody>
      </p:sp>
      <p:sp>
        <p:nvSpPr>
          <p:cNvPr id="69635" name="Rectangle 3"/>
          <p:cNvSpPr>
            <a:spLocks noGrp="1" noChangeArrowheads="1"/>
          </p:cNvSpPr>
          <p:nvPr>
            <p:ph type="body" idx="1"/>
          </p:nvPr>
        </p:nvSpPr>
        <p:spPr/>
        <p:txBody>
          <a:bodyPr/>
          <a:lstStyle/>
          <a:p>
            <a:r>
              <a:rPr lang="es-ES" smtClean="0"/>
              <a:t>Coste de una reorganización periódica</a:t>
            </a:r>
            <a:endParaRPr lang="en-US" smtClean="0"/>
          </a:p>
          <a:p>
            <a:r>
              <a:rPr lang="es-ES" smtClean="0"/>
              <a:t>Frecuencia relativa de inserciones y borrados</a:t>
            </a:r>
            <a:endParaRPr lang="en-US" smtClean="0"/>
          </a:p>
          <a:p>
            <a:r>
              <a:rPr lang="es-ES" smtClean="0"/>
              <a:t>¿Es deseable optimizar el tiempo de acceso medio, a costa del tiempo de acceso del peor de los casos?</a:t>
            </a:r>
            <a:endParaRPr lang="en-US" smtClean="0"/>
          </a:p>
          <a:p>
            <a:r>
              <a:rPr lang="es-ES" smtClean="0"/>
              <a:t>Tipo esperado de consultas</a:t>
            </a:r>
            <a:r>
              <a:rPr lang="en-US" smtClean="0"/>
              <a:t>:</a:t>
            </a:r>
          </a:p>
          <a:p>
            <a:pPr lvl="1"/>
            <a:r>
              <a:rPr lang="es-ES" smtClean="0"/>
              <a:t>La asociación es generalmente mejor para recuperar registros que tienen un valor determinado de la clave</a:t>
            </a:r>
            <a:r>
              <a:rPr lang="en-US" smtClean="0"/>
              <a:t>.</a:t>
            </a:r>
          </a:p>
          <a:p>
            <a:pPr lvl="1"/>
            <a:r>
              <a:rPr lang="es-ES" smtClean="0"/>
              <a:t>Si las consultas de rangos son comunes, es preferible que los índices estén ordenados</a:t>
            </a:r>
            <a:endParaRPr lang="en-US"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pPr>
              <a:defRPr/>
            </a:pPr>
            <a:r>
              <a:rPr lang="es-ES" smtClean="0"/>
              <a:t>Índices de mapas de bits</a:t>
            </a:r>
            <a:endParaRPr lang="en-US" b="0" smtClean="0">
              <a:solidFill>
                <a:schemeClr val="tx1"/>
              </a:solidFill>
              <a:effectLst/>
            </a:endParaRPr>
          </a:p>
        </p:txBody>
      </p:sp>
      <p:sp>
        <p:nvSpPr>
          <p:cNvPr id="70659" name="Rectangle 3"/>
          <p:cNvSpPr>
            <a:spLocks noGrp="1" noChangeArrowheads="1"/>
          </p:cNvSpPr>
          <p:nvPr>
            <p:ph type="body" idx="1"/>
          </p:nvPr>
        </p:nvSpPr>
        <p:spPr/>
        <p:txBody>
          <a:bodyPr/>
          <a:lstStyle/>
          <a:p>
            <a:r>
              <a:rPr lang="es-ES" dirty="0" smtClean="0"/>
              <a:t>Los índices de mapas de bits son un tipo especial de índice, diseñado para consultas eficientes sobre claves múltiples</a:t>
            </a:r>
            <a:endParaRPr lang="en-US" dirty="0" smtClean="0"/>
          </a:p>
          <a:p>
            <a:r>
              <a:rPr lang="es-ES" dirty="0" smtClean="0"/>
              <a:t>Los registros en una relación se asume que se numeran secuencialmente desde, por ejemplo, </a:t>
            </a:r>
            <a:r>
              <a:rPr lang="en-US" dirty="0" smtClean="0"/>
              <a:t>0</a:t>
            </a:r>
          </a:p>
          <a:p>
            <a:pPr lvl="1"/>
            <a:r>
              <a:rPr lang="es-ES" dirty="0" smtClean="0"/>
              <a:t>Dado un número </a:t>
            </a:r>
            <a:r>
              <a:rPr lang="es-ES" i="1" dirty="0" smtClean="0"/>
              <a:t>n</a:t>
            </a:r>
            <a:r>
              <a:rPr lang="es-ES" dirty="0" smtClean="0"/>
              <a:t> debe ser fácil recuperar el registro </a:t>
            </a:r>
            <a:r>
              <a:rPr lang="en-US" i="1" dirty="0" smtClean="0"/>
              <a:t>n</a:t>
            </a:r>
            <a:endParaRPr lang="en-US" dirty="0" smtClean="0"/>
          </a:p>
          <a:p>
            <a:pPr lvl="2"/>
            <a:r>
              <a:rPr lang="es-ES" dirty="0" smtClean="0"/>
              <a:t>Particularmente fácil si los registros son de tamaño fijo</a:t>
            </a:r>
            <a:endParaRPr lang="en-US" dirty="0" smtClean="0"/>
          </a:p>
          <a:p>
            <a:r>
              <a:rPr lang="es-ES" dirty="0" smtClean="0"/>
              <a:t>Aplicable sobre atributos que toman un número relativamente pequeño de valores distintos</a:t>
            </a:r>
            <a:endParaRPr lang="en-US" dirty="0" smtClean="0"/>
          </a:p>
          <a:p>
            <a:pPr lvl="1"/>
            <a:r>
              <a:rPr lang="es-ES" dirty="0" smtClean="0"/>
              <a:t>Por ejemplo, sexo, país, provincia</a:t>
            </a:r>
            <a:r>
              <a:rPr lang="en-US" dirty="0" smtClean="0"/>
              <a:t>, …</a:t>
            </a:r>
          </a:p>
          <a:p>
            <a:pPr lvl="1"/>
            <a:r>
              <a:rPr lang="es-ES" dirty="0" smtClean="0"/>
              <a:t>Por ejemplo, nivel de ingresos (ingresos descompuestos en un pequeño número de niveles tales como 0-9.999, 10.000-19.999, 20.000-50.000, 50.000- infinito</a:t>
            </a:r>
            <a:r>
              <a:rPr lang="en-US" dirty="0" smtClean="0"/>
              <a:t>)</a:t>
            </a:r>
          </a:p>
          <a:p>
            <a:r>
              <a:rPr lang="es-ES" dirty="0" smtClean="0"/>
              <a:t>Un mapa de bits es simplemente un </a:t>
            </a:r>
            <a:r>
              <a:rPr lang="es-ES" dirty="0" err="1" smtClean="0"/>
              <a:t>array</a:t>
            </a:r>
            <a:r>
              <a:rPr lang="es-ES" dirty="0" smtClean="0"/>
              <a:t> de bits</a:t>
            </a:r>
            <a:endParaRPr lang="en-US" dirty="0" smtClean="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pPr>
              <a:defRPr/>
            </a:pPr>
            <a:r>
              <a:rPr lang="es-ES" smtClean="0"/>
              <a:t>Índices de mapas de bits</a:t>
            </a:r>
            <a:r>
              <a:rPr lang="es-ES" b="0" smtClean="0">
                <a:solidFill>
                  <a:schemeClr val="tx1"/>
                </a:solidFill>
                <a:effectLst/>
              </a:rPr>
              <a:t> </a:t>
            </a:r>
            <a:r>
              <a:rPr lang="en-US" smtClean="0"/>
              <a:t>(cont.)</a:t>
            </a:r>
          </a:p>
        </p:txBody>
      </p:sp>
      <p:sp>
        <p:nvSpPr>
          <p:cNvPr id="71683" name="Rectangle 3"/>
          <p:cNvSpPr>
            <a:spLocks noGrp="1" noChangeArrowheads="1"/>
          </p:cNvSpPr>
          <p:nvPr>
            <p:ph type="body" idx="1"/>
          </p:nvPr>
        </p:nvSpPr>
        <p:spPr/>
        <p:txBody>
          <a:bodyPr/>
          <a:lstStyle/>
          <a:p>
            <a:r>
              <a:rPr lang="es-ES" smtClean="0"/>
              <a:t>En su forma más simple, un índice de mapa de bits sobre un atributo tiene una mapa de bits por cada valor del atributo</a:t>
            </a:r>
            <a:endParaRPr lang="en-US" smtClean="0"/>
          </a:p>
          <a:p>
            <a:pPr lvl="1"/>
            <a:r>
              <a:rPr lang="es-ES" smtClean="0"/>
              <a:t>El mapa de bits tiene tantos bits como registros</a:t>
            </a:r>
            <a:endParaRPr lang="en-US" smtClean="0"/>
          </a:p>
          <a:p>
            <a:pPr lvl="1"/>
            <a:r>
              <a:rPr lang="es-ES" smtClean="0"/>
              <a:t>En un mapa de bits para el valor </a:t>
            </a:r>
            <a:r>
              <a:rPr lang="es-ES" i="1" smtClean="0"/>
              <a:t>v</a:t>
            </a:r>
            <a:r>
              <a:rPr lang="es-ES" smtClean="0"/>
              <a:t>, el bit para un registro es 1 si el registro tiene el valor </a:t>
            </a:r>
            <a:r>
              <a:rPr lang="es-ES" i="1" smtClean="0"/>
              <a:t>v</a:t>
            </a:r>
            <a:r>
              <a:rPr lang="es-ES" smtClean="0"/>
              <a:t> para el atributo, de lo contrario es 0</a:t>
            </a:r>
            <a:endParaRPr lang="en-US" smtClean="0"/>
          </a:p>
        </p:txBody>
      </p:sp>
      <p:pic>
        <p:nvPicPr>
          <p:cNvPr id="71684" name="Picture 4"/>
          <p:cNvPicPr>
            <a:picLocks noChangeAspect="1" noChangeArrowheads="1"/>
          </p:cNvPicPr>
          <p:nvPr/>
        </p:nvPicPr>
        <p:blipFill>
          <a:blip r:embed="rId2"/>
          <a:srcRect/>
          <a:stretch>
            <a:fillRect/>
          </a:stretch>
        </p:blipFill>
        <p:spPr bwMode="auto">
          <a:xfrm>
            <a:off x="241300" y="3243263"/>
            <a:ext cx="4822825" cy="1920875"/>
          </a:xfrm>
          <a:prstGeom prst="rect">
            <a:avLst/>
          </a:prstGeom>
          <a:noFill/>
          <a:ln w="57150" cmpd="thickThin">
            <a:solidFill>
              <a:schemeClr val="tx2"/>
            </a:solidFill>
            <a:miter lim="800000"/>
            <a:headEnd/>
            <a:tailEnd/>
          </a:ln>
        </p:spPr>
      </p:pic>
      <p:pic>
        <p:nvPicPr>
          <p:cNvPr id="71685" name="Picture 5"/>
          <p:cNvPicPr>
            <a:picLocks noChangeAspect="1" noChangeArrowheads="1"/>
          </p:cNvPicPr>
          <p:nvPr/>
        </p:nvPicPr>
        <p:blipFill>
          <a:blip r:embed="rId3"/>
          <a:srcRect/>
          <a:stretch>
            <a:fillRect/>
          </a:stretch>
        </p:blipFill>
        <p:spPr bwMode="auto">
          <a:xfrm>
            <a:off x="5167313" y="3248025"/>
            <a:ext cx="3543300" cy="2141538"/>
          </a:xfrm>
          <a:prstGeom prst="rect">
            <a:avLst/>
          </a:prstGeom>
          <a:noFill/>
          <a:ln w="57150" cmpd="thickThin">
            <a:solidFill>
              <a:schemeClr val="tx2"/>
            </a:solid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pPr>
              <a:defRPr/>
            </a:pPr>
            <a:r>
              <a:rPr lang="es-ES" smtClean="0"/>
              <a:t>Índices de mapas de bits</a:t>
            </a:r>
            <a:r>
              <a:rPr lang="es-ES" b="0" smtClean="0">
                <a:solidFill>
                  <a:schemeClr val="tx1"/>
                </a:solidFill>
                <a:effectLst/>
              </a:rPr>
              <a:t> </a:t>
            </a:r>
            <a:r>
              <a:rPr lang="en-US" smtClean="0"/>
              <a:t>(cont.)</a:t>
            </a:r>
          </a:p>
        </p:txBody>
      </p:sp>
      <p:sp>
        <p:nvSpPr>
          <p:cNvPr id="72707" name="Rectangle 3"/>
          <p:cNvSpPr>
            <a:spLocks noGrp="1" noChangeArrowheads="1"/>
          </p:cNvSpPr>
          <p:nvPr>
            <p:ph type="body" idx="1"/>
          </p:nvPr>
        </p:nvSpPr>
        <p:spPr>
          <a:xfrm>
            <a:off x="711200" y="776288"/>
            <a:ext cx="8432800" cy="5259387"/>
          </a:xfrm>
        </p:spPr>
        <p:txBody>
          <a:bodyPr/>
          <a:lstStyle/>
          <a:p>
            <a:pPr marL="381000" indent="-381000">
              <a:lnSpc>
                <a:spcPct val="90000"/>
              </a:lnSpc>
            </a:pPr>
            <a:r>
              <a:rPr lang="es-ES" smtClean="0"/>
              <a:t>Los índices de mapas de bits son útiles para consultas sobre atributos múltiples</a:t>
            </a:r>
            <a:endParaRPr lang="en-US" smtClean="0"/>
          </a:p>
          <a:p>
            <a:pPr marL="800100" lvl="1" indent="-342900">
              <a:lnSpc>
                <a:spcPct val="90000"/>
              </a:lnSpc>
            </a:pPr>
            <a:r>
              <a:rPr lang="es-ES" smtClean="0"/>
              <a:t>no son particularmente útiles para consultas de atributos simples</a:t>
            </a:r>
            <a:endParaRPr lang="en-US" smtClean="0"/>
          </a:p>
          <a:p>
            <a:pPr marL="381000" indent="-381000">
              <a:lnSpc>
                <a:spcPct val="90000"/>
              </a:lnSpc>
            </a:pPr>
            <a:r>
              <a:rPr lang="es-ES" smtClean="0"/>
              <a:t>Las consultas son respondidas empleando operaciones de mapas de bits</a:t>
            </a:r>
            <a:endParaRPr lang="en-US" smtClean="0"/>
          </a:p>
          <a:p>
            <a:pPr marL="800100" lvl="1" indent="-342900">
              <a:lnSpc>
                <a:spcPct val="90000"/>
              </a:lnSpc>
            </a:pPr>
            <a:r>
              <a:rPr lang="es-ES" smtClean="0"/>
              <a:t>Inserción </a:t>
            </a:r>
            <a:r>
              <a:rPr lang="en-US" smtClean="0"/>
              <a:t>(and)</a:t>
            </a:r>
          </a:p>
          <a:p>
            <a:pPr marL="800100" lvl="1" indent="-342900">
              <a:lnSpc>
                <a:spcPct val="90000"/>
              </a:lnSpc>
            </a:pPr>
            <a:r>
              <a:rPr lang="es-ES" smtClean="0"/>
              <a:t>Unión </a:t>
            </a:r>
            <a:r>
              <a:rPr lang="en-US" smtClean="0"/>
              <a:t>(or)</a:t>
            </a:r>
          </a:p>
          <a:p>
            <a:pPr marL="800100" lvl="1" indent="-342900">
              <a:lnSpc>
                <a:spcPct val="90000"/>
              </a:lnSpc>
            </a:pPr>
            <a:r>
              <a:rPr lang="es-ES" smtClean="0"/>
              <a:t>Complementariedad </a:t>
            </a:r>
            <a:r>
              <a:rPr lang="en-US" smtClean="0"/>
              <a:t>(not) </a:t>
            </a:r>
          </a:p>
          <a:p>
            <a:pPr marL="381000" indent="-381000">
              <a:lnSpc>
                <a:spcPct val="90000"/>
              </a:lnSpc>
            </a:pPr>
            <a:r>
              <a:rPr lang="es-ES" smtClean="0"/>
              <a:t>Cada operación toma dos mapas de bits del mismo tamaño y aplica la operación sobre los correspondientes bits, para obtener el mapa de bits resultante</a:t>
            </a:r>
            <a:endParaRPr lang="en-US" smtClean="0"/>
          </a:p>
          <a:p>
            <a:pPr marL="800100" lvl="1" indent="-342900">
              <a:lnSpc>
                <a:spcPct val="90000"/>
              </a:lnSpc>
            </a:pPr>
            <a:r>
              <a:rPr lang="es-ES" smtClean="0"/>
              <a:t>Por ejemplo 	</a:t>
            </a:r>
            <a:r>
              <a:rPr lang="en-US" smtClean="0"/>
              <a:t>100110  AND 110011 = 100010</a:t>
            </a:r>
          </a:p>
          <a:p>
            <a:pPr marL="800100" lvl="1" indent="-342900">
              <a:lnSpc>
                <a:spcPct val="90000"/>
              </a:lnSpc>
              <a:buFont typeface="Monotype Sorts" pitchFamily="2" charset="2"/>
              <a:buNone/>
            </a:pPr>
            <a:r>
              <a:rPr lang="en-US" smtClean="0"/>
              <a:t>             		100110  OR   110011 = 110111</a:t>
            </a:r>
            <a:br>
              <a:rPr lang="en-US" smtClean="0"/>
            </a:br>
            <a:r>
              <a:rPr lang="en-US" smtClean="0"/>
              <a:t>                       		NOT 100110  = 011001</a:t>
            </a:r>
          </a:p>
          <a:p>
            <a:pPr marL="800100" lvl="1" indent="-342900">
              <a:lnSpc>
                <a:spcPct val="90000"/>
              </a:lnSpc>
            </a:pPr>
            <a:r>
              <a:rPr lang="es-ES" smtClean="0"/>
              <a:t>Hombres con nivel de ingresos</a:t>
            </a:r>
            <a:r>
              <a:rPr lang="en-US" smtClean="0"/>
              <a:t>:   10010 AND 10100 = 10000</a:t>
            </a:r>
          </a:p>
          <a:p>
            <a:pPr marL="1200150" lvl="2" indent="-342900">
              <a:lnSpc>
                <a:spcPct val="90000"/>
              </a:lnSpc>
            </a:pPr>
            <a:r>
              <a:rPr lang="es-ES" smtClean="0"/>
              <a:t>Entonces se pueden recuperar las tuplas solicitadas</a:t>
            </a:r>
            <a:r>
              <a:rPr lang="en-US" smtClean="0"/>
              <a:t>.</a:t>
            </a:r>
          </a:p>
          <a:p>
            <a:pPr marL="1200150" lvl="2" indent="-342900">
              <a:lnSpc>
                <a:spcPct val="90000"/>
              </a:lnSpc>
            </a:pPr>
            <a:r>
              <a:rPr lang="es-ES" smtClean="0"/>
              <a:t>Contar el número de tuplas equivalentes es incluso más rápido</a:t>
            </a:r>
            <a:endParaRPr lang="en-US"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a:defRPr/>
            </a:pPr>
            <a:r>
              <a:rPr lang="es-ES" smtClean="0"/>
              <a:t>Índices de mapas de bits</a:t>
            </a:r>
            <a:r>
              <a:rPr lang="es-ES" b="0" smtClean="0">
                <a:solidFill>
                  <a:schemeClr val="tx1"/>
                </a:solidFill>
                <a:effectLst/>
              </a:rPr>
              <a:t> </a:t>
            </a:r>
            <a:r>
              <a:rPr lang="en-US" smtClean="0"/>
              <a:t>(cont.)</a:t>
            </a:r>
          </a:p>
        </p:txBody>
      </p:sp>
      <p:sp>
        <p:nvSpPr>
          <p:cNvPr id="73731" name="Rectangle 3"/>
          <p:cNvSpPr>
            <a:spLocks noGrp="1" noChangeArrowheads="1"/>
          </p:cNvSpPr>
          <p:nvPr>
            <p:ph type="body" idx="1"/>
          </p:nvPr>
        </p:nvSpPr>
        <p:spPr>
          <a:xfrm>
            <a:off x="709613" y="876300"/>
            <a:ext cx="8391525" cy="4876800"/>
          </a:xfrm>
        </p:spPr>
        <p:txBody>
          <a:bodyPr/>
          <a:lstStyle/>
          <a:p>
            <a:r>
              <a:rPr lang="es-ES" smtClean="0"/>
              <a:t>Los índices de mapas de bits son generalmente muy pequeños, comparados con el tamaño de la relación</a:t>
            </a:r>
            <a:endParaRPr lang="en-US" smtClean="0"/>
          </a:p>
          <a:p>
            <a:pPr lvl="1"/>
            <a:r>
              <a:rPr lang="es-ES" smtClean="0"/>
              <a:t>Por ejemplo, si el registro es 100 bytes, el espacio para un solo mapa de bits es 1/800 del empleado por la relación</a:t>
            </a:r>
            <a:r>
              <a:rPr lang="en-US" smtClean="0"/>
              <a:t>.  </a:t>
            </a:r>
          </a:p>
          <a:p>
            <a:pPr lvl="2"/>
            <a:r>
              <a:rPr lang="es-ES" smtClean="0"/>
              <a:t>Si el número de valores distintos de los atributos es 8, el mapa de bits es sólo el 1% del tamaño de la relación</a:t>
            </a:r>
            <a:endParaRPr lang="en-US" smtClean="0"/>
          </a:p>
          <a:p>
            <a:r>
              <a:rPr lang="es-ES" smtClean="0"/>
              <a:t>Es necesario gestionar adecuadamente los borrados</a:t>
            </a:r>
            <a:endParaRPr lang="en-US" smtClean="0"/>
          </a:p>
          <a:p>
            <a:pPr lvl="1"/>
            <a:r>
              <a:rPr lang="es-ES" smtClean="0">
                <a:solidFill>
                  <a:schemeClr val="tx2"/>
                </a:solidFill>
              </a:rPr>
              <a:t>Mapa de bits existente</a:t>
            </a:r>
            <a:r>
              <a:rPr lang="es-ES" smtClean="0">
                <a:solidFill>
                  <a:srgbClr val="FF0000"/>
                </a:solidFill>
              </a:rPr>
              <a:t> </a:t>
            </a:r>
            <a:r>
              <a:rPr lang="es-ES" smtClean="0"/>
              <a:t>para notar si hay un registro válido en una ubicación de registros</a:t>
            </a:r>
            <a:endParaRPr lang="en-US" smtClean="0"/>
          </a:p>
          <a:p>
            <a:pPr lvl="1"/>
            <a:r>
              <a:rPr lang="es-ES" smtClean="0"/>
              <a:t>Necesario para la complementariedad</a:t>
            </a:r>
            <a:endParaRPr lang="en-US" smtClean="0"/>
          </a:p>
          <a:p>
            <a:pPr lvl="2"/>
            <a:r>
              <a:rPr lang="es-ES" smtClean="0"/>
              <a:t>not(</a:t>
            </a:r>
            <a:r>
              <a:rPr lang="es-ES" i="1" smtClean="0"/>
              <a:t>A=v</a:t>
            </a:r>
            <a:r>
              <a:rPr lang="es-ES" smtClean="0"/>
              <a:t>):      </a:t>
            </a:r>
            <a:r>
              <a:rPr lang="es-ES" i="1" smtClean="0"/>
              <a:t>(NOT mapadebits-A-v) AND mapadebitsexistente</a:t>
            </a:r>
            <a:endParaRPr lang="en-US" i="1" smtClean="0"/>
          </a:p>
          <a:p>
            <a:r>
              <a:rPr lang="es-ES" smtClean="0"/>
              <a:t>Se deberían mantener mapas de bits para todos los valores, incluso para los valores nulos</a:t>
            </a:r>
            <a:endParaRPr lang="en-US" smtClean="0"/>
          </a:p>
          <a:p>
            <a:pPr lvl="1"/>
            <a:r>
              <a:rPr lang="es-ES" smtClean="0"/>
              <a:t>Para manejar correctamente el SQL, semánticos nulos para NOT(</a:t>
            </a:r>
            <a:r>
              <a:rPr lang="es-ES" i="1" smtClean="0"/>
              <a:t>A=v</a:t>
            </a:r>
            <a:r>
              <a:rPr lang="es-ES" smtClean="0"/>
              <a:t>):</a:t>
            </a:r>
            <a:endParaRPr lang="en-US" smtClean="0"/>
          </a:p>
          <a:p>
            <a:pPr lvl="2"/>
            <a:r>
              <a:rPr lang="en-US" smtClean="0"/>
              <a:t> </a:t>
            </a:r>
            <a:r>
              <a:rPr lang="es-ES" smtClean="0"/>
              <a:t>las intersecciones anteriores resultarán con  (NOT </a:t>
            </a:r>
            <a:r>
              <a:rPr lang="es-ES" i="1" smtClean="0"/>
              <a:t>mapadebits-A-Null</a:t>
            </a:r>
            <a:r>
              <a:rPr lang="es-ES" smtClean="0"/>
              <a:t>)</a:t>
            </a:r>
            <a:endParaRPr lang="en-US" smtClean="0"/>
          </a:p>
          <a:p>
            <a:pPr lvl="1"/>
            <a:endParaRPr 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pPr>
              <a:defRPr/>
            </a:pPr>
            <a:r>
              <a:rPr lang="es-ES" dirty="0" smtClean="0"/>
              <a:t>Archivos de índice disperso</a:t>
            </a:r>
            <a:endParaRPr lang="en-US" b="0" dirty="0" smtClean="0">
              <a:solidFill>
                <a:schemeClr val="tx1"/>
              </a:solidFill>
              <a:effectLst/>
            </a:endParaRPr>
          </a:p>
        </p:txBody>
      </p:sp>
      <p:sp>
        <p:nvSpPr>
          <p:cNvPr id="11267" name="Rectangle 3"/>
          <p:cNvSpPr>
            <a:spLocks noGrp="1" noChangeArrowheads="1"/>
          </p:cNvSpPr>
          <p:nvPr>
            <p:ph type="body" idx="1"/>
          </p:nvPr>
        </p:nvSpPr>
        <p:spPr/>
        <p:txBody>
          <a:bodyPr/>
          <a:lstStyle/>
          <a:p>
            <a:r>
              <a:rPr lang="es-ES" dirty="0" smtClean="0">
                <a:solidFill>
                  <a:schemeClr val="tx2"/>
                </a:solidFill>
              </a:rPr>
              <a:t>Índice disperso</a:t>
            </a:r>
            <a:r>
              <a:rPr lang="es-ES" dirty="0" smtClean="0"/>
              <a:t>:  contiene registros del índice, sólo para algunos valores de la clave de búsqueda</a:t>
            </a:r>
            <a:r>
              <a:rPr lang="en-US" dirty="0" smtClean="0"/>
              <a:t>.</a:t>
            </a:r>
          </a:p>
          <a:p>
            <a:pPr lvl="1"/>
            <a:r>
              <a:rPr lang="es-ES" dirty="0" smtClean="0"/>
              <a:t>Aplicable cuando los registros están ordenados secuencialmente sobre la clave de búsqueda</a:t>
            </a:r>
            <a:endParaRPr lang="en-US" dirty="0" smtClean="0"/>
          </a:p>
          <a:p>
            <a:r>
              <a:rPr lang="es-ES" dirty="0" smtClean="0"/>
              <a:t>Para localizar un registro con valor </a:t>
            </a:r>
            <a:r>
              <a:rPr lang="es-ES" i="1" dirty="0" smtClean="0"/>
              <a:t>K</a:t>
            </a:r>
            <a:r>
              <a:rPr lang="es-ES" dirty="0" smtClean="0"/>
              <a:t> de la clave de búsqueda</a:t>
            </a:r>
            <a:r>
              <a:rPr lang="en-US" dirty="0" smtClean="0"/>
              <a:t>:</a:t>
            </a:r>
          </a:p>
          <a:p>
            <a:pPr lvl="1"/>
            <a:r>
              <a:rPr lang="es-ES" dirty="0" smtClean="0"/>
              <a:t>Encontrar el registro del índice con mayor valor de clave de búsqueda </a:t>
            </a:r>
            <a:r>
              <a:rPr lang="en-US" dirty="0" smtClean="0"/>
              <a:t>&lt; </a:t>
            </a:r>
            <a:r>
              <a:rPr lang="en-US" i="1" dirty="0" smtClean="0"/>
              <a:t>K</a:t>
            </a:r>
            <a:endParaRPr lang="en-US" dirty="0" smtClean="0"/>
          </a:p>
          <a:p>
            <a:pPr lvl="1"/>
            <a:r>
              <a:rPr lang="es-ES" dirty="0" smtClean="0"/>
              <a:t>Búsqueda secuencial del archivo, empezando por el registro al que apunta el registro del índice</a:t>
            </a:r>
            <a:endParaRPr lang="en-US" dirty="0" smtClean="0"/>
          </a:p>
          <a:p>
            <a:r>
              <a:rPr lang="es-ES" dirty="0" smtClean="0"/>
              <a:t>Menos espacio y menores costes de mantenimiento para las inserciones y los borrados</a:t>
            </a:r>
            <a:r>
              <a:rPr lang="en-US" dirty="0" smtClean="0"/>
              <a:t>.</a:t>
            </a:r>
          </a:p>
          <a:p>
            <a:r>
              <a:rPr lang="es-ES" dirty="0" smtClean="0"/>
              <a:t>Generalmente más lento, para localizar registros, que el índice denso</a:t>
            </a:r>
            <a:r>
              <a:rPr lang="en-US" dirty="0" smtClean="0"/>
              <a:t>.</a:t>
            </a:r>
          </a:p>
          <a:p>
            <a:r>
              <a:rPr lang="es-ES" dirty="0" smtClean="0"/>
              <a:t>Buen equilibrio: índice disperso con una entrada del índice por cada bloque en el archivo, correspondiente al menor valor de la clave de búsqueda en el bloque</a:t>
            </a:r>
            <a:r>
              <a:rPr lang="en-US" dirty="0" smtClean="0"/>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628650" y="357188"/>
            <a:ext cx="8077200" cy="609600"/>
          </a:xfrm>
        </p:spPr>
        <p:txBody>
          <a:bodyPr/>
          <a:lstStyle/>
          <a:p>
            <a:pPr>
              <a:defRPr/>
            </a:pPr>
            <a:r>
              <a:rPr lang="es-ES" smtClean="0"/>
              <a:t>Implantación eficiente de las operaciones de los mapas de bits</a:t>
            </a:r>
            <a:endParaRPr lang="en-US" b="0" smtClean="0">
              <a:solidFill>
                <a:schemeClr val="tx1"/>
              </a:solidFill>
              <a:effectLst/>
            </a:endParaRPr>
          </a:p>
        </p:txBody>
      </p:sp>
      <p:sp>
        <p:nvSpPr>
          <p:cNvPr id="74755" name="Rectangle 3"/>
          <p:cNvSpPr>
            <a:spLocks noGrp="1" noChangeArrowheads="1"/>
          </p:cNvSpPr>
          <p:nvPr>
            <p:ph type="body" idx="1"/>
          </p:nvPr>
        </p:nvSpPr>
        <p:spPr>
          <a:xfrm>
            <a:off x="320675" y="933450"/>
            <a:ext cx="8823325" cy="4876800"/>
          </a:xfrm>
        </p:spPr>
        <p:txBody>
          <a:bodyPr/>
          <a:lstStyle/>
          <a:p>
            <a:pPr>
              <a:lnSpc>
                <a:spcPct val="90000"/>
              </a:lnSpc>
            </a:pPr>
            <a:r>
              <a:rPr lang="es-ES" smtClean="0">
                <a:solidFill>
                  <a:srgbClr val="000000"/>
                </a:solidFill>
              </a:rPr>
              <a:t>Los mapas de bits están empaquetados en palabras; una sola palabra and (una instrucción de CPU básica) calcula and de 32 o 64 bits al mismo tiempo</a:t>
            </a:r>
            <a:endParaRPr lang="en-US" smtClean="0"/>
          </a:p>
          <a:p>
            <a:pPr lvl="1">
              <a:lnSpc>
                <a:spcPct val="90000"/>
              </a:lnSpc>
            </a:pPr>
            <a:r>
              <a:rPr lang="es-ES" smtClean="0"/>
              <a:t>Por ejemplo, 1 millón de mapas de bits se pueden añadir con sólo 31.250 instrucciones</a:t>
            </a:r>
            <a:endParaRPr lang="en-US" smtClean="0"/>
          </a:p>
          <a:p>
            <a:pPr>
              <a:lnSpc>
                <a:spcPct val="90000"/>
              </a:lnSpc>
            </a:pPr>
            <a:r>
              <a:rPr lang="es-ES" smtClean="0"/>
              <a:t>Contar el número de 1s se puede hacer rápidamente mediante un truco</a:t>
            </a:r>
            <a:r>
              <a:rPr lang="en-US" smtClean="0"/>
              <a:t>:</a:t>
            </a:r>
          </a:p>
          <a:p>
            <a:pPr lvl="1">
              <a:lnSpc>
                <a:spcPct val="90000"/>
              </a:lnSpc>
            </a:pPr>
            <a:r>
              <a:rPr lang="es-ES" smtClean="0"/>
              <a:t>Emplear cada byte para indexar en un array precalculado de 256 elementos cada uno, almacenando el recuento de 1s en la representación binaria</a:t>
            </a:r>
            <a:endParaRPr lang="en-US" smtClean="0"/>
          </a:p>
          <a:p>
            <a:pPr lvl="2">
              <a:lnSpc>
                <a:spcPct val="90000"/>
              </a:lnSpc>
            </a:pPr>
            <a:r>
              <a:rPr lang="es-ES" smtClean="0"/>
              <a:t>Se pueden emplear pares de bytes para acelerar aún más, con un mayor coste de memoria</a:t>
            </a:r>
            <a:endParaRPr lang="en-US" smtClean="0"/>
          </a:p>
          <a:p>
            <a:pPr lvl="1">
              <a:lnSpc>
                <a:spcPct val="90000"/>
              </a:lnSpc>
            </a:pPr>
            <a:r>
              <a:rPr lang="es-ES" smtClean="0"/>
              <a:t>Sumar los contadores recuperados</a:t>
            </a:r>
            <a:endParaRPr lang="en-US" smtClean="0"/>
          </a:p>
          <a:p>
            <a:pPr>
              <a:lnSpc>
                <a:spcPct val="90000"/>
              </a:lnSpc>
            </a:pPr>
            <a:r>
              <a:rPr lang="es-ES" smtClean="0"/>
              <a:t>Se pueden emplear los mapas de bits en lugar de las listas de id-tupla en los niveles de las hojas de los árboles B</a:t>
            </a:r>
            <a:r>
              <a:rPr lang="es-ES" baseline="30000" smtClean="0"/>
              <a:t>+</a:t>
            </a:r>
            <a:r>
              <a:rPr lang="es-ES" smtClean="0"/>
              <a:t>, para valores que tienen un gran número de registros equivalentes</a:t>
            </a:r>
            <a:endParaRPr lang="en-US" smtClean="0"/>
          </a:p>
          <a:p>
            <a:pPr lvl="1">
              <a:lnSpc>
                <a:spcPct val="90000"/>
              </a:lnSpc>
            </a:pPr>
            <a:r>
              <a:rPr lang="es-ES" smtClean="0"/>
              <a:t>Merece la pena si &gt;1/64 de los registros tienen ese valor, asumiendo un id-tupla de 64 bits</a:t>
            </a:r>
            <a:endParaRPr lang="en-US" smtClean="0"/>
          </a:p>
          <a:p>
            <a:pPr lvl="1">
              <a:lnSpc>
                <a:spcPct val="90000"/>
              </a:lnSpc>
            </a:pPr>
            <a:r>
              <a:rPr lang="es-ES" smtClean="0"/>
              <a:t>Las técnicas anteriores reúnen los beneficios de los mapas de bits y los índices de árboles B</a:t>
            </a:r>
            <a:r>
              <a:rPr lang="es-ES" baseline="30000" smtClean="0"/>
              <a:t>+</a:t>
            </a:r>
            <a:r>
              <a:rPr lang="es-ES" smtClean="0"/>
              <a:t>.</a:t>
            </a:r>
            <a:endParaRPr lang="en-US"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pPr>
              <a:defRPr/>
            </a:pPr>
            <a:r>
              <a:rPr lang="es-ES" smtClean="0"/>
              <a:t>Definición de índice en SQL</a:t>
            </a:r>
            <a:endParaRPr lang="en-US" b="0" smtClean="0">
              <a:solidFill>
                <a:schemeClr val="tx1"/>
              </a:solidFill>
              <a:effectLst/>
            </a:endParaRPr>
          </a:p>
        </p:txBody>
      </p:sp>
      <p:sp>
        <p:nvSpPr>
          <p:cNvPr id="75779" name="Rectangle 3"/>
          <p:cNvSpPr>
            <a:spLocks noGrp="1" noChangeArrowheads="1"/>
          </p:cNvSpPr>
          <p:nvPr>
            <p:ph type="body" idx="1"/>
          </p:nvPr>
        </p:nvSpPr>
        <p:spPr/>
        <p:txBody>
          <a:bodyPr/>
          <a:lstStyle/>
          <a:p>
            <a:pPr>
              <a:tabLst>
                <a:tab pos="1312863" algn="l"/>
                <a:tab pos="2120900" algn="l"/>
                <a:tab pos="4575175" algn="l"/>
                <a:tab pos="4978400" algn="l"/>
              </a:tabLst>
            </a:pPr>
            <a:r>
              <a:rPr lang="es-ES" smtClean="0"/>
              <a:t>Crear un índice</a:t>
            </a:r>
            <a:endParaRPr lang="en-US" smtClean="0"/>
          </a:p>
          <a:p>
            <a:pPr lvl="1">
              <a:buFont typeface="Monotype Sorts" pitchFamily="2" charset="2"/>
              <a:buNone/>
              <a:tabLst>
                <a:tab pos="1312863" algn="l"/>
                <a:tab pos="2120900" algn="l"/>
                <a:tab pos="4575175" algn="l"/>
                <a:tab pos="4978400" algn="l"/>
              </a:tabLst>
            </a:pPr>
            <a:r>
              <a:rPr lang="en-US" smtClean="0"/>
              <a:t>		</a:t>
            </a:r>
            <a:r>
              <a:rPr lang="es-ES" b="1" smtClean="0"/>
              <a:t>create index</a:t>
            </a:r>
            <a:r>
              <a:rPr lang="es-ES" smtClean="0"/>
              <a:t> &lt;nombre-índice&gt; </a:t>
            </a:r>
            <a:r>
              <a:rPr lang="es-ES" b="1" smtClean="0"/>
              <a:t>on</a:t>
            </a:r>
            <a:r>
              <a:rPr lang="es-ES" smtClean="0"/>
              <a:t> &lt;nombre-relación&gt;</a:t>
            </a:r>
            <a:br>
              <a:rPr lang="es-ES" smtClean="0"/>
            </a:br>
            <a:r>
              <a:rPr lang="es-ES" smtClean="0"/>
              <a:t>			    (&lt;lista-atributos&gt;)</a:t>
            </a:r>
            <a:endParaRPr lang="en-US" smtClean="0"/>
          </a:p>
          <a:p>
            <a:pPr lvl="1">
              <a:buFont typeface="Monotype Sorts" pitchFamily="2" charset="2"/>
              <a:buNone/>
              <a:tabLst>
                <a:tab pos="1312863" algn="l"/>
                <a:tab pos="2120900" algn="l"/>
                <a:tab pos="4575175" algn="l"/>
                <a:tab pos="4978400" algn="l"/>
              </a:tabLst>
            </a:pPr>
            <a:r>
              <a:rPr lang="es-ES" smtClean="0"/>
              <a:t>Por ejemplo:  </a:t>
            </a:r>
            <a:r>
              <a:rPr lang="es-ES" b="1" smtClean="0"/>
              <a:t>create index </a:t>
            </a:r>
            <a:r>
              <a:rPr lang="es-ES" i="1" smtClean="0"/>
              <a:t> índice_sucursal</a:t>
            </a:r>
            <a:br>
              <a:rPr lang="es-ES" i="1" smtClean="0"/>
            </a:br>
            <a:r>
              <a:rPr lang="es-ES" i="1" smtClean="0"/>
              <a:t>                                   </a:t>
            </a:r>
            <a:r>
              <a:rPr lang="es-ES" b="1" smtClean="0"/>
              <a:t>on</a:t>
            </a:r>
            <a:r>
              <a:rPr lang="es-ES" i="1" smtClean="0"/>
              <a:t> sucursal(nombre_sucursal</a:t>
            </a:r>
            <a:r>
              <a:rPr lang="en-US" i="1" smtClean="0"/>
              <a:t>)</a:t>
            </a:r>
            <a:endParaRPr lang="en-US" smtClean="0"/>
          </a:p>
          <a:p>
            <a:pPr>
              <a:tabLst>
                <a:tab pos="1312863" algn="l"/>
                <a:tab pos="2120900" algn="l"/>
                <a:tab pos="4575175" algn="l"/>
                <a:tab pos="4978400" algn="l"/>
              </a:tabLst>
            </a:pPr>
            <a:r>
              <a:rPr lang="es-ES" smtClean="0"/>
              <a:t>Emplear </a:t>
            </a:r>
            <a:r>
              <a:rPr lang="es-ES" b="1" smtClean="0"/>
              <a:t>create unique index</a:t>
            </a:r>
            <a:r>
              <a:rPr lang="es-ES" smtClean="0"/>
              <a:t> para, indirectamente, especificar e imponer la condición de que la clave de búsqueda sea una clave candidata</a:t>
            </a:r>
            <a:r>
              <a:rPr lang="en-US" smtClean="0"/>
              <a:t>.</a:t>
            </a:r>
          </a:p>
          <a:p>
            <a:pPr lvl="1">
              <a:tabLst>
                <a:tab pos="1312863" algn="l"/>
                <a:tab pos="2120900" algn="l"/>
                <a:tab pos="4575175" algn="l"/>
                <a:tab pos="4978400" algn="l"/>
              </a:tabLst>
            </a:pPr>
            <a:r>
              <a:rPr lang="es-ES" smtClean="0"/>
              <a:t>No se requiere realmente si el SQL </a:t>
            </a:r>
            <a:r>
              <a:rPr lang="es-ES" b="1" smtClean="0"/>
              <a:t>unique</a:t>
            </a:r>
            <a:r>
              <a:rPr lang="es-ES" smtClean="0"/>
              <a:t> soporta restricciones de integridad</a:t>
            </a:r>
            <a:endParaRPr lang="en-US" smtClean="0"/>
          </a:p>
          <a:p>
            <a:pPr>
              <a:tabLst>
                <a:tab pos="1312863" algn="l"/>
                <a:tab pos="2120900" algn="l"/>
                <a:tab pos="4575175" algn="l"/>
                <a:tab pos="4978400" algn="l"/>
              </a:tabLst>
            </a:pPr>
            <a:r>
              <a:rPr lang="es-ES" smtClean="0"/>
              <a:t>Para borrar un índice</a:t>
            </a:r>
            <a:endParaRPr lang="en-US" smtClean="0"/>
          </a:p>
          <a:p>
            <a:pPr lvl="1">
              <a:buFont typeface="Monotype Sorts" pitchFamily="2" charset="2"/>
              <a:buNone/>
              <a:tabLst>
                <a:tab pos="1312863" algn="l"/>
                <a:tab pos="2120900" algn="l"/>
                <a:tab pos="4575175" algn="l"/>
                <a:tab pos="4978400" algn="l"/>
              </a:tabLst>
            </a:pPr>
            <a:r>
              <a:rPr lang="en-US" smtClean="0"/>
              <a:t>			</a:t>
            </a:r>
            <a:r>
              <a:rPr lang="es-ES" b="1" smtClean="0"/>
              <a:t>drop index </a:t>
            </a:r>
            <a:r>
              <a:rPr lang="es-ES" smtClean="0"/>
              <a:t>&lt;nombre-índice&gt;</a:t>
            </a:r>
            <a:endParaRPr lang="en-US"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ctrTitle"/>
          </p:nvPr>
        </p:nvSpPr>
        <p:spPr/>
        <p:txBody>
          <a:bodyPr/>
          <a:lstStyle/>
          <a:p>
            <a:pPr>
              <a:defRPr/>
            </a:pPr>
            <a:r>
              <a:rPr lang="es-ES" smtClean="0"/>
              <a:t>Fin del capítulo</a:t>
            </a:r>
            <a:endParaRPr lang="en-US" b="0" smtClean="0">
              <a:solidFill>
                <a:schemeClr val="tx1"/>
              </a:solidFill>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942975" y="9525"/>
            <a:ext cx="8077200" cy="609600"/>
          </a:xfrm>
        </p:spPr>
        <p:txBody>
          <a:bodyPr/>
          <a:lstStyle/>
          <a:p>
            <a:pPr>
              <a:defRPr/>
            </a:pPr>
            <a:r>
              <a:rPr lang="es-ES" dirty="0" smtClean="0"/>
              <a:t>Ejemplo de archivos de índice disperso</a:t>
            </a:r>
            <a:endParaRPr lang="en-US" b="0" dirty="0" smtClean="0">
              <a:solidFill>
                <a:schemeClr val="tx1"/>
              </a:solidFill>
              <a:effectLst/>
            </a:endParaRPr>
          </a:p>
        </p:txBody>
      </p:sp>
      <p:pic>
        <p:nvPicPr>
          <p:cNvPr id="12291" name="Picture 6"/>
          <p:cNvPicPr>
            <a:picLocks noChangeAspect="1" noChangeArrowheads="1"/>
          </p:cNvPicPr>
          <p:nvPr/>
        </p:nvPicPr>
        <p:blipFill>
          <a:blip r:embed="rId2"/>
          <a:srcRect/>
          <a:stretch>
            <a:fillRect/>
          </a:stretch>
        </p:blipFill>
        <p:spPr bwMode="auto">
          <a:xfrm>
            <a:off x="635000" y="1192213"/>
            <a:ext cx="8077200" cy="4933950"/>
          </a:xfrm>
          <a:prstGeom prst="rect">
            <a:avLst/>
          </a:prstGeom>
          <a:noFill/>
          <a:ln w="57150" cmpd="thickThin">
            <a:solidFill>
              <a:schemeClr val="tx2"/>
            </a:solid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pPr>
              <a:defRPr/>
            </a:pPr>
            <a:r>
              <a:rPr lang="es-ES" smtClean="0"/>
              <a:t>Índice multinivel</a:t>
            </a:r>
            <a:endParaRPr lang="en-US" b="0" smtClean="0">
              <a:solidFill>
                <a:schemeClr val="tx1"/>
              </a:solidFill>
              <a:effectLst/>
            </a:endParaRPr>
          </a:p>
        </p:txBody>
      </p:sp>
      <p:sp>
        <p:nvSpPr>
          <p:cNvPr id="13315" name="Rectangle 3"/>
          <p:cNvSpPr>
            <a:spLocks noGrp="1" noChangeArrowheads="1"/>
          </p:cNvSpPr>
          <p:nvPr>
            <p:ph type="body" idx="1"/>
          </p:nvPr>
        </p:nvSpPr>
        <p:spPr/>
        <p:txBody>
          <a:bodyPr/>
          <a:lstStyle/>
          <a:p>
            <a:r>
              <a:rPr lang="es-ES" smtClean="0"/>
              <a:t>Si el índice primario no encaja en memoria, el acceso se hace costoso</a:t>
            </a:r>
            <a:r>
              <a:rPr lang="en-US" smtClean="0"/>
              <a:t>.</a:t>
            </a:r>
          </a:p>
          <a:p>
            <a:r>
              <a:rPr lang="es-ES" smtClean="0"/>
              <a:t>Para reducir el número de accesos a disco para los registros del índice, tratar de mantener el índice primario sobre disco como un archivo secuencial y construir un índice disperso en él</a:t>
            </a:r>
            <a:r>
              <a:rPr lang="en-US" smtClean="0"/>
              <a:t>.</a:t>
            </a:r>
          </a:p>
          <a:p>
            <a:pPr lvl="1"/>
            <a:r>
              <a:rPr lang="es-ES" smtClean="0"/>
              <a:t>índice externo – un índice disperso de índice primario</a:t>
            </a:r>
            <a:endParaRPr lang="en-US" smtClean="0"/>
          </a:p>
          <a:p>
            <a:pPr lvl="1"/>
            <a:r>
              <a:rPr lang="es-ES" smtClean="0"/>
              <a:t>índice interno – el archivo del índice primario</a:t>
            </a:r>
            <a:endParaRPr lang="en-US" smtClean="0"/>
          </a:p>
          <a:p>
            <a:r>
              <a:rPr lang="es-ES" smtClean="0"/>
              <a:t>Si incluso el índice externo es demasiado grande para encajar en memoria principal, aún se puede crear otro nivel de índice, etcétera</a:t>
            </a:r>
            <a:r>
              <a:rPr lang="en-US" smtClean="0"/>
              <a:t>.</a:t>
            </a:r>
          </a:p>
          <a:p>
            <a:r>
              <a:rPr lang="es-ES" smtClean="0"/>
              <a:t>Al insertar o borrar del archivo, se deben actualizar los índices a todos los niveles</a:t>
            </a:r>
            <a:r>
              <a:rPr lang="en-US" smtClean="0"/>
              <a:t>.</a:t>
            </a:r>
          </a:p>
        </p:txBody>
      </p:sp>
    </p:spTree>
  </p:cSld>
  <p:clrMapOvr>
    <a:masterClrMapping/>
  </p:clrMapOvr>
</p:sld>
</file>

<file path=ppt/theme/theme1.xml><?xml version="1.0" encoding="utf-8"?>
<a:theme xmlns:a="http://schemas.openxmlformats.org/drawingml/2006/main" name="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BBDD</Template>
  <TotalTime>21816</TotalTime>
  <Words>5976</Words>
  <Application>Microsoft PowerPoint</Application>
  <PresentationFormat>Presentación en pantalla (4:3)</PresentationFormat>
  <Paragraphs>440</Paragraphs>
  <Slides>72</Slides>
  <Notes>1</Notes>
  <HiddenSlides>0</HiddenSlides>
  <MMClips>0</MMClips>
  <ScaleCrop>false</ScaleCrop>
  <HeadingPairs>
    <vt:vector size="6" baseType="variant">
      <vt:variant>
        <vt:lpstr>Tema</vt:lpstr>
      </vt:variant>
      <vt:variant>
        <vt:i4>1</vt:i4>
      </vt:variant>
      <vt:variant>
        <vt:lpstr>Servidores OLE incrustados</vt:lpstr>
      </vt:variant>
      <vt:variant>
        <vt:i4>2</vt:i4>
      </vt:variant>
      <vt:variant>
        <vt:lpstr>Títulos de diapositiva</vt:lpstr>
      </vt:variant>
      <vt:variant>
        <vt:i4>72</vt:i4>
      </vt:variant>
    </vt:vector>
  </HeadingPairs>
  <TitlesOfParts>
    <vt:vector size="75" baseType="lpstr">
      <vt:lpstr>db-5-grey</vt:lpstr>
      <vt:lpstr>Clip</vt:lpstr>
      <vt:lpstr>Equation</vt:lpstr>
      <vt:lpstr>Capítulo 12: Indexación y asociación</vt:lpstr>
      <vt:lpstr>Capítulo 12: Indexación y asociación</vt:lpstr>
      <vt:lpstr>Conceptos básicos</vt:lpstr>
      <vt:lpstr>Métricas de evaluación de índices</vt:lpstr>
      <vt:lpstr>Índices ordenados</vt:lpstr>
      <vt:lpstr>Archivos de índice denso</vt:lpstr>
      <vt:lpstr>Archivos de índice disperso</vt:lpstr>
      <vt:lpstr>Ejemplo de archivos de índice disperso</vt:lpstr>
      <vt:lpstr>Índice multinivel</vt:lpstr>
      <vt:lpstr>Índice multinivel (Cont.)</vt:lpstr>
      <vt:lpstr>Actualización del índice:  Borrado</vt:lpstr>
      <vt:lpstr>Actualización del índice:  Inserción</vt:lpstr>
      <vt:lpstr>Índices secundarios</vt:lpstr>
      <vt:lpstr>Índice secundario sobre el campo saldo de cuenta</vt:lpstr>
      <vt:lpstr>Índices primario y secundario</vt:lpstr>
      <vt:lpstr>Archivos de índice de árbol B+</vt:lpstr>
      <vt:lpstr>Archivos de índice de árbol B+ (Cont.)</vt:lpstr>
      <vt:lpstr>Estructura de nodos del árbol B+</vt:lpstr>
      <vt:lpstr>Nodos hoja en árboles B+</vt:lpstr>
      <vt:lpstr>Nodos que no son hoja en árboles B+</vt:lpstr>
      <vt:lpstr>Ejemplo de un árbol B+</vt:lpstr>
      <vt:lpstr>Ejemplo de árbol B+</vt:lpstr>
      <vt:lpstr>Observaciones sobre los árboles B+</vt:lpstr>
      <vt:lpstr>Consultas sobre árboles B+</vt:lpstr>
      <vt:lpstr>Consultas sobre árboles B+ (Cont.)</vt:lpstr>
      <vt:lpstr>Actualizaciones sobre árboles B+:  Inserción</vt:lpstr>
      <vt:lpstr>Actualizaciones sobre árboles B+:  Inserción (Cont.)</vt:lpstr>
      <vt:lpstr>Actualizaciones sobre árboles B+:  Inserción (Cont.)</vt:lpstr>
      <vt:lpstr>Actualizaciones sobre árboles B+: Borrado</vt:lpstr>
      <vt:lpstr>Actualizaciones sobre árboles B+:  Borrado</vt:lpstr>
      <vt:lpstr>Ejemplos de borrado de árbol B+</vt:lpstr>
      <vt:lpstr>Ejemplos de borrado de árbol B+ (Cont.)</vt:lpstr>
      <vt:lpstr>Ejemplo de borrado de árbol B+ (Cont.)</vt:lpstr>
      <vt:lpstr>Organización de archivos de árbol B+</vt:lpstr>
      <vt:lpstr>Organización de archivos de árbol B+ (Cont.)</vt:lpstr>
      <vt:lpstr>Índices sobre cadenas de caracteres</vt:lpstr>
      <vt:lpstr>Archivos de índice de árbol B</vt:lpstr>
      <vt:lpstr>Ejemplo de archivos de índice de árbol B</vt:lpstr>
      <vt:lpstr>Archivos de índice de árbol B (cont.)</vt:lpstr>
      <vt:lpstr>Acceso multiclave</vt:lpstr>
      <vt:lpstr>Índices sobre varias claves</vt:lpstr>
      <vt:lpstr>Índices sobre múltiples atributos </vt:lpstr>
      <vt:lpstr>Claves de búsqueda no únicas</vt:lpstr>
      <vt:lpstr>Otros temas</vt:lpstr>
      <vt:lpstr>Asociación estática</vt:lpstr>
      <vt:lpstr>Ejemplo de organización de archivos asociativa (Cont.)</vt:lpstr>
      <vt:lpstr>Ejemplo de organización de archivos asociativa</vt:lpstr>
      <vt:lpstr>Funciones de asociación</vt:lpstr>
      <vt:lpstr>Gestión de desbordamiento de cajones</vt:lpstr>
      <vt:lpstr>Gestión de desbordamiento de cajones (Cont.)</vt:lpstr>
      <vt:lpstr>Índices asociativos</vt:lpstr>
      <vt:lpstr>Ejemplo de índice asociativo</vt:lpstr>
      <vt:lpstr>Deficiencias de la asociación estática</vt:lpstr>
      <vt:lpstr>Asociación dinámica</vt:lpstr>
      <vt:lpstr>Estructura de asociación extensible general</vt:lpstr>
      <vt:lpstr>Uso de la estructura de asociación extensible</vt:lpstr>
      <vt:lpstr>Actualizaciones en la estructura de asociación extensible</vt:lpstr>
      <vt:lpstr>Actualizaciones en la estructura de asociación extensible (Cont.)</vt:lpstr>
      <vt:lpstr>Uso de la estructura de asociación extensible:  Ejemplo </vt:lpstr>
      <vt:lpstr>Ejemplo (Cont.)</vt:lpstr>
      <vt:lpstr>Ejemplo (Cont.)</vt:lpstr>
      <vt:lpstr>Ejemplo (Cont.)</vt:lpstr>
      <vt:lpstr>Ejemplo (Cont.)</vt:lpstr>
      <vt:lpstr>Asociación extensible vs otros esquemas</vt:lpstr>
      <vt:lpstr>Comparación entre indexación ordenada y asociación</vt:lpstr>
      <vt:lpstr>Índices de mapas de bits</vt:lpstr>
      <vt:lpstr>Índices de mapas de bits (cont.)</vt:lpstr>
      <vt:lpstr>Índices de mapas de bits (cont.)</vt:lpstr>
      <vt:lpstr>Índices de mapas de bits (cont.)</vt:lpstr>
      <vt:lpstr>Implantación eficiente de las operaciones de los mapas de bits</vt:lpstr>
      <vt:lpstr>Definición de índice en SQL</vt:lpstr>
      <vt:lpstr>Fin del capítulo</vt:lpstr>
    </vt:vector>
  </TitlesOfParts>
  <Company>Lucent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jvulcano</cp:lastModifiedBy>
  <cp:revision>291</cp:revision>
  <cp:lastPrinted>1999-06-28T19:27:31Z</cp:lastPrinted>
  <dcterms:created xsi:type="dcterms:W3CDTF">2000-02-23T18:58:38Z</dcterms:created>
  <dcterms:modified xsi:type="dcterms:W3CDTF">2012-09-07T18:08:01Z</dcterms:modified>
</cp:coreProperties>
</file>