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342" r:id="rId2"/>
    <p:sldId id="256" r:id="rId3"/>
    <p:sldId id="257" r:id="rId4"/>
    <p:sldId id="258" r:id="rId5"/>
    <p:sldId id="259" r:id="rId6"/>
    <p:sldId id="335" r:id="rId7"/>
    <p:sldId id="262" r:id="rId8"/>
    <p:sldId id="333" r:id="rId9"/>
    <p:sldId id="263" r:id="rId10"/>
    <p:sldId id="265" r:id="rId11"/>
    <p:sldId id="268" r:id="rId12"/>
    <p:sldId id="270" r:id="rId13"/>
    <p:sldId id="271" r:id="rId14"/>
    <p:sldId id="272" r:id="rId15"/>
    <p:sldId id="275" r:id="rId16"/>
    <p:sldId id="343" r:id="rId17"/>
    <p:sldId id="345" r:id="rId18"/>
    <p:sldId id="278" r:id="rId19"/>
    <p:sldId id="277" r:id="rId20"/>
    <p:sldId id="334" r:id="rId21"/>
    <p:sldId id="346" r:id="rId22"/>
    <p:sldId id="279" r:id="rId23"/>
    <p:sldId id="284" r:id="rId24"/>
    <p:sldId id="285" r:id="rId25"/>
    <p:sldId id="286" r:id="rId26"/>
    <p:sldId id="290" r:id="rId27"/>
    <p:sldId id="287" r:id="rId28"/>
    <p:sldId id="264" r:id="rId29"/>
    <p:sldId id="288" r:id="rId30"/>
    <p:sldId id="289" r:id="rId31"/>
    <p:sldId id="291" r:id="rId32"/>
    <p:sldId id="293" r:id="rId33"/>
    <p:sldId id="292" r:id="rId34"/>
    <p:sldId id="294" r:id="rId35"/>
    <p:sldId id="295" r:id="rId36"/>
    <p:sldId id="336" r:id="rId37"/>
    <p:sldId id="347" r:id="rId38"/>
    <p:sldId id="297" r:id="rId39"/>
    <p:sldId id="298" r:id="rId40"/>
    <p:sldId id="299" r:id="rId41"/>
    <p:sldId id="301" r:id="rId42"/>
    <p:sldId id="302" r:id="rId43"/>
    <p:sldId id="348" r:id="rId44"/>
    <p:sldId id="304" r:id="rId45"/>
    <p:sldId id="337" r:id="rId46"/>
    <p:sldId id="305" r:id="rId47"/>
    <p:sldId id="338" r:id="rId48"/>
    <p:sldId id="306" r:id="rId49"/>
    <p:sldId id="349" r:id="rId50"/>
    <p:sldId id="350" r:id="rId51"/>
    <p:sldId id="341" r:id="rId52"/>
    <p:sldId id="351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716" autoAdjust="0"/>
  </p:normalViewPr>
  <p:slideViewPr>
    <p:cSldViewPr snapToGrid="0">
      <p:cViewPr>
        <p:scale>
          <a:sx n="75" d="100"/>
          <a:sy n="75" d="100"/>
        </p:scale>
        <p:origin x="-10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3FE360F5-429F-4C71-8A87-B9D8542203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FE61802-4E58-4994-9C53-9CC0717E9E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FB467-50FC-4659-B9E7-D306337E57AE}" type="slidenum">
              <a:rPr lang="en-US"/>
              <a:pPr/>
              <a:t>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db-book.com/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1682" name="Clip" r:id="rId3" imgW="0" imgH="0" progId="">
              <p:embed/>
            </p:oleObj>
          </a:graphicData>
        </a:graphic>
      </p:graphicFrame>
      <p:pic>
        <p:nvPicPr>
          <p:cNvPr id="5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2279650" y="5726113"/>
            <a:ext cx="450373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tx2"/>
                </a:solidFill>
              </a:rPr>
              <a:t>Fundamentos de Bases de datos, 5ª Edición</a:t>
            </a:r>
            <a:r>
              <a:rPr lang="en-US"/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chemeClr val="tx2"/>
                </a:solidFill>
              </a:rPr>
              <a:t>©Silberschatz, Korth y Sudarshan</a:t>
            </a:r>
            <a:br>
              <a:rPr lang="en-US" sz="1200" b="1">
                <a:solidFill>
                  <a:schemeClr val="tx2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Consulte </a:t>
            </a:r>
            <a:r>
              <a:rPr lang="en-US" sz="1200" b="1">
                <a:solidFill>
                  <a:schemeClr val="tx2"/>
                </a:solidFill>
                <a:hlinkClick r:id="rId6"/>
              </a:rPr>
              <a:t>www.db-book.com</a:t>
            </a:r>
            <a:r>
              <a:rPr lang="en-US" sz="1200" b="1">
                <a:solidFill>
                  <a:schemeClr val="tx2"/>
                </a:solidFill>
              </a:rPr>
              <a:t> sobre condiciones de uso</a:t>
            </a: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cambiar el estilo de título	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7523991-5B4F-45CF-882F-6C9186BD919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C6CA1-A336-4770-B44F-A2414EC2AF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80E78-FF33-4116-9030-5C4B1910010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6EEB6-DF3A-4A31-8608-DA7FBCC61C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A4538-F04B-4341-AAD9-E7A1ABE9BD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B1800-0B70-4621-86E2-C02BD94229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D02AF-E676-40CF-80BD-C5A25D7E549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A1DA-62DD-4016-9985-8D2FCE0694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BD7BE-7075-46D5-AE30-BCED24C987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99DDD-81D3-4F42-B684-54705FF8BD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2558C-19CC-4AB7-A744-6CA768D839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0D016-E08E-49F1-A9E2-AF0EC8B5E78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E034D8-E1A3-4693-A482-549B766442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4413250" y="6613525"/>
            <a:ext cx="582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13.</a:t>
            </a:r>
            <a:fld id="{6F8DFBAA-7114-47BF-A58D-5904DD74AA2F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4055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cambiar el estilo de título	</a:t>
            </a:r>
          </a:p>
        </p:txBody>
      </p:sp>
      <p:sp>
        <p:nvSpPr>
          <p:cNvPr id="40551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5127" name="Picture 9" descr="Icon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PH01266J"/>
          <p:cNvPicPr>
            <a:picLocks noChangeAspect="1" noChangeArrowheads="1"/>
          </p:cNvPicPr>
          <p:nvPr/>
        </p:nvPicPr>
        <p:blipFill>
          <a:blip r:embed="rId1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515" name="Text Box 11"/>
          <p:cNvSpPr txBox="1">
            <a:spLocks noChangeArrowheads="1"/>
          </p:cNvSpPr>
          <p:nvPr userDrawn="1"/>
        </p:nvSpPr>
        <p:spPr bwMode="auto">
          <a:xfrm>
            <a:off x="6840538" y="6613525"/>
            <a:ext cx="2222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©Silberschatz, Korth y Sudarshan</a:t>
            </a:r>
          </a:p>
        </p:txBody>
      </p:sp>
      <p:sp>
        <p:nvSpPr>
          <p:cNvPr id="405516" name="Text Box 12"/>
          <p:cNvSpPr txBox="1">
            <a:spLocks noChangeArrowheads="1"/>
          </p:cNvSpPr>
          <p:nvPr userDrawn="1"/>
        </p:nvSpPr>
        <p:spPr bwMode="auto">
          <a:xfrm>
            <a:off x="0" y="6613525"/>
            <a:ext cx="327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Fundamentos de Bases de Datos – 5ª Edición, 2005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Capítulo 13:</a:t>
            </a:r>
            <a:r>
              <a:rPr lang="en-US" smtClean="0"/>
              <a:t>  </a:t>
            </a:r>
            <a:r>
              <a:rPr lang="es-ES" smtClean="0"/>
              <a:t>Procesamiento de consultas</a:t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Operación selección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969963"/>
            <a:ext cx="7859712" cy="5076825"/>
          </a:xfrm>
        </p:spPr>
        <p:txBody>
          <a:bodyPr/>
          <a:lstStyle/>
          <a:p>
            <a:r>
              <a:rPr lang="es-ES" b="1" smtClean="0"/>
              <a:t>A2 </a:t>
            </a:r>
            <a:r>
              <a:rPr lang="es-ES" i="1" smtClean="0"/>
              <a:t>(búsqueda binaria).  </a:t>
            </a:r>
            <a:r>
              <a:rPr lang="es-ES" smtClean="0"/>
              <a:t>Aplicable si la selección es una comparación de igualdad sobre el atributo en que está ordenado el archivo. </a:t>
            </a:r>
          </a:p>
          <a:p>
            <a:pPr lvl="1"/>
            <a:r>
              <a:rPr lang="es-ES" smtClean="0"/>
              <a:t>Suponer que los bloques de una relación están almacenados ordenadamente</a:t>
            </a:r>
          </a:p>
          <a:p>
            <a:pPr lvl="1"/>
            <a:r>
              <a:rPr lang="es-ES" smtClean="0"/>
              <a:t>Coste estimado (número de bloques de disco a rastrear):</a:t>
            </a:r>
          </a:p>
          <a:p>
            <a:pPr lvl="2"/>
            <a:r>
              <a:rPr lang="es-ES" smtClean="0"/>
              <a:t>coste de localizar la primera tupla mediante una búsqueda binaria sobre los bloques</a:t>
            </a:r>
            <a:endParaRPr lang="es-ES" smtClean="0">
              <a:sym typeface="Symbol" pitchFamily="18" charset="2"/>
            </a:endParaRPr>
          </a:p>
          <a:p>
            <a:pPr lvl="3"/>
            <a:r>
              <a:rPr lang="es-ES" smtClean="0">
                <a:sym typeface="Symbol" pitchFamily="18" charset="2"/>
              </a:rPr>
              <a:t>log</a:t>
            </a:r>
            <a:r>
              <a:rPr lang="es-ES" baseline="-25000" smtClean="0">
                <a:sym typeface="Symbol" pitchFamily="18" charset="2"/>
              </a:rPr>
              <a:t>2</a:t>
            </a:r>
            <a:r>
              <a:rPr lang="es-ES" smtClean="0">
                <a:sym typeface="Symbol" pitchFamily="18" charset="2"/>
              </a:rPr>
              <a:t>(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r</a:t>
            </a:r>
            <a:r>
              <a:rPr lang="es-ES" i="1" smtClean="0">
                <a:sym typeface="Symbol" pitchFamily="18" charset="2"/>
              </a:rPr>
              <a:t>)</a:t>
            </a:r>
            <a:r>
              <a:rPr lang="es-ES" smtClean="0">
                <a:sym typeface="Symbol" pitchFamily="18" charset="2"/>
              </a:rPr>
              <a:t> * (</a:t>
            </a:r>
            <a:r>
              <a:rPr lang="es-ES" i="1" smtClean="0">
                <a:sym typeface="Symbol" pitchFamily="18" charset="2"/>
              </a:rPr>
              <a:t>t</a:t>
            </a:r>
            <a:r>
              <a:rPr lang="es-ES" i="1" baseline="-25000" smtClean="0">
                <a:sym typeface="Symbol" pitchFamily="18" charset="2"/>
              </a:rPr>
              <a:t>T</a:t>
            </a:r>
            <a:r>
              <a:rPr lang="es-ES" smtClean="0">
                <a:sym typeface="Symbol" pitchFamily="18" charset="2"/>
              </a:rPr>
              <a:t> + </a:t>
            </a:r>
            <a:r>
              <a:rPr lang="es-ES" i="1" smtClean="0">
                <a:sym typeface="Symbol" pitchFamily="18" charset="2"/>
              </a:rPr>
              <a:t>t</a:t>
            </a:r>
            <a:r>
              <a:rPr lang="es-ES" i="1" baseline="-25000" smtClean="0">
                <a:sym typeface="Symbol" pitchFamily="18" charset="2"/>
              </a:rPr>
              <a:t>S</a:t>
            </a:r>
            <a:r>
              <a:rPr lang="es-ES" smtClean="0">
                <a:sym typeface="Symbol" pitchFamily="18" charset="2"/>
              </a:rPr>
              <a:t>)</a:t>
            </a:r>
          </a:p>
          <a:p>
            <a:pPr lvl="2"/>
            <a:r>
              <a:rPr lang="es-ES" smtClean="0">
                <a:sym typeface="Symbol" pitchFamily="18" charset="2"/>
              </a:rPr>
              <a:t>Si existen múltiples registros que cumplen la condición de selección</a:t>
            </a:r>
          </a:p>
          <a:p>
            <a:pPr lvl="3"/>
            <a:r>
              <a:rPr lang="es-ES" i="1" smtClean="0">
                <a:sym typeface="Symbol" pitchFamily="18" charset="2"/>
              </a:rPr>
              <a:t>Más costes de transferir </a:t>
            </a:r>
            <a:r>
              <a:rPr lang="es-ES" smtClean="0">
                <a:sym typeface="Symbol" pitchFamily="18" charset="2"/>
              </a:rPr>
              <a:t>el número de bloques que contienen los registros que satisfacen la condición de selección</a:t>
            </a:r>
          </a:p>
          <a:p>
            <a:pPr lvl="3"/>
            <a:r>
              <a:rPr lang="es-ES" smtClean="0"/>
              <a:t>En el Capítulo 14 se verá como estimar este coste</a:t>
            </a:r>
            <a:endParaRPr lang="es-ES" smtClean="0"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endParaRPr lang="es-ES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Selecciones empleando índices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0263"/>
            <a:ext cx="9537700" cy="5421312"/>
          </a:xfrm>
        </p:spPr>
        <p:txBody>
          <a:bodyPr/>
          <a:lstStyle/>
          <a:p>
            <a:r>
              <a:rPr lang="es-ES" b="1" smtClean="0"/>
              <a:t>Exploración del índice</a:t>
            </a:r>
            <a:r>
              <a:rPr lang="es-ES" smtClean="0"/>
              <a:t> – algoritmos de búsqueda que emplean un índice</a:t>
            </a:r>
            <a:endParaRPr lang="en-US" smtClean="0"/>
          </a:p>
          <a:p>
            <a:pPr lvl="1"/>
            <a:r>
              <a:rPr lang="es-ES" smtClean="0"/>
              <a:t>la condición de selección debe estar sobre la clave de búsqueda del índice</a:t>
            </a:r>
            <a:r>
              <a:rPr lang="en-US" smtClean="0"/>
              <a:t>.</a:t>
            </a:r>
          </a:p>
          <a:p>
            <a:r>
              <a:rPr lang="es-ES" b="1" smtClean="0"/>
              <a:t>A3 </a:t>
            </a:r>
            <a:r>
              <a:rPr lang="es-ES" smtClean="0"/>
              <a:t>(í</a:t>
            </a:r>
            <a:r>
              <a:rPr lang="es-ES" i="1" smtClean="0"/>
              <a:t>ndice primario sobre clave candidata, igualdad</a:t>
            </a:r>
            <a:r>
              <a:rPr lang="es-ES" smtClean="0"/>
              <a:t>).  Recuperar un solo registro que cumpla la condición de igualdad correspondiente</a:t>
            </a:r>
          </a:p>
          <a:p>
            <a:pPr lvl="1"/>
            <a:r>
              <a:rPr lang="es-ES" i="1" smtClean="0"/>
              <a:t>Coste</a:t>
            </a:r>
            <a:r>
              <a:rPr lang="es-ES" smtClean="0"/>
              <a:t> = (</a:t>
            </a:r>
            <a:r>
              <a:rPr lang="es-ES" i="1" smtClean="0"/>
              <a:t>h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+ 1) * </a:t>
            </a:r>
            <a:r>
              <a:rPr lang="es-ES" smtClean="0">
                <a:sym typeface="Symbol" pitchFamily="18" charset="2"/>
              </a:rPr>
              <a:t>(</a:t>
            </a:r>
            <a:r>
              <a:rPr lang="es-ES" i="1" smtClean="0">
                <a:sym typeface="Symbol" pitchFamily="18" charset="2"/>
              </a:rPr>
              <a:t>t</a:t>
            </a:r>
            <a:r>
              <a:rPr lang="es-ES" i="1" baseline="-25000" smtClean="0">
                <a:sym typeface="Symbol" pitchFamily="18" charset="2"/>
              </a:rPr>
              <a:t>T</a:t>
            </a:r>
            <a:r>
              <a:rPr lang="es-ES" smtClean="0">
                <a:sym typeface="Symbol" pitchFamily="18" charset="2"/>
              </a:rPr>
              <a:t> + </a:t>
            </a:r>
            <a:r>
              <a:rPr lang="es-ES" i="1" smtClean="0">
                <a:sym typeface="Symbol" pitchFamily="18" charset="2"/>
              </a:rPr>
              <a:t>t</a:t>
            </a:r>
            <a:r>
              <a:rPr lang="es-ES" i="1" baseline="-25000" smtClean="0">
                <a:sym typeface="Symbol" pitchFamily="18" charset="2"/>
              </a:rPr>
              <a:t>S</a:t>
            </a:r>
            <a:r>
              <a:rPr lang="es-ES" smtClean="0">
                <a:sym typeface="Symbol" pitchFamily="18" charset="2"/>
              </a:rPr>
              <a:t>)</a:t>
            </a:r>
            <a:r>
              <a:rPr lang="es-ES" b="1" smtClean="0"/>
              <a:t> </a:t>
            </a:r>
          </a:p>
          <a:p>
            <a:r>
              <a:rPr lang="es-ES" b="1" smtClean="0"/>
              <a:t>A4 </a:t>
            </a:r>
            <a:r>
              <a:rPr lang="es-ES" smtClean="0"/>
              <a:t>(</a:t>
            </a:r>
            <a:r>
              <a:rPr lang="es-ES" i="1" smtClean="0"/>
              <a:t>índice primario sobre ninguna clave, igualdad) </a:t>
            </a:r>
            <a:r>
              <a:rPr lang="es-ES" smtClean="0"/>
              <a:t>Recuperar múltiples registros. </a:t>
            </a:r>
          </a:p>
          <a:p>
            <a:pPr lvl="1"/>
            <a:r>
              <a:rPr lang="es-ES" smtClean="0"/>
              <a:t>Los registros estarán en bloques consecutivos</a:t>
            </a:r>
          </a:p>
          <a:p>
            <a:pPr lvl="2"/>
            <a:r>
              <a:rPr lang="es-ES" smtClean="0"/>
              <a:t>Donde b = número de bloques que contienen registros recuperados</a:t>
            </a:r>
          </a:p>
          <a:p>
            <a:pPr lvl="1"/>
            <a:r>
              <a:rPr lang="es-ES" i="1" smtClean="0"/>
              <a:t>Coste</a:t>
            </a:r>
            <a:r>
              <a:rPr lang="es-ES" smtClean="0"/>
              <a:t> = </a:t>
            </a:r>
            <a:r>
              <a:rPr lang="es-ES" i="1" smtClean="0"/>
              <a:t>h</a:t>
            </a:r>
            <a:r>
              <a:rPr lang="es-ES" i="1" baseline="-25000" smtClean="0"/>
              <a:t>i</a:t>
            </a:r>
            <a:r>
              <a:rPr lang="es-ES" i="1" smtClean="0"/>
              <a:t> * </a:t>
            </a:r>
            <a:r>
              <a:rPr lang="es-ES" smtClean="0">
                <a:sym typeface="Symbol" pitchFamily="18" charset="2"/>
              </a:rPr>
              <a:t>(</a:t>
            </a:r>
            <a:r>
              <a:rPr lang="es-ES" i="1" smtClean="0">
                <a:sym typeface="Symbol" pitchFamily="18" charset="2"/>
              </a:rPr>
              <a:t>t</a:t>
            </a:r>
            <a:r>
              <a:rPr lang="es-ES" i="1" baseline="-25000" smtClean="0">
                <a:sym typeface="Symbol" pitchFamily="18" charset="2"/>
              </a:rPr>
              <a:t>T</a:t>
            </a:r>
            <a:r>
              <a:rPr lang="es-ES" smtClean="0">
                <a:sym typeface="Symbol" pitchFamily="18" charset="2"/>
              </a:rPr>
              <a:t> + </a:t>
            </a:r>
            <a:r>
              <a:rPr lang="es-ES" i="1" smtClean="0">
                <a:sym typeface="Symbol" pitchFamily="18" charset="2"/>
              </a:rPr>
              <a:t>t</a:t>
            </a:r>
            <a:r>
              <a:rPr lang="es-ES" i="1" baseline="-25000" smtClean="0">
                <a:sym typeface="Symbol" pitchFamily="18" charset="2"/>
              </a:rPr>
              <a:t>S</a:t>
            </a:r>
            <a:r>
              <a:rPr lang="es-ES" smtClean="0">
                <a:sym typeface="Symbol" pitchFamily="18" charset="2"/>
              </a:rPr>
              <a:t>)</a:t>
            </a:r>
            <a:r>
              <a:rPr lang="es-ES" i="1" smtClean="0"/>
              <a:t> </a:t>
            </a:r>
            <a:r>
              <a:rPr lang="es-ES" smtClean="0"/>
              <a:t>+ </a:t>
            </a:r>
            <a:r>
              <a:rPr lang="es-ES" i="1" smtClean="0"/>
              <a:t>t</a:t>
            </a:r>
            <a:r>
              <a:rPr lang="es-ES" i="1" baseline="-25000" smtClean="0"/>
              <a:t>S</a:t>
            </a:r>
            <a:r>
              <a:rPr lang="es-ES" smtClean="0"/>
              <a:t> + </a:t>
            </a:r>
            <a:r>
              <a:rPr lang="es-ES" i="1" smtClean="0"/>
              <a:t>t</a:t>
            </a:r>
            <a:r>
              <a:rPr lang="es-ES" i="1" baseline="-25000" smtClean="0"/>
              <a:t>T</a:t>
            </a:r>
            <a:r>
              <a:rPr lang="es-ES" smtClean="0"/>
              <a:t> * b</a:t>
            </a:r>
            <a:endParaRPr lang="es-ES" i="1" smtClean="0"/>
          </a:p>
          <a:p>
            <a:r>
              <a:rPr lang="es-ES" b="1" smtClean="0"/>
              <a:t>A5</a:t>
            </a:r>
            <a:r>
              <a:rPr lang="es-ES" smtClean="0"/>
              <a:t> (</a:t>
            </a:r>
            <a:r>
              <a:rPr lang="es-ES" i="1" smtClean="0"/>
              <a:t>igualdad sobre la clave de búsqueda de índice secundario).</a:t>
            </a:r>
            <a:endParaRPr lang="es-ES" smtClean="0"/>
          </a:p>
          <a:p>
            <a:pPr lvl="1"/>
            <a:r>
              <a:rPr lang="es-ES" smtClean="0"/>
              <a:t>Recuperar un solo registro si la clave de búsqueda es una clave candidata</a:t>
            </a:r>
          </a:p>
          <a:p>
            <a:pPr lvl="2"/>
            <a:r>
              <a:rPr lang="es-ES" i="1" smtClean="0"/>
              <a:t>Coste = (h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+ 1) * </a:t>
            </a:r>
            <a:r>
              <a:rPr lang="es-ES" smtClean="0">
                <a:sym typeface="Symbol" pitchFamily="18" charset="2"/>
              </a:rPr>
              <a:t>(</a:t>
            </a:r>
            <a:r>
              <a:rPr lang="es-ES" i="1" smtClean="0">
                <a:sym typeface="Symbol" pitchFamily="18" charset="2"/>
              </a:rPr>
              <a:t>t</a:t>
            </a:r>
            <a:r>
              <a:rPr lang="es-ES" i="1" baseline="-25000" smtClean="0">
                <a:sym typeface="Symbol" pitchFamily="18" charset="2"/>
              </a:rPr>
              <a:t>T</a:t>
            </a:r>
            <a:r>
              <a:rPr lang="es-ES" smtClean="0">
                <a:sym typeface="Symbol" pitchFamily="18" charset="2"/>
              </a:rPr>
              <a:t> + </a:t>
            </a:r>
            <a:r>
              <a:rPr lang="es-ES" i="1" smtClean="0">
                <a:sym typeface="Symbol" pitchFamily="18" charset="2"/>
              </a:rPr>
              <a:t>t</a:t>
            </a:r>
            <a:r>
              <a:rPr lang="es-ES" i="1" baseline="-25000" smtClean="0">
                <a:sym typeface="Symbol" pitchFamily="18" charset="2"/>
              </a:rPr>
              <a:t>S</a:t>
            </a:r>
            <a:r>
              <a:rPr lang="es-ES" smtClean="0">
                <a:sym typeface="Symbol" pitchFamily="18" charset="2"/>
              </a:rPr>
              <a:t>)</a:t>
            </a:r>
            <a:endParaRPr lang="es-ES" smtClean="0"/>
          </a:p>
          <a:p>
            <a:pPr lvl="1"/>
            <a:r>
              <a:rPr lang="es-ES" smtClean="0"/>
              <a:t>Recuperar múltiples registros si la clave de búsqueda no es una clave candidata</a:t>
            </a:r>
          </a:p>
          <a:p>
            <a:pPr lvl="2"/>
            <a:r>
              <a:rPr lang="es-ES" smtClean="0"/>
              <a:t>Cada registro recuperado </a:t>
            </a:r>
            <a:r>
              <a:rPr lang="es-ES" i="1" smtClean="0"/>
              <a:t>n</a:t>
            </a:r>
            <a:r>
              <a:rPr lang="es-ES" smtClean="0"/>
              <a:t> puede estar en un bloque diferente</a:t>
            </a:r>
          </a:p>
          <a:p>
            <a:pPr lvl="2"/>
            <a:r>
              <a:rPr lang="es-ES" smtClean="0"/>
              <a:t>Coste =  (</a:t>
            </a:r>
            <a:r>
              <a:rPr lang="es-ES" i="1" smtClean="0"/>
              <a:t>h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+ </a:t>
            </a:r>
            <a:r>
              <a:rPr lang="es-ES" i="1" smtClean="0"/>
              <a:t>n) * </a:t>
            </a:r>
            <a:r>
              <a:rPr lang="es-ES" smtClean="0">
                <a:sym typeface="Symbol" pitchFamily="18" charset="2"/>
              </a:rPr>
              <a:t>(</a:t>
            </a:r>
            <a:r>
              <a:rPr lang="es-ES" i="1" smtClean="0">
                <a:sym typeface="Symbol" pitchFamily="18" charset="2"/>
              </a:rPr>
              <a:t>t</a:t>
            </a:r>
            <a:r>
              <a:rPr lang="es-ES" i="1" baseline="-25000" smtClean="0">
                <a:sym typeface="Symbol" pitchFamily="18" charset="2"/>
              </a:rPr>
              <a:t>T</a:t>
            </a:r>
            <a:r>
              <a:rPr lang="es-ES" smtClean="0">
                <a:sym typeface="Symbol" pitchFamily="18" charset="2"/>
              </a:rPr>
              <a:t> + </a:t>
            </a:r>
            <a:r>
              <a:rPr lang="es-ES" i="1" smtClean="0">
                <a:sym typeface="Symbol" pitchFamily="18" charset="2"/>
              </a:rPr>
              <a:t>t</a:t>
            </a:r>
            <a:r>
              <a:rPr lang="es-ES" i="1" baseline="-25000" smtClean="0">
                <a:sym typeface="Symbol" pitchFamily="18" charset="2"/>
              </a:rPr>
              <a:t>S</a:t>
            </a:r>
            <a:r>
              <a:rPr lang="es-ES" smtClean="0">
                <a:sym typeface="Symbol" pitchFamily="18" charset="2"/>
              </a:rPr>
              <a:t>)</a:t>
            </a:r>
            <a:r>
              <a:rPr lang="es-ES" i="1" smtClean="0"/>
              <a:t> </a:t>
            </a:r>
          </a:p>
          <a:p>
            <a:pPr lvl="3"/>
            <a:r>
              <a:rPr lang="es-ES" smtClean="0"/>
              <a:t>¡Puede ser muy caro!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381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Selecciones que implican comparaciones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1888"/>
            <a:ext cx="9394825" cy="5043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Se pueden implementar selecciones de la forma </a:t>
            </a:r>
            <a:r>
              <a:rPr lang="es-ES" smtClean="0">
                <a:sym typeface="Symbol" pitchFamily="18" charset="2"/>
              </a:rPr>
              <a:t></a:t>
            </a:r>
            <a:r>
              <a:rPr lang="es-ES" i="1" baseline="-25000" smtClean="0"/>
              <a:t>A</a:t>
            </a:r>
            <a:r>
              <a:rPr lang="es-ES" baseline="-25000" smtClean="0">
                <a:sym typeface="Symbol" pitchFamily="18" charset="2"/>
              </a:rPr>
              <a:t></a:t>
            </a:r>
            <a:r>
              <a:rPr lang="es-ES" i="1" baseline="-25000" smtClean="0"/>
              <a:t>V </a:t>
            </a:r>
            <a:r>
              <a:rPr lang="es-ES" smtClean="0"/>
              <a:t>(</a:t>
            </a:r>
            <a:r>
              <a:rPr lang="es-ES" i="1" smtClean="0"/>
              <a:t>r</a:t>
            </a:r>
            <a:r>
              <a:rPr lang="es-ES" smtClean="0"/>
              <a:t>) or </a:t>
            </a:r>
            <a:r>
              <a:rPr lang="es-ES" smtClean="0">
                <a:sym typeface="Symbol" pitchFamily="18" charset="2"/>
              </a:rPr>
              <a:t></a:t>
            </a:r>
            <a:r>
              <a:rPr lang="es-ES" i="1" baseline="-25000" smtClean="0"/>
              <a:t>A </a:t>
            </a:r>
            <a:r>
              <a:rPr lang="es-ES" baseline="-25000" smtClean="0">
                <a:sym typeface="Symbol" pitchFamily="18" charset="2"/>
              </a:rPr>
              <a:t></a:t>
            </a:r>
            <a:r>
              <a:rPr lang="es-ES" baseline="-25000" smtClean="0"/>
              <a:t> </a:t>
            </a:r>
            <a:r>
              <a:rPr lang="es-ES" i="1" baseline="-25000" smtClean="0"/>
              <a:t>V</a:t>
            </a:r>
            <a:r>
              <a:rPr lang="es-ES" smtClean="0"/>
              <a:t>(</a:t>
            </a:r>
            <a:r>
              <a:rPr lang="es-ES" i="1" smtClean="0"/>
              <a:t>r</a:t>
            </a:r>
            <a:r>
              <a:rPr lang="es-ES" smtClean="0"/>
              <a:t>) empleando</a:t>
            </a:r>
            <a:endParaRPr kumimoji="0" lang="en-US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kumimoji="0" lang="en-US" smtClean="0">
                <a:sym typeface="Symbol" pitchFamily="18" charset="2"/>
              </a:rPr>
              <a:t> </a:t>
            </a:r>
            <a:r>
              <a:rPr lang="es-ES" smtClean="0"/>
              <a:t>un explorador de archivo lineal o búsqueda binaria</a:t>
            </a:r>
            <a:r>
              <a:rPr kumimoji="0" lang="en-US" sz="2000" smtClean="0">
                <a:sym typeface="Symbol" pitchFamily="18" charset="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>
                <a:sym typeface="Symbol" pitchFamily="18" charset="2"/>
              </a:rPr>
              <a:t> </a:t>
            </a:r>
            <a:r>
              <a:rPr lang="es-ES" smtClean="0"/>
              <a:t>o empleando índices de las siguientes maneras</a:t>
            </a:r>
            <a:r>
              <a:rPr kumimoji="0" lang="en-US" sz="2000" smtClean="0"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s-ES" b="1" smtClean="0"/>
              <a:t>A6</a:t>
            </a:r>
            <a:r>
              <a:rPr lang="es-ES" smtClean="0"/>
              <a:t> (</a:t>
            </a:r>
            <a:r>
              <a:rPr lang="es-ES" i="1" smtClean="0"/>
              <a:t>índice primario, comparación).</a:t>
            </a:r>
            <a:r>
              <a:rPr lang="es-ES" smtClean="0"/>
              <a:t> (Relación ordenada sobre A)</a:t>
            </a:r>
            <a:endParaRPr lang="en-US" i="1" smtClean="0"/>
          </a:p>
          <a:p>
            <a:pPr lvl="2">
              <a:lnSpc>
                <a:spcPct val="90000"/>
              </a:lnSpc>
            </a:pPr>
            <a:r>
              <a:rPr lang="es-ES" smtClean="0"/>
              <a:t>Para </a:t>
            </a:r>
            <a:r>
              <a:rPr lang="es-ES" i="1" smtClean="0">
                <a:sym typeface="Symbol" pitchFamily="18" charset="2"/>
              </a:rPr>
              <a:t></a:t>
            </a:r>
            <a:r>
              <a:rPr lang="es-ES" i="1" baseline="-25000" smtClean="0"/>
              <a:t>A </a:t>
            </a:r>
            <a:r>
              <a:rPr lang="es-ES" i="1" baseline="-25000" smtClean="0">
                <a:sym typeface="Symbol" pitchFamily="18" charset="2"/>
              </a:rPr>
              <a:t></a:t>
            </a:r>
            <a:r>
              <a:rPr lang="es-ES" i="1" baseline="-25000" smtClean="0"/>
              <a:t> V</a:t>
            </a:r>
            <a:r>
              <a:rPr lang="es-ES" i="1" smtClean="0"/>
              <a:t>(r)</a:t>
            </a:r>
            <a:r>
              <a:rPr lang="es-ES" smtClean="0"/>
              <a:t> emplear índice para encontrar la prima tupla </a:t>
            </a:r>
            <a:r>
              <a:rPr lang="es-ES" smtClean="0">
                <a:sym typeface="Symbol" pitchFamily="18" charset="2"/>
              </a:rPr>
              <a:t></a:t>
            </a:r>
            <a:r>
              <a:rPr lang="es-ES" i="1" smtClean="0"/>
              <a:t> v</a:t>
            </a:r>
            <a:r>
              <a:rPr lang="es-ES" smtClean="0"/>
              <a:t>  y rastrear la relación secuencialmente desde allí</a:t>
            </a:r>
            <a:endParaRPr kumimoji="0" lang="en-US" smtClean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s-ES" smtClean="0"/>
              <a:t>Para </a:t>
            </a:r>
            <a:r>
              <a:rPr lang="es-ES" smtClean="0">
                <a:sym typeface="Symbol" pitchFamily="18" charset="2"/>
              </a:rPr>
              <a:t></a:t>
            </a:r>
            <a:r>
              <a:rPr lang="es-ES" i="1" baseline="-25000" smtClean="0"/>
              <a:t>A</a:t>
            </a:r>
            <a:r>
              <a:rPr lang="es-ES" baseline="-25000" smtClean="0">
                <a:sym typeface="Symbol" pitchFamily="18" charset="2"/>
              </a:rPr>
              <a:t></a:t>
            </a:r>
            <a:r>
              <a:rPr lang="es-ES" i="1" baseline="-25000" smtClean="0"/>
              <a:t>V </a:t>
            </a:r>
            <a:r>
              <a:rPr lang="es-ES" smtClean="0"/>
              <a:t>(</a:t>
            </a:r>
            <a:r>
              <a:rPr lang="es-ES" i="1" smtClean="0"/>
              <a:t>r</a:t>
            </a:r>
            <a:r>
              <a:rPr lang="es-ES" smtClean="0"/>
              <a:t>) sólo rastrear la relación secuencialmente hasta la primera        tupla &gt; </a:t>
            </a:r>
            <a:r>
              <a:rPr lang="es-ES" i="1" smtClean="0"/>
              <a:t>v;</a:t>
            </a:r>
            <a:r>
              <a:rPr lang="es-ES" smtClean="0"/>
              <a:t> no emplear índice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s-ES" b="1" smtClean="0"/>
              <a:t>A7</a:t>
            </a:r>
            <a:r>
              <a:rPr lang="es-ES" smtClean="0"/>
              <a:t> (</a:t>
            </a:r>
            <a:r>
              <a:rPr lang="es-ES" i="1" smtClean="0"/>
              <a:t>índice secundario, comparación).</a:t>
            </a:r>
            <a:r>
              <a:rPr lang="es-ES" smtClean="0"/>
              <a:t> 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s-ES" smtClean="0"/>
              <a:t>Para </a:t>
            </a:r>
            <a:r>
              <a:rPr lang="es-ES" i="1" smtClean="0">
                <a:sym typeface="Symbol" pitchFamily="18" charset="2"/>
              </a:rPr>
              <a:t></a:t>
            </a:r>
            <a:r>
              <a:rPr lang="es-ES" i="1" baseline="-25000" smtClean="0"/>
              <a:t>A </a:t>
            </a:r>
            <a:r>
              <a:rPr lang="es-ES" i="1" baseline="-25000" smtClean="0">
                <a:sym typeface="Symbol" pitchFamily="18" charset="2"/>
              </a:rPr>
              <a:t></a:t>
            </a:r>
            <a:r>
              <a:rPr lang="es-ES" i="1" baseline="-25000" smtClean="0"/>
              <a:t> V</a:t>
            </a:r>
            <a:r>
              <a:rPr lang="es-ES" i="1" smtClean="0"/>
              <a:t>(r)</a:t>
            </a:r>
            <a:r>
              <a:rPr lang="es-ES" smtClean="0"/>
              <a:t> emplear índice para encontrar el primer índice </a:t>
            </a:r>
            <a:r>
              <a:rPr lang="es-ES" smtClean="0">
                <a:sym typeface="Symbol" pitchFamily="18" charset="2"/>
              </a:rPr>
              <a:t></a:t>
            </a:r>
            <a:r>
              <a:rPr lang="es-ES" i="1" smtClean="0"/>
              <a:t> v</a:t>
            </a:r>
            <a:r>
              <a:rPr lang="es-ES" smtClean="0"/>
              <a:t>  y rastrear el índice secuencialmente desde allí, para encontrar los punteros a los registros.</a:t>
            </a:r>
            <a:endParaRPr kumimoji="0" lang="en-US" smtClean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s-ES" smtClean="0"/>
              <a:t>Para </a:t>
            </a:r>
            <a:r>
              <a:rPr lang="es-ES" smtClean="0">
                <a:sym typeface="Symbol" pitchFamily="18" charset="2"/>
              </a:rPr>
              <a:t></a:t>
            </a:r>
            <a:r>
              <a:rPr lang="es-ES" i="1" baseline="-25000" smtClean="0"/>
              <a:t>A</a:t>
            </a:r>
            <a:r>
              <a:rPr lang="es-ES" baseline="-25000" smtClean="0">
                <a:sym typeface="Symbol" pitchFamily="18" charset="2"/>
              </a:rPr>
              <a:t></a:t>
            </a:r>
            <a:r>
              <a:rPr lang="es-ES" i="1" baseline="-25000" smtClean="0"/>
              <a:t>V </a:t>
            </a:r>
            <a:r>
              <a:rPr lang="es-ES" smtClean="0"/>
              <a:t>(</a:t>
            </a:r>
            <a:r>
              <a:rPr lang="es-ES" i="1" smtClean="0"/>
              <a:t>r</a:t>
            </a:r>
            <a:r>
              <a:rPr lang="es-ES" smtClean="0"/>
              <a:t>) rastrear sólo las páginas hoja de índice, buscando punteros a los registros, hasta la primera entrada &gt; </a:t>
            </a:r>
            <a:r>
              <a:rPr lang="es-ES" i="1" smtClean="0"/>
              <a:t>v</a:t>
            </a:r>
            <a:endParaRPr lang="en-US" i="1" smtClean="0"/>
          </a:p>
          <a:p>
            <a:pPr lvl="2">
              <a:lnSpc>
                <a:spcPct val="90000"/>
              </a:lnSpc>
            </a:pPr>
            <a:r>
              <a:rPr lang="es-ES" smtClean="0"/>
              <a:t>En cualquier caso, recuperar los registros que son apuntados</a:t>
            </a:r>
            <a:endParaRPr kumimoji="0" lang="en-US" smtClean="0">
              <a:sym typeface="Symbol" pitchFamily="18" charset="2"/>
            </a:endParaRPr>
          </a:p>
          <a:p>
            <a:pPr lvl="3">
              <a:lnSpc>
                <a:spcPct val="90000"/>
              </a:lnSpc>
            </a:pPr>
            <a:r>
              <a:rPr lang="es-ES" smtClean="0"/>
              <a:t>requiere una E/S por cada registro</a:t>
            </a:r>
            <a:endParaRPr kumimoji="0" lang="en-US" smtClean="0">
              <a:sym typeface="Symbol" pitchFamily="18" charset="2"/>
            </a:endParaRPr>
          </a:p>
          <a:p>
            <a:pPr lvl="3">
              <a:lnSpc>
                <a:spcPct val="90000"/>
              </a:lnSpc>
            </a:pPr>
            <a:r>
              <a:rPr lang="es-ES" smtClean="0"/>
              <a:t>el explorador de archivo lineal puede ser más barato</a:t>
            </a: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90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Implementación de selecciones complejas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027113"/>
            <a:ext cx="8415337" cy="50292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338388" algn="l"/>
              </a:tabLst>
            </a:pPr>
            <a:r>
              <a:rPr lang="es-ES" b="1" smtClean="0"/>
              <a:t>Conjunción:  </a:t>
            </a:r>
            <a:r>
              <a:rPr lang="es-ES" smtClean="0">
                <a:sym typeface="Symbol" pitchFamily="18" charset="2"/>
              </a:rPr>
              <a:t></a:t>
            </a:r>
            <a:r>
              <a:rPr lang="es-ES" baseline="-25000" smtClean="0">
                <a:sym typeface="Symbol" pitchFamily="18" charset="2"/>
              </a:rPr>
              <a:t></a:t>
            </a:r>
            <a:r>
              <a:rPr lang="es-ES" baseline="-25000" smtClean="0"/>
              <a:t>1</a:t>
            </a:r>
            <a:r>
              <a:rPr lang="es-ES" smtClean="0">
                <a:sym typeface="Symbol" pitchFamily="18" charset="2"/>
              </a:rPr>
              <a:t></a:t>
            </a:r>
            <a:r>
              <a:rPr lang="es-ES" smtClean="0"/>
              <a:t> </a:t>
            </a:r>
            <a:r>
              <a:rPr lang="es-ES" baseline="-25000" smtClean="0">
                <a:sym typeface="Symbol" pitchFamily="18" charset="2"/>
              </a:rPr>
              <a:t></a:t>
            </a:r>
            <a:r>
              <a:rPr lang="es-ES" baseline="-25000" smtClean="0"/>
              <a:t>2</a:t>
            </a:r>
            <a:r>
              <a:rPr lang="es-ES" smtClean="0">
                <a:sym typeface="Symbol" pitchFamily="18" charset="2"/>
              </a:rPr>
              <a:t></a:t>
            </a:r>
            <a:r>
              <a:rPr lang="es-ES" smtClean="0"/>
              <a:t>. . . </a:t>
            </a:r>
            <a:r>
              <a:rPr lang="es-ES" baseline="-25000" smtClean="0">
                <a:sym typeface="Symbol" pitchFamily="18" charset="2"/>
              </a:rPr>
              <a:t></a:t>
            </a:r>
            <a:r>
              <a:rPr lang="es-ES" i="1" baseline="-25000" smtClean="0"/>
              <a:t>n</a:t>
            </a:r>
            <a:r>
              <a:rPr lang="es-ES" smtClean="0"/>
              <a:t>(</a:t>
            </a:r>
            <a:r>
              <a:rPr lang="es-ES" i="1" smtClean="0"/>
              <a:t>r) </a:t>
            </a:r>
            <a:endParaRPr lang="en-US" i="1" smtClean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338388" algn="l"/>
              </a:tabLst>
            </a:pPr>
            <a:r>
              <a:rPr lang="es-ES" b="1" smtClean="0"/>
              <a:t>A8</a:t>
            </a:r>
            <a:r>
              <a:rPr lang="es-ES" smtClean="0"/>
              <a:t> (</a:t>
            </a:r>
            <a:r>
              <a:rPr lang="es-ES" i="1" smtClean="0"/>
              <a:t>selección conjuntiva utilizando un índice).</a:t>
            </a:r>
            <a:endParaRPr lang="en-US" i="1" smtClean="0"/>
          </a:p>
          <a:p>
            <a:pPr lvl="1">
              <a:lnSpc>
                <a:spcPct val="90000"/>
              </a:lnSpc>
              <a:tabLst>
                <a:tab pos="2338388" algn="l"/>
              </a:tabLst>
            </a:pPr>
            <a:r>
              <a:rPr lang="es-ES" smtClean="0"/>
              <a:t>Seleccionar una combinación de </a:t>
            </a:r>
            <a:r>
              <a:rPr lang="es-ES" smtClean="0">
                <a:sym typeface="Symbol" pitchFamily="18" charset="2"/>
              </a:rPr>
              <a:t></a:t>
            </a:r>
            <a:r>
              <a:rPr lang="es-ES" i="1" baseline="-25000" smtClean="0"/>
              <a:t>i</a:t>
            </a:r>
            <a:r>
              <a:rPr lang="es-ES" smtClean="0"/>
              <a:t> y algoritmos A1 hasta A7 que resulte del menor coste para </a:t>
            </a:r>
            <a:r>
              <a:rPr lang="es-ES" smtClean="0">
                <a:sym typeface="Symbol" pitchFamily="18" charset="2"/>
              </a:rPr>
              <a:t></a:t>
            </a:r>
            <a:r>
              <a:rPr lang="es-ES" baseline="-25000" smtClean="0">
                <a:sym typeface="Symbol" pitchFamily="18" charset="2"/>
              </a:rPr>
              <a:t></a:t>
            </a:r>
            <a:r>
              <a:rPr lang="es-ES" i="1" baseline="-25000" smtClean="0"/>
              <a:t>i</a:t>
            </a:r>
            <a:r>
              <a:rPr lang="es-ES" smtClean="0"/>
              <a:t> </a:t>
            </a:r>
            <a:r>
              <a:rPr lang="es-ES" i="1" smtClean="0"/>
              <a:t>(r)</a:t>
            </a:r>
            <a:r>
              <a:rPr lang="es-ES" smtClean="0"/>
              <a:t>.</a:t>
            </a:r>
            <a:endParaRPr lang="en-US" sz="2000" i="1" smtClean="0">
              <a:sym typeface="Greek Symbols" pitchFamily="18" charset="2"/>
            </a:endParaRPr>
          </a:p>
          <a:p>
            <a:pPr lvl="1">
              <a:lnSpc>
                <a:spcPct val="90000"/>
              </a:lnSpc>
              <a:tabLst>
                <a:tab pos="2338388" algn="l"/>
              </a:tabLst>
            </a:pPr>
            <a:r>
              <a:rPr lang="en-US" sz="1400" i="1" smtClean="0">
                <a:sym typeface="Greek Symbols" pitchFamily="18" charset="2"/>
              </a:rPr>
              <a:t> </a:t>
            </a:r>
            <a:r>
              <a:rPr lang="es-ES" smtClean="0"/>
              <a:t>Probar otras condiciones sobre tuplas, después de llevarlas a la memoria intermedia</a:t>
            </a:r>
            <a:r>
              <a:rPr lang="en-US" smtClean="0">
                <a:sym typeface="Greek Symbols" pitchFamily="18" charset="2"/>
              </a:rPr>
              <a:t>.</a:t>
            </a:r>
          </a:p>
          <a:p>
            <a:pPr>
              <a:lnSpc>
                <a:spcPct val="90000"/>
              </a:lnSpc>
              <a:tabLst>
                <a:tab pos="2338388" algn="l"/>
              </a:tabLst>
            </a:pPr>
            <a:r>
              <a:rPr lang="es-ES" b="1" smtClean="0"/>
              <a:t>A9</a:t>
            </a:r>
            <a:r>
              <a:rPr lang="es-ES" smtClean="0"/>
              <a:t> (</a:t>
            </a:r>
            <a:r>
              <a:rPr lang="es-ES" i="1" smtClean="0"/>
              <a:t>selección conjuntiva utilizando índices de claves múltiples).</a:t>
            </a:r>
            <a:r>
              <a:rPr lang="es-ES" smtClean="0"/>
              <a:t> </a:t>
            </a:r>
            <a:endParaRPr lang="en-US" smtClean="0">
              <a:sym typeface="Greek Symbols" pitchFamily="18" charset="2"/>
            </a:endParaRPr>
          </a:p>
          <a:p>
            <a:pPr lvl="1">
              <a:lnSpc>
                <a:spcPct val="90000"/>
              </a:lnSpc>
              <a:tabLst>
                <a:tab pos="2338388" algn="l"/>
              </a:tabLst>
            </a:pPr>
            <a:r>
              <a:rPr lang="es-ES" smtClean="0"/>
              <a:t>Emplear, si están disponibles, índices (clave múltiple) combinados apropiadamente</a:t>
            </a:r>
            <a:r>
              <a:rPr lang="en-US" smtClean="0">
                <a:sym typeface="Greek Symbols" pitchFamily="18" charset="2"/>
              </a:rPr>
              <a:t>.</a:t>
            </a:r>
          </a:p>
          <a:p>
            <a:pPr>
              <a:lnSpc>
                <a:spcPct val="90000"/>
              </a:lnSpc>
              <a:tabLst>
                <a:tab pos="2338388" algn="l"/>
              </a:tabLst>
            </a:pPr>
            <a:r>
              <a:rPr lang="es-ES" b="1" smtClean="0"/>
              <a:t>A10</a:t>
            </a:r>
            <a:r>
              <a:rPr lang="es-ES" smtClean="0"/>
              <a:t> (</a:t>
            </a:r>
            <a:r>
              <a:rPr lang="es-ES" i="1" smtClean="0"/>
              <a:t>selección conjuntiva mediante la intersección de identificadores).</a:t>
            </a:r>
            <a:r>
              <a:rPr lang="es-ES" smtClean="0"/>
              <a:t> </a:t>
            </a:r>
            <a:endParaRPr lang="en-US" smtClean="0">
              <a:sym typeface="Greek Symbols" pitchFamily="18" charset="2"/>
            </a:endParaRPr>
          </a:p>
          <a:p>
            <a:pPr lvl="1">
              <a:lnSpc>
                <a:spcPct val="90000"/>
              </a:lnSpc>
              <a:tabLst>
                <a:tab pos="2338388" algn="l"/>
              </a:tabLst>
            </a:pPr>
            <a:r>
              <a:rPr lang="es-ES" smtClean="0"/>
              <a:t>Requiere índices con punteros de registros</a:t>
            </a:r>
            <a:r>
              <a:rPr lang="en-US" smtClean="0">
                <a:sym typeface="Greek Symbols" pitchFamily="18" charset="2"/>
              </a:rPr>
              <a:t>. </a:t>
            </a:r>
          </a:p>
          <a:p>
            <a:pPr lvl="1">
              <a:lnSpc>
                <a:spcPct val="90000"/>
              </a:lnSpc>
              <a:tabLst>
                <a:tab pos="2338388" algn="l"/>
              </a:tabLst>
            </a:pPr>
            <a:r>
              <a:rPr lang="es-ES" smtClean="0"/>
              <a:t>Emplear el correspondiente índice para cada condición y tomar la intersección de todos los conjuntos de punteros de registros obtenidos</a:t>
            </a:r>
            <a:r>
              <a:rPr lang="en-US" smtClean="0">
                <a:sym typeface="Greek Symbols" pitchFamily="18" charset="2"/>
              </a:rPr>
              <a:t>. </a:t>
            </a:r>
          </a:p>
          <a:p>
            <a:pPr lvl="1">
              <a:lnSpc>
                <a:spcPct val="90000"/>
              </a:lnSpc>
              <a:tabLst>
                <a:tab pos="2338388" algn="l"/>
              </a:tabLst>
            </a:pPr>
            <a:r>
              <a:rPr lang="es-ES" smtClean="0"/>
              <a:t>Entonces, tomar los registros del archivo</a:t>
            </a:r>
            <a:endParaRPr lang="en-US" smtClean="0">
              <a:sym typeface="Greek Symbols" pitchFamily="18" charset="2"/>
            </a:endParaRPr>
          </a:p>
          <a:p>
            <a:pPr lvl="1">
              <a:lnSpc>
                <a:spcPct val="90000"/>
              </a:lnSpc>
              <a:tabLst>
                <a:tab pos="2338388" algn="l"/>
              </a:tabLst>
            </a:pPr>
            <a:r>
              <a:rPr lang="es-ES" smtClean="0"/>
              <a:t>Si algunas condiciones no tienen los índices apropiados, aplicar pruebas en memoria</a:t>
            </a:r>
            <a:r>
              <a:rPr lang="en-US" smtClean="0">
                <a:sym typeface="Greek Symbols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8213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Algoritmos para selecciones complejas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57263"/>
            <a:ext cx="8240713" cy="5249862"/>
          </a:xfrm>
        </p:spPr>
        <p:txBody>
          <a:bodyPr/>
          <a:lstStyle/>
          <a:p>
            <a:r>
              <a:rPr lang="es-ES" b="1" smtClean="0"/>
              <a:t>Disyunción:</a:t>
            </a:r>
            <a:r>
              <a:rPr lang="es-ES" smtClean="0">
                <a:sym typeface="Symbol" pitchFamily="18" charset="2"/>
              </a:rPr>
              <a:t></a:t>
            </a:r>
            <a:r>
              <a:rPr lang="es-ES" baseline="-25000" smtClean="0">
                <a:sym typeface="Symbol" pitchFamily="18" charset="2"/>
              </a:rPr>
              <a:t></a:t>
            </a:r>
            <a:r>
              <a:rPr lang="es-ES" baseline="-25000" smtClean="0"/>
              <a:t>1</a:t>
            </a:r>
            <a:r>
              <a:rPr lang="es-ES" smtClean="0">
                <a:sym typeface="Symbol" pitchFamily="18" charset="2"/>
              </a:rPr>
              <a:t></a:t>
            </a:r>
            <a:r>
              <a:rPr lang="es-ES" smtClean="0"/>
              <a:t> </a:t>
            </a:r>
            <a:r>
              <a:rPr lang="es-ES" baseline="-25000" smtClean="0">
                <a:sym typeface="Symbol" pitchFamily="18" charset="2"/>
              </a:rPr>
              <a:t></a:t>
            </a:r>
            <a:r>
              <a:rPr lang="es-ES" baseline="-25000" smtClean="0"/>
              <a:t>2 </a:t>
            </a:r>
            <a:r>
              <a:rPr lang="es-ES" smtClean="0">
                <a:sym typeface="Symbol" pitchFamily="18" charset="2"/>
              </a:rPr>
              <a:t></a:t>
            </a:r>
            <a:r>
              <a:rPr lang="es-ES" baseline="-25000" smtClean="0"/>
              <a:t>.</a:t>
            </a:r>
            <a:r>
              <a:rPr lang="es-ES" smtClean="0"/>
              <a:t> . . </a:t>
            </a:r>
            <a:r>
              <a:rPr lang="es-ES" baseline="-25000" smtClean="0">
                <a:sym typeface="Symbol" pitchFamily="18" charset="2"/>
              </a:rPr>
              <a:t></a:t>
            </a:r>
            <a:r>
              <a:rPr lang="es-ES" i="1" baseline="-25000" smtClean="0"/>
              <a:t>n </a:t>
            </a:r>
            <a:r>
              <a:rPr lang="es-ES" smtClean="0"/>
              <a:t>(</a:t>
            </a:r>
            <a:r>
              <a:rPr lang="es-ES" i="1" smtClean="0"/>
              <a:t>r). </a:t>
            </a:r>
            <a:endParaRPr lang="en-US" smtClean="0">
              <a:sym typeface="Symbol" pitchFamily="18" charset="2"/>
            </a:endParaRPr>
          </a:p>
          <a:p>
            <a:r>
              <a:rPr lang="es-ES" b="1" smtClean="0"/>
              <a:t>A11</a:t>
            </a:r>
            <a:r>
              <a:rPr lang="es-ES" smtClean="0"/>
              <a:t> (</a:t>
            </a:r>
            <a:r>
              <a:rPr lang="es-ES" i="1" smtClean="0"/>
              <a:t>Selección disyuntiva mediante la unión de identificadores).</a:t>
            </a:r>
            <a:endParaRPr lang="en-US" smtClean="0">
              <a:sym typeface="Greek Symbols" pitchFamily="18" charset="2"/>
            </a:endParaRPr>
          </a:p>
          <a:p>
            <a:pPr lvl="1"/>
            <a:r>
              <a:rPr lang="es-ES" smtClean="0"/>
              <a:t>Aplicable si </a:t>
            </a:r>
            <a:r>
              <a:rPr lang="es-ES" i="1" smtClean="0"/>
              <a:t>todas</a:t>
            </a:r>
            <a:r>
              <a:rPr lang="es-ES" smtClean="0"/>
              <a:t> las condiciones tienen índices disponibles</a:t>
            </a:r>
            <a:r>
              <a:rPr lang="en-US" smtClean="0">
                <a:sym typeface="Greek Symbols" pitchFamily="18" charset="2"/>
              </a:rPr>
              <a:t>.  </a:t>
            </a:r>
          </a:p>
          <a:p>
            <a:pPr lvl="2"/>
            <a:r>
              <a:rPr lang="es-ES" smtClean="0"/>
              <a:t>De lo contrario, emplear rastreo lineal</a:t>
            </a:r>
            <a:r>
              <a:rPr lang="en-US" smtClean="0">
                <a:sym typeface="Greek Symbols" pitchFamily="18" charset="2"/>
              </a:rPr>
              <a:t>.</a:t>
            </a:r>
          </a:p>
          <a:p>
            <a:pPr lvl="1"/>
            <a:r>
              <a:rPr lang="es-ES" smtClean="0"/>
              <a:t>Emplear el correspondiente índice para cada condición y tomar la unión de todos los conjuntos de punteros de registros obtenidos</a:t>
            </a:r>
            <a:r>
              <a:rPr lang="en-US" smtClean="0">
                <a:sym typeface="Greek Symbols" pitchFamily="18" charset="2"/>
              </a:rPr>
              <a:t>. </a:t>
            </a:r>
          </a:p>
          <a:p>
            <a:pPr lvl="1"/>
            <a:r>
              <a:rPr lang="es-ES" smtClean="0"/>
              <a:t>Entonces, tomar los registros del archivo</a:t>
            </a:r>
            <a:endParaRPr lang="en-US" smtClean="0">
              <a:sym typeface="Greek Symbols" pitchFamily="18" charset="2"/>
            </a:endParaRPr>
          </a:p>
          <a:p>
            <a:r>
              <a:rPr lang="es-ES" b="1" smtClean="0"/>
              <a:t>Negación:  </a:t>
            </a:r>
            <a:r>
              <a:rPr lang="es-ES" smtClean="0">
                <a:sym typeface="Symbol" pitchFamily="18" charset="2"/>
              </a:rPr>
              <a:t></a:t>
            </a:r>
            <a:r>
              <a:rPr lang="es-ES" baseline="-25000" smtClean="0">
                <a:sym typeface="Symbol" pitchFamily="18" charset="2"/>
              </a:rPr>
              <a:t></a:t>
            </a:r>
            <a:r>
              <a:rPr lang="es-ES" smtClean="0"/>
              <a:t>(</a:t>
            </a:r>
            <a:r>
              <a:rPr lang="es-ES" i="1" smtClean="0"/>
              <a:t>r)</a:t>
            </a:r>
            <a:endParaRPr lang="en-US" i="1" smtClean="0">
              <a:sym typeface="Symbol" pitchFamily="18" charset="2"/>
            </a:endParaRPr>
          </a:p>
          <a:p>
            <a:pPr lvl="1"/>
            <a:r>
              <a:rPr lang="es-ES" smtClean="0"/>
              <a:t>Emplear un rastreo lineal sobre el archivo</a:t>
            </a:r>
            <a:endParaRPr lang="en-US" smtClean="0">
              <a:sym typeface="Symbol" pitchFamily="18" charset="2"/>
            </a:endParaRPr>
          </a:p>
          <a:p>
            <a:pPr lvl="1"/>
            <a:r>
              <a:rPr lang="es-ES" smtClean="0"/>
              <a:t>Si muy pocos registros cumplen </a:t>
            </a:r>
            <a:r>
              <a:rPr lang="es-ES" smtClean="0">
                <a:sym typeface="Symbol" pitchFamily="18" charset="2"/>
              </a:rPr>
              <a:t></a:t>
            </a:r>
            <a:r>
              <a:rPr lang="es-ES" smtClean="0"/>
              <a:t>, y es aplicable un índice a </a:t>
            </a:r>
            <a:r>
              <a:rPr lang="es-ES" smtClean="0">
                <a:sym typeface="Symbol" pitchFamily="18" charset="2"/>
              </a:rPr>
              <a:t></a:t>
            </a:r>
            <a:endParaRPr lang="en-US" sz="2400" smtClean="0">
              <a:sym typeface="Symbol" pitchFamily="18" charset="2"/>
            </a:endParaRPr>
          </a:p>
          <a:p>
            <a:pPr lvl="2"/>
            <a:r>
              <a:rPr lang="en-US" sz="2400" smtClean="0">
                <a:sym typeface="Symbol" pitchFamily="18" charset="2"/>
              </a:rPr>
              <a:t> </a:t>
            </a:r>
            <a:r>
              <a:rPr lang="es-ES" smtClean="0"/>
              <a:t>Encontrar los registros que lo cumplen empleando índice y tomarlos del archivo</a:t>
            </a: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Ordenación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Se puede construir un índice sobre la relación y usarlo entonces para leer la relación de forma ordenada.  Puede conducir a un acceso de bloque a disco por cada tupla</a:t>
            </a:r>
            <a:r>
              <a:rPr lang="en-US" smtClean="0"/>
              <a:t>.</a:t>
            </a:r>
          </a:p>
          <a:p>
            <a:r>
              <a:rPr lang="es-ES" smtClean="0"/>
              <a:t>Para las relaciones que encajan en memoria, se pueden emplear técnicas como la ordenación rápida.  Para relaciones que no encajan en la memoria, la </a:t>
            </a:r>
            <a:r>
              <a:rPr lang="es-ES" b="1" smtClean="0"/>
              <a:t>mezcla-ordenación externa </a:t>
            </a:r>
            <a:r>
              <a:rPr lang="es-ES" smtClean="0"/>
              <a:t>es una buena elección</a:t>
            </a:r>
            <a:r>
              <a:rPr lang="en-US" smtClean="0"/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Mezcla-ordenación externa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63663"/>
            <a:ext cx="8116888" cy="5365750"/>
          </a:xfrm>
        </p:spPr>
        <p:txBody>
          <a:bodyPr/>
          <a:lstStyle/>
          <a:p>
            <a:pPr marL="381000" indent="-381000">
              <a:buFont typeface="Monotype Sorts" pitchFamily="2" charset="2"/>
              <a:buAutoNum type="arabicPeriod"/>
            </a:pPr>
            <a:r>
              <a:rPr lang="es-ES" sz="2000" b="1" smtClean="0"/>
              <a:t>Crear </a:t>
            </a:r>
            <a:r>
              <a:rPr lang="es-ES" sz="2000" b="1" smtClean="0">
                <a:solidFill>
                  <a:schemeClr val="tx2"/>
                </a:solidFill>
              </a:rPr>
              <a:t>ejecuciones</a:t>
            </a:r>
            <a:r>
              <a:rPr lang="es-ES" sz="2000" b="1" smtClean="0"/>
              <a:t> ordenadas</a:t>
            </a:r>
            <a:r>
              <a:rPr lang="es-ES" sz="2000" smtClean="0"/>
              <a:t>.  Sea </a:t>
            </a:r>
            <a:r>
              <a:rPr lang="es-ES" sz="2000" i="1" smtClean="0"/>
              <a:t>i</a:t>
            </a:r>
            <a:r>
              <a:rPr lang="es-ES" sz="2000" smtClean="0"/>
              <a:t> a 0 inicialmente.</a:t>
            </a:r>
            <a:r>
              <a:rPr lang="es-ES" sz="2400" smtClean="0"/>
              <a:t> </a:t>
            </a:r>
            <a:br>
              <a:rPr lang="es-ES" sz="2400" smtClean="0"/>
            </a:br>
            <a:r>
              <a:rPr lang="es-ES" sz="2400" smtClean="0"/>
              <a:t> </a:t>
            </a:r>
            <a:r>
              <a:rPr lang="es-ES" sz="2000" smtClean="0"/>
              <a:t>Repetir lo siguiente hasta el final de la relación:</a:t>
            </a:r>
            <a:br>
              <a:rPr lang="es-ES" sz="2000" smtClean="0"/>
            </a:br>
            <a:r>
              <a:rPr lang="es-ES" sz="2000" smtClean="0"/>
              <a:t>     (a)  Leer </a:t>
            </a:r>
            <a:r>
              <a:rPr lang="es-ES" sz="2000" i="1" smtClean="0"/>
              <a:t>M</a:t>
            </a:r>
            <a:r>
              <a:rPr lang="es-ES" sz="2000" smtClean="0"/>
              <a:t> bloques de la relación en memoria</a:t>
            </a:r>
            <a:br>
              <a:rPr lang="es-ES" sz="2000" smtClean="0"/>
            </a:br>
            <a:r>
              <a:rPr lang="es-ES" sz="2000" smtClean="0"/>
              <a:t>     (b)  Ordenar los bloques de la memoria</a:t>
            </a:r>
            <a:br>
              <a:rPr lang="es-ES" sz="2000" smtClean="0"/>
            </a:br>
            <a:r>
              <a:rPr lang="es-ES" sz="2000" smtClean="0"/>
              <a:t>     (c)  Escribir los datos ordenados de la ejecución </a:t>
            </a:r>
            <a:r>
              <a:rPr lang="es-ES" sz="2000" i="1" smtClean="0"/>
              <a:t>R</a:t>
            </a:r>
            <a:r>
              <a:rPr lang="es-ES" sz="2800" i="1" baseline="-25000" smtClean="0"/>
              <a:t>i</a:t>
            </a:r>
            <a:r>
              <a:rPr lang="es-ES" sz="2000" smtClean="0"/>
              <a:t>; aumentar </a:t>
            </a:r>
            <a:r>
              <a:rPr lang="es-ES" sz="2000" i="1" smtClean="0"/>
              <a:t>i.</a:t>
            </a:r>
            <a:br>
              <a:rPr lang="es-ES" sz="2000" i="1" smtClean="0"/>
            </a:br>
            <a:r>
              <a:rPr lang="es-ES" sz="2000" smtClean="0"/>
              <a:t>Sea </a:t>
            </a:r>
            <a:r>
              <a:rPr lang="es-ES" sz="2000" i="1" smtClean="0"/>
              <a:t>N </a:t>
            </a:r>
            <a:r>
              <a:rPr lang="es-ES" sz="2000" smtClean="0"/>
              <a:t>el valor final de </a:t>
            </a:r>
            <a:r>
              <a:rPr lang="es-ES" sz="2000" i="1" smtClean="0"/>
              <a:t>i</a:t>
            </a: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es-ES" sz="2000" i="1" smtClean="0"/>
              <a:t>Mezclar las ejecuciones (siguiente transparencia</a:t>
            </a:r>
            <a:r>
              <a:rPr lang="en-US" sz="2000" i="1" smtClean="0"/>
              <a:t>)…..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17538" y="984250"/>
            <a:ext cx="654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Sea </a:t>
            </a:r>
            <a:r>
              <a:rPr lang="en-US" sz="2400" i="1"/>
              <a:t>M</a:t>
            </a:r>
            <a:r>
              <a:rPr lang="en-US" sz="2400"/>
              <a:t> el tamaño de la memoria  (en páginas).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Mezcla-ordenación externa</a:t>
            </a:r>
            <a:r>
              <a:rPr lang="en-US" smtClean="0"/>
              <a:t>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962025"/>
            <a:ext cx="8728075" cy="4903788"/>
          </a:xfrm>
        </p:spPr>
        <p:txBody>
          <a:bodyPr/>
          <a:lstStyle/>
          <a:p>
            <a:pPr>
              <a:buFont typeface="Monotype Sorts" pitchFamily="2" charset="2"/>
              <a:buAutoNum type="arabicPeriod" startAt="2"/>
            </a:pPr>
            <a:r>
              <a:rPr lang="es-ES" sz="2000" b="1" smtClean="0"/>
              <a:t>Mezclar las secuencias (mezcla de N vías). </a:t>
            </a:r>
            <a:r>
              <a:rPr lang="es-ES" sz="2000" smtClean="0"/>
              <a:t>Se asume (por ahora) que N &lt; M</a:t>
            </a:r>
            <a:endParaRPr lang="en-US" sz="2000" smtClean="0"/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s-ES" sz="2000" smtClean="0"/>
              <a:t>Emplear N bloques de memoria para las secuencias de entrada de la memoria intermedia y 1 bloque para la salida de la memoria intermedia</a:t>
            </a:r>
            <a:r>
              <a:rPr lang="en-US" sz="2000" smtClean="0"/>
              <a:t>. </a:t>
            </a:r>
            <a:r>
              <a:rPr lang="es-ES" sz="2000" smtClean="0"/>
              <a:t>Leer el primer bloque de cada secuencia en su página de memoria intermedia</a:t>
            </a:r>
            <a:endParaRPr lang="en-US" sz="2000" smtClean="0"/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2000" b="1" smtClean="0"/>
              <a:t>repetir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s-ES" sz="2000" smtClean="0"/>
              <a:t>Seleccionar el primer registro (en forma ordenada) entre todas las páginas de la memoria intermedia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s-ES" sz="2000" smtClean="0"/>
              <a:t>Grabar el registro sobre la memoria intermedia de salida.  Si la memoria intermedia de salida está llena, grabarlo sobre disco</a:t>
            </a:r>
            <a:endParaRPr lang="en-US" sz="2000" smtClean="0"/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s-ES" sz="2000" smtClean="0"/>
              <a:t>Borrar el registro de su página de la memoria intermedia de entrada</a:t>
            </a:r>
            <a:r>
              <a:rPr lang="en-US" sz="2000" smtClean="0"/>
              <a:t>.</a:t>
            </a:r>
            <a:br>
              <a:rPr lang="en-US" sz="2000" smtClean="0"/>
            </a:br>
            <a:r>
              <a:rPr lang="es-ES" sz="2000" b="1" smtClean="0"/>
              <a:t>Si</a:t>
            </a:r>
            <a:r>
              <a:rPr lang="es-ES" sz="2000" smtClean="0"/>
              <a:t> la página de la memoria intermedia se vacía </a:t>
            </a:r>
            <a:r>
              <a:rPr lang="es-ES" sz="2000" b="1" smtClean="0"/>
              <a:t>entonces</a:t>
            </a:r>
            <a:r>
              <a:rPr lang="es-ES" sz="2000" smtClean="0"/>
              <a:t/>
            </a:r>
            <a:br>
              <a:rPr lang="es-ES" sz="2000" smtClean="0"/>
            </a:br>
            <a:r>
              <a:rPr lang="es-ES" sz="2000" smtClean="0"/>
              <a:t>   leer el siguiente bloque (si hay) de la secuencia en la memoria</a:t>
            </a:r>
            <a:endParaRPr lang="en-US" sz="2000" smtClean="0"/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s-ES" sz="2000" b="1" smtClean="0"/>
              <a:t>hasta </a:t>
            </a:r>
            <a:r>
              <a:rPr lang="es-ES" sz="2000" smtClean="0"/>
              <a:t>que todas las páginas de la memoria intermedia estén vacías</a:t>
            </a:r>
            <a:r>
              <a:rPr lang="en-US" sz="2000" smtClean="0"/>
              <a:t>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Mezcla-ordenación externa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952500"/>
            <a:ext cx="8139113" cy="5167313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s-ES" smtClean="0"/>
              <a:t>Si </a:t>
            </a:r>
            <a:r>
              <a:rPr lang="es-ES" i="1" smtClean="0"/>
              <a:t>i</a:t>
            </a:r>
            <a:r>
              <a:rPr lang="es-ES" smtClean="0"/>
              <a:t> </a:t>
            </a:r>
            <a:r>
              <a:rPr lang="es-ES" smtClean="0">
                <a:sym typeface="Symbol" pitchFamily="18" charset="2"/>
              </a:rPr>
              <a:t></a:t>
            </a:r>
            <a:r>
              <a:rPr lang="es-ES" smtClean="0"/>
              <a:t> </a:t>
            </a:r>
            <a:r>
              <a:rPr lang="es-ES" i="1" smtClean="0"/>
              <a:t>M</a:t>
            </a:r>
            <a:r>
              <a:rPr lang="es-ES" smtClean="0"/>
              <a:t>, se requieren varios </a:t>
            </a:r>
            <a:r>
              <a:rPr lang="es-ES" i="1" smtClean="0"/>
              <a:t>ciclos</a:t>
            </a:r>
            <a:r>
              <a:rPr lang="es-ES" smtClean="0"/>
              <a:t> de mezclas</a:t>
            </a:r>
            <a:r>
              <a:rPr lang="en-US" smtClean="0">
                <a:sym typeface="Symbol" pitchFamily="18" charset="2"/>
              </a:rPr>
              <a:t>.</a:t>
            </a:r>
          </a:p>
          <a:p>
            <a:pPr lvl="1">
              <a:tabLst>
                <a:tab pos="2120900" algn="l"/>
              </a:tabLst>
            </a:pPr>
            <a:r>
              <a:rPr lang="es-ES" smtClean="0"/>
              <a:t>En cada ciclo, se mezclan los grupos contiguos de </a:t>
            </a:r>
            <a:r>
              <a:rPr lang="es-ES" i="1" smtClean="0"/>
              <a:t>M </a:t>
            </a:r>
            <a:r>
              <a:rPr lang="es-ES" smtClean="0"/>
              <a:t>- 1 secuencias</a:t>
            </a:r>
            <a:r>
              <a:rPr lang="en-US" smtClean="0"/>
              <a:t>. </a:t>
            </a:r>
          </a:p>
          <a:p>
            <a:pPr lvl="1">
              <a:tabLst>
                <a:tab pos="2120900" algn="l"/>
              </a:tabLst>
            </a:pPr>
            <a:r>
              <a:rPr lang="es-ES" smtClean="0"/>
              <a:t>Un ciclo reduce el número de secuencias en un factor </a:t>
            </a:r>
            <a:r>
              <a:rPr lang="es-ES" i="1" smtClean="0"/>
              <a:t>M – 1</a:t>
            </a:r>
            <a:r>
              <a:rPr lang="es-ES" smtClean="0"/>
              <a:t> y crea secuencias mayores por el mismo factor</a:t>
            </a:r>
            <a:r>
              <a:rPr lang="en-US" smtClean="0"/>
              <a:t>. </a:t>
            </a:r>
          </a:p>
          <a:p>
            <a:pPr lvl="2">
              <a:tabLst>
                <a:tab pos="2120900" algn="l"/>
              </a:tabLst>
            </a:pPr>
            <a:r>
              <a:rPr lang="es-ES" smtClean="0"/>
              <a:t>Por ejemplo  Si M = 11y hay 90 secuencias, un ciclo reduce el número de secuencias a 9, cada 10 veces el tamaño de las secuencias iniciales</a:t>
            </a:r>
            <a:endParaRPr lang="en-US" smtClean="0"/>
          </a:p>
          <a:p>
            <a:pPr lvl="1">
              <a:tabLst>
                <a:tab pos="2120900" algn="l"/>
              </a:tabLst>
            </a:pPr>
            <a:r>
              <a:rPr lang="es-ES" smtClean="0"/>
              <a:t>Se repiten los ciclos hasta que todas las secuencias se han mezclado en una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409575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s-ES" sz="2800" smtClean="0"/>
              <a:t>Ejemplo: Ordenación externa empleando mezcla-ordenación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738" y="866775"/>
            <a:ext cx="7010400" cy="5586413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57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Capítulo 13:</a:t>
            </a:r>
            <a:r>
              <a:rPr lang="en-US" smtClean="0"/>
              <a:t>  </a:t>
            </a:r>
            <a:r>
              <a:rPr lang="es-ES" smtClean="0"/>
              <a:t>Procesamiento de consultas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3813" y="1430338"/>
            <a:ext cx="6564312" cy="4138612"/>
          </a:xfrm>
        </p:spPr>
        <p:txBody>
          <a:bodyPr/>
          <a:lstStyle/>
          <a:p>
            <a:pPr>
              <a:defRPr/>
            </a:pPr>
            <a:r>
              <a:rPr lang="es-ES" smtClean="0"/>
              <a:t>Introducción</a:t>
            </a:r>
            <a:endParaRPr lang="en-US" smtClean="0"/>
          </a:p>
          <a:p>
            <a:pPr>
              <a:defRPr/>
            </a:pPr>
            <a:r>
              <a:rPr lang="es-ES" smtClean="0"/>
              <a:t>Medidas del coste de consultas</a:t>
            </a:r>
            <a:endParaRPr lang="en-US" smtClean="0"/>
          </a:p>
          <a:p>
            <a:pPr>
              <a:defRPr/>
            </a:pPr>
            <a:r>
              <a:rPr lang="es-ES" smtClean="0"/>
              <a:t>Operación selección</a:t>
            </a:r>
            <a:endParaRPr lang="en-US" smtClean="0"/>
          </a:p>
          <a:p>
            <a:pPr>
              <a:defRPr/>
            </a:pPr>
            <a:r>
              <a:rPr lang="es-ES" smtClean="0"/>
              <a:t>Ordenación</a:t>
            </a:r>
            <a:endParaRPr lang="en-US" smtClean="0"/>
          </a:p>
          <a:p>
            <a:pPr>
              <a:defRPr/>
            </a:pPr>
            <a:r>
              <a:rPr lang="es-ES" smtClean="0"/>
              <a:t>Operación reunión</a:t>
            </a:r>
            <a:endParaRPr lang="en-US" smtClean="0"/>
          </a:p>
          <a:p>
            <a:pPr>
              <a:defRPr/>
            </a:pPr>
            <a:r>
              <a:rPr lang="es-ES" smtClean="0"/>
              <a:t>Otras operaciones</a:t>
            </a:r>
            <a:endParaRPr lang="en-US" smtClean="0"/>
          </a:p>
          <a:p>
            <a:pPr>
              <a:defRPr/>
            </a:pPr>
            <a:r>
              <a:rPr lang="es-ES" smtClean="0"/>
              <a:t>Evaluación de expresiones</a:t>
            </a:r>
            <a:endParaRPr lang="en-US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advTm="501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Mezcla-ordenación externa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Análisis de costes:</a:t>
            </a:r>
          </a:p>
          <a:p>
            <a:pPr lvl="1"/>
            <a:r>
              <a:rPr lang="es-ES" smtClean="0"/>
              <a:t>Número total de ciclos de mezcla requeridos: </a:t>
            </a:r>
            <a:r>
              <a:rPr lang="es-ES" smtClean="0">
                <a:sym typeface="Symbol" pitchFamily="18" charset="2"/>
              </a:rPr>
              <a:t></a:t>
            </a:r>
            <a:r>
              <a:rPr lang="es-ES" smtClean="0"/>
              <a:t>log</a:t>
            </a:r>
            <a:r>
              <a:rPr lang="es-ES" i="1" baseline="-25000" smtClean="0"/>
              <a:t>M</a:t>
            </a:r>
            <a:r>
              <a:rPr lang="es-ES" baseline="-25000" smtClean="0"/>
              <a:t>–1</a:t>
            </a:r>
            <a:r>
              <a:rPr lang="es-ES" smtClean="0"/>
              <a:t>(</a:t>
            </a:r>
            <a:r>
              <a:rPr lang="es-ES" i="1" smtClean="0"/>
              <a:t>b</a:t>
            </a:r>
            <a:r>
              <a:rPr lang="es-ES" i="1" baseline="-25000" smtClean="0"/>
              <a:t>r</a:t>
            </a:r>
            <a:r>
              <a:rPr lang="es-ES" i="1" smtClean="0"/>
              <a:t>/M)</a:t>
            </a:r>
            <a:r>
              <a:rPr lang="es-ES" smtClean="0">
                <a:sym typeface="Symbol" pitchFamily="18" charset="2"/>
              </a:rPr>
              <a:t></a:t>
            </a:r>
            <a:r>
              <a:rPr lang="es-ES" smtClean="0"/>
              <a:t>.</a:t>
            </a:r>
            <a:endParaRPr lang="es-ES" smtClean="0">
              <a:sym typeface="Symbol" pitchFamily="18" charset="2"/>
            </a:endParaRPr>
          </a:p>
          <a:p>
            <a:pPr lvl="1"/>
            <a:r>
              <a:rPr lang="es-ES" smtClean="0"/>
              <a:t>Accesos a disco por la creación de la secuencia inicial, así como en cada ciclo es 2</a:t>
            </a:r>
            <a:r>
              <a:rPr lang="es-ES" i="1" smtClean="0"/>
              <a:t>b</a:t>
            </a:r>
            <a:r>
              <a:rPr lang="es-ES" i="1" baseline="-25000" smtClean="0"/>
              <a:t>r</a:t>
            </a:r>
            <a:endParaRPr lang="es-ES" smtClean="0"/>
          </a:p>
          <a:p>
            <a:pPr lvl="2"/>
            <a:r>
              <a:rPr lang="es-ES" smtClean="0"/>
              <a:t>para el ciclo final, no se cuenta el coste de escritura</a:t>
            </a:r>
          </a:p>
          <a:p>
            <a:pPr lvl="3"/>
            <a:r>
              <a:rPr lang="es-ES" smtClean="0"/>
              <a:t>se ignora el coste de escritura final de todas las operaciones, dado que la salida de una operación puede enviarse a la operación origen, sin grabarse en disco</a:t>
            </a:r>
          </a:p>
          <a:p>
            <a:pPr lvl="2"/>
            <a:r>
              <a:rPr lang="es-ES" smtClean="0"/>
              <a:t>Así, el número total de accesos a disco para ordenaciones externas:</a:t>
            </a:r>
          </a:p>
          <a:p>
            <a:pPr lvl="1">
              <a:buFont typeface="Monotype Sorts" pitchFamily="2" charset="2"/>
              <a:buNone/>
            </a:pPr>
            <a:r>
              <a:rPr lang="es-ES" smtClean="0"/>
              <a:t>	</a:t>
            </a:r>
            <a:r>
              <a:rPr lang="es-ES" sz="2000" smtClean="0"/>
              <a:t>		</a:t>
            </a:r>
            <a:r>
              <a:rPr lang="es-ES" sz="2000" i="1" smtClean="0"/>
              <a:t>b</a:t>
            </a:r>
            <a:r>
              <a:rPr lang="es-ES" sz="2000" i="1" baseline="-25000" smtClean="0"/>
              <a:t>r </a:t>
            </a:r>
            <a:r>
              <a:rPr lang="es-ES" sz="2000" i="1" smtClean="0"/>
              <a:t>( 2 </a:t>
            </a:r>
            <a:r>
              <a:rPr lang="es-ES" sz="2000" smtClean="0">
                <a:sym typeface="Symbol" pitchFamily="18" charset="2"/>
              </a:rPr>
              <a:t>log</a:t>
            </a:r>
            <a:r>
              <a:rPr lang="es-ES" sz="2000" i="1" baseline="-25000" smtClean="0">
                <a:sym typeface="Symbol" pitchFamily="18" charset="2"/>
              </a:rPr>
              <a:t>M</a:t>
            </a:r>
            <a:r>
              <a:rPr lang="es-ES" sz="2000" baseline="-25000" smtClean="0">
                <a:sym typeface="Symbol" pitchFamily="18" charset="2"/>
              </a:rPr>
              <a:t>–1</a:t>
            </a:r>
            <a:r>
              <a:rPr lang="es-ES" sz="2000" smtClean="0">
                <a:sym typeface="Symbol" pitchFamily="18" charset="2"/>
              </a:rPr>
              <a:t>(</a:t>
            </a:r>
            <a:r>
              <a:rPr lang="es-ES" sz="2000" i="1" smtClean="0">
                <a:sym typeface="Symbol" pitchFamily="18" charset="2"/>
              </a:rPr>
              <a:t>b</a:t>
            </a:r>
            <a:r>
              <a:rPr lang="es-ES" sz="2000" i="1" baseline="-25000" smtClean="0">
                <a:sym typeface="Symbol" pitchFamily="18" charset="2"/>
              </a:rPr>
              <a:t>r </a:t>
            </a:r>
            <a:r>
              <a:rPr lang="es-ES" sz="2000" i="1" smtClean="0">
                <a:sym typeface="Symbol" pitchFamily="18" charset="2"/>
              </a:rPr>
              <a:t>/ M)</a:t>
            </a:r>
            <a:r>
              <a:rPr lang="es-ES" sz="2000" smtClean="0">
                <a:sym typeface="Symbol" pitchFamily="18" charset="2"/>
              </a:rPr>
              <a:t> + 1)</a:t>
            </a:r>
          </a:p>
          <a:p>
            <a:pPr lvl="1"/>
            <a:r>
              <a:rPr lang="es-ES" smtClean="0">
                <a:sym typeface="Symbol" pitchFamily="18" charset="2"/>
              </a:rPr>
              <a:t>Búsquedas: próxima transparencia</a:t>
            </a:r>
          </a:p>
          <a:p>
            <a:pPr>
              <a:buFont typeface="Monotype Sorts" pitchFamily="2" charset="2"/>
              <a:buNone/>
            </a:pPr>
            <a:endParaRPr lang="es-ES" sz="20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Mezcla-ordenación externa (cont.)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Costes de búsqueda</a:t>
            </a:r>
          </a:p>
          <a:p>
            <a:pPr lvl="1"/>
            <a:r>
              <a:rPr lang="es-ES" smtClean="0"/>
              <a:t>Durante la generación de secuencias: una búsqueda para leer cada secuencia y una búsquedas para grabar cada secuencia</a:t>
            </a:r>
          </a:p>
          <a:p>
            <a:pPr lvl="2"/>
            <a:r>
              <a:rPr lang="es-ES" i="1" smtClean="0"/>
              <a:t> 2 </a:t>
            </a:r>
            <a:r>
              <a:rPr lang="es-ES" smtClean="0">
                <a:sym typeface="Symbol" pitchFamily="18" charset="2"/>
              </a:rPr>
              <a:t>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r </a:t>
            </a:r>
            <a:r>
              <a:rPr lang="es-ES" i="1" smtClean="0">
                <a:sym typeface="Symbol" pitchFamily="18" charset="2"/>
              </a:rPr>
              <a:t>/ M</a:t>
            </a:r>
            <a:r>
              <a:rPr lang="es-ES" smtClean="0">
                <a:sym typeface="Symbol" pitchFamily="18" charset="2"/>
              </a:rPr>
              <a:t></a:t>
            </a:r>
          </a:p>
          <a:p>
            <a:pPr lvl="1"/>
            <a:r>
              <a:rPr lang="es-ES" smtClean="0">
                <a:sym typeface="Symbol" pitchFamily="18" charset="2"/>
              </a:rPr>
              <a:t>Durante la fase de mezcla</a:t>
            </a:r>
          </a:p>
          <a:p>
            <a:pPr lvl="2"/>
            <a:r>
              <a:rPr lang="es-ES" smtClean="0">
                <a:sym typeface="Symbol" pitchFamily="18" charset="2"/>
              </a:rPr>
              <a:t>Tamaño de memoria intermedia: 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b </a:t>
            </a:r>
            <a:r>
              <a:rPr lang="es-ES" smtClean="0">
                <a:sym typeface="Symbol" pitchFamily="18" charset="2"/>
              </a:rPr>
              <a:t>(leer/grabar 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b</a:t>
            </a:r>
            <a:r>
              <a:rPr lang="es-ES" smtClean="0">
                <a:sym typeface="Symbol" pitchFamily="18" charset="2"/>
              </a:rPr>
              <a:t> bloques)</a:t>
            </a:r>
          </a:p>
          <a:p>
            <a:pPr lvl="2"/>
            <a:r>
              <a:rPr lang="es-ES" smtClean="0">
                <a:sym typeface="Symbol" pitchFamily="18" charset="2"/>
              </a:rPr>
              <a:t>Se necesitan </a:t>
            </a:r>
            <a:r>
              <a:rPr lang="es-ES" i="1" smtClean="0"/>
              <a:t>2 </a:t>
            </a:r>
            <a:r>
              <a:rPr lang="es-ES" smtClean="0">
                <a:sym typeface="Symbol" pitchFamily="18" charset="2"/>
              </a:rPr>
              <a:t>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r </a:t>
            </a:r>
            <a:r>
              <a:rPr lang="es-ES" i="1" smtClean="0">
                <a:sym typeface="Symbol" pitchFamily="18" charset="2"/>
              </a:rPr>
              <a:t>/ b</a:t>
            </a:r>
            <a:r>
              <a:rPr lang="es-ES" i="1" baseline="-25000" smtClean="0">
                <a:sym typeface="Symbol" pitchFamily="18" charset="2"/>
              </a:rPr>
              <a:t>b</a:t>
            </a:r>
            <a:r>
              <a:rPr lang="es-ES" smtClean="0">
                <a:sym typeface="Symbol" pitchFamily="18" charset="2"/>
              </a:rPr>
              <a:t> búsquedas por cada pasada de mezcla</a:t>
            </a:r>
          </a:p>
          <a:p>
            <a:pPr lvl="3"/>
            <a:r>
              <a:rPr lang="es-ES" smtClean="0">
                <a:sym typeface="Symbol" pitchFamily="18" charset="2"/>
              </a:rPr>
              <a:t>Excepto en la final que no necesita grabar</a:t>
            </a:r>
          </a:p>
          <a:p>
            <a:pPr lvl="2"/>
            <a:r>
              <a:rPr lang="es-ES" smtClean="0">
                <a:sym typeface="Symbol" pitchFamily="18" charset="2"/>
              </a:rPr>
              <a:t>El número total de búsquedas es:</a:t>
            </a:r>
            <a:br>
              <a:rPr lang="es-ES" smtClean="0">
                <a:sym typeface="Symbol" pitchFamily="18" charset="2"/>
              </a:rPr>
            </a:br>
            <a:r>
              <a:rPr lang="es-ES" smtClean="0">
                <a:sym typeface="Symbol" pitchFamily="18" charset="2"/>
              </a:rPr>
              <a:t>    </a:t>
            </a:r>
            <a:r>
              <a:rPr lang="es-ES" i="1" smtClean="0"/>
              <a:t>2 </a:t>
            </a:r>
            <a:r>
              <a:rPr lang="es-ES" smtClean="0">
                <a:sym typeface="Symbol" pitchFamily="18" charset="2"/>
              </a:rPr>
              <a:t>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r </a:t>
            </a:r>
            <a:r>
              <a:rPr lang="es-ES" i="1" smtClean="0">
                <a:sym typeface="Symbol" pitchFamily="18" charset="2"/>
              </a:rPr>
              <a:t>/ M</a:t>
            </a:r>
            <a:r>
              <a:rPr lang="es-ES" smtClean="0">
                <a:sym typeface="Symbol" pitchFamily="18" charset="2"/>
              </a:rPr>
              <a:t> + 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r </a:t>
            </a:r>
            <a:r>
              <a:rPr lang="es-ES" i="1" smtClean="0">
                <a:sym typeface="Symbol" pitchFamily="18" charset="2"/>
              </a:rPr>
              <a:t>/ b</a:t>
            </a:r>
            <a:r>
              <a:rPr lang="es-ES" i="1" baseline="-25000" smtClean="0">
                <a:sym typeface="Symbol" pitchFamily="18" charset="2"/>
              </a:rPr>
              <a:t>b</a:t>
            </a:r>
            <a:r>
              <a:rPr lang="es-ES" smtClean="0">
                <a:sym typeface="Symbol" pitchFamily="18" charset="2"/>
              </a:rPr>
              <a:t> (</a:t>
            </a:r>
            <a:r>
              <a:rPr lang="es-ES" i="1" smtClean="0"/>
              <a:t>2 </a:t>
            </a:r>
            <a:r>
              <a:rPr lang="es-ES" smtClean="0">
                <a:sym typeface="Symbol" pitchFamily="18" charset="2"/>
              </a:rPr>
              <a:t>log</a:t>
            </a:r>
            <a:r>
              <a:rPr lang="es-ES" i="1" baseline="-25000" smtClean="0">
                <a:sym typeface="Symbol" pitchFamily="18" charset="2"/>
              </a:rPr>
              <a:t>M</a:t>
            </a:r>
            <a:r>
              <a:rPr lang="es-ES" baseline="-25000" smtClean="0">
                <a:sym typeface="Symbol" pitchFamily="18" charset="2"/>
              </a:rPr>
              <a:t>–1</a:t>
            </a:r>
            <a:r>
              <a:rPr lang="es-ES" smtClean="0">
                <a:sym typeface="Symbol" pitchFamily="18" charset="2"/>
              </a:rPr>
              <a:t>(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r </a:t>
            </a:r>
            <a:r>
              <a:rPr lang="es-ES" i="1" smtClean="0">
                <a:sym typeface="Symbol" pitchFamily="18" charset="2"/>
              </a:rPr>
              <a:t>/ M)</a:t>
            </a:r>
            <a:r>
              <a:rPr lang="es-ES" smtClean="0">
                <a:sym typeface="Symbol" pitchFamily="18" charset="2"/>
              </a:rPr>
              <a:t> -1)</a:t>
            </a:r>
            <a:endParaRPr lang="es-E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Operación reunión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Diferentes algoritmos para implementar reuniones</a:t>
            </a:r>
            <a:endParaRPr lang="en-US" smtClean="0"/>
          </a:p>
          <a:p>
            <a:pPr lvl="1"/>
            <a:r>
              <a:rPr lang="es-ES" smtClean="0"/>
              <a:t>Reunión en bucle anidado</a:t>
            </a:r>
            <a:endParaRPr lang="en-US" smtClean="0"/>
          </a:p>
          <a:p>
            <a:pPr lvl="1"/>
            <a:r>
              <a:rPr lang="es-ES" smtClean="0"/>
              <a:t>Reunión en bucle anidado por bloques</a:t>
            </a:r>
            <a:endParaRPr lang="en-US" smtClean="0"/>
          </a:p>
          <a:p>
            <a:pPr lvl="1"/>
            <a:r>
              <a:rPr lang="es-ES" smtClean="0"/>
              <a:t>Reunión en bucle anidado indexada</a:t>
            </a:r>
            <a:endParaRPr lang="en-US" smtClean="0"/>
          </a:p>
          <a:p>
            <a:pPr lvl="1"/>
            <a:r>
              <a:rPr lang="es-ES" smtClean="0"/>
              <a:t>Reunión por mezcla</a:t>
            </a:r>
            <a:endParaRPr lang="en-US" smtClean="0"/>
          </a:p>
          <a:p>
            <a:pPr lvl="1"/>
            <a:r>
              <a:rPr lang="es-ES" smtClean="0"/>
              <a:t>Reunión por asociación</a:t>
            </a:r>
            <a:endParaRPr lang="en-US" smtClean="0"/>
          </a:p>
          <a:p>
            <a:r>
              <a:rPr lang="es-ES" smtClean="0"/>
              <a:t>Elección basada en el coste estimado</a:t>
            </a:r>
            <a:endParaRPr lang="en-US" smtClean="0"/>
          </a:p>
          <a:p>
            <a:r>
              <a:rPr lang="es-ES" smtClean="0"/>
              <a:t>Los ejemplos hacen uso de la siguiente información</a:t>
            </a:r>
            <a:endParaRPr lang="en-US" smtClean="0"/>
          </a:p>
          <a:p>
            <a:pPr lvl="1"/>
            <a:r>
              <a:rPr lang="es-ES" smtClean="0"/>
              <a:t>Número de registros de </a:t>
            </a:r>
            <a:r>
              <a:rPr lang="es-ES" i="1" smtClean="0"/>
              <a:t>cliente</a:t>
            </a:r>
            <a:r>
              <a:rPr lang="es-ES" smtClean="0"/>
              <a:t>.  10.000     </a:t>
            </a:r>
            <a:r>
              <a:rPr lang="es-ES" i="1" smtClean="0"/>
              <a:t>impositor</a:t>
            </a:r>
            <a:r>
              <a:rPr lang="es-ES" smtClean="0"/>
              <a:t>: 5000</a:t>
            </a:r>
            <a:endParaRPr lang="en-US" smtClean="0"/>
          </a:p>
          <a:p>
            <a:pPr lvl="1"/>
            <a:r>
              <a:rPr lang="es-ES" smtClean="0"/>
              <a:t>Número de bloques de </a:t>
            </a:r>
            <a:r>
              <a:rPr lang="es-ES" i="1" smtClean="0"/>
              <a:t>cliente</a:t>
            </a:r>
            <a:r>
              <a:rPr lang="es-ES" smtClean="0"/>
              <a:t>.        400     </a:t>
            </a:r>
            <a:r>
              <a:rPr lang="es-ES" i="1" smtClean="0"/>
              <a:t>impositor</a:t>
            </a:r>
            <a:r>
              <a:rPr lang="es-ES" smtClean="0"/>
              <a:t>:   100</a:t>
            </a:r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Reunión en bucle anidado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7025" y="1393825"/>
            <a:ext cx="8521700" cy="5200650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s-ES" smtClean="0"/>
              <a:t>Para calcular la reunión zeta         </a:t>
            </a:r>
            <a:r>
              <a:rPr lang="es-ES" i="1" smtClean="0"/>
              <a:t>r</a:t>
            </a:r>
            <a:r>
              <a:rPr lang="es-ES" smtClean="0"/>
              <a:t>     </a:t>
            </a:r>
            <a:r>
              <a:rPr lang="es-ES" baseline="-25000" smtClean="0">
                <a:sym typeface="Symbol" pitchFamily="18" charset="2"/>
              </a:rPr>
              <a:t></a:t>
            </a:r>
            <a:r>
              <a:rPr lang="es-ES" smtClean="0"/>
              <a:t> </a:t>
            </a:r>
            <a:r>
              <a:rPr lang="es-ES" i="1" smtClean="0"/>
              <a:t>s</a:t>
            </a:r>
            <a:r>
              <a:rPr lang="es-ES" smtClean="0"/>
              <a:t/>
            </a:r>
            <a:br>
              <a:rPr lang="es-ES" smtClean="0"/>
            </a:br>
            <a:r>
              <a:rPr lang="es-ES" b="1" smtClean="0"/>
              <a:t>for each</a:t>
            </a:r>
            <a:r>
              <a:rPr lang="es-ES" smtClean="0"/>
              <a:t> tupla 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b="1" smtClean="0"/>
              <a:t> in </a:t>
            </a:r>
            <a:r>
              <a:rPr lang="es-ES" i="1" smtClean="0"/>
              <a:t>r</a:t>
            </a:r>
            <a:r>
              <a:rPr lang="es-ES" b="1" smtClean="0"/>
              <a:t> do begin</a:t>
            </a:r>
            <a:br>
              <a:rPr lang="es-ES" b="1" smtClean="0"/>
            </a:br>
            <a:r>
              <a:rPr lang="es-ES" b="1" smtClean="0"/>
              <a:t>	for each tupla </a:t>
            </a:r>
            <a:r>
              <a:rPr lang="es-ES" i="1" smtClean="0"/>
              <a:t>t</a:t>
            </a:r>
            <a:r>
              <a:rPr lang="es-ES" i="1" baseline="-25000" smtClean="0"/>
              <a:t>s</a:t>
            </a:r>
            <a:r>
              <a:rPr lang="es-ES" i="1" smtClean="0"/>
              <a:t> </a:t>
            </a:r>
            <a:r>
              <a:rPr lang="es-ES" b="1" smtClean="0"/>
              <a:t> in </a:t>
            </a:r>
            <a:r>
              <a:rPr lang="es-ES" i="1" smtClean="0"/>
              <a:t>s</a:t>
            </a:r>
            <a:r>
              <a:rPr lang="es-ES" b="1" smtClean="0"/>
              <a:t> do begin</a:t>
            </a:r>
            <a:br>
              <a:rPr lang="es-ES" b="1" smtClean="0"/>
            </a:br>
            <a:r>
              <a:rPr lang="es-ES" b="1" smtClean="0"/>
              <a:t>		</a:t>
            </a:r>
            <a:r>
              <a:rPr lang="es-ES" smtClean="0"/>
              <a:t>verificar el par (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i="1" smtClean="0"/>
              <a:t>,t</a:t>
            </a:r>
            <a:r>
              <a:rPr lang="es-ES" i="1" baseline="-25000" smtClean="0"/>
              <a:t>s</a:t>
            </a:r>
            <a:r>
              <a:rPr lang="es-ES" smtClean="0"/>
              <a:t>) para ver si cumplen la condición de reunión </a:t>
            </a:r>
            <a:r>
              <a:rPr lang="es-ES" smtClean="0">
                <a:sym typeface="Symbol" pitchFamily="18" charset="2"/>
              </a:rPr>
              <a:t></a:t>
            </a:r>
            <a:r>
              <a:rPr lang="es-ES" i="1" smtClean="0"/>
              <a:t> </a:t>
            </a:r>
            <a:r>
              <a:rPr lang="es-ES" smtClean="0"/>
              <a:t/>
            </a:r>
            <a:br>
              <a:rPr lang="es-ES" smtClean="0"/>
            </a:br>
            <a:r>
              <a:rPr lang="es-ES" smtClean="0"/>
              <a:t>		si lo hacen, sumar 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i="1" smtClean="0"/>
              <a:t> </a:t>
            </a:r>
            <a:r>
              <a:rPr lang="en-US" i="1" smtClean="0">
                <a:sym typeface="Greek Symbols" pitchFamily="18" charset="2"/>
              </a:rPr>
              <a:t>•</a:t>
            </a:r>
            <a:r>
              <a:rPr lang="es-ES" i="1" smtClean="0"/>
              <a:t> t</a:t>
            </a:r>
            <a:r>
              <a:rPr lang="es-ES" i="1" baseline="-25000" smtClean="0"/>
              <a:t>s</a:t>
            </a:r>
            <a:r>
              <a:rPr lang="es-ES" smtClean="0"/>
              <a:t> al resultado.</a:t>
            </a:r>
            <a:br>
              <a:rPr lang="es-ES" smtClean="0"/>
            </a:br>
            <a:r>
              <a:rPr lang="es-ES" smtClean="0"/>
              <a:t>	</a:t>
            </a:r>
            <a:r>
              <a:rPr lang="es-ES" b="1" smtClean="0"/>
              <a:t>end</a:t>
            </a:r>
            <a:br>
              <a:rPr lang="es-ES" b="1" smtClean="0"/>
            </a:br>
            <a:r>
              <a:rPr lang="es-ES" b="1" smtClean="0"/>
              <a:t>end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s-ES" i="1" smtClean="0"/>
              <a:t>r</a:t>
            </a:r>
            <a:r>
              <a:rPr lang="es-ES" smtClean="0"/>
              <a:t>  se denomina </a:t>
            </a:r>
            <a:r>
              <a:rPr lang="es-ES" b="1" smtClean="0">
                <a:solidFill>
                  <a:schemeClr val="tx2"/>
                </a:solidFill>
              </a:rPr>
              <a:t>relación externa</a:t>
            </a:r>
            <a:r>
              <a:rPr lang="es-ES" smtClean="0"/>
              <a:t> y </a:t>
            </a:r>
            <a:r>
              <a:rPr lang="es-ES" i="1" smtClean="0"/>
              <a:t>s</a:t>
            </a:r>
            <a:r>
              <a:rPr lang="es-ES" smtClean="0"/>
              <a:t> </a:t>
            </a:r>
            <a:r>
              <a:rPr lang="es-ES" b="1" smtClean="0">
                <a:solidFill>
                  <a:schemeClr val="tx2"/>
                </a:solidFill>
              </a:rPr>
              <a:t>relación interna</a:t>
            </a:r>
            <a:r>
              <a:rPr lang="es-ES" b="1" smtClean="0">
                <a:solidFill>
                  <a:srgbClr val="FF0000"/>
                </a:solidFill>
              </a:rPr>
              <a:t> </a:t>
            </a:r>
            <a:r>
              <a:rPr lang="es-ES" smtClean="0"/>
              <a:t>de la reunión</a:t>
            </a:r>
            <a:r>
              <a:rPr lang="en-US" smtClean="0">
                <a:sym typeface="Greek Symbols" pitchFamily="18" charset="2"/>
              </a:rPr>
              <a:t>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s-ES" smtClean="0"/>
              <a:t>No se requieren índices y se pueden emplear con cualquier tipo de condición de reunión</a:t>
            </a:r>
            <a:r>
              <a:rPr lang="en-US" smtClean="0">
                <a:sym typeface="Greek Symbols" pitchFamily="18" charset="2"/>
              </a:rPr>
              <a:t>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s-ES" smtClean="0"/>
              <a:t>Es costoso dado que examina cada par de tuplas en las dos relaciones</a:t>
            </a:r>
            <a:r>
              <a:rPr lang="en-US" smtClean="0">
                <a:sym typeface="Greek Symbols" pitchFamily="18" charset="2"/>
              </a:rPr>
              <a:t>. </a:t>
            </a:r>
          </a:p>
        </p:txBody>
      </p:sp>
      <p:sp>
        <p:nvSpPr>
          <p:cNvPr id="28676" name="AutoShape 1028"/>
          <p:cNvSpPr>
            <a:spLocks noChangeArrowheads="1"/>
          </p:cNvSpPr>
          <p:nvPr/>
        </p:nvSpPr>
        <p:spPr bwMode="auto">
          <a:xfrm rot="5400000">
            <a:off x="4360863" y="15208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Reunión en bucle anidado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1016000"/>
            <a:ext cx="8575675" cy="50498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600" smtClean="0"/>
              <a:t>En el peor de los casos, si hay suficiente memoria sólo para conservar un bloque de cada relación, el coste estimado es </a:t>
            </a:r>
            <a:br>
              <a:rPr lang="es-ES" sz="1600" smtClean="0"/>
            </a:br>
            <a:r>
              <a:rPr lang="es-ES" sz="1600" smtClean="0"/>
              <a:t>                </a:t>
            </a:r>
            <a:r>
              <a:rPr lang="es-ES" sz="1600" i="1" smtClean="0"/>
              <a:t>n</a:t>
            </a:r>
            <a:r>
              <a:rPr lang="es-ES" sz="1600" i="1" baseline="-25000" smtClean="0"/>
              <a:t>r</a:t>
            </a:r>
            <a:r>
              <a:rPr lang="es-ES" sz="1600" i="1" smtClean="0"/>
              <a:t> </a:t>
            </a:r>
            <a:r>
              <a:rPr lang="es-ES" sz="1600" smtClean="0">
                <a:sym typeface="Symbol" pitchFamily="18" charset="2"/>
              </a:rPr>
              <a:t></a:t>
            </a:r>
            <a:r>
              <a:rPr lang="es-ES" sz="1600" smtClean="0"/>
              <a:t> </a:t>
            </a:r>
            <a:r>
              <a:rPr lang="es-ES" sz="1600" i="1" smtClean="0"/>
              <a:t>b</a:t>
            </a:r>
            <a:r>
              <a:rPr lang="es-ES" sz="1600" i="1" baseline="-25000" smtClean="0"/>
              <a:t>s</a:t>
            </a:r>
            <a:r>
              <a:rPr lang="es-ES" sz="1600" smtClean="0"/>
              <a:t> +</a:t>
            </a:r>
            <a:r>
              <a:rPr lang="es-ES" sz="1600" i="1" smtClean="0"/>
              <a:t> b</a:t>
            </a:r>
            <a:r>
              <a:rPr lang="es-ES" sz="1600" i="1" baseline="-25000" smtClean="0"/>
              <a:t>r</a:t>
            </a:r>
            <a:r>
              <a:rPr lang="es-ES" sz="1600" smtClean="0"/>
              <a:t> </a:t>
            </a:r>
            <a:br>
              <a:rPr lang="es-ES" sz="1600" smtClean="0"/>
            </a:br>
            <a:r>
              <a:rPr lang="es-ES" sz="1600" smtClean="0"/>
              <a:t>accesos a disco</a:t>
            </a:r>
            <a:r>
              <a:rPr lang="es-ES" sz="1600" smtClean="0">
                <a:sym typeface="Symbol" pitchFamily="18" charset="2"/>
              </a:rPr>
              <a:t>, más</a:t>
            </a:r>
            <a:br>
              <a:rPr lang="es-ES" sz="1600" smtClean="0">
                <a:sym typeface="Symbol" pitchFamily="18" charset="2"/>
              </a:rPr>
            </a:br>
            <a:r>
              <a:rPr lang="es-ES" sz="1600" smtClean="0">
                <a:sym typeface="Symbol" pitchFamily="18" charset="2"/>
              </a:rPr>
              <a:t>                </a:t>
            </a:r>
            <a:r>
              <a:rPr lang="es-ES" i="1" smtClean="0"/>
              <a:t>n</a:t>
            </a:r>
            <a:r>
              <a:rPr lang="es-ES" i="1" baseline="-25000" smtClean="0"/>
              <a:t>r</a:t>
            </a:r>
            <a:r>
              <a:rPr lang="es-ES" i="1" smtClean="0"/>
              <a:t> </a:t>
            </a:r>
            <a:r>
              <a:rPr lang="es-ES" smtClean="0">
                <a:sym typeface="Symbol" pitchFamily="18" charset="2"/>
              </a:rPr>
              <a:t>+</a:t>
            </a:r>
            <a:r>
              <a:rPr lang="es-ES" i="1" smtClean="0">
                <a:sym typeface="Symbol" pitchFamily="18" charset="2"/>
              </a:rPr>
              <a:t> b</a:t>
            </a:r>
            <a:r>
              <a:rPr lang="es-ES" i="1" baseline="-25000" smtClean="0">
                <a:sym typeface="Symbol" pitchFamily="18" charset="2"/>
              </a:rPr>
              <a:t>r</a:t>
            </a:r>
            <a:r>
              <a:rPr lang="es-ES" smtClean="0">
                <a:sym typeface="Symbol" pitchFamily="18" charset="2"/>
              </a:rPr>
              <a:t> </a:t>
            </a:r>
            <a:br>
              <a:rPr lang="es-ES" smtClean="0">
                <a:sym typeface="Symbol" pitchFamily="18" charset="2"/>
              </a:rPr>
            </a:br>
            <a:r>
              <a:rPr lang="es-ES" sz="1600" smtClean="0">
                <a:sym typeface="Symbol" pitchFamily="18" charset="2"/>
              </a:rPr>
              <a:t>búsqueda</a:t>
            </a:r>
          </a:p>
          <a:p>
            <a:pPr>
              <a:lnSpc>
                <a:spcPct val="80000"/>
              </a:lnSpc>
            </a:pPr>
            <a:r>
              <a:rPr lang="es-ES" sz="1600" smtClean="0"/>
              <a:t>Si la relación más pequeña encaja totalmente en memoria, emplearla como relación interna. </a:t>
            </a:r>
          </a:p>
          <a:p>
            <a:pPr lvl="1">
              <a:lnSpc>
                <a:spcPct val="80000"/>
              </a:lnSpc>
            </a:pPr>
            <a:r>
              <a:rPr lang="es-ES" sz="1600" smtClean="0"/>
              <a:t>Reduce el coste a </a:t>
            </a:r>
            <a:r>
              <a:rPr lang="es-ES" sz="1600" i="1" smtClean="0"/>
              <a:t>b</a:t>
            </a:r>
            <a:r>
              <a:rPr lang="es-ES" sz="1600" i="1" baseline="-25000" smtClean="0"/>
              <a:t>r</a:t>
            </a:r>
            <a:r>
              <a:rPr lang="es-ES" sz="1600" i="1" smtClean="0"/>
              <a:t> </a:t>
            </a:r>
            <a:r>
              <a:rPr lang="es-ES" sz="1600" smtClean="0"/>
              <a:t> + </a:t>
            </a:r>
            <a:r>
              <a:rPr lang="es-ES" sz="1600" i="1" smtClean="0"/>
              <a:t>b</a:t>
            </a:r>
            <a:r>
              <a:rPr lang="es-ES" sz="1600" i="1" baseline="-25000" smtClean="0"/>
              <a:t>s</a:t>
            </a:r>
            <a:r>
              <a:rPr lang="es-ES" sz="1600" i="1" smtClean="0"/>
              <a:t> </a:t>
            </a:r>
            <a:r>
              <a:rPr lang="es-ES" sz="1600" smtClean="0"/>
              <a:t>accesos a disco y 2 búsquedas</a:t>
            </a:r>
            <a:r>
              <a:rPr lang="es-ES" sz="1600" smtClean="0"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s-ES" sz="1600" smtClean="0"/>
              <a:t>Suponiendo el caso peor de disponibilidad de memoria, el coste estimado es</a:t>
            </a:r>
            <a:endParaRPr lang="es-ES" sz="1600" smtClean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s-ES" sz="1600" smtClean="0">
                <a:sym typeface="Symbol" pitchFamily="18" charset="2"/>
              </a:rPr>
              <a:t>con  </a:t>
            </a:r>
            <a:r>
              <a:rPr lang="es-ES" sz="1600" i="1" smtClean="0">
                <a:sym typeface="Symbol" pitchFamily="18" charset="2"/>
              </a:rPr>
              <a:t>impositor </a:t>
            </a:r>
            <a:r>
              <a:rPr lang="es-ES" sz="1600" smtClean="0">
                <a:sym typeface="Symbol" pitchFamily="18" charset="2"/>
              </a:rPr>
              <a:t>como relación externa:</a:t>
            </a:r>
          </a:p>
          <a:p>
            <a:pPr lvl="2">
              <a:lnSpc>
                <a:spcPct val="80000"/>
              </a:lnSpc>
            </a:pPr>
            <a:r>
              <a:rPr lang="es-ES" sz="1600" smtClean="0">
                <a:sym typeface="Symbol" pitchFamily="18" charset="2"/>
              </a:rPr>
              <a:t>5000  400 + 100 = 2.000.100 accesos a disco,</a:t>
            </a:r>
          </a:p>
          <a:p>
            <a:pPr lvl="2">
              <a:lnSpc>
                <a:spcPct val="80000"/>
              </a:lnSpc>
            </a:pPr>
            <a:r>
              <a:rPr lang="es-ES" sz="1600" smtClean="0">
                <a:sym typeface="Symbol" pitchFamily="18" charset="2"/>
              </a:rPr>
              <a:t>5000 + 100 = 5100 búsquedas</a:t>
            </a:r>
          </a:p>
          <a:p>
            <a:pPr lvl="1">
              <a:lnSpc>
                <a:spcPct val="80000"/>
              </a:lnSpc>
            </a:pPr>
            <a:r>
              <a:rPr lang="es-ES" sz="1600" smtClean="0">
                <a:sym typeface="Symbol" pitchFamily="18" charset="2"/>
              </a:rPr>
              <a:t>con </a:t>
            </a:r>
            <a:r>
              <a:rPr lang="es-ES" sz="1600" i="1" smtClean="0">
                <a:sym typeface="Symbol" pitchFamily="18" charset="2"/>
              </a:rPr>
              <a:t>cliente </a:t>
            </a:r>
            <a:r>
              <a:rPr lang="es-ES" sz="1600" smtClean="0">
                <a:sym typeface="Symbol" pitchFamily="18" charset="2"/>
              </a:rPr>
              <a:t>como relación externa</a:t>
            </a:r>
          </a:p>
          <a:p>
            <a:pPr lvl="2">
              <a:lnSpc>
                <a:spcPct val="80000"/>
              </a:lnSpc>
            </a:pPr>
            <a:r>
              <a:rPr lang="es-ES" sz="1600" smtClean="0">
                <a:sym typeface="Symbol" pitchFamily="18" charset="2"/>
              </a:rPr>
              <a:t>10000  100 + 400 = 1.000.400 accesos a disco y 10.400 busquedas</a:t>
            </a:r>
          </a:p>
          <a:p>
            <a:pPr>
              <a:lnSpc>
                <a:spcPct val="80000"/>
              </a:lnSpc>
            </a:pPr>
            <a:r>
              <a:rPr lang="es-ES" sz="1600" smtClean="0"/>
              <a:t>Si la relación más pequeña (impositor) encaja totalmente en memoria, el coste estimado será de 500 accesos a disco</a:t>
            </a:r>
            <a:r>
              <a:rPr lang="es-ES" sz="1600" smtClean="0"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s-ES" sz="1600" smtClean="0"/>
              <a:t>Es preferible el algoritmo de reunión de bucle anidado por bloques (siguiente transparencia)</a:t>
            </a:r>
            <a:r>
              <a:rPr lang="es-ES" sz="160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Reunión en bucle anidado por bloques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03300"/>
            <a:ext cx="7689850" cy="4824413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s-ES" smtClean="0"/>
              <a:t>Variante de la reunión en bucle anidado, en que cada bloque de la relación interna es emparejado con cada bloque de la relación externa</a:t>
            </a:r>
            <a:r>
              <a:rPr lang="en-US" smtClean="0"/>
              <a:t>.</a:t>
            </a:r>
          </a:p>
          <a:p>
            <a:pPr>
              <a:buFont typeface="Monotype Sorts" pitchFamily="2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smtClean="0"/>
              <a:t>	</a:t>
            </a:r>
            <a:r>
              <a:rPr lang="en-US" sz="2000" smtClean="0"/>
              <a:t>	</a:t>
            </a:r>
            <a:r>
              <a:rPr lang="es-ES" b="1" smtClean="0"/>
              <a:t>for each </a:t>
            </a:r>
            <a:r>
              <a:rPr lang="es-ES" smtClean="0"/>
              <a:t>bloque </a:t>
            </a:r>
            <a:r>
              <a:rPr lang="es-ES" i="1" smtClean="0"/>
              <a:t>B</a:t>
            </a:r>
            <a:r>
              <a:rPr lang="es-ES" i="1" baseline="-25000" smtClean="0"/>
              <a:t>r</a:t>
            </a:r>
            <a:r>
              <a:rPr lang="es-ES" b="1" smtClean="0"/>
              <a:t> of</a:t>
            </a:r>
            <a:r>
              <a:rPr lang="es-ES" b="1" i="1" smtClean="0"/>
              <a:t> </a:t>
            </a:r>
            <a:r>
              <a:rPr lang="es-ES" i="1" smtClean="0"/>
              <a:t>r</a:t>
            </a:r>
            <a:r>
              <a:rPr lang="es-ES" b="1" smtClean="0"/>
              <a:t> do begin</a:t>
            </a:r>
            <a:br>
              <a:rPr lang="es-ES" b="1" smtClean="0"/>
            </a:br>
            <a:r>
              <a:rPr lang="es-ES" b="1" smtClean="0"/>
              <a:t>		for each</a:t>
            </a:r>
            <a:r>
              <a:rPr lang="es-ES" smtClean="0"/>
              <a:t> bloque </a:t>
            </a:r>
            <a:r>
              <a:rPr lang="es-ES" i="1" smtClean="0"/>
              <a:t>B</a:t>
            </a:r>
            <a:r>
              <a:rPr lang="es-ES" i="1" baseline="-25000" smtClean="0"/>
              <a:t>s</a:t>
            </a:r>
            <a:r>
              <a:rPr lang="es-ES" b="1" smtClean="0"/>
              <a:t> of </a:t>
            </a:r>
            <a:r>
              <a:rPr lang="es-ES" b="1" i="1" smtClean="0"/>
              <a:t>s </a:t>
            </a:r>
            <a:r>
              <a:rPr lang="es-ES" b="1" smtClean="0"/>
              <a:t>do begin</a:t>
            </a:r>
            <a:br>
              <a:rPr lang="es-ES" b="1" smtClean="0"/>
            </a:br>
            <a:r>
              <a:rPr lang="es-ES" b="1" smtClean="0"/>
              <a:t>			for each</a:t>
            </a:r>
            <a:r>
              <a:rPr lang="es-ES" smtClean="0"/>
              <a:t> tupla 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i="1" smtClean="0"/>
              <a:t> </a:t>
            </a:r>
            <a:r>
              <a:rPr lang="es-ES" b="1" smtClean="0"/>
              <a:t>in </a:t>
            </a:r>
            <a:r>
              <a:rPr lang="es-ES" i="1" smtClean="0"/>
              <a:t>B</a:t>
            </a:r>
            <a:r>
              <a:rPr lang="es-ES" i="1" baseline="-25000" smtClean="0"/>
              <a:t>r </a:t>
            </a:r>
            <a:r>
              <a:rPr lang="es-ES" b="1" baseline="-25000" smtClean="0"/>
              <a:t> </a:t>
            </a:r>
            <a:r>
              <a:rPr lang="es-ES" b="1" smtClean="0"/>
              <a:t>do begin</a:t>
            </a:r>
            <a:br>
              <a:rPr lang="es-ES" b="1" smtClean="0"/>
            </a:br>
            <a:r>
              <a:rPr lang="es-ES" b="1" smtClean="0"/>
              <a:t>				for each </a:t>
            </a:r>
            <a:r>
              <a:rPr lang="es-ES" smtClean="0"/>
              <a:t>tupla </a:t>
            </a:r>
            <a:r>
              <a:rPr lang="es-ES" i="1" smtClean="0"/>
              <a:t>t</a:t>
            </a:r>
            <a:r>
              <a:rPr lang="es-ES" i="1" baseline="-25000" smtClean="0"/>
              <a:t>s</a:t>
            </a:r>
            <a:r>
              <a:rPr lang="es-ES" i="1" smtClean="0"/>
              <a:t> </a:t>
            </a:r>
            <a:r>
              <a:rPr lang="es-ES" b="1" smtClean="0"/>
              <a:t>in </a:t>
            </a:r>
            <a:r>
              <a:rPr lang="es-ES" i="1" smtClean="0"/>
              <a:t>B</a:t>
            </a:r>
            <a:r>
              <a:rPr lang="es-ES" i="1" baseline="-25000" smtClean="0"/>
              <a:t>s</a:t>
            </a:r>
            <a:r>
              <a:rPr lang="es-ES" i="1" smtClean="0"/>
              <a:t> </a:t>
            </a:r>
            <a:r>
              <a:rPr lang="es-ES" b="1" smtClean="0"/>
              <a:t>do begin</a:t>
            </a:r>
            <a:br>
              <a:rPr lang="es-ES" b="1" smtClean="0"/>
            </a:br>
            <a:r>
              <a:rPr lang="es-ES" b="1" smtClean="0"/>
              <a:t>					</a:t>
            </a:r>
            <a:r>
              <a:rPr lang="es-ES" smtClean="0"/>
              <a:t>Comprobar si (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i="1" smtClean="0"/>
              <a:t>, t</a:t>
            </a:r>
            <a:r>
              <a:rPr lang="es-ES" i="1" baseline="-25000" smtClean="0"/>
              <a:t>s</a:t>
            </a:r>
            <a:r>
              <a:rPr lang="es-ES" i="1" smtClean="0"/>
              <a:t>) </a:t>
            </a:r>
            <a:r>
              <a:rPr lang="es-ES" smtClean="0"/>
              <a:t>cumple la condición reunión </a:t>
            </a:r>
            <a:br>
              <a:rPr lang="es-ES" smtClean="0"/>
            </a:br>
            <a:r>
              <a:rPr lang="es-ES" smtClean="0"/>
              <a:t>					si lo hacen, añadir 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i="1" baseline="30000" smtClean="0"/>
              <a:t> </a:t>
            </a:r>
            <a:r>
              <a:rPr lang="en-US" smtClean="0">
                <a:sym typeface="Symbol" pitchFamily="18" charset="2"/>
              </a:rPr>
              <a:t>•</a:t>
            </a:r>
            <a:r>
              <a:rPr lang="es-ES" smtClean="0"/>
              <a:t> </a:t>
            </a:r>
            <a:r>
              <a:rPr lang="es-ES" i="1" smtClean="0"/>
              <a:t>t</a:t>
            </a:r>
            <a:r>
              <a:rPr lang="es-ES" i="1" baseline="-25000" smtClean="0"/>
              <a:t>s</a:t>
            </a:r>
            <a:r>
              <a:rPr lang="es-ES" i="1" smtClean="0"/>
              <a:t> </a:t>
            </a:r>
            <a:r>
              <a:rPr lang="es-ES" smtClean="0"/>
              <a:t>al resultado.</a:t>
            </a:r>
            <a:br>
              <a:rPr lang="es-ES" smtClean="0"/>
            </a:br>
            <a:r>
              <a:rPr lang="es-ES" smtClean="0"/>
              <a:t>				</a:t>
            </a:r>
            <a:r>
              <a:rPr lang="es-ES" b="1" smtClean="0"/>
              <a:t>end</a:t>
            </a:r>
            <a:br>
              <a:rPr lang="es-ES" b="1" smtClean="0"/>
            </a:br>
            <a:r>
              <a:rPr lang="es-ES" b="1" smtClean="0"/>
              <a:t>			end</a:t>
            </a:r>
            <a:br>
              <a:rPr lang="es-ES" b="1" smtClean="0"/>
            </a:br>
            <a:r>
              <a:rPr lang="es-ES" b="1" smtClean="0"/>
              <a:t>		end</a:t>
            </a:r>
            <a:br>
              <a:rPr lang="es-ES" b="1" smtClean="0"/>
            </a:br>
            <a:r>
              <a:rPr lang="es-ES" b="1" smtClean="0"/>
              <a:t>	end</a:t>
            </a:r>
            <a:endParaRPr lang="en-US" b="1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3571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Reunión en bucle anidado por bloques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058863"/>
            <a:ext cx="8864600" cy="5059362"/>
          </a:xfrm>
        </p:spPr>
        <p:txBody>
          <a:bodyPr/>
          <a:lstStyle/>
          <a:p>
            <a:r>
              <a:rPr lang="es-ES" sz="1600" smtClean="0"/>
              <a:t>Estimación en el peor de los casos:  </a:t>
            </a:r>
            <a:r>
              <a:rPr lang="es-ES" sz="1600" i="1" smtClean="0"/>
              <a:t>b</a:t>
            </a:r>
            <a:r>
              <a:rPr lang="es-ES" sz="1600" i="1" baseline="-25000" smtClean="0"/>
              <a:t>r</a:t>
            </a:r>
            <a:r>
              <a:rPr lang="es-ES" sz="1600" i="1" smtClean="0"/>
              <a:t> </a:t>
            </a:r>
            <a:r>
              <a:rPr lang="es-ES" sz="1600" smtClean="0">
                <a:sym typeface="Symbol" pitchFamily="18" charset="2"/>
              </a:rPr>
              <a:t></a:t>
            </a:r>
            <a:r>
              <a:rPr lang="es-ES" sz="1600" i="1" smtClean="0"/>
              <a:t> b</a:t>
            </a:r>
            <a:r>
              <a:rPr lang="es-ES" sz="1600" i="1" baseline="-25000" smtClean="0"/>
              <a:t>s</a:t>
            </a:r>
            <a:r>
              <a:rPr lang="es-ES" sz="1600" i="1" smtClean="0"/>
              <a:t> + b</a:t>
            </a:r>
            <a:r>
              <a:rPr lang="es-ES" sz="1600" i="1" baseline="-25000" smtClean="0"/>
              <a:t>r</a:t>
            </a:r>
            <a:r>
              <a:rPr lang="es-ES" sz="1600" i="1" smtClean="0"/>
              <a:t> </a:t>
            </a:r>
            <a:r>
              <a:rPr lang="es-ES" sz="1600" smtClean="0"/>
              <a:t> accesos a bloques</a:t>
            </a:r>
            <a:r>
              <a:rPr lang="es-ES" sz="1600" smtClean="0">
                <a:sym typeface="Symbol" pitchFamily="18" charset="2"/>
              </a:rPr>
              <a:t>. </a:t>
            </a:r>
          </a:p>
          <a:p>
            <a:pPr lvl="1"/>
            <a:r>
              <a:rPr lang="es-ES" sz="1600" smtClean="0"/>
              <a:t>Cada bloque, en la relación interna </a:t>
            </a:r>
            <a:r>
              <a:rPr lang="es-ES" sz="1600" i="1" smtClean="0"/>
              <a:t>s</a:t>
            </a:r>
            <a:r>
              <a:rPr lang="es-ES" sz="1600" smtClean="0"/>
              <a:t>, es leído una vez por cada </a:t>
            </a:r>
            <a:r>
              <a:rPr lang="es-ES" sz="1600" i="1" smtClean="0"/>
              <a:t>bloque</a:t>
            </a:r>
            <a:r>
              <a:rPr lang="es-ES" sz="1600" smtClean="0"/>
              <a:t> en la relación externa ( en vez de una vez por cada tupla en la relación externa)</a:t>
            </a:r>
            <a:endParaRPr lang="es-ES" sz="1600" smtClean="0">
              <a:sym typeface="Symbol" pitchFamily="18" charset="2"/>
            </a:endParaRPr>
          </a:p>
          <a:p>
            <a:r>
              <a:rPr lang="es-ES" sz="1600" smtClean="0"/>
              <a:t>Mejor de los casos: </a:t>
            </a:r>
            <a:r>
              <a:rPr lang="es-ES" sz="1600" i="1" smtClean="0"/>
              <a:t>b</a:t>
            </a:r>
            <a:r>
              <a:rPr lang="es-ES" sz="1600" i="1" baseline="-25000" smtClean="0"/>
              <a:t>r</a:t>
            </a:r>
            <a:r>
              <a:rPr lang="es-ES" sz="1600" i="1" smtClean="0"/>
              <a:t> </a:t>
            </a:r>
            <a:r>
              <a:rPr lang="es-ES" sz="1600" smtClean="0"/>
              <a:t>+</a:t>
            </a:r>
            <a:r>
              <a:rPr lang="es-ES" sz="1600" i="1" smtClean="0"/>
              <a:t> b</a:t>
            </a:r>
            <a:r>
              <a:rPr lang="es-ES" sz="1600" i="1" baseline="-25000" smtClean="0"/>
              <a:t>s</a:t>
            </a:r>
            <a:r>
              <a:rPr lang="es-ES" sz="1600" i="1" smtClean="0"/>
              <a:t> </a:t>
            </a:r>
            <a:r>
              <a:rPr lang="es-ES" sz="1600" smtClean="0"/>
              <a:t>accesos a bloques + 2 búsquedas</a:t>
            </a:r>
            <a:r>
              <a:rPr lang="es-ES" sz="1600" smtClean="0">
                <a:sym typeface="Symbol" pitchFamily="18" charset="2"/>
              </a:rPr>
              <a:t>.</a:t>
            </a:r>
          </a:p>
          <a:p>
            <a:r>
              <a:rPr lang="es-ES" sz="1600" smtClean="0"/>
              <a:t>Mejoras para los algoritmos de bucles anidados y bucles anidados por bloques</a:t>
            </a:r>
            <a:r>
              <a:rPr lang="es-ES" sz="1600" smtClean="0">
                <a:sym typeface="Symbol" pitchFamily="18" charset="2"/>
              </a:rPr>
              <a:t>:</a:t>
            </a:r>
          </a:p>
          <a:p>
            <a:pPr lvl="1"/>
            <a:r>
              <a:rPr lang="es-ES" sz="1600" smtClean="0"/>
              <a:t>En los bucles anidados por bloques, se emplean </a:t>
            </a:r>
            <a:r>
              <a:rPr lang="es-ES" sz="1600" i="1" smtClean="0"/>
              <a:t>M — </a:t>
            </a:r>
            <a:r>
              <a:rPr lang="es-ES" sz="1600" smtClean="0"/>
              <a:t>2 bloques de disco como unidad de bloqueo para las relaciones externas, donde </a:t>
            </a:r>
            <a:r>
              <a:rPr lang="es-ES" sz="1600" i="1" smtClean="0"/>
              <a:t>M</a:t>
            </a:r>
            <a:r>
              <a:rPr lang="es-ES" sz="1600" smtClean="0"/>
              <a:t> = tamaño de la memoria en bloques; emplear los dos bloques restantes para la relación interna y la salida de la memoria intermedia</a:t>
            </a:r>
          </a:p>
          <a:p>
            <a:pPr lvl="2"/>
            <a:r>
              <a:rPr lang="es-ES" sz="1600" smtClean="0"/>
              <a:t> </a:t>
            </a:r>
            <a:r>
              <a:rPr lang="es-ES" smtClean="0"/>
              <a:t> </a:t>
            </a:r>
            <a:r>
              <a:rPr lang="es-ES" sz="1600" smtClean="0"/>
              <a:t>Coste =   </a:t>
            </a:r>
            <a:r>
              <a:rPr lang="es-ES" sz="1600" smtClean="0">
                <a:sym typeface="Symbol" pitchFamily="18" charset="2"/>
              </a:rPr>
              <a:t></a:t>
            </a:r>
            <a:r>
              <a:rPr lang="es-ES" sz="1600" i="1" smtClean="0">
                <a:sym typeface="Symbol" pitchFamily="18" charset="2"/>
              </a:rPr>
              <a:t>b</a:t>
            </a:r>
            <a:r>
              <a:rPr lang="es-ES" sz="1600" i="1" baseline="-25000" smtClean="0">
                <a:sym typeface="Symbol" pitchFamily="18" charset="2"/>
              </a:rPr>
              <a:t>r  </a:t>
            </a:r>
            <a:r>
              <a:rPr lang="es-ES" sz="1600" i="1" smtClean="0">
                <a:sym typeface="Symbol" pitchFamily="18" charset="2"/>
              </a:rPr>
              <a:t>/ (M-2)</a:t>
            </a:r>
            <a:r>
              <a:rPr lang="es-ES" sz="1600" smtClean="0">
                <a:sym typeface="Symbol" pitchFamily="18" charset="2"/>
              </a:rPr>
              <a:t> </a:t>
            </a:r>
            <a:r>
              <a:rPr lang="es-ES" sz="1600" i="1" smtClean="0">
                <a:sym typeface="Symbol" pitchFamily="18" charset="2"/>
              </a:rPr>
              <a:t> b</a:t>
            </a:r>
            <a:r>
              <a:rPr lang="es-ES" sz="1600" i="1" baseline="-25000" smtClean="0">
                <a:sym typeface="Symbol" pitchFamily="18" charset="2"/>
              </a:rPr>
              <a:t>s</a:t>
            </a:r>
            <a:r>
              <a:rPr lang="es-ES" sz="1600" i="1" smtClean="0">
                <a:sym typeface="Symbol" pitchFamily="18" charset="2"/>
              </a:rPr>
              <a:t> + b</a:t>
            </a:r>
            <a:r>
              <a:rPr lang="es-ES" sz="1600" i="1" baseline="-25000" smtClean="0">
                <a:sym typeface="Symbol" pitchFamily="18" charset="2"/>
              </a:rPr>
              <a:t>r</a:t>
            </a:r>
            <a:r>
              <a:rPr lang="es-ES" sz="1600" i="1" smtClean="0">
                <a:sym typeface="Symbol" pitchFamily="18" charset="2"/>
              </a:rPr>
              <a:t> </a:t>
            </a:r>
            <a:r>
              <a:rPr lang="es-ES" sz="1600" smtClean="0">
                <a:sym typeface="Symbol" pitchFamily="18" charset="2"/>
              </a:rPr>
              <a:t>accesos a bloques </a:t>
            </a:r>
            <a:r>
              <a:rPr lang="es-ES" sz="1600" i="1" smtClean="0">
                <a:sym typeface="Symbol" pitchFamily="18" charset="2"/>
              </a:rPr>
              <a:t>+</a:t>
            </a:r>
            <a:br>
              <a:rPr lang="es-ES" sz="1600" i="1" smtClean="0">
                <a:sym typeface="Symbol" pitchFamily="18" charset="2"/>
              </a:rPr>
            </a:br>
            <a:r>
              <a:rPr lang="es-ES" sz="1600" i="1" smtClean="0">
                <a:sym typeface="Symbol" pitchFamily="18" charset="2"/>
              </a:rPr>
              <a:t>               2 </a:t>
            </a:r>
            <a:r>
              <a:rPr lang="es-ES" sz="1600" smtClean="0">
                <a:sym typeface="Symbol" pitchFamily="18" charset="2"/>
              </a:rPr>
              <a:t></a:t>
            </a:r>
            <a:r>
              <a:rPr lang="es-ES" sz="1600" i="1" smtClean="0">
                <a:sym typeface="Symbol" pitchFamily="18" charset="2"/>
              </a:rPr>
              <a:t>b</a:t>
            </a:r>
            <a:r>
              <a:rPr lang="es-ES" sz="1600" i="1" baseline="-25000" smtClean="0">
                <a:sym typeface="Symbol" pitchFamily="18" charset="2"/>
              </a:rPr>
              <a:t>r  </a:t>
            </a:r>
            <a:r>
              <a:rPr lang="es-ES" sz="1600" i="1" smtClean="0">
                <a:sym typeface="Symbol" pitchFamily="18" charset="2"/>
              </a:rPr>
              <a:t>/ (M-2)</a:t>
            </a:r>
            <a:r>
              <a:rPr lang="es-ES" sz="1600" smtClean="0">
                <a:sym typeface="Symbol" pitchFamily="18" charset="2"/>
              </a:rPr>
              <a:t> búsquedas</a:t>
            </a:r>
            <a:endParaRPr lang="es-ES" sz="1600" smtClean="0"/>
          </a:p>
          <a:p>
            <a:pPr lvl="1"/>
            <a:r>
              <a:rPr lang="es-ES" sz="1600" smtClean="0"/>
              <a:t>Si el atributo de equirreunión forma una clave o relación interna, detener el bucle interno en la primera correspondencia</a:t>
            </a:r>
          </a:p>
          <a:p>
            <a:pPr lvl="1"/>
            <a:r>
              <a:rPr lang="es-ES" sz="1600" smtClean="0"/>
              <a:t>Rastrear el bucle interno hacia delante y hacia atrás, alternativamente, para hacer uso de los bloques restantes en la memoria intermedia (con la sustitución de LRU)</a:t>
            </a:r>
          </a:p>
          <a:p>
            <a:pPr lvl="1"/>
            <a:r>
              <a:rPr lang="es-ES" sz="1600" smtClean="0"/>
              <a:t>Emplear índice en la relación interna si es posible (siguiente transparencia)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Reunión en bucle anidado indexada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17588"/>
            <a:ext cx="8623300" cy="5124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Las búsquedas de índice pueden reemplazar los exploradores de archivos si 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smtClean="0"/>
              <a:t>la reunión es una equirreunión o reunión natural y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smtClean="0"/>
              <a:t>está disponible un índice sobre el atributo de la reunión de la relación interna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s-ES" smtClean="0"/>
              <a:t>Se puede construir un índice sólo para calcular una reunión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Por cada tupla 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i="1" smtClean="0"/>
              <a:t> </a:t>
            </a:r>
            <a:r>
              <a:rPr lang="es-ES" smtClean="0"/>
              <a:t>en la relación externa </a:t>
            </a:r>
            <a:r>
              <a:rPr lang="es-ES" i="1" smtClean="0"/>
              <a:t>r,</a:t>
            </a:r>
            <a:r>
              <a:rPr lang="es-ES" smtClean="0"/>
              <a:t> emplear el índice para buscar las tuplas en </a:t>
            </a:r>
            <a:r>
              <a:rPr lang="es-ES" i="1" smtClean="0"/>
              <a:t>s</a:t>
            </a:r>
            <a:r>
              <a:rPr lang="es-ES" smtClean="0"/>
              <a:t> que cumplan la condición reunión con la tupla 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i="1" smtClean="0"/>
              <a:t>.</a:t>
            </a:r>
            <a:endParaRPr lang="en-US" i="1" smtClean="0"/>
          </a:p>
          <a:p>
            <a:pPr>
              <a:lnSpc>
                <a:spcPct val="90000"/>
              </a:lnSpc>
            </a:pPr>
            <a:r>
              <a:rPr lang="es-ES" smtClean="0"/>
              <a:t>Caso peor:  la memoria intermedia sólo tiene espacio para una página de </a:t>
            </a:r>
            <a:r>
              <a:rPr lang="es-ES" i="1" smtClean="0"/>
              <a:t>r</a:t>
            </a:r>
            <a:r>
              <a:rPr lang="es-ES" smtClean="0"/>
              <a:t> y, por cada tupla en </a:t>
            </a:r>
            <a:r>
              <a:rPr lang="es-ES" i="1" smtClean="0"/>
              <a:t>r</a:t>
            </a:r>
            <a:r>
              <a:rPr lang="es-ES" smtClean="0"/>
              <a:t>, se realiza una búsqueda de índice sobre </a:t>
            </a:r>
            <a:r>
              <a:rPr lang="es-ES" i="1" smtClean="0"/>
              <a:t>s.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s-ES" smtClean="0"/>
              <a:t>Coste de la reunión:  </a:t>
            </a:r>
            <a:r>
              <a:rPr lang="es-ES" i="1" smtClean="0"/>
              <a:t>b</a:t>
            </a:r>
            <a:r>
              <a:rPr lang="es-ES" i="1" baseline="-25000" smtClean="0"/>
              <a:t>r</a:t>
            </a:r>
            <a:r>
              <a:rPr lang="es-ES" i="1" smtClean="0"/>
              <a:t> </a:t>
            </a:r>
            <a:r>
              <a:rPr lang="es-ES" smtClean="0"/>
              <a:t> + </a:t>
            </a:r>
            <a:r>
              <a:rPr lang="es-ES" i="1" smtClean="0"/>
              <a:t>n</a:t>
            </a:r>
            <a:r>
              <a:rPr lang="es-ES" i="1" baseline="-25000" smtClean="0"/>
              <a:t>r</a:t>
            </a:r>
            <a:r>
              <a:rPr lang="es-ES" i="1" smtClean="0"/>
              <a:t> </a:t>
            </a:r>
            <a:r>
              <a:rPr lang="es-ES" smtClean="0">
                <a:sym typeface="Symbol" pitchFamily="18" charset="2"/>
              </a:rPr>
              <a:t></a:t>
            </a:r>
            <a:r>
              <a:rPr lang="es-ES" smtClean="0"/>
              <a:t> </a:t>
            </a:r>
            <a:r>
              <a:rPr lang="es-ES" i="1" smtClean="0"/>
              <a:t>c</a:t>
            </a:r>
            <a:endParaRPr lang="en-US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s-ES" smtClean="0"/>
              <a:t>Donde </a:t>
            </a:r>
            <a:r>
              <a:rPr lang="es-ES" i="1" smtClean="0"/>
              <a:t>c</a:t>
            </a:r>
            <a:r>
              <a:rPr lang="es-ES" smtClean="0"/>
              <a:t> es el coste de recorrer el índice y tomar todas las tuplas de </a:t>
            </a:r>
            <a:r>
              <a:rPr lang="es-ES" i="1" smtClean="0"/>
              <a:t>s</a:t>
            </a:r>
            <a:r>
              <a:rPr lang="es-ES" smtClean="0"/>
              <a:t> correspondientes, para una tupla de </a:t>
            </a:r>
            <a:r>
              <a:rPr lang="es-ES" i="1" smtClean="0"/>
              <a:t>r</a:t>
            </a:r>
            <a:endParaRPr lang="en-US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s-ES" smtClean="0"/>
              <a:t>se puede estimar </a:t>
            </a:r>
            <a:r>
              <a:rPr lang="es-ES" i="1" smtClean="0"/>
              <a:t>c</a:t>
            </a:r>
            <a:r>
              <a:rPr lang="es-ES" smtClean="0"/>
              <a:t> como el coste de una sola selección sobre </a:t>
            </a:r>
            <a:r>
              <a:rPr lang="es-ES" i="1" smtClean="0"/>
              <a:t>s</a:t>
            </a:r>
            <a:r>
              <a:rPr lang="es-ES" smtClean="0"/>
              <a:t>, empleando la condición de reunión</a:t>
            </a:r>
            <a:r>
              <a:rPr lang="en-US" smtClean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Si están disponibles los índices sobre los atributos de reunión de </a:t>
            </a:r>
            <a:r>
              <a:rPr lang="es-ES" i="1" smtClean="0"/>
              <a:t>r</a:t>
            </a:r>
            <a:r>
              <a:rPr lang="es-ES" smtClean="0"/>
              <a:t> y </a:t>
            </a:r>
            <a:r>
              <a:rPr lang="es-ES" i="1" smtClean="0"/>
              <a:t>s</a:t>
            </a:r>
            <a:r>
              <a:rPr lang="es-ES" smtClean="0"/>
              <a:t>,</a:t>
            </a:r>
            <a:r>
              <a:rPr lang="es-ES" i="1" smtClean="0"/>
              <a:t/>
            </a:r>
            <a:br>
              <a:rPr lang="es-ES" i="1" smtClean="0"/>
            </a:br>
            <a:r>
              <a:rPr lang="es-ES" smtClean="0"/>
              <a:t>emplear la relación con menos tuplas cono relación externa</a:t>
            </a:r>
            <a:r>
              <a:rPr lang="en-US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4032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Ejemplo de costes de reunión en</a:t>
            </a:r>
            <a:br>
              <a:rPr lang="es-ES" smtClean="0"/>
            </a:br>
            <a:r>
              <a:rPr lang="es-ES" smtClean="0"/>
              <a:t>bucle anidado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353425" cy="4876800"/>
          </a:xfrm>
        </p:spPr>
        <p:txBody>
          <a:bodyPr/>
          <a:lstStyle/>
          <a:p>
            <a:r>
              <a:rPr lang="es-ES" smtClean="0"/>
              <a:t>Calcular </a:t>
            </a:r>
            <a:r>
              <a:rPr lang="es-ES" i="1" smtClean="0"/>
              <a:t>impositor     cliente, </a:t>
            </a:r>
            <a:r>
              <a:rPr lang="es-ES" smtClean="0"/>
              <a:t>con </a:t>
            </a:r>
            <a:r>
              <a:rPr lang="es-ES" i="1" smtClean="0"/>
              <a:t>impositor</a:t>
            </a:r>
            <a:r>
              <a:rPr lang="es-ES" smtClean="0"/>
              <a:t> como relación externa</a:t>
            </a:r>
            <a:r>
              <a:rPr lang="en-US" smtClean="0"/>
              <a:t>.</a:t>
            </a:r>
          </a:p>
          <a:p>
            <a:r>
              <a:rPr lang="es-ES" smtClean="0"/>
              <a:t>Supóngase que </a:t>
            </a:r>
            <a:r>
              <a:rPr lang="es-ES" i="1" smtClean="0"/>
              <a:t>cliente </a:t>
            </a:r>
            <a:r>
              <a:rPr lang="es-ES" smtClean="0"/>
              <a:t>tiene un índice primario de árbol B</a:t>
            </a:r>
            <a:r>
              <a:rPr lang="es-ES" baseline="30000" smtClean="0"/>
              <a:t>+</a:t>
            </a:r>
            <a:r>
              <a:rPr lang="es-ES" smtClean="0"/>
              <a:t> sobre el atributo de reunión </a:t>
            </a:r>
            <a:r>
              <a:rPr lang="es-ES" i="1" smtClean="0"/>
              <a:t>nombre-cliente, </a:t>
            </a:r>
            <a:r>
              <a:rPr lang="es-ES" smtClean="0"/>
              <a:t>que contiene 20 entradas en cada nodo de índice</a:t>
            </a:r>
            <a:r>
              <a:rPr lang="en-US" smtClean="0"/>
              <a:t>.</a:t>
            </a:r>
          </a:p>
          <a:p>
            <a:r>
              <a:rPr lang="es-ES" smtClean="0"/>
              <a:t>Dado que </a:t>
            </a:r>
            <a:r>
              <a:rPr lang="es-ES" i="1" smtClean="0"/>
              <a:t>cliente</a:t>
            </a:r>
            <a:r>
              <a:rPr lang="es-ES" smtClean="0"/>
              <a:t> tiene 10.000 tuplas, la altura del árbol es 4 y se necesita una acceso más para encontrar el dato actual</a:t>
            </a:r>
            <a:endParaRPr lang="en-US" smtClean="0"/>
          </a:p>
          <a:p>
            <a:r>
              <a:rPr lang="es-ES" i="1" smtClean="0"/>
              <a:t>impositor </a:t>
            </a:r>
            <a:r>
              <a:rPr lang="es-ES" smtClean="0"/>
              <a:t>tiene 5.000 tuplas</a:t>
            </a:r>
            <a:endParaRPr lang="en-US" smtClean="0"/>
          </a:p>
          <a:p>
            <a:r>
              <a:rPr lang="es-ES" smtClean="0"/>
              <a:t>Coste de la reunión en bucle anidado por bloques</a:t>
            </a:r>
            <a:endParaRPr lang="en-US" smtClean="0">
              <a:sym typeface="Greek Symbols" pitchFamily="18" charset="2"/>
            </a:endParaRPr>
          </a:p>
          <a:p>
            <a:pPr lvl="1"/>
            <a:r>
              <a:rPr lang="en-US" smtClean="0">
                <a:sym typeface="Greek Symbols" pitchFamily="18" charset="2"/>
              </a:rPr>
              <a:t>400*100 + 100 =  40.100 accesos a disco + 2 * 100 = 200 búsquedas</a:t>
            </a:r>
          </a:p>
          <a:p>
            <a:pPr lvl="2"/>
            <a:r>
              <a:rPr lang="en-US" smtClean="0">
                <a:sym typeface="Greek Symbols" pitchFamily="18" charset="2"/>
              </a:rPr>
              <a:t> suponemos el peor de los casos de memoria</a:t>
            </a:r>
          </a:p>
          <a:p>
            <a:pPr lvl="2"/>
            <a:r>
              <a:rPr lang="es-ES" smtClean="0"/>
              <a:t>puede ser significativamente menos, con más memoria</a:t>
            </a:r>
            <a:endParaRPr lang="en-US" smtClean="0">
              <a:sym typeface="Greek Symbols" pitchFamily="18" charset="2"/>
            </a:endParaRPr>
          </a:p>
          <a:p>
            <a:r>
              <a:rPr lang="es-ES" smtClean="0"/>
              <a:t>Coste de la reunión en bucle anidado indexada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es-ES" smtClean="0"/>
              <a:t>100 + 5.000 * 5 = 25.100 accesos a disco y búsquedas</a:t>
            </a:r>
            <a:r>
              <a:rPr lang="en-US" smtClean="0">
                <a:sym typeface="Greek Symbols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s-ES" smtClean="0"/>
              <a:t>El coste de CPU es probable que sea menor que el de la reunión en bucle anidado por bloques</a:t>
            </a:r>
            <a:endParaRPr lang="en-US" smtClean="0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 rot="5400000">
            <a:off x="2908300" y="122078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Reunión por mezcla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5975"/>
            <a:ext cx="9144000" cy="2543175"/>
          </a:xfrm>
        </p:spPr>
        <p:txBody>
          <a:bodyPr/>
          <a:lstStyle/>
          <a:p>
            <a:pPr marL="381000" indent="-381000">
              <a:buFont typeface="Monotype Sorts" pitchFamily="2" charset="2"/>
              <a:buAutoNum type="arabicPeriod"/>
            </a:pPr>
            <a:r>
              <a:rPr lang="es-ES" smtClean="0"/>
              <a:t>Ordenar ambas relaciones sobre sus atributos de reunión (si no lo están ya).</a:t>
            </a:r>
            <a:endParaRPr lang="en-US" smtClean="0"/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es-ES" smtClean="0"/>
              <a:t>Mezclar las relaciones ordenadas para reunirlas</a:t>
            </a:r>
            <a:endParaRPr lang="en-US" smtClean="0"/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s-ES" smtClean="0"/>
              <a:t>El paso de la reunión es similar a la fase de mezcla del algoritmo de la mezcla-ordenación</a:t>
            </a:r>
            <a:r>
              <a:rPr lang="en-US" smtClean="0"/>
              <a:t>. 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s-ES" smtClean="0"/>
              <a:t>La principal diferencia es la gestión de valores duplicados en el atributo de reunión — cada par con el mismo valor sobre el atributo de reunión debe ser emparejado</a:t>
            </a:r>
            <a:endParaRPr lang="en-US" smtClean="0"/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s-ES" smtClean="0"/>
              <a:t>Algoritmos detallados en el libro</a:t>
            </a:r>
            <a:endParaRPr lang="en-US" smtClean="0"/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6613" y="3360738"/>
            <a:ext cx="3663950" cy="3052762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3857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Pasos básicos en el procesamiento de consultas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675" y="1300163"/>
            <a:ext cx="6564313" cy="1497012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1.	</a:t>
            </a:r>
            <a:r>
              <a:rPr lang="es-ES" smtClean="0"/>
              <a:t>Análisis y traducción</a:t>
            </a: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2.	</a:t>
            </a:r>
            <a:r>
              <a:rPr lang="es-ES" smtClean="0"/>
              <a:t>Optimización</a:t>
            </a: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3.	</a:t>
            </a:r>
            <a:r>
              <a:rPr lang="es-ES" smtClean="0"/>
              <a:t>Evaluación</a:t>
            </a:r>
            <a:endParaRPr lang="en-US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5159" name="Picture 7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3912.WAV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772525" y="648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" y="2760663"/>
            <a:ext cx="7994650" cy="3441700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 advTm="15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5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5159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Reunión por mezcla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396288" cy="4876800"/>
          </a:xfrm>
        </p:spPr>
        <p:txBody>
          <a:bodyPr/>
          <a:lstStyle/>
          <a:p>
            <a:r>
              <a:rPr lang="es-ES" smtClean="0"/>
              <a:t>Sólo se puede usar para equirreuniones y reuniones naturales</a:t>
            </a:r>
            <a:endParaRPr lang="en-US" smtClean="0"/>
          </a:p>
          <a:p>
            <a:r>
              <a:rPr lang="es-ES" smtClean="0"/>
              <a:t>Cada bloque necesita ser leído sólo una vez (suponiendo que todas las tuplas, para cualquier valor dado de los atributos de reunión, encajan en memoria)</a:t>
            </a:r>
            <a:endParaRPr lang="en-US" smtClean="0"/>
          </a:p>
          <a:p>
            <a:r>
              <a:rPr lang="en-US" smtClean="0"/>
              <a:t>Así, el costo de reunión por mezcla es: </a:t>
            </a:r>
            <a:br>
              <a:rPr lang="en-US" smtClean="0"/>
            </a:br>
            <a:r>
              <a:rPr lang="en-US" smtClean="0"/>
              <a:t>         </a:t>
            </a:r>
            <a:r>
              <a:rPr lang="en-US" i="1" smtClean="0"/>
              <a:t>b</a:t>
            </a:r>
            <a:r>
              <a:rPr lang="en-US" i="1" baseline="-25000" smtClean="0"/>
              <a:t>r</a:t>
            </a:r>
            <a:r>
              <a:rPr lang="en-US" i="1" smtClean="0"/>
              <a:t> + b</a:t>
            </a:r>
            <a:r>
              <a:rPr lang="en-US" i="1" baseline="-25000" smtClean="0"/>
              <a:t>s</a:t>
            </a:r>
            <a:r>
              <a:rPr lang="en-US" smtClean="0"/>
              <a:t>  accesos de bloques + </a:t>
            </a:r>
            <a:r>
              <a:rPr lang="en-US" smtClean="0">
                <a:sym typeface="Symbol" pitchFamily="18" charset="2"/>
              </a:rPr>
              <a:t>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i="1" baseline="-25000" smtClean="0">
                <a:sym typeface="Symbol" pitchFamily="18" charset="2"/>
              </a:rPr>
              <a:t>r </a:t>
            </a:r>
            <a:r>
              <a:rPr lang="en-US" i="1" smtClean="0">
                <a:sym typeface="Symbol" pitchFamily="18" charset="2"/>
              </a:rPr>
              <a:t>/ b</a:t>
            </a:r>
            <a:r>
              <a:rPr lang="en-US" i="1" baseline="-25000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 + 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i="1" baseline="-25000" smtClean="0">
                <a:sym typeface="Symbol" pitchFamily="18" charset="2"/>
              </a:rPr>
              <a:t>s </a:t>
            </a:r>
            <a:r>
              <a:rPr lang="en-US" i="1" smtClean="0">
                <a:sym typeface="Symbol" pitchFamily="18" charset="2"/>
              </a:rPr>
              <a:t>/ b</a:t>
            </a:r>
            <a:r>
              <a:rPr lang="en-US" i="1" baseline="-25000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  búsquedas</a:t>
            </a:r>
            <a:endParaRPr lang="en-US" smtClean="0"/>
          </a:p>
          <a:p>
            <a:pPr lvl="1"/>
            <a:r>
              <a:rPr lang="en-US" smtClean="0"/>
              <a:t>+ </a:t>
            </a:r>
            <a:r>
              <a:rPr lang="es-ES" smtClean="0"/>
              <a:t>el coste de ordenación, si las relaciones están desordenadas</a:t>
            </a:r>
            <a:r>
              <a:rPr lang="en-US" smtClean="0"/>
              <a:t>.</a:t>
            </a:r>
          </a:p>
          <a:p>
            <a:r>
              <a:rPr lang="es-ES" b="1" smtClean="0"/>
              <a:t>reunión por mezcla híbrida: </a:t>
            </a:r>
            <a:r>
              <a:rPr lang="es-ES" smtClean="0"/>
              <a:t>Si una relación está ordenada y la otra tiene un índice secundario de árbol B</a:t>
            </a:r>
            <a:r>
              <a:rPr lang="es-ES" baseline="30000" smtClean="0"/>
              <a:t>+</a:t>
            </a:r>
            <a:r>
              <a:rPr lang="es-ES" smtClean="0"/>
              <a:t> sobre el atributo de reunión</a:t>
            </a:r>
            <a:endParaRPr lang="en-US" smtClean="0"/>
          </a:p>
          <a:p>
            <a:pPr lvl="1"/>
            <a:r>
              <a:rPr lang="es-ES" smtClean="0"/>
              <a:t>Mezclar la relación ordenada con las entradas de hojas del árbol B</a:t>
            </a:r>
            <a:r>
              <a:rPr lang="es-ES" baseline="30000" smtClean="0"/>
              <a:t>+</a:t>
            </a:r>
            <a:r>
              <a:rPr lang="en-US" smtClean="0"/>
              <a:t>. </a:t>
            </a:r>
          </a:p>
          <a:p>
            <a:pPr lvl="1"/>
            <a:r>
              <a:rPr lang="es-ES" smtClean="0"/>
              <a:t>Ordenar el resultado sobre la dirección de las tuplas de la relación desordenada</a:t>
            </a:r>
            <a:endParaRPr lang="en-US" smtClean="0"/>
          </a:p>
          <a:p>
            <a:pPr lvl="1"/>
            <a:r>
              <a:rPr lang="es-ES" smtClean="0"/>
              <a:t>Rastrear la relación desordenada en la dirección física, ordenar y mezclar con el resultado previo, para reemplazar las direcciones por las tuplas actuales</a:t>
            </a:r>
            <a:endParaRPr lang="en-US" smtClean="0"/>
          </a:p>
          <a:p>
            <a:pPr lvl="2"/>
            <a:r>
              <a:rPr lang="es-ES" smtClean="0"/>
              <a:t>El rastreo secuencial es más eficiente que la búsqueda random</a:t>
            </a:r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Reunión por asociación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84263"/>
            <a:ext cx="7754937" cy="4826000"/>
          </a:xfrm>
        </p:spPr>
        <p:txBody>
          <a:bodyPr/>
          <a:lstStyle/>
          <a:p>
            <a:r>
              <a:rPr lang="es-ES" smtClean="0"/>
              <a:t>Aplicable a equirreuniones y reuniones naturales</a:t>
            </a:r>
            <a:r>
              <a:rPr lang="en-US" smtClean="0"/>
              <a:t>.</a:t>
            </a:r>
          </a:p>
          <a:p>
            <a:r>
              <a:rPr lang="es-ES" smtClean="0"/>
              <a:t>Una función de asociación </a:t>
            </a:r>
            <a:r>
              <a:rPr lang="es-ES" i="1" smtClean="0"/>
              <a:t>h</a:t>
            </a:r>
            <a:r>
              <a:rPr lang="es-ES" smtClean="0"/>
              <a:t> se usa para dividir las tuplas de ambas relaciones</a:t>
            </a:r>
            <a:endParaRPr lang="en-US" smtClean="0"/>
          </a:p>
          <a:p>
            <a:r>
              <a:rPr lang="es-ES" i="1" smtClean="0"/>
              <a:t>h</a:t>
            </a:r>
            <a:r>
              <a:rPr lang="es-ES" smtClean="0"/>
              <a:t> asocia valores de </a:t>
            </a:r>
            <a:r>
              <a:rPr lang="es-ES" i="1" smtClean="0"/>
              <a:t>AtribsReunión</a:t>
            </a:r>
            <a:r>
              <a:rPr lang="es-ES" smtClean="0"/>
              <a:t> a {0, 1, ..., </a:t>
            </a:r>
            <a:r>
              <a:rPr lang="es-ES" i="1" smtClean="0"/>
              <a:t>n</a:t>
            </a:r>
            <a:r>
              <a:rPr lang="es-ES" smtClean="0"/>
              <a:t>}, donde </a:t>
            </a:r>
            <a:r>
              <a:rPr lang="es-ES" i="1" smtClean="0"/>
              <a:t>AtribsReunión  </a:t>
            </a:r>
            <a:r>
              <a:rPr lang="es-ES" smtClean="0"/>
              <a:t>indica los atributos comunes de </a:t>
            </a:r>
            <a:r>
              <a:rPr lang="es-ES" i="1" smtClean="0"/>
              <a:t>r</a:t>
            </a:r>
            <a:r>
              <a:rPr lang="es-ES" smtClean="0"/>
              <a:t> y </a:t>
            </a:r>
            <a:r>
              <a:rPr lang="es-ES" i="1" smtClean="0"/>
              <a:t>s </a:t>
            </a:r>
            <a:r>
              <a:rPr lang="es-ES" smtClean="0"/>
              <a:t>empleados en la reunión natural</a:t>
            </a:r>
            <a:r>
              <a:rPr lang="en-US" smtClean="0"/>
              <a:t>. </a:t>
            </a:r>
          </a:p>
          <a:p>
            <a:pPr lvl="1"/>
            <a:r>
              <a:rPr lang="es-ES" i="1" smtClean="0"/>
              <a:t>r</a:t>
            </a:r>
            <a:r>
              <a:rPr lang="es-ES" i="1" baseline="-25000" smtClean="0"/>
              <a:t>0</a:t>
            </a:r>
            <a:r>
              <a:rPr lang="es-ES" i="1" smtClean="0"/>
              <a:t>, r</a:t>
            </a:r>
            <a:r>
              <a:rPr lang="es-ES" i="1" baseline="-25000" smtClean="0"/>
              <a:t>1</a:t>
            </a:r>
            <a:r>
              <a:rPr lang="es-ES" i="1" smtClean="0"/>
              <a:t>, . . ., r</a:t>
            </a:r>
            <a:r>
              <a:rPr lang="es-ES" i="1" baseline="-25000" smtClean="0"/>
              <a:t>n</a:t>
            </a:r>
            <a:r>
              <a:rPr lang="es-ES" smtClean="0"/>
              <a:t> denota las particiones de </a:t>
            </a:r>
            <a:r>
              <a:rPr lang="es-ES" i="1" smtClean="0"/>
              <a:t>r </a:t>
            </a:r>
            <a:r>
              <a:rPr lang="es-ES" smtClean="0"/>
              <a:t>tuplas</a:t>
            </a:r>
            <a:endParaRPr lang="en-US" smtClean="0"/>
          </a:p>
          <a:p>
            <a:pPr lvl="2"/>
            <a:r>
              <a:rPr lang="es-ES" smtClean="0"/>
              <a:t>Cada tupla 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i="1" smtClean="0"/>
              <a:t> </a:t>
            </a:r>
            <a:r>
              <a:rPr lang="es-ES" i="1" smtClean="0">
                <a:sym typeface="Symbol" pitchFamily="18" charset="2"/>
              </a:rPr>
              <a:t></a:t>
            </a:r>
            <a:r>
              <a:rPr lang="es-ES" i="1" smtClean="0"/>
              <a:t> r </a:t>
            </a:r>
            <a:r>
              <a:rPr lang="es-ES" smtClean="0"/>
              <a:t>se mete en la partición </a:t>
            </a:r>
            <a:r>
              <a:rPr lang="es-ES" i="1" smtClean="0"/>
              <a:t>r</a:t>
            </a:r>
            <a:r>
              <a:rPr lang="es-ES" i="1" baseline="-25000" smtClean="0"/>
              <a:t>i</a:t>
            </a:r>
            <a:r>
              <a:rPr lang="es-ES" smtClean="0"/>
              <a:t> donde </a:t>
            </a:r>
            <a:r>
              <a:rPr lang="es-ES" i="1" smtClean="0"/>
              <a:t>i = h(t</a:t>
            </a:r>
            <a:r>
              <a:rPr lang="es-ES" i="1" baseline="-25000" smtClean="0"/>
              <a:t>r </a:t>
            </a:r>
            <a:r>
              <a:rPr lang="es-ES" i="1" smtClean="0"/>
              <a:t>[AtribsReunión]).</a:t>
            </a:r>
            <a:endParaRPr lang="en-US" i="1" smtClean="0">
              <a:sym typeface="Symbol" pitchFamily="18" charset="2"/>
            </a:endParaRPr>
          </a:p>
          <a:p>
            <a:pPr lvl="1"/>
            <a:r>
              <a:rPr lang="es-ES" i="1" smtClean="0"/>
              <a:t>r</a:t>
            </a:r>
            <a:r>
              <a:rPr lang="es-ES" i="1" baseline="-25000" smtClean="0"/>
              <a:t>0</a:t>
            </a:r>
            <a:r>
              <a:rPr lang="es-ES" i="1" smtClean="0"/>
              <a:t>,, r</a:t>
            </a:r>
            <a:r>
              <a:rPr lang="es-ES" i="1" baseline="-25000" smtClean="0"/>
              <a:t>1</a:t>
            </a:r>
            <a:r>
              <a:rPr lang="es-ES" i="1" smtClean="0"/>
              <a:t>. . ., r</a:t>
            </a:r>
            <a:r>
              <a:rPr lang="es-ES" i="1" baseline="-25000" smtClean="0"/>
              <a:t>n</a:t>
            </a:r>
            <a:r>
              <a:rPr lang="es-ES" smtClean="0"/>
              <a:t> denota particiones de </a:t>
            </a:r>
            <a:r>
              <a:rPr lang="es-ES" i="1" smtClean="0"/>
              <a:t>s</a:t>
            </a:r>
            <a:r>
              <a:rPr lang="es-ES" smtClean="0"/>
              <a:t> tuplas</a:t>
            </a:r>
            <a:endParaRPr lang="en-US" smtClean="0"/>
          </a:p>
          <a:p>
            <a:pPr lvl="2"/>
            <a:r>
              <a:rPr lang="es-ES" smtClean="0"/>
              <a:t>Cada tupla </a:t>
            </a:r>
            <a:r>
              <a:rPr lang="es-ES" i="1" smtClean="0"/>
              <a:t>t</a:t>
            </a:r>
            <a:r>
              <a:rPr lang="es-ES" i="1" baseline="-25000" smtClean="0"/>
              <a:t>s</a:t>
            </a:r>
            <a:r>
              <a:rPr lang="es-ES" i="1" smtClean="0"/>
              <a:t> </a:t>
            </a:r>
            <a:r>
              <a:rPr lang="es-ES" smtClean="0">
                <a:sym typeface="Symbol" pitchFamily="18" charset="2"/>
              </a:rPr>
              <a:t></a:t>
            </a:r>
            <a:r>
              <a:rPr lang="es-ES" i="1" smtClean="0"/>
              <a:t> s </a:t>
            </a:r>
            <a:r>
              <a:rPr lang="es-ES" smtClean="0"/>
              <a:t>se mete en la partición </a:t>
            </a:r>
            <a:r>
              <a:rPr lang="es-ES" i="1" smtClean="0"/>
              <a:t>s</a:t>
            </a:r>
            <a:r>
              <a:rPr lang="es-ES" i="1" baseline="-25000" smtClean="0"/>
              <a:t>i</a:t>
            </a:r>
            <a:r>
              <a:rPr lang="es-ES" smtClean="0"/>
              <a:t> donde </a:t>
            </a:r>
            <a:r>
              <a:rPr lang="es-ES" i="1" smtClean="0"/>
              <a:t>i = h(t</a:t>
            </a:r>
            <a:r>
              <a:rPr lang="es-ES" i="1" baseline="-25000" smtClean="0"/>
              <a:t>s </a:t>
            </a:r>
            <a:r>
              <a:rPr lang="es-ES" i="1" smtClean="0"/>
              <a:t>[AtribsReunión]).</a:t>
            </a:r>
            <a:endParaRPr lang="en-US" i="1" smtClean="0">
              <a:sym typeface="Symbol" pitchFamily="18" charset="2"/>
            </a:endParaRPr>
          </a:p>
          <a:p>
            <a:pPr lvl="2"/>
            <a:endParaRPr lang="en-US" i="1" smtClean="0">
              <a:sym typeface="Symbol" pitchFamily="18" charset="2"/>
            </a:endParaRPr>
          </a:p>
          <a:p>
            <a:r>
              <a:rPr lang="es-ES" i="1" smtClean="0"/>
              <a:t>Nota: </a:t>
            </a:r>
            <a:r>
              <a:rPr lang="es-ES" smtClean="0"/>
              <a:t>En el libro,  </a:t>
            </a:r>
            <a:r>
              <a:rPr lang="es-ES" i="1" smtClean="0"/>
              <a:t>r</a:t>
            </a:r>
            <a:r>
              <a:rPr lang="es-ES" i="1" baseline="-25000" smtClean="0"/>
              <a:t>i   </a:t>
            </a:r>
            <a:r>
              <a:rPr lang="es-ES" smtClean="0"/>
              <a:t>se indica como </a:t>
            </a:r>
            <a:r>
              <a:rPr lang="es-ES" i="1" smtClean="0"/>
              <a:t>H</a:t>
            </a:r>
            <a:r>
              <a:rPr lang="es-ES" i="1" baseline="-25000" smtClean="0"/>
              <a:t>ri, </a:t>
            </a:r>
            <a:r>
              <a:rPr lang="es-ES" i="1" smtClean="0"/>
              <a:t>s</a:t>
            </a:r>
            <a:r>
              <a:rPr lang="es-ES" i="1" baseline="-25000" smtClean="0"/>
              <a:t>i </a:t>
            </a:r>
            <a:r>
              <a:rPr lang="es-ES" smtClean="0"/>
              <a:t>se indica como </a:t>
            </a:r>
            <a:r>
              <a:rPr lang="es-ES" i="1" smtClean="0"/>
              <a:t>H</a:t>
            </a:r>
            <a:r>
              <a:rPr lang="es-ES" i="1" baseline="-25000" smtClean="0"/>
              <a:t>s</a:t>
            </a:r>
            <a:r>
              <a:rPr lang="es-ES" baseline="-25000" smtClean="0"/>
              <a:t>i </a:t>
            </a:r>
            <a:r>
              <a:rPr lang="es-ES" smtClean="0"/>
              <a:t>y </a:t>
            </a:r>
            <a:r>
              <a:rPr lang="es-ES" i="1" smtClean="0"/>
              <a:t>n</a:t>
            </a:r>
            <a:r>
              <a:rPr lang="es-ES" i="1" baseline="-25000" smtClean="0"/>
              <a:t> </a:t>
            </a:r>
            <a:r>
              <a:rPr lang="es-ES" smtClean="0"/>
              <a:t>se indica como </a:t>
            </a:r>
            <a:r>
              <a:rPr lang="es-ES" i="1" smtClean="0"/>
              <a:t>n</a:t>
            </a:r>
            <a:r>
              <a:rPr lang="es-ES" i="1" baseline="-25000" smtClean="0"/>
              <a:t>h.</a:t>
            </a:r>
            <a:r>
              <a:rPr lang="en-US" sz="2000" i="1" baseline="-25000" smtClean="0"/>
              <a:t>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Reunión por asociación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073150"/>
            <a:ext cx="5702300" cy="5102225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Reunión por asociación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223963"/>
            <a:ext cx="7185025" cy="4137025"/>
          </a:xfrm>
        </p:spPr>
        <p:txBody>
          <a:bodyPr/>
          <a:lstStyle/>
          <a:p>
            <a:r>
              <a:rPr lang="es-ES" i="1" smtClean="0"/>
              <a:t>r  </a:t>
            </a:r>
            <a:r>
              <a:rPr lang="es-ES" smtClean="0"/>
              <a:t>tuplas en </a:t>
            </a:r>
            <a:r>
              <a:rPr lang="es-ES" i="1" smtClean="0"/>
              <a:t>r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sólo necesitan ser comparadas con </a:t>
            </a:r>
            <a:r>
              <a:rPr lang="es-ES" i="1" smtClean="0"/>
              <a:t>s </a:t>
            </a:r>
            <a:r>
              <a:rPr lang="es-ES" smtClean="0"/>
              <a:t>tuplas en </a:t>
            </a:r>
            <a:r>
              <a:rPr lang="es-ES" i="1" smtClean="0"/>
              <a:t>s</a:t>
            </a:r>
            <a:r>
              <a:rPr lang="es-ES" i="1" baseline="-25000" smtClean="0"/>
              <a:t>i</a:t>
            </a:r>
            <a:r>
              <a:rPr lang="es-ES" smtClean="0"/>
              <a:t> No es necesario comparar con </a:t>
            </a:r>
            <a:r>
              <a:rPr lang="es-ES" i="1" smtClean="0"/>
              <a:t>s</a:t>
            </a:r>
            <a:r>
              <a:rPr lang="es-ES" smtClean="0"/>
              <a:t> tuplas en ninguna otra partición, dado que</a:t>
            </a:r>
            <a:r>
              <a:rPr lang="en-US" smtClean="0"/>
              <a:t>:</a:t>
            </a:r>
          </a:p>
          <a:p>
            <a:pPr lvl="1"/>
            <a:r>
              <a:rPr lang="es-ES" smtClean="0"/>
              <a:t>una tupla </a:t>
            </a:r>
            <a:r>
              <a:rPr lang="es-ES" i="1" smtClean="0"/>
              <a:t>r</a:t>
            </a:r>
            <a:r>
              <a:rPr lang="es-ES" smtClean="0"/>
              <a:t> y una tupla </a:t>
            </a:r>
            <a:r>
              <a:rPr lang="es-ES" i="1" smtClean="0"/>
              <a:t>s </a:t>
            </a:r>
            <a:r>
              <a:rPr lang="es-ES" smtClean="0"/>
              <a:t>que cumplen la condición de reunión, tendrán el mismo valor de los atributos de reunión</a:t>
            </a:r>
            <a:r>
              <a:rPr lang="en-US" smtClean="0"/>
              <a:t>.</a:t>
            </a:r>
          </a:p>
          <a:p>
            <a:pPr lvl="1"/>
            <a:r>
              <a:rPr lang="es-ES" smtClean="0"/>
              <a:t>Si ese valor está asociado a algún valor </a:t>
            </a:r>
            <a:r>
              <a:rPr lang="es-ES" i="1" smtClean="0"/>
              <a:t>i</a:t>
            </a:r>
            <a:r>
              <a:rPr lang="es-ES" smtClean="0"/>
              <a:t>, la tupla </a:t>
            </a:r>
            <a:r>
              <a:rPr lang="es-ES" i="1" smtClean="0"/>
              <a:t>r</a:t>
            </a:r>
            <a:r>
              <a:rPr lang="es-ES" smtClean="0"/>
              <a:t> ha de estar en </a:t>
            </a:r>
            <a:r>
              <a:rPr lang="es-ES" i="1" smtClean="0"/>
              <a:t>r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y la tupla </a:t>
            </a:r>
            <a:r>
              <a:rPr lang="es-ES" i="1" smtClean="0"/>
              <a:t>s </a:t>
            </a:r>
            <a:r>
              <a:rPr lang="es-ES" smtClean="0"/>
              <a:t>en </a:t>
            </a:r>
            <a:r>
              <a:rPr lang="es-ES" i="1" smtClean="0"/>
              <a:t>s</a:t>
            </a:r>
            <a:r>
              <a:rPr lang="es-ES" i="1" baseline="-25000" smtClean="0"/>
              <a:t>i</a:t>
            </a:r>
            <a:r>
              <a:rPr lang="es-ES" i="1" smtClean="0"/>
              <a:t>.</a:t>
            </a:r>
            <a:endParaRPr lang="en-US" i="1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Algoritmo de reunión por asociación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860550"/>
            <a:ext cx="7435850" cy="40449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1.	</a:t>
            </a:r>
            <a:r>
              <a:rPr lang="es-ES" smtClean="0"/>
              <a:t>Dividir la relación </a:t>
            </a:r>
            <a:r>
              <a:rPr lang="es-ES" i="1" smtClean="0"/>
              <a:t>s</a:t>
            </a:r>
            <a:r>
              <a:rPr lang="es-ES" smtClean="0"/>
              <a:t> empleando la función de asociación </a:t>
            </a:r>
            <a:r>
              <a:rPr lang="es-ES" i="1" smtClean="0"/>
              <a:t>h</a:t>
            </a:r>
            <a:r>
              <a:rPr lang="es-ES" smtClean="0"/>
              <a:t>. Cuando se divide una relación, se reserva un bloque de memoria para la memoria intermedia de salida por cada partición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2.	</a:t>
            </a:r>
            <a:r>
              <a:rPr lang="es-ES" smtClean="0"/>
              <a:t>Análogamente para la división de </a:t>
            </a:r>
            <a:r>
              <a:rPr lang="es-ES" i="1" smtClean="0"/>
              <a:t>r</a:t>
            </a:r>
            <a:r>
              <a:rPr lang="es-ES" smtClean="0"/>
              <a:t>.</a:t>
            </a:r>
            <a:endParaRPr 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3.	</a:t>
            </a:r>
            <a:r>
              <a:rPr lang="es-ES" smtClean="0"/>
              <a:t>Por cada </a:t>
            </a:r>
            <a:r>
              <a:rPr lang="es-ES" i="1" smtClean="0"/>
              <a:t>i:</a:t>
            </a:r>
            <a:endParaRPr lang="en-US" smtClean="0"/>
          </a:p>
          <a:p>
            <a:pPr marL="736600" lvl="1" indent="-279400">
              <a:lnSpc>
                <a:spcPct val="90000"/>
              </a:lnSpc>
              <a:buFont typeface="Monotype Sorts" pitchFamily="2" charset="2"/>
              <a:buNone/>
            </a:pPr>
            <a:r>
              <a:rPr lang="es-ES" smtClean="0"/>
              <a:t>(a)	Cargar </a:t>
            </a:r>
            <a:r>
              <a:rPr lang="es-ES" i="1" smtClean="0"/>
              <a:t>s</a:t>
            </a:r>
            <a:r>
              <a:rPr lang="es-ES" i="1" baseline="-25000" smtClean="0"/>
              <a:t>i</a:t>
            </a:r>
            <a:r>
              <a:rPr lang="es-ES" smtClean="0"/>
              <a:t> en memoria y construir un índice asociativo en memoria sobre él, empleando el atributo de reunión.  Este índice asociativo emplea una función de asociación diferente de la </a:t>
            </a:r>
            <a:r>
              <a:rPr lang="es-ES" i="1" smtClean="0"/>
              <a:t>h</a:t>
            </a:r>
            <a:r>
              <a:rPr lang="es-ES" smtClean="0"/>
              <a:t> anterior</a:t>
            </a:r>
            <a:r>
              <a:rPr lang="en-US" i="1" smtClean="0"/>
              <a:t>.</a:t>
            </a:r>
            <a:endParaRPr lang="en-US" smtClean="0"/>
          </a:p>
          <a:p>
            <a:pPr marL="736600" lvl="1" indent="-279400">
              <a:lnSpc>
                <a:spcPct val="90000"/>
              </a:lnSpc>
              <a:buFont typeface="Monotype Sorts" pitchFamily="2" charset="2"/>
              <a:buNone/>
            </a:pPr>
            <a:r>
              <a:rPr lang="es-ES" smtClean="0"/>
              <a:t>(b)	Leer las tuplas en </a:t>
            </a:r>
            <a:r>
              <a:rPr lang="es-ES" i="1" smtClean="0"/>
              <a:t>r</a:t>
            </a:r>
            <a:r>
              <a:rPr lang="es-ES" i="1" baseline="-25000" smtClean="0"/>
              <a:t>i</a:t>
            </a:r>
            <a:r>
              <a:rPr lang="es-ES" smtClean="0"/>
              <a:t> desde el disco, una a una.  Por cada tupla 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smtClean="0"/>
              <a:t> localizar cada tupla correspondiente </a:t>
            </a:r>
            <a:r>
              <a:rPr lang="es-ES" i="1" smtClean="0"/>
              <a:t>t</a:t>
            </a:r>
            <a:r>
              <a:rPr lang="es-ES" i="1" baseline="-25000" smtClean="0"/>
              <a:t>s</a:t>
            </a:r>
            <a:r>
              <a:rPr lang="es-ES" i="1" smtClean="0"/>
              <a:t> </a:t>
            </a:r>
            <a:r>
              <a:rPr lang="es-ES" smtClean="0"/>
              <a:t>en </a:t>
            </a:r>
            <a:r>
              <a:rPr lang="es-ES" i="1" smtClean="0"/>
              <a:t>s</a:t>
            </a:r>
            <a:r>
              <a:rPr lang="es-ES" i="1" baseline="-25000" smtClean="0"/>
              <a:t>i</a:t>
            </a:r>
            <a:r>
              <a:rPr lang="es-ES" smtClean="0"/>
              <a:t> empleando el índice asociativo en memoria.  Obtener la concatenación de sus atributos</a:t>
            </a:r>
            <a:r>
              <a:rPr lang="en-US" smtClean="0"/>
              <a:t>.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88963" y="1127125"/>
            <a:ext cx="5983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800"/>
              <a:t>La reunión por asociación de </a:t>
            </a:r>
            <a:r>
              <a:rPr lang="es-ES" sz="1800" i="1"/>
              <a:t>r</a:t>
            </a:r>
            <a:r>
              <a:rPr lang="es-ES" sz="1800"/>
              <a:t> y </a:t>
            </a:r>
            <a:r>
              <a:rPr lang="es-ES" sz="1800" i="1"/>
              <a:t>s </a:t>
            </a:r>
            <a:r>
              <a:rPr lang="es-ES" sz="1800"/>
              <a:t>se calcula como sigue: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06400" y="5688013"/>
            <a:ext cx="8204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800"/>
              <a:t>La relación </a:t>
            </a:r>
            <a:r>
              <a:rPr lang="es-ES" sz="1800" i="1"/>
              <a:t>s</a:t>
            </a:r>
            <a:r>
              <a:rPr lang="es-ES" sz="1800"/>
              <a:t> se denomina </a:t>
            </a:r>
            <a:r>
              <a:rPr lang="es-ES" sz="1800" b="1">
                <a:solidFill>
                  <a:schemeClr val="tx2"/>
                </a:solidFill>
              </a:rPr>
              <a:t>entrada para construir</a:t>
            </a:r>
            <a:r>
              <a:rPr lang="es-ES" sz="1800"/>
              <a:t> y </a:t>
            </a:r>
            <a:r>
              <a:rPr lang="es-ES" sz="1800" i="1"/>
              <a:t>r </a:t>
            </a:r>
            <a:r>
              <a:rPr lang="es-ES" sz="1800" b="1">
                <a:solidFill>
                  <a:schemeClr val="tx2"/>
                </a:solidFill>
              </a:rPr>
              <a:t>entrada para probar.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14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Algoritmo de reunión por asociación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31875"/>
            <a:ext cx="7537450" cy="4899025"/>
          </a:xfrm>
        </p:spPr>
        <p:txBody>
          <a:bodyPr/>
          <a:lstStyle/>
          <a:p>
            <a:r>
              <a:rPr lang="es-ES" smtClean="0"/>
              <a:t>El valor </a:t>
            </a:r>
            <a:r>
              <a:rPr lang="es-ES" i="1" smtClean="0"/>
              <a:t>n</a:t>
            </a:r>
            <a:r>
              <a:rPr lang="es-ES" smtClean="0"/>
              <a:t> y la función de asociación </a:t>
            </a:r>
            <a:r>
              <a:rPr lang="es-ES" i="1" smtClean="0"/>
              <a:t>h</a:t>
            </a:r>
            <a:r>
              <a:rPr lang="es-ES" smtClean="0"/>
              <a:t> se seleccionan de tal manera que cada </a:t>
            </a:r>
            <a:r>
              <a:rPr lang="es-ES" i="1" smtClean="0"/>
              <a:t>s</a:t>
            </a:r>
            <a:r>
              <a:rPr lang="es-ES" i="1" baseline="-25000" smtClean="0"/>
              <a:t>i</a:t>
            </a:r>
            <a:r>
              <a:rPr lang="es-ES" smtClean="0"/>
              <a:t> debería encajar en memoria</a:t>
            </a:r>
            <a:r>
              <a:rPr lang="en-US" smtClean="0"/>
              <a:t>.</a:t>
            </a:r>
          </a:p>
          <a:p>
            <a:pPr lvl="1"/>
            <a:r>
              <a:rPr lang="es-ES" smtClean="0"/>
              <a:t>Típicamente n se elige como</a:t>
            </a:r>
            <a:r>
              <a:rPr lang="es-ES" i="1" smtClean="0"/>
              <a:t> </a:t>
            </a:r>
            <a:r>
              <a:rPr lang="es-ES" smtClean="0">
                <a:sym typeface="Symbol" pitchFamily="18" charset="2"/>
              </a:rPr>
              <a:t></a:t>
            </a:r>
            <a:r>
              <a:rPr lang="es-ES" i="1" smtClean="0"/>
              <a:t>b</a:t>
            </a:r>
            <a:r>
              <a:rPr lang="es-ES" i="1" baseline="-25000" smtClean="0"/>
              <a:t>s</a:t>
            </a:r>
            <a:r>
              <a:rPr lang="es-ES" i="1" smtClean="0"/>
              <a:t>/M</a:t>
            </a:r>
            <a:r>
              <a:rPr lang="es-ES" smtClean="0">
                <a:sym typeface="Symbol" pitchFamily="18" charset="2"/>
              </a:rPr>
              <a:t></a:t>
            </a:r>
            <a:r>
              <a:rPr lang="es-ES" i="1" smtClean="0"/>
              <a:t> * f</a:t>
            </a:r>
            <a:r>
              <a:rPr lang="es-ES" smtClean="0"/>
              <a:t>  donde </a:t>
            </a:r>
            <a:r>
              <a:rPr lang="es-ES" i="1" smtClean="0"/>
              <a:t>f</a:t>
            </a:r>
            <a:r>
              <a:rPr lang="es-ES" smtClean="0"/>
              <a:t> es un “</a:t>
            </a:r>
            <a:r>
              <a:rPr lang="es-ES" smtClean="0">
                <a:solidFill>
                  <a:schemeClr val="tx2"/>
                </a:solidFill>
              </a:rPr>
              <a:t>factor de escape</a:t>
            </a:r>
            <a:r>
              <a:rPr lang="es-ES" smtClean="0"/>
              <a:t>”, generalmente alrededor de 1’2</a:t>
            </a:r>
            <a:endParaRPr lang="en-US" smtClean="0"/>
          </a:p>
          <a:p>
            <a:pPr lvl="1"/>
            <a:r>
              <a:rPr lang="es-ES" smtClean="0"/>
              <a:t>Las divisiones de la relación de prueba </a:t>
            </a:r>
            <a:r>
              <a:rPr lang="es-ES" i="1" smtClean="0"/>
              <a:t>s</a:t>
            </a:r>
            <a:r>
              <a:rPr lang="es-ES" i="1" baseline="-25000" smtClean="0"/>
              <a:t>i</a:t>
            </a:r>
            <a:r>
              <a:rPr lang="es-ES" smtClean="0"/>
              <a:t> no necesitan encajar en memoria</a:t>
            </a:r>
            <a:endParaRPr lang="en-US" smtClean="0"/>
          </a:p>
          <a:p>
            <a:r>
              <a:rPr lang="es-ES" smtClean="0"/>
              <a:t>Se requiere </a:t>
            </a:r>
            <a:r>
              <a:rPr lang="es-ES" b="1" smtClean="0">
                <a:solidFill>
                  <a:schemeClr val="tx2"/>
                </a:solidFill>
              </a:rPr>
              <a:t>división recursiva</a:t>
            </a:r>
            <a:r>
              <a:rPr lang="es-ES" smtClean="0"/>
              <a:t> si el número de divisiones </a:t>
            </a:r>
            <a:r>
              <a:rPr lang="es-ES" i="1" smtClean="0"/>
              <a:t>n</a:t>
            </a:r>
            <a:r>
              <a:rPr lang="es-ES" smtClean="0"/>
              <a:t>, es mayor que el de páginas de memoria </a:t>
            </a:r>
            <a:r>
              <a:rPr lang="es-ES" i="1" smtClean="0"/>
              <a:t>M</a:t>
            </a:r>
            <a:r>
              <a:rPr lang="es-ES" smtClean="0"/>
              <a:t>.</a:t>
            </a:r>
            <a:r>
              <a:rPr lang="en-US" smtClean="0"/>
              <a:t>.</a:t>
            </a:r>
          </a:p>
          <a:p>
            <a:pPr lvl="1"/>
            <a:r>
              <a:rPr lang="es-ES" smtClean="0"/>
              <a:t>en vez de dividir de </a:t>
            </a:r>
            <a:r>
              <a:rPr lang="es-ES" i="1" smtClean="0"/>
              <a:t>n</a:t>
            </a:r>
            <a:r>
              <a:rPr lang="es-ES" smtClean="0"/>
              <a:t> formas, emplear</a:t>
            </a:r>
            <a:r>
              <a:rPr lang="es-ES" i="1" smtClean="0"/>
              <a:t> M – </a:t>
            </a:r>
            <a:r>
              <a:rPr lang="es-ES" smtClean="0"/>
              <a:t>1 divisiones para s</a:t>
            </a:r>
            <a:endParaRPr lang="en-US" smtClean="0"/>
          </a:p>
          <a:p>
            <a:pPr lvl="1"/>
            <a:r>
              <a:rPr lang="es-ES" smtClean="0"/>
              <a:t>Dividir a su vez las </a:t>
            </a:r>
            <a:r>
              <a:rPr lang="es-ES" i="1" smtClean="0"/>
              <a:t>M – </a:t>
            </a:r>
            <a:r>
              <a:rPr lang="es-ES" smtClean="0"/>
              <a:t>1 particiones, empleando una función de asociación diferente</a:t>
            </a:r>
            <a:endParaRPr lang="en-US" smtClean="0"/>
          </a:p>
          <a:p>
            <a:pPr lvl="1"/>
            <a:r>
              <a:rPr lang="es-ES" smtClean="0"/>
              <a:t>Emplear el mismo método de división sobre </a:t>
            </a:r>
            <a:r>
              <a:rPr lang="es-ES" i="1" smtClean="0"/>
              <a:t>r</a:t>
            </a:r>
            <a:endParaRPr lang="en-US" i="1" smtClean="0"/>
          </a:p>
          <a:p>
            <a:pPr lvl="1"/>
            <a:r>
              <a:rPr lang="es-ES" smtClean="0"/>
              <a:t>Raramente requerido:  por ejemplo, la división recursiva no es necesaria para las relaciones de 1GB o menos, con tamaño de memoria de 2MB y tamaño de bloque de 4KB.</a:t>
            </a:r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Gestión de desbordamientos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857250"/>
            <a:ext cx="9144000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La división se dice que está </a:t>
            </a:r>
            <a:r>
              <a:rPr lang="es-ES" b="1" smtClean="0">
                <a:solidFill>
                  <a:schemeClr val="tx2"/>
                </a:solidFill>
              </a:rPr>
              <a:t>sesgada</a:t>
            </a:r>
            <a:r>
              <a:rPr lang="es-ES" smtClean="0"/>
              <a:t> si algunas divisiones tienen significativamente más tuplas que otras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s-ES" smtClean="0"/>
              <a:t>El </a:t>
            </a:r>
            <a:r>
              <a:rPr lang="es-ES" b="1" smtClean="0">
                <a:solidFill>
                  <a:schemeClr val="tx2"/>
                </a:solidFill>
              </a:rPr>
              <a:t>desbordamiento de una tabla de asociación</a:t>
            </a:r>
            <a:r>
              <a:rPr lang="es-ES" b="1" smtClean="0">
                <a:solidFill>
                  <a:srgbClr val="FF0000"/>
                </a:solidFill>
              </a:rPr>
              <a:t> </a:t>
            </a:r>
            <a:r>
              <a:rPr lang="es-ES" smtClean="0"/>
              <a:t>ocurre en la división </a:t>
            </a:r>
            <a:r>
              <a:rPr lang="es-ES" i="1" smtClean="0"/>
              <a:t>s</a:t>
            </a:r>
            <a:r>
              <a:rPr lang="es-ES" i="1" baseline="-25000" smtClean="0"/>
              <a:t>i</a:t>
            </a:r>
            <a:r>
              <a:rPr lang="es-ES" smtClean="0"/>
              <a:t>, si </a:t>
            </a:r>
            <a:r>
              <a:rPr lang="es-ES" i="1" smtClean="0"/>
              <a:t>s</a:t>
            </a:r>
            <a:r>
              <a:rPr lang="es-ES" i="1" baseline="-25000" smtClean="0"/>
              <a:t>i</a:t>
            </a:r>
            <a:r>
              <a:rPr lang="es-ES" smtClean="0"/>
              <a:t> no encaja en memoria.  La razones podrían ser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smtClean="0"/>
              <a:t>Muchas tuplas en </a:t>
            </a:r>
            <a:r>
              <a:rPr lang="es-ES" i="1" smtClean="0"/>
              <a:t>s</a:t>
            </a:r>
            <a:r>
              <a:rPr lang="es-ES" smtClean="0"/>
              <a:t> con igual valor de atributos de reunión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smtClean="0"/>
              <a:t>Una mala función de asociación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s-ES" smtClean="0"/>
              <a:t>La </a:t>
            </a:r>
            <a:r>
              <a:rPr lang="es-ES" b="1" smtClean="0"/>
              <a:t>resolución del desbordamiento </a:t>
            </a:r>
            <a:r>
              <a:rPr lang="es-ES" smtClean="0"/>
              <a:t>se puede hacer en la fase de construcción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smtClean="0"/>
              <a:t>La división </a:t>
            </a:r>
            <a:r>
              <a:rPr lang="es-ES" i="1" smtClean="0"/>
              <a:t>s</a:t>
            </a:r>
            <a:r>
              <a:rPr lang="es-ES" i="1" baseline="-25000" smtClean="0"/>
              <a:t>i</a:t>
            </a:r>
            <a:r>
              <a:rPr lang="es-ES" smtClean="0"/>
              <a:t> es a su vez dividida empleando funciones de asociación diferentes</a:t>
            </a:r>
            <a:r>
              <a:rPr lang="en-US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La división </a:t>
            </a:r>
            <a:r>
              <a:rPr lang="es-ES" i="1" smtClean="0"/>
              <a:t>r</a:t>
            </a:r>
            <a:r>
              <a:rPr lang="es-ES" i="1" baseline="-25000" smtClean="0"/>
              <a:t>i</a:t>
            </a:r>
            <a:r>
              <a:rPr lang="es-ES" smtClean="0"/>
              <a:t> debe dividirse en forma similar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Se </a:t>
            </a:r>
            <a:r>
              <a:rPr lang="es-ES" b="1" smtClean="0"/>
              <a:t>evita el desbordamiento </a:t>
            </a:r>
            <a:r>
              <a:rPr lang="es-ES" smtClean="0"/>
              <a:t>llevando a cabo las divisiones cuidadosamente, para evitar desbordamientos durante la fase de construcción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smtClean="0"/>
              <a:t>Por ejemplo, dividir la relación para construir en numerosas divisiones y a continuación combinarlas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s-ES" smtClean="0"/>
              <a:t>Ambas técnicas fallan con grandes números de duplicados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smtClean="0"/>
              <a:t>Opción del último recurso: emplear reunión en bucles anidados por bloques sobre divisiones desbordadas</a:t>
            </a: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Coste de la reunión por asociación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86687" cy="5305425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s-ES" smtClean="0"/>
              <a:t>Si no se requiere división recursiva: el coste de la reunión por asociación es </a:t>
            </a:r>
            <a:br>
              <a:rPr lang="es-ES" smtClean="0"/>
            </a:br>
            <a:r>
              <a:rPr lang="es-ES" smtClean="0"/>
              <a:t>          3(</a:t>
            </a:r>
            <a:r>
              <a:rPr lang="es-ES" i="1" smtClean="0"/>
              <a:t>b</a:t>
            </a:r>
            <a:r>
              <a:rPr lang="es-ES" i="1" baseline="-25000" smtClean="0"/>
              <a:t>r</a:t>
            </a:r>
            <a:r>
              <a:rPr lang="es-ES" i="1" smtClean="0"/>
              <a:t> </a:t>
            </a:r>
            <a:r>
              <a:rPr lang="es-ES" smtClean="0"/>
              <a:t>+</a:t>
            </a:r>
            <a:r>
              <a:rPr lang="es-ES" i="1" smtClean="0"/>
              <a:t> b</a:t>
            </a:r>
            <a:r>
              <a:rPr lang="es-ES" i="1" baseline="-25000" smtClean="0"/>
              <a:t>s</a:t>
            </a:r>
            <a:r>
              <a:rPr lang="es-ES" i="1" smtClean="0"/>
              <a:t>)</a:t>
            </a:r>
            <a:r>
              <a:rPr lang="es-ES" smtClean="0"/>
              <a:t> +4 </a:t>
            </a:r>
            <a:r>
              <a:rPr lang="es-ES" smtClean="0">
                <a:sym typeface="Symbol" pitchFamily="18" charset="2"/>
              </a:rPr>
              <a:t> </a:t>
            </a:r>
            <a:r>
              <a:rPr lang="es-ES" i="1" smtClean="0">
                <a:sym typeface="Symbol" pitchFamily="18" charset="2"/>
              </a:rPr>
              <a:t>n</a:t>
            </a:r>
            <a:r>
              <a:rPr lang="es-ES" sz="2000" i="1" baseline="-25000" smtClean="0">
                <a:sym typeface="Symbol" pitchFamily="18" charset="2"/>
              </a:rPr>
              <a:t>h  </a:t>
            </a:r>
            <a:r>
              <a:rPr lang="es-ES" smtClean="0">
                <a:sym typeface="Symbol" pitchFamily="18" charset="2"/>
              </a:rPr>
              <a:t>accesos de bloques+</a:t>
            </a:r>
            <a:br>
              <a:rPr lang="es-ES" smtClean="0">
                <a:sym typeface="Symbol" pitchFamily="18" charset="2"/>
              </a:rPr>
            </a:br>
            <a:r>
              <a:rPr lang="es-ES" smtClean="0">
                <a:sym typeface="Symbol" pitchFamily="18" charset="2"/>
              </a:rPr>
              <a:t>         2</a:t>
            </a:r>
            <a:r>
              <a:rPr lang="es-ES" sz="2000" smtClean="0">
                <a:sym typeface="Symbol" pitchFamily="18" charset="2"/>
              </a:rPr>
              <a:t>( </a:t>
            </a:r>
            <a:r>
              <a:rPr lang="es-ES" smtClean="0">
                <a:sym typeface="Symbol" pitchFamily="18" charset="2"/>
              </a:rPr>
              <a:t>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r </a:t>
            </a:r>
            <a:r>
              <a:rPr lang="es-ES" i="1" smtClean="0">
                <a:sym typeface="Symbol" pitchFamily="18" charset="2"/>
              </a:rPr>
              <a:t>/ b</a:t>
            </a:r>
            <a:r>
              <a:rPr lang="es-ES" i="1" baseline="-25000" smtClean="0">
                <a:sym typeface="Symbol" pitchFamily="18" charset="2"/>
              </a:rPr>
              <a:t>b</a:t>
            </a:r>
            <a:r>
              <a:rPr lang="es-ES" smtClean="0">
                <a:sym typeface="Symbol" pitchFamily="18" charset="2"/>
              </a:rPr>
              <a:t> + 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s </a:t>
            </a:r>
            <a:r>
              <a:rPr lang="es-ES" i="1" smtClean="0">
                <a:sym typeface="Symbol" pitchFamily="18" charset="2"/>
              </a:rPr>
              <a:t>/ b</a:t>
            </a:r>
            <a:r>
              <a:rPr lang="es-ES" i="1" baseline="-25000" smtClean="0">
                <a:sym typeface="Symbol" pitchFamily="18" charset="2"/>
              </a:rPr>
              <a:t>b</a:t>
            </a:r>
            <a:r>
              <a:rPr lang="es-ES" smtClean="0">
                <a:sym typeface="Symbol" pitchFamily="18" charset="2"/>
              </a:rPr>
              <a:t>)  búsquedas</a:t>
            </a:r>
            <a:endParaRPr lang="es-ES" sz="2000" i="1" smtClean="0">
              <a:sym typeface="Symbol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s-ES" smtClean="0"/>
              <a:t>Si se requiere división recursiva</a:t>
            </a:r>
            <a:r>
              <a:rPr lang="es-ES" smtClean="0">
                <a:sym typeface="Symbol" pitchFamily="18" charset="2"/>
              </a:rPr>
              <a:t> :</a:t>
            </a:r>
          </a:p>
          <a:p>
            <a:pPr lvl="1">
              <a:tabLst>
                <a:tab pos="3146425" algn="ctr"/>
              </a:tabLst>
            </a:pPr>
            <a:r>
              <a:rPr lang="es-ES" smtClean="0">
                <a:sym typeface="Symbol" pitchFamily="18" charset="2"/>
              </a:rPr>
              <a:t>el número esperado de ciclos necesarios para dividir </a:t>
            </a:r>
            <a:br>
              <a:rPr lang="es-ES" smtClean="0">
                <a:sym typeface="Symbol" pitchFamily="18" charset="2"/>
              </a:rPr>
            </a:br>
            <a:r>
              <a:rPr lang="es-ES" smtClean="0">
                <a:sym typeface="Symbol" pitchFamily="18" charset="2"/>
              </a:rPr>
              <a:t>     </a:t>
            </a:r>
            <a:r>
              <a:rPr lang="es-ES" i="1" smtClean="0">
                <a:sym typeface="Symbol" pitchFamily="18" charset="2"/>
              </a:rPr>
              <a:t>s</a:t>
            </a:r>
            <a:r>
              <a:rPr lang="es-ES" smtClean="0">
                <a:sym typeface="Symbol" pitchFamily="18" charset="2"/>
              </a:rPr>
              <a:t> es </a:t>
            </a:r>
            <a:r>
              <a:rPr lang="es-ES" i="1" smtClean="0">
                <a:sym typeface="Symbol" pitchFamily="18" charset="2"/>
              </a:rPr>
              <a:t>log</a:t>
            </a:r>
            <a:r>
              <a:rPr lang="es-ES" i="1" baseline="-25000" smtClean="0">
                <a:sym typeface="Symbol" pitchFamily="18" charset="2"/>
              </a:rPr>
              <a:t>M–</a:t>
            </a:r>
            <a:r>
              <a:rPr lang="es-ES" baseline="-25000" smtClean="0">
                <a:sym typeface="Symbol" pitchFamily="18" charset="2"/>
              </a:rPr>
              <a:t>1</a:t>
            </a:r>
            <a:r>
              <a:rPr lang="es-ES" smtClean="0">
                <a:sym typeface="Symbol" pitchFamily="18" charset="2"/>
              </a:rPr>
              <a:t>(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s</a:t>
            </a:r>
            <a:r>
              <a:rPr lang="es-ES" smtClean="0">
                <a:sym typeface="Symbol" pitchFamily="18" charset="2"/>
              </a:rPr>
              <a:t>) – 1</a:t>
            </a:r>
          </a:p>
          <a:p>
            <a:pPr lvl="1">
              <a:tabLst>
                <a:tab pos="3146425" algn="ctr"/>
              </a:tabLst>
            </a:pPr>
            <a:r>
              <a:rPr lang="es-ES" smtClean="0">
                <a:sym typeface="Symbol" pitchFamily="18" charset="2"/>
              </a:rPr>
              <a:t>Mejor elegir la relación más pequeña como relación de creación</a:t>
            </a:r>
          </a:p>
          <a:p>
            <a:pPr lvl="1">
              <a:tabLst>
                <a:tab pos="3146425" algn="ctr"/>
              </a:tabLst>
            </a:pPr>
            <a:r>
              <a:rPr lang="es-ES" smtClean="0">
                <a:sym typeface="Symbol" pitchFamily="18" charset="2"/>
              </a:rPr>
              <a:t>El coste total estimado es: </a:t>
            </a:r>
            <a:br>
              <a:rPr lang="es-ES" smtClean="0">
                <a:sym typeface="Symbol" pitchFamily="18" charset="2"/>
              </a:rPr>
            </a:br>
            <a:r>
              <a:rPr lang="es-ES" smtClean="0">
                <a:sym typeface="Symbol" pitchFamily="18" charset="2"/>
              </a:rPr>
              <a:t>      </a:t>
            </a:r>
            <a:r>
              <a:rPr lang="es-ES" smtClean="0"/>
              <a:t>2</a:t>
            </a:r>
            <a:r>
              <a:rPr lang="es-ES" i="1" smtClean="0"/>
              <a:t>(b</a:t>
            </a:r>
            <a:r>
              <a:rPr lang="es-ES" i="1" baseline="-25000" smtClean="0"/>
              <a:t>r</a:t>
            </a:r>
            <a:r>
              <a:rPr lang="es-ES" i="1" smtClean="0"/>
              <a:t> + b</a:t>
            </a:r>
            <a:r>
              <a:rPr lang="es-ES" i="1" baseline="-25000" smtClean="0"/>
              <a:t>s </a:t>
            </a:r>
            <a:r>
              <a:rPr lang="es-ES" smtClean="0">
                <a:sym typeface="Symbol" pitchFamily="18" charset="2"/>
              </a:rPr>
              <a:t></a:t>
            </a:r>
            <a:r>
              <a:rPr lang="es-ES" i="1" smtClean="0">
                <a:sym typeface="Symbol" pitchFamily="18" charset="2"/>
              </a:rPr>
              <a:t>log</a:t>
            </a:r>
            <a:r>
              <a:rPr lang="es-ES" i="1" baseline="-25000" smtClean="0">
                <a:sym typeface="Symbol" pitchFamily="18" charset="2"/>
              </a:rPr>
              <a:t>M–</a:t>
            </a:r>
            <a:r>
              <a:rPr lang="es-ES" baseline="-25000" smtClean="0">
                <a:sym typeface="Symbol" pitchFamily="18" charset="2"/>
              </a:rPr>
              <a:t>1</a:t>
            </a:r>
            <a:r>
              <a:rPr lang="es-ES" smtClean="0">
                <a:sym typeface="Symbol" pitchFamily="18" charset="2"/>
              </a:rPr>
              <a:t>(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s</a:t>
            </a:r>
            <a:r>
              <a:rPr lang="es-ES" smtClean="0">
                <a:sym typeface="Symbol" pitchFamily="18" charset="2"/>
              </a:rPr>
              <a:t>) – 1 + 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r</a:t>
            </a:r>
            <a:r>
              <a:rPr lang="es-ES" i="1" smtClean="0">
                <a:sym typeface="Symbol" pitchFamily="18" charset="2"/>
              </a:rPr>
              <a:t> + b</a:t>
            </a:r>
            <a:r>
              <a:rPr lang="es-ES" i="1" baseline="-25000" smtClean="0">
                <a:sym typeface="Symbol" pitchFamily="18" charset="2"/>
              </a:rPr>
              <a:t>s  </a:t>
            </a:r>
            <a:r>
              <a:rPr lang="es-ES" smtClean="0">
                <a:sym typeface="Symbol" pitchFamily="18" charset="2"/>
              </a:rPr>
              <a:t>transferencias de bloques + </a:t>
            </a:r>
            <a:br>
              <a:rPr lang="es-ES" smtClean="0">
                <a:sym typeface="Symbol" pitchFamily="18" charset="2"/>
              </a:rPr>
            </a:br>
            <a:r>
              <a:rPr lang="es-ES" smtClean="0">
                <a:sym typeface="Symbol" pitchFamily="18" charset="2"/>
              </a:rPr>
              <a:t>      2</a:t>
            </a:r>
            <a:r>
              <a:rPr lang="es-ES" sz="2000" smtClean="0">
                <a:sym typeface="Symbol" pitchFamily="18" charset="2"/>
              </a:rPr>
              <a:t>(</a:t>
            </a:r>
            <a:r>
              <a:rPr lang="es-ES" smtClean="0">
                <a:sym typeface="Symbol" pitchFamily="18" charset="2"/>
              </a:rPr>
              <a:t>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r </a:t>
            </a:r>
            <a:r>
              <a:rPr lang="es-ES" i="1" smtClean="0">
                <a:sym typeface="Symbol" pitchFamily="18" charset="2"/>
              </a:rPr>
              <a:t>/ b</a:t>
            </a:r>
            <a:r>
              <a:rPr lang="es-ES" i="1" baseline="-25000" smtClean="0">
                <a:sym typeface="Symbol" pitchFamily="18" charset="2"/>
              </a:rPr>
              <a:t>b</a:t>
            </a:r>
            <a:r>
              <a:rPr lang="es-ES" smtClean="0">
                <a:sym typeface="Symbol" pitchFamily="18" charset="2"/>
              </a:rPr>
              <a:t> + 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s </a:t>
            </a:r>
            <a:r>
              <a:rPr lang="es-ES" i="1" smtClean="0">
                <a:sym typeface="Symbol" pitchFamily="18" charset="2"/>
              </a:rPr>
              <a:t>/ b</a:t>
            </a:r>
            <a:r>
              <a:rPr lang="es-ES" i="1" baseline="-25000" smtClean="0">
                <a:sym typeface="Symbol" pitchFamily="18" charset="2"/>
              </a:rPr>
              <a:t>b</a:t>
            </a:r>
            <a:r>
              <a:rPr lang="es-ES" smtClean="0">
                <a:sym typeface="Symbol" pitchFamily="18" charset="2"/>
              </a:rPr>
              <a:t>) </a:t>
            </a:r>
            <a:r>
              <a:rPr lang="es-ES" i="1" smtClean="0">
                <a:sym typeface="Symbol" pitchFamily="18" charset="2"/>
              </a:rPr>
              <a:t>log</a:t>
            </a:r>
            <a:r>
              <a:rPr lang="es-ES" i="1" baseline="-25000" smtClean="0">
                <a:sym typeface="Symbol" pitchFamily="18" charset="2"/>
              </a:rPr>
              <a:t>M–</a:t>
            </a:r>
            <a:r>
              <a:rPr lang="es-ES" baseline="-25000" smtClean="0">
                <a:sym typeface="Symbol" pitchFamily="18" charset="2"/>
              </a:rPr>
              <a:t>1</a:t>
            </a:r>
            <a:r>
              <a:rPr lang="es-ES" smtClean="0">
                <a:sym typeface="Symbol" pitchFamily="18" charset="2"/>
              </a:rPr>
              <a:t>(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s</a:t>
            </a:r>
            <a:r>
              <a:rPr lang="es-ES" smtClean="0">
                <a:sym typeface="Symbol" pitchFamily="18" charset="2"/>
              </a:rPr>
              <a:t>) – 1  búsquedas</a:t>
            </a:r>
            <a:endParaRPr lang="es-ES" sz="2000" i="1" smtClean="0">
              <a:sym typeface="Symbol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s-ES" smtClean="0">
                <a:sym typeface="Symbol" pitchFamily="18" charset="2"/>
              </a:rPr>
              <a:t>Si se puede mantener en memoria toda la entrada necesaria no se requiere la partición</a:t>
            </a:r>
          </a:p>
          <a:p>
            <a:pPr lvl="1">
              <a:tabLst>
                <a:tab pos="3146425" algn="ctr"/>
              </a:tabLst>
            </a:pPr>
            <a:r>
              <a:rPr lang="es-ES" smtClean="0"/>
              <a:t>El coste estimado baja hasta 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r</a:t>
            </a:r>
            <a:r>
              <a:rPr lang="es-ES" i="1" smtClean="0">
                <a:sym typeface="Symbol" pitchFamily="18" charset="2"/>
              </a:rPr>
              <a:t> +</a:t>
            </a:r>
            <a:r>
              <a:rPr lang="es-ES" smtClean="0">
                <a:sym typeface="Symbol" pitchFamily="18" charset="2"/>
              </a:rPr>
              <a:t> </a:t>
            </a:r>
            <a:r>
              <a:rPr lang="es-ES" i="1" smtClean="0">
                <a:sym typeface="Symbol" pitchFamily="18" charset="2"/>
              </a:rPr>
              <a:t>b</a:t>
            </a:r>
            <a:r>
              <a:rPr lang="es-ES" i="1" baseline="-25000" smtClean="0">
                <a:sym typeface="Symbol" pitchFamily="18" charset="2"/>
              </a:rPr>
              <a:t>s</a:t>
            </a:r>
            <a:r>
              <a:rPr lang="es-ES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14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Ejemplo de coste de reunión por asociación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4475"/>
            <a:ext cx="8115300" cy="4876800"/>
          </a:xfrm>
        </p:spPr>
        <p:txBody>
          <a:bodyPr/>
          <a:lstStyle/>
          <a:p>
            <a:r>
              <a:rPr lang="es-ES" smtClean="0"/>
              <a:t>Supóngase que el tamaño de la memoria es de 20 bloques</a:t>
            </a:r>
          </a:p>
          <a:p>
            <a:r>
              <a:rPr lang="es-ES" i="1" smtClean="0"/>
              <a:t>b </a:t>
            </a:r>
            <a:r>
              <a:rPr lang="es-ES" i="1" baseline="-25000" smtClean="0"/>
              <a:t>impositor </a:t>
            </a:r>
            <a:r>
              <a:rPr lang="es-ES" smtClean="0"/>
              <a:t>= 100 y </a:t>
            </a:r>
            <a:r>
              <a:rPr lang="es-ES" i="1" smtClean="0"/>
              <a:t>b </a:t>
            </a:r>
            <a:r>
              <a:rPr lang="es-ES" i="1" baseline="-25000" smtClean="0"/>
              <a:t>cliente</a:t>
            </a:r>
            <a:r>
              <a:rPr lang="es-ES" smtClean="0"/>
              <a:t> = 400.</a:t>
            </a:r>
          </a:p>
          <a:p>
            <a:r>
              <a:rPr lang="es-ES" i="1" smtClean="0"/>
              <a:t>impositor</a:t>
            </a:r>
            <a:r>
              <a:rPr lang="es-ES" smtClean="0"/>
              <a:t> se emplea como entrada para construir.  Se divide en cinco partes, cada una de un tamaño de 20 bloques.  Estas divisiones se pueden hacer en un ciclo.</a:t>
            </a:r>
          </a:p>
          <a:p>
            <a:r>
              <a:rPr lang="es-ES" smtClean="0"/>
              <a:t>Análogamente, </a:t>
            </a:r>
            <a:r>
              <a:rPr lang="es-ES" i="1" smtClean="0"/>
              <a:t>cliente</a:t>
            </a:r>
            <a:r>
              <a:rPr lang="es-ES" smtClean="0"/>
              <a:t> se divide en cinco partes de 80 bloques cada una. Esto también se hace en un ciclo.</a:t>
            </a:r>
          </a:p>
          <a:p>
            <a:r>
              <a:rPr lang="es-ES" smtClean="0"/>
              <a:t>Por lo tanto el coste total, ignora el coste de grabar bloques parcialmente llenos :</a:t>
            </a:r>
          </a:p>
          <a:p>
            <a:pPr lvl="1"/>
            <a:r>
              <a:rPr lang="es-ES" smtClean="0"/>
              <a:t>3(100 + 400) = 1500 transferencias de bloques</a:t>
            </a:r>
            <a:br>
              <a:rPr lang="es-ES" smtClean="0"/>
            </a:br>
            <a:r>
              <a:rPr lang="es-ES" smtClean="0"/>
              <a:t>2( </a:t>
            </a:r>
            <a:r>
              <a:rPr lang="es-ES" smtClean="0">
                <a:sym typeface="Symbol" pitchFamily="18" charset="2"/>
              </a:rPr>
              <a:t>100/3 + 400/3) = 336 búsquedas</a:t>
            </a:r>
            <a:endParaRPr lang="es-ES" smtClean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874963" y="1023938"/>
            <a:ext cx="229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/>
              <a:t>cliente     impositor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 rot="5400000">
            <a:off x="3784601" y="11366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Reunión por asociación híbrida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87425"/>
            <a:ext cx="8978900" cy="5407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Útil cuando el tamaño de la memora es relativamente grande y la entrada para construir es mayor que la memoria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b="1" smtClean="0"/>
              <a:t>Característica principal de la reunión por asociación híbrida</a:t>
            </a:r>
            <a:r>
              <a:rPr lang="en-US" b="1" smtClean="0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     </a:t>
            </a:r>
            <a:r>
              <a:rPr lang="es-ES" b="1" smtClean="0"/>
              <a:t>Mantener en memoria la primera división de la relación para construir</a:t>
            </a:r>
            <a:r>
              <a:rPr lang="en-US" b="1" smtClean="0"/>
              <a:t>.</a:t>
            </a:r>
            <a:r>
              <a:rPr lang="en-US" smtClean="0"/>
              <a:t> </a:t>
            </a:r>
          </a:p>
          <a:p>
            <a:pPr>
              <a:lnSpc>
                <a:spcPct val="90000"/>
              </a:lnSpc>
            </a:pPr>
            <a:r>
              <a:rPr lang="es-ES" smtClean="0"/>
              <a:t>Por ejemplo. Con un tamaño de memoria de 25 bloques, </a:t>
            </a:r>
            <a:r>
              <a:rPr lang="es-ES" i="1" smtClean="0"/>
              <a:t>impositor </a:t>
            </a:r>
            <a:r>
              <a:rPr lang="es-ES" smtClean="0"/>
              <a:t>se puede</a:t>
            </a:r>
            <a:r>
              <a:rPr lang="es-ES" i="1" smtClean="0"/>
              <a:t> </a:t>
            </a:r>
            <a:r>
              <a:rPr lang="es-ES" smtClean="0"/>
              <a:t>dividir en cinco partes, cada una con un tamaño de 20 bloques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 </a:t>
            </a:r>
            <a:r>
              <a:rPr lang="es-ES" smtClean="0"/>
              <a:t>División de memoria</a:t>
            </a:r>
            <a:r>
              <a:rPr lang="en-US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s-ES" smtClean="0"/>
              <a:t>La primera división ocupa 20 bloques de memoria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s-ES" smtClean="0"/>
              <a:t>Se emplea 1 bloque para la entrada y 1 bloque por cada memoria intermedia de las otras 4 divisiones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i="1" smtClean="0"/>
              <a:t>cliente</a:t>
            </a:r>
            <a:r>
              <a:rPr lang="es-ES" smtClean="0"/>
              <a:t> está dividido de manera análoga en cinco divisiones de 80 bloques cada una;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la primera se emplea inmediatamente para pruebas, en vez de escribirla y leerla de nuevo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Coste de 3(80 + 320) + 20 +80 = 1.300 transferencias de bloques por reunión por asociación híbrida, en vez de 1.500 con reunión por asociación sencilla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La reunión por asociación híbrida es la más útil si </a:t>
            </a:r>
            <a:r>
              <a:rPr lang="es-ES" i="1" smtClean="0"/>
              <a:t>M</a:t>
            </a:r>
            <a:r>
              <a:rPr lang="es-ES" smtClean="0"/>
              <a:t> &gt;&gt; </a:t>
            </a:r>
            <a:endParaRPr lang="en-US" smtClean="0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6230938" y="5897563"/>
          <a:ext cx="430212" cy="341312"/>
        </p:xfrm>
        <a:graphic>
          <a:graphicData uri="http://schemas.openxmlformats.org/presentationml/2006/ole">
            <p:oleObj spid="_x0000_s2050" name="Equation" r:id="rId3" imgW="43164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3" y="790575"/>
            <a:ext cx="7291387" cy="457200"/>
          </a:xfrm>
        </p:spPr>
        <p:txBody>
          <a:bodyPr/>
          <a:lstStyle/>
          <a:p>
            <a:pPr>
              <a:defRPr/>
            </a:pPr>
            <a:r>
              <a:rPr lang="es-ES" smtClean="0"/>
              <a:t>Pasos básicos en el procesamiento de consultas (Cont.)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468438"/>
            <a:ext cx="7921625" cy="3084512"/>
          </a:xfrm>
        </p:spPr>
        <p:txBody>
          <a:bodyPr/>
          <a:lstStyle/>
          <a:p>
            <a:r>
              <a:rPr lang="es-ES" sz="2000" smtClean="0"/>
              <a:t>Análisis y traducción</a:t>
            </a:r>
            <a:endParaRPr lang="en-US" sz="2000" smtClean="0"/>
          </a:p>
          <a:p>
            <a:pPr lvl="1"/>
            <a:r>
              <a:rPr lang="es-ES" sz="2000" smtClean="0"/>
              <a:t>traducir la consulta en su forma interna.</a:t>
            </a:r>
            <a:r>
              <a:rPr lang="en-US" sz="2000" smtClean="0"/>
              <a:t>  </a:t>
            </a:r>
            <a:r>
              <a:rPr lang="es-ES" sz="2000" smtClean="0"/>
              <a:t>Esto se traduce entonces al álgebra relacional</a:t>
            </a:r>
            <a:r>
              <a:rPr lang="en-US" sz="2000" smtClean="0"/>
              <a:t>.</a:t>
            </a:r>
          </a:p>
          <a:p>
            <a:pPr lvl="1"/>
            <a:r>
              <a:rPr lang="es-ES" sz="2000" smtClean="0"/>
              <a:t>El analizador comprueba la sintaxis, verifica relaciones</a:t>
            </a:r>
            <a:endParaRPr lang="en-US" sz="2000" smtClean="0"/>
          </a:p>
          <a:p>
            <a:r>
              <a:rPr lang="es-ES" sz="2000" smtClean="0"/>
              <a:t>Evaluación</a:t>
            </a:r>
            <a:endParaRPr lang="en-US" sz="2000" smtClean="0"/>
          </a:p>
          <a:p>
            <a:pPr lvl="1"/>
            <a:r>
              <a:rPr lang="es-ES" sz="2000" smtClean="0"/>
              <a:t>El motor de ejecución de consultas toma un plan de evaluación de la consulta, ejecuta ese plan y devuelve las respuestas a la consulta</a:t>
            </a:r>
            <a:r>
              <a:rPr lang="en-US" sz="2000" smtClean="0"/>
              <a:t>.</a:t>
            </a:r>
          </a:p>
          <a:p>
            <a:pPr lvl="1"/>
            <a:endParaRPr lang="en-US" sz="2000" smtClean="0"/>
          </a:p>
        </p:txBody>
      </p:sp>
    </p:spTree>
  </p:cSld>
  <p:clrMapOvr>
    <a:masterClrMapping/>
  </p:clrMapOvr>
  <p:transition advTm="992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Reuniones complejas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977900"/>
            <a:ext cx="7858125" cy="5116513"/>
          </a:xfrm>
        </p:spPr>
        <p:txBody>
          <a:bodyPr/>
          <a:lstStyle/>
          <a:p>
            <a:pPr>
              <a:tabLst>
                <a:tab pos="3030538" algn="ctr"/>
              </a:tabLst>
              <a:defRPr/>
            </a:pPr>
            <a:r>
              <a:rPr lang="es-ES" smtClean="0"/>
              <a:t>Reunión con una condición conjuntiva</a:t>
            </a:r>
            <a:r>
              <a:rPr lang="en-US" smtClean="0"/>
              <a:t>:</a:t>
            </a:r>
          </a:p>
          <a:p>
            <a:pPr>
              <a:buFont typeface="Monotype Sorts" pitchFamily="2" charset="2"/>
              <a:buNone/>
              <a:tabLst>
                <a:tab pos="3030538" algn="ctr"/>
              </a:tabLst>
              <a:defRPr/>
            </a:pPr>
            <a:r>
              <a:rPr lang="en-US" smtClean="0"/>
              <a:t>		</a:t>
            </a:r>
            <a:r>
              <a:rPr lang="en-US" i="1" smtClean="0"/>
              <a:t>r     </a:t>
            </a:r>
            <a:r>
              <a:rPr lang="en-US" sz="1600" baseline="-25000" smtClean="0">
                <a:sym typeface="Symbol" pitchFamily="18" charset="2"/>
              </a:rPr>
              <a:t></a:t>
            </a:r>
            <a:r>
              <a:rPr lang="en-US" sz="1600" baseline="-25000" smtClean="0">
                <a:sym typeface="Greek Symbols" pitchFamily="18" charset="2"/>
              </a:rPr>
              <a:t>1</a:t>
            </a:r>
            <a:r>
              <a:rPr lang="en-US" sz="1600" baseline="-25000" smtClean="0">
                <a:sym typeface="Symbol" pitchFamily="18" charset="2"/>
              </a:rPr>
              <a:t> </a:t>
            </a:r>
            <a:r>
              <a:rPr lang="en-US" sz="1600" baseline="-25000" smtClean="0">
                <a:sym typeface="Greek Symbols" pitchFamily="18" charset="2"/>
              </a:rPr>
              <a:t> 2</a:t>
            </a:r>
            <a:r>
              <a:rPr lang="en-US" sz="1600" baseline="-25000" smtClean="0">
                <a:sym typeface="Symbol" pitchFamily="18" charset="2"/>
              </a:rPr>
              <a:t>...  </a:t>
            </a:r>
            <a:r>
              <a:rPr lang="en-US" sz="1600" baseline="-25000" smtClean="0">
                <a:sym typeface="Greek Symbols" pitchFamily="18" charset="2"/>
              </a:rPr>
              <a:t> </a:t>
            </a:r>
            <a:r>
              <a:rPr lang="en-US" sz="1600" i="1" baseline="-25000" smtClean="0">
                <a:sym typeface="Greek Symbols" pitchFamily="18" charset="2"/>
              </a:rPr>
              <a:t>n</a:t>
            </a:r>
            <a:r>
              <a:rPr lang="en-US" sz="1400" i="1" smtClean="0">
                <a:sym typeface="Greek Symbols" pitchFamily="18" charset="2"/>
              </a:rPr>
              <a:t> </a:t>
            </a:r>
            <a:r>
              <a:rPr lang="en-US" i="1" smtClean="0">
                <a:sym typeface="Greek Symbols" pitchFamily="18" charset="2"/>
              </a:rPr>
              <a:t>s</a:t>
            </a:r>
            <a:endParaRPr lang="en-US" smtClean="0"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  <a:defRPr/>
            </a:pPr>
            <a:r>
              <a:rPr lang="es-ES" smtClean="0"/>
              <a:t>Se emplean bucles anidados / bucles anidados por bloques, o</a:t>
            </a:r>
            <a:endParaRPr lang="en-US" smtClean="0">
              <a:sym typeface="Symbol" pitchFamily="18" charset="2"/>
            </a:endParaRPr>
          </a:p>
          <a:p>
            <a:pPr lvl="1">
              <a:tabLst>
                <a:tab pos="3030538" algn="ctr"/>
              </a:tabLst>
              <a:defRPr/>
            </a:pPr>
            <a:r>
              <a:rPr lang="es-ES" smtClean="0"/>
              <a:t>Calcular el resultado de una de las reuniones más sencillas </a:t>
            </a:r>
            <a:r>
              <a:rPr lang="en-US" i="1" smtClean="0">
                <a:sym typeface="Symbol" pitchFamily="18" charset="2"/>
              </a:rPr>
              <a:t>r    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baseline="-25000" smtClean="0">
                <a:sym typeface="Symbol" pitchFamily="18" charset="2"/>
              </a:rPr>
              <a:t></a:t>
            </a:r>
            <a:r>
              <a:rPr lang="en-US" i="1" baseline="-25000" smtClean="0">
                <a:sym typeface="Greek Symbols" pitchFamily="18" charset="2"/>
              </a:rPr>
              <a:t>i</a:t>
            </a:r>
            <a:r>
              <a:rPr lang="en-US" sz="1400" i="1" smtClean="0">
                <a:sym typeface="Greek Symbols" pitchFamily="18" charset="2"/>
              </a:rPr>
              <a:t> </a:t>
            </a:r>
            <a:r>
              <a:rPr lang="en-US" i="1" smtClean="0">
                <a:sym typeface="Greek Symbols" pitchFamily="18" charset="2"/>
              </a:rPr>
              <a:t>s</a:t>
            </a:r>
            <a:endParaRPr lang="en-US" smtClean="0"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  <a:defRPr/>
            </a:pPr>
            <a:r>
              <a:rPr lang="es-ES" smtClean="0"/>
              <a:t>el resultado final se compone de esas tuplas, en el resultado intermedio, que cumplen las condiciones restantes</a:t>
            </a:r>
            <a:endParaRPr lang="en-US" smtClean="0">
              <a:sym typeface="Greek Symbols" pitchFamily="18" charset="2"/>
            </a:endParaRP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  <a:defRPr/>
            </a:pPr>
            <a:r>
              <a:rPr lang="en-US" sz="1400" baseline="-25000" smtClean="0">
                <a:sym typeface="Greek Symbols" pitchFamily="18" charset="2"/>
              </a:rPr>
              <a:t>	</a:t>
            </a:r>
            <a:r>
              <a:rPr lang="en-US" baseline="-25000" smtClean="0">
                <a:sym typeface="Greek Symbols" pitchFamily="18" charset="2"/>
              </a:rPr>
              <a:t>	</a:t>
            </a:r>
            <a:r>
              <a:rPr lang="en-US" sz="2800" baseline="-25000" smtClean="0">
                <a:sym typeface="Greek Symbols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</a:t>
            </a:r>
            <a:r>
              <a:rPr lang="en-US" sz="1400" baseline="-25000" smtClean="0">
                <a:sym typeface="Greek Symbols" pitchFamily="18" charset="2"/>
              </a:rPr>
              <a:t>1</a:t>
            </a:r>
            <a:r>
              <a:rPr lang="en-US" sz="1400" i="1" baseline="-25000" smtClean="0">
                <a:sym typeface="Greek Symbols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 . . .  </a:t>
            </a:r>
            <a:r>
              <a:rPr lang="en-US" sz="2000" smtClean="0">
                <a:sym typeface="Symbol" pitchFamily="18" charset="2"/>
              </a:rPr>
              <a:t></a:t>
            </a:r>
            <a:r>
              <a:rPr lang="en-US" sz="1400" i="1" baseline="-25000" smtClean="0">
                <a:sym typeface="Greek Symbols" pitchFamily="18" charset="2"/>
              </a:rPr>
              <a:t>i </a:t>
            </a:r>
            <a:r>
              <a:rPr lang="en-US" sz="1400" baseline="-25000" smtClean="0">
                <a:sym typeface="Greek Symbols" pitchFamily="18" charset="2"/>
              </a:rPr>
              <a:t>–1</a:t>
            </a:r>
            <a:r>
              <a:rPr lang="en-US" sz="1400" smtClean="0">
                <a:sym typeface="Greek Symbols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 </a:t>
            </a:r>
            <a:r>
              <a:rPr lang="en-US" sz="2000" smtClean="0">
                <a:sym typeface="Symbol" pitchFamily="18" charset="2"/>
              </a:rPr>
              <a:t></a:t>
            </a:r>
            <a:r>
              <a:rPr lang="en-US" sz="1400" i="1" baseline="-25000" smtClean="0">
                <a:sym typeface="Greek Symbols" pitchFamily="18" charset="2"/>
              </a:rPr>
              <a:t>i </a:t>
            </a:r>
            <a:r>
              <a:rPr lang="en-US" sz="1400" baseline="-25000" smtClean="0">
                <a:sym typeface="Greek Symbols" pitchFamily="18" charset="2"/>
              </a:rPr>
              <a:t>+1</a:t>
            </a:r>
            <a:r>
              <a:rPr lang="en-US" sz="1400" smtClean="0">
                <a:sym typeface="Greek Symbols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 . . .  </a:t>
            </a:r>
            <a:r>
              <a:rPr lang="en-US" sz="2000" smtClean="0">
                <a:sym typeface="Symbol" pitchFamily="18" charset="2"/>
              </a:rPr>
              <a:t></a:t>
            </a:r>
            <a:r>
              <a:rPr lang="en-US" sz="1400" i="1" baseline="-25000" smtClean="0">
                <a:sym typeface="Greek Symbols" pitchFamily="18" charset="2"/>
              </a:rPr>
              <a:t>n</a:t>
            </a:r>
            <a:endParaRPr lang="en-US" smtClean="0">
              <a:sym typeface="Greek Symbols" pitchFamily="18" charset="2"/>
            </a:endParaRPr>
          </a:p>
          <a:p>
            <a:pPr>
              <a:tabLst>
                <a:tab pos="3030538" algn="ctr"/>
              </a:tabLst>
              <a:defRPr/>
            </a:pPr>
            <a:r>
              <a:rPr lang="es-ES" smtClean="0"/>
              <a:t>Reunión con una condición disyuntiva</a:t>
            </a:r>
            <a:endParaRPr lang="en-US" i="1" smtClean="0">
              <a:sym typeface="Greek Symbols" pitchFamily="18" charset="2"/>
            </a:endParaRP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  <a:defRPr/>
            </a:pPr>
            <a:r>
              <a:rPr lang="en-US" sz="1400" i="1" baseline="-25000" smtClean="0">
                <a:sym typeface="Greek Symbols" pitchFamily="18" charset="2"/>
              </a:rPr>
              <a:t>		</a:t>
            </a:r>
            <a:r>
              <a:rPr lang="en-US" sz="1600" i="1" baseline="-25000" smtClean="0">
                <a:sym typeface="Greek Symbols" pitchFamily="18" charset="2"/>
              </a:rPr>
              <a:t> </a:t>
            </a:r>
            <a:r>
              <a:rPr lang="en-US" sz="2000" i="1" smtClean="0"/>
              <a:t>r  </a:t>
            </a:r>
            <a:r>
              <a:rPr lang="en-US" i="1" smtClean="0"/>
              <a:t>    </a:t>
            </a:r>
            <a:r>
              <a:rPr lang="en-US" sz="2000" baseline="-25000" smtClean="0">
                <a:sym typeface="Symbol" pitchFamily="18" charset="2"/>
              </a:rPr>
              <a:t></a:t>
            </a:r>
            <a:r>
              <a:rPr lang="en-US" baseline="-25000" smtClean="0">
                <a:sym typeface="Greek Symbols" pitchFamily="18" charset="2"/>
              </a:rPr>
              <a:t>1 </a:t>
            </a:r>
            <a:r>
              <a:rPr lang="en-US" baseline="-25000" smtClean="0">
                <a:sym typeface="Symbol" pitchFamily="18" charset="2"/>
              </a:rPr>
              <a:t> </a:t>
            </a:r>
            <a:r>
              <a:rPr lang="en-US" sz="2000" baseline="-25000" smtClean="0">
                <a:sym typeface="Symbol" pitchFamily="18" charset="2"/>
              </a:rPr>
              <a:t></a:t>
            </a:r>
            <a:r>
              <a:rPr lang="en-US" baseline="-25000" smtClean="0">
                <a:sym typeface="Greek Symbols" pitchFamily="18" charset="2"/>
              </a:rPr>
              <a:t>2 </a:t>
            </a:r>
            <a:r>
              <a:rPr lang="en-US" baseline="-25000" smtClean="0">
                <a:sym typeface="Symbol" pitchFamily="18" charset="2"/>
              </a:rPr>
              <a:t>...  </a:t>
            </a:r>
            <a:r>
              <a:rPr lang="en-US" sz="2000" baseline="-25000" smtClean="0">
                <a:sym typeface="Symbol" pitchFamily="18" charset="2"/>
              </a:rPr>
              <a:t></a:t>
            </a:r>
            <a:r>
              <a:rPr lang="en-US" sz="1600" i="1" baseline="-25000" smtClean="0">
                <a:sym typeface="Greek Symbols" pitchFamily="18" charset="2"/>
              </a:rPr>
              <a:t>n</a:t>
            </a:r>
            <a:r>
              <a:rPr lang="en-US" sz="1400" i="1" baseline="-25000" smtClean="0">
                <a:sym typeface="Greek Symbols" pitchFamily="18" charset="2"/>
              </a:rPr>
              <a:t> </a:t>
            </a:r>
            <a:r>
              <a:rPr lang="en-US" sz="2000" i="1" smtClean="0">
                <a:sym typeface="Greek Symbols" pitchFamily="18" charset="2"/>
              </a:rPr>
              <a:t>s </a:t>
            </a:r>
            <a:endParaRPr lang="en-US" sz="2000" smtClean="0"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  <a:defRPr/>
            </a:pPr>
            <a:r>
              <a:rPr lang="es-ES" smtClean="0"/>
              <a:t>Se emplean bucles anidados / bucles anidados por bloques, o</a:t>
            </a:r>
            <a:endParaRPr lang="en-US" smtClean="0"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  <a:defRPr/>
            </a:pPr>
            <a:r>
              <a:rPr lang="en-US" smtClean="0">
                <a:sym typeface="Greek Symbols" pitchFamily="18" charset="2"/>
              </a:rPr>
              <a:t>	</a:t>
            </a:r>
            <a:r>
              <a:rPr lang="es-ES" smtClean="0"/>
              <a:t>Calcular como la unión de los registros en reuniones individuales    </a:t>
            </a:r>
            <a:r>
              <a:rPr lang="es-E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i="1" smtClean="0"/>
              <a:t>r      </a:t>
            </a:r>
            <a:r>
              <a:rPr lang="en-US" sz="2400" baseline="-25000" smtClean="0">
                <a:sym typeface="Symbol" pitchFamily="18" charset="2"/>
              </a:rPr>
              <a:t></a:t>
            </a:r>
            <a:r>
              <a:rPr lang="en-US" sz="1600" i="1" baseline="-25000" smtClean="0">
                <a:sym typeface="Greek Symbols" pitchFamily="18" charset="2"/>
              </a:rPr>
              <a:t> i</a:t>
            </a:r>
            <a:r>
              <a:rPr lang="en-US" sz="1400" i="1" smtClean="0">
                <a:sym typeface="Greek Symbols" pitchFamily="18" charset="2"/>
              </a:rPr>
              <a:t> </a:t>
            </a:r>
            <a:r>
              <a:rPr lang="en-US" i="1" smtClean="0">
                <a:sym typeface="Greek Symbols" pitchFamily="18" charset="2"/>
              </a:rPr>
              <a:t>s: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  <a:defRPr/>
            </a:pPr>
            <a:r>
              <a:rPr lang="en-US" i="1" smtClean="0">
                <a:sym typeface="Greek Symbols" pitchFamily="18" charset="2"/>
              </a:rPr>
              <a:t>		</a:t>
            </a:r>
            <a:r>
              <a:rPr lang="en-US" smtClean="0">
                <a:sym typeface="Greek Symbols" pitchFamily="18" charset="2"/>
              </a:rPr>
              <a:t>(</a:t>
            </a:r>
            <a:r>
              <a:rPr lang="en-US" i="1" smtClean="0"/>
              <a:t>r      </a:t>
            </a:r>
            <a:r>
              <a:rPr lang="en-US" sz="2000" baseline="-25000" smtClean="0">
                <a:sym typeface="Symbol" pitchFamily="18" charset="2"/>
              </a:rPr>
              <a:t></a:t>
            </a:r>
            <a:r>
              <a:rPr lang="en-US" sz="1600" baseline="-25000" smtClean="0">
                <a:sym typeface="Greek Symbols" pitchFamily="18" charset="2"/>
              </a:rPr>
              <a:t>1</a:t>
            </a:r>
            <a:r>
              <a:rPr lang="en-US" sz="1400" baseline="-25000" smtClean="0">
                <a:sym typeface="Greek Symbols" pitchFamily="18" charset="2"/>
              </a:rPr>
              <a:t> </a:t>
            </a:r>
            <a:r>
              <a:rPr lang="en-US" i="1" smtClean="0">
                <a:sym typeface="Greek Symbols" pitchFamily="18" charset="2"/>
              </a:rPr>
              <a:t>s</a:t>
            </a:r>
            <a:r>
              <a:rPr lang="en-US" smtClean="0">
                <a:sym typeface="Greek Symbols" pitchFamily="18" charset="2"/>
              </a:rPr>
              <a:t>) </a:t>
            </a:r>
            <a:r>
              <a:rPr lang="en-US" smtClean="0">
                <a:sym typeface="Symbol" pitchFamily="18" charset="2"/>
              </a:rPr>
              <a:t> (</a:t>
            </a:r>
            <a:r>
              <a:rPr lang="en-US" i="1" smtClean="0"/>
              <a:t>r     </a:t>
            </a:r>
            <a:r>
              <a:rPr lang="en-US" sz="2000" baseline="-25000" smtClean="0">
                <a:sym typeface="Symbol" pitchFamily="18" charset="2"/>
              </a:rPr>
              <a:t></a:t>
            </a:r>
            <a:r>
              <a:rPr lang="en-US" sz="1600" baseline="-25000" smtClean="0">
                <a:sym typeface="Greek Symbols" pitchFamily="18" charset="2"/>
              </a:rPr>
              <a:t>2</a:t>
            </a:r>
            <a:r>
              <a:rPr lang="en-US" sz="1400" baseline="-25000" smtClean="0">
                <a:sym typeface="Greek Symbols" pitchFamily="18" charset="2"/>
              </a:rPr>
              <a:t>  </a:t>
            </a:r>
            <a:r>
              <a:rPr lang="en-US" i="1" smtClean="0">
                <a:sym typeface="Greek Symbols" pitchFamily="18" charset="2"/>
              </a:rPr>
              <a:t>s) </a:t>
            </a:r>
            <a:r>
              <a:rPr lang="en-US" smtClean="0">
                <a:sym typeface="Symbol" pitchFamily="18" charset="2"/>
              </a:rPr>
              <a:t> . . .  (</a:t>
            </a:r>
            <a:r>
              <a:rPr lang="en-US" i="1" smtClean="0"/>
              <a:t>r     </a:t>
            </a:r>
            <a:r>
              <a:rPr lang="en-US" sz="2000" baseline="-25000" smtClean="0">
                <a:sym typeface="Symbol" pitchFamily="18" charset="2"/>
              </a:rPr>
              <a:t></a:t>
            </a:r>
            <a:r>
              <a:rPr lang="en-US" sz="1600" i="1" baseline="-25000" smtClean="0">
                <a:sym typeface="Greek Symbols" pitchFamily="18" charset="2"/>
              </a:rPr>
              <a:t>n</a:t>
            </a:r>
            <a:r>
              <a:rPr lang="en-US" sz="1400" baseline="-25000" smtClean="0">
                <a:sym typeface="Greek Symbols" pitchFamily="18" charset="2"/>
              </a:rPr>
              <a:t>  </a:t>
            </a:r>
            <a:r>
              <a:rPr lang="en-US" i="1" smtClean="0">
                <a:sym typeface="Greek Symbols" pitchFamily="18" charset="2"/>
              </a:rPr>
              <a:t>s) </a:t>
            </a:r>
            <a:endParaRPr lang="en-US" smtClean="0">
              <a:sym typeface="Greek Symbols" pitchFamily="18" charset="2"/>
            </a:endParaRP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  <a:defRPr/>
            </a:pPr>
            <a:endParaRPr lang="en-US" sz="1400" i="1" baseline="-25000" smtClean="0">
              <a:sym typeface="Greek Symbols" pitchFamily="18" charset="2"/>
            </a:endParaRP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 rot="5400000">
            <a:off x="3163887" y="147478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 rot="5400000">
            <a:off x="7704138" y="221297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 rot="5400000">
            <a:off x="5092701" y="54419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 rot="5400000">
            <a:off x="3117851" y="40449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 rot="5400000">
            <a:off x="2100263" y="5448300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 rot="5400000">
            <a:off x="1679576" y="50609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 rot="5400000">
            <a:off x="3275013" y="54451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Otras operaciones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292225"/>
            <a:ext cx="7350125" cy="4138613"/>
          </a:xfrm>
        </p:spPr>
        <p:txBody>
          <a:bodyPr/>
          <a:lstStyle/>
          <a:p>
            <a:r>
              <a:rPr lang="es-ES" smtClean="0"/>
              <a:t>La </a:t>
            </a:r>
            <a:r>
              <a:rPr lang="es-ES" b="1" smtClean="0"/>
              <a:t>eliminación de duplicados</a:t>
            </a:r>
            <a:r>
              <a:rPr lang="es-ES" smtClean="0"/>
              <a:t> se puede implementar por medio de asociación u ordenación</a:t>
            </a:r>
            <a:r>
              <a:rPr lang="en-US" smtClean="0"/>
              <a:t>.</a:t>
            </a:r>
          </a:p>
          <a:p>
            <a:pPr lvl="1"/>
            <a:r>
              <a:rPr lang="es-ES" smtClean="0"/>
              <a:t>En la ordenación los duplicados aparecerán juntos y se podrán borrar todos menos uno, de los con juntos duplicados.</a:t>
            </a:r>
            <a:r>
              <a:rPr lang="en-US" smtClean="0"/>
              <a:t> </a:t>
            </a:r>
          </a:p>
          <a:p>
            <a:pPr lvl="1"/>
            <a:r>
              <a:rPr lang="es-ES" i="1" smtClean="0"/>
              <a:t>Optimización:</a:t>
            </a:r>
            <a:r>
              <a:rPr lang="en-US" i="1" smtClean="0"/>
              <a:t> </a:t>
            </a:r>
            <a:r>
              <a:rPr lang="es-ES" smtClean="0"/>
              <a:t>los duplicados se pueden borrar durante la generación de las secuencias, así como en los pasos intermedios de mezcla, en la mezcla-ordenación externa</a:t>
            </a:r>
            <a:r>
              <a:rPr lang="en-US" smtClean="0"/>
              <a:t>.</a:t>
            </a:r>
          </a:p>
          <a:p>
            <a:pPr lvl="1"/>
            <a:r>
              <a:rPr lang="es-ES" smtClean="0"/>
              <a:t>La asociación es similar – los duplicados se situarán en el mismo cajón</a:t>
            </a:r>
            <a:r>
              <a:rPr lang="en-US" smtClean="0"/>
              <a:t>.</a:t>
            </a:r>
          </a:p>
          <a:p>
            <a:r>
              <a:rPr lang="es-ES" smtClean="0"/>
              <a:t>La </a:t>
            </a:r>
            <a:r>
              <a:rPr lang="es-ES" b="1" smtClean="0"/>
              <a:t>proyección</a:t>
            </a:r>
          </a:p>
          <a:p>
            <a:pPr lvl="1"/>
            <a:r>
              <a:rPr lang="es-ES" smtClean="0"/>
              <a:t>se implementa llevando a cabo la proyección sobre cada tupla</a:t>
            </a:r>
          </a:p>
          <a:p>
            <a:pPr lvl="1"/>
            <a:r>
              <a:rPr lang="es-ES" smtClean="0"/>
              <a:t> seguido de la eliminación de duplicados</a:t>
            </a:r>
            <a:r>
              <a:rPr lang="en-US" smtClean="0"/>
              <a:t>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Otras operaciones:</a:t>
            </a:r>
            <a:r>
              <a:rPr lang="en-US" smtClean="0"/>
              <a:t> </a:t>
            </a:r>
            <a:r>
              <a:rPr lang="es-ES" smtClean="0"/>
              <a:t>Agregación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093788"/>
            <a:ext cx="7966075" cy="4903787"/>
          </a:xfrm>
        </p:spPr>
        <p:txBody>
          <a:bodyPr/>
          <a:lstStyle/>
          <a:p>
            <a:pPr>
              <a:defRPr/>
            </a:pPr>
            <a:r>
              <a:rPr lang="es-ES" smtClean="0"/>
              <a:t>La </a:t>
            </a:r>
            <a:r>
              <a:rPr lang="es-ES" b="1" smtClean="0"/>
              <a:t>agregación</a:t>
            </a:r>
            <a:r>
              <a:rPr lang="es-ES" smtClean="0"/>
              <a:t> se puede implementar de forma similar a la eliminación de duplicados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s-ES" smtClean="0"/>
              <a:t>Se puede emplear ordenación o asociación para llevar las tuplas al mismo grupo juntas y después poder aplicar las funciones de agregación sobre cada grupo</a:t>
            </a:r>
            <a:r>
              <a:rPr lang="en-US" smtClean="0"/>
              <a:t>. </a:t>
            </a:r>
          </a:p>
          <a:p>
            <a:pPr lvl="1">
              <a:defRPr/>
            </a:pPr>
            <a:r>
              <a:rPr lang="es-ES" i="1" smtClean="0"/>
              <a:t>Optimización:</a:t>
            </a:r>
            <a:r>
              <a:rPr lang="en-US" i="1" smtClean="0"/>
              <a:t> </a:t>
            </a:r>
            <a:r>
              <a:rPr lang="es-ES" smtClean="0"/>
              <a:t>combinar las tuplas en el mismo grupo durante la generación de las secuencias y las mezclas intermedias, mediante el cálculo ce valores agregados parciales</a:t>
            </a:r>
            <a:endParaRPr lang="en-US" smtClean="0"/>
          </a:p>
          <a:p>
            <a:pPr lvl="2">
              <a:defRPr/>
            </a:pPr>
            <a:r>
              <a:rPr lang="es-ES" smtClean="0"/>
              <a:t>Para contar, mínimo, máximo y suma:</a:t>
            </a:r>
            <a:r>
              <a:rPr lang="en-US" smtClean="0"/>
              <a:t> </a:t>
            </a:r>
            <a:r>
              <a:rPr lang="es-ES" smtClean="0"/>
              <a:t>mantener valores agregados sobre las tuplas encontradas hasta ahora en el grupo</a:t>
            </a:r>
            <a:r>
              <a:rPr lang="en-US" smtClean="0"/>
              <a:t>.  </a:t>
            </a:r>
          </a:p>
          <a:p>
            <a:pPr lvl="3">
              <a:defRPr/>
            </a:pPr>
            <a:r>
              <a:rPr lang="es-ES" smtClean="0"/>
              <a:t>Cuando se combinan agregaciones parciales para contar, sumar las agregaciones</a:t>
            </a:r>
            <a:endParaRPr lang="en-US" smtClean="0"/>
          </a:p>
          <a:p>
            <a:pPr lvl="2">
              <a:defRPr/>
            </a:pPr>
            <a:r>
              <a:rPr lang="es-ES" smtClean="0"/>
              <a:t>Para el promedio conservar la suma y la cuenta, y dividir al final la suma por la cuenta</a:t>
            </a:r>
            <a:endParaRPr lang="en-US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800" smtClean="0"/>
              <a:t>Otras operaciones:</a:t>
            </a:r>
            <a:r>
              <a:rPr lang="en-US" sz="2800" smtClean="0"/>
              <a:t> </a:t>
            </a:r>
            <a:r>
              <a:rPr lang="es-ES" sz="2800" smtClean="0"/>
              <a:t>Operaciones de conjuntos</a:t>
            </a:r>
            <a:endParaRPr lang="en-US" sz="280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974725"/>
            <a:ext cx="8491537" cy="5883275"/>
          </a:xfrm>
        </p:spPr>
        <p:txBody>
          <a:bodyPr/>
          <a:lstStyle/>
          <a:p>
            <a:r>
              <a:rPr lang="es-ES" sz="1600" b="1" smtClean="0"/>
              <a:t>Operaciones sobre conjuntos </a:t>
            </a:r>
            <a:r>
              <a:rPr lang="es-ES" sz="1600" smtClean="0"/>
              <a:t>(</a:t>
            </a:r>
            <a:r>
              <a:rPr lang="es-ES" sz="1600" smtClean="0">
                <a:sym typeface="Symbol" pitchFamily="18" charset="2"/>
              </a:rPr>
              <a:t>,  y ):  pueden ordenar primero y examinar después para obtener el resultado.</a:t>
            </a:r>
            <a:endParaRPr lang="es-ES" sz="1600" b="1" smtClean="0"/>
          </a:p>
          <a:p>
            <a:r>
              <a:rPr lang="es-ES" sz="1600" smtClean="0"/>
              <a:t>Ej. Operaciones de conjuntos utilizando asociación: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s-ES" sz="1600" smtClean="0"/>
              <a:t>Dividir las dos relaciones utilizando la misma función de asociación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s-ES" sz="1600" smtClean="0"/>
              <a:t>Procesar cada partición  </a:t>
            </a:r>
            <a:r>
              <a:rPr lang="es-ES" sz="1600" i="1" smtClean="0"/>
              <a:t>i</a:t>
            </a:r>
            <a:r>
              <a:rPr lang="es-ES" sz="1600" smtClean="0"/>
              <a:t> de la siguiente forma.  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s-ES" sz="1600" smtClean="0"/>
              <a:t>Utilizar una función de asociación diferente, construir un índice asociativo en memoria sobre </a:t>
            </a:r>
            <a:r>
              <a:rPr lang="es-ES" sz="1600" i="1" smtClean="0"/>
              <a:t>r</a:t>
            </a:r>
            <a:r>
              <a:rPr lang="es-ES" sz="1600" i="1" baseline="-25000" smtClean="0"/>
              <a:t>i</a:t>
            </a:r>
            <a:r>
              <a:rPr lang="es-ES" sz="1600" smtClean="0"/>
              <a:t>.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s-ES" sz="1600" smtClean="0"/>
              <a:t>Procesar s</a:t>
            </a:r>
            <a:r>
              <a:rPr lang="es-ES" sz="1600" baseline="-25000" smtClean="0"/>
              <a:t>i</a:t>
            </a:r>
            <a:r>
              <a:rPr lang="es-ES" sz="1600" smtClean="0"/>
              <a:t> de la siguiente forma</a:t>
            </a:r>
          </a:p>
          <a:p>
            <a:pPr marL="1543050" lvl="3" indent="-342900">
              <a:buFont typeface="Monotype Sorts" pitchFamily="2" charset="2"/>
              <a:buChar char="l"/>
            </a:pPr>
            <a:r>
              <a:rPr lang="es-ES" sz="1600" i="1" smtClean="0"/>
              <a:t>r </a:t>
            </a:r>
            <a:r>
              <a:rPr lang="es-ES" sz="1600" smtClean="0">
                <a:sym typeface="Symbol" pitchFamily="18" charset="2"/>
              </a:rPr>
              <a:t> </a:t>
            </a:r>
            <a:r>
              <a:rPr lang="es-ES" sz="1600" i="1" smtClean="0">
                <a:sym typeface="Symbol" pitchFamily="18" charset="2"/>
              </a:rPr>
              <a:t>s</a:t>
            </a:r>
            <a:r>
              <a:rPr lang="es-ES" sz="1600" smtClean="0">
                <a:sym typeface="Symbol" pitchFamily="18" charset="2"/>
              </a:rPr>
              <a:t>:  </a:t>
            </a:r>
          </a:p>
          <a:p>
            <a:pPr marL="1885950" lvl="4" indent="-342900">
              <a:buFont typeface="Monotype Sorts" pitchFamily="2" charset="2"/>
              <a:buAutoNum type="arabicPeriod"/>
            </a:pPr>
            <a:r>
              <a:rPr lang="es-ES" sz="1600" smtClean="0">
                <a:sym typeface="Symbol" pitchFamily="18" charset="2"/>
              </a:rPr>
              <a:t>Añadir las tuplas de </a:t>
            </a:r>
            <a:r>
              <a:rPr lang="es-ES" sz="1600" i="1" smtClean="0">
                <a:sym typeface="Symbol" pitchFamily="18" charset="2"/>
              </a:rPr>
              <a:t>s</a:t>
            </a:r>
            <a:r>
              <a:rPr lang="es-ES" sz="1600" i="1" baseline="-25000" smtClean="0">
                <a:sym typeface="Symbol" pitchFamily="18" charset="2"/>
              </a:rPr>
              <a:t>i</a:t>
            </a:r>
            <a:r>
              <a:rPr lang="es-ES" sz="1600" smtClean="0">
                <a:sym typeface="Symbol" pitchFamily="18" charset="2"/>
              </a:rPr>
              <a:t> al índice asociativo si no estaban presentes.</a:t>
            </a:r>
          </a:p>
          <a:p>
            <a:pPr marL="1885950" lvl="4" indent="-342900">
              <a:buFont typeface="Monotype Sorts" pitchFamily="2" charset="2"/>
              <a:buAutoNum type="arabicPeriod"/>
            </a:pPr>
            <a:r>
              <a:rPr lang="es-ES" sz="1600" smtClean="0">
                <a:sym typeface="Symbol" pitchFamily="18" charset="2"/>
              </a:rPr>
              <a:t>Al final de </a:t>
            </a:r>
            <a:r>
              <a:rPr lang="es-ES" sz="1600" i="1" smtClean="0">
                <a:sym typeface="Symbol" pitchFamily="18" charset="2"/>
              </a:rPr>
              <a:t>s</a:t>
            </a:r>
            <a:r>
              <a:rPr lang="es-ES" sz="1600" i="1" baseline="-25000" smtClean="0">
                <a:sym typeface="Symbol" pitchFamily="18" charset="2"/>
              </a:rPr>
              <a:t>i</a:t>
            </a:r>
            <a:r>
              <a:rPr lang="es-ES" sz="1600" smtClean="0">
                <a:sym typeface="Symbol" pitchFamily="18" charset="2"/>
              </a:rPr>
              <a:t> añadir las tuplas del índice asociativo al resultado.</a:t>
            </a:r>
          </a:p>
          <a:p>
            <a:pPr marL="1543050" lvl="3" indent="-342900">
              <a:buFont typeface="Monotype Sorts" pitchFamily="2" charset="2"/>
              <a:buChar char="l"/>
            </a:pPr>
            <a:r>
              <a:rPr lang="es-ES" sz="1600" i="1" smtClean="0">
                <a:sym typeface="Symbol" pitchFamily="18" charset="2"/>
              </a:rPr>
              <a:t>r</a:t>
            </a:r>
            <a:r>
              <a:rPr lang="es-ES" sz="1600" smtClean="0">
                <a:sym typeface="Symbol" pitchFamily="18" charset="2"/>
              </a:rPr>
              <a:t>  </a:t>
            </a:r>
            <a:r>
              <a:rPr lang="es-ES" sz="1600" i="1" smtClean="0">
                <a:sym typeface="Symbol" pitchFamily="18" charset="2"/>
              </a:rPr>
              <a:t>s</a:t>
            </a:r>
            <a:r>
              <a:rPr lang="es-ES" sz="1600" smtClean="0">
                <a:sym typeface="Symbol" pitchFamily="18" charset="2"/>
              </a:rPr>
              <a:t>: </a:t>
            </a:r>
          </a:p>
          <a:p>
            <a:pPr marL="1885950" lvl="4" indent="-342900">
              <a:buFont typeface="Monotype Sorts" pitchFamily="2" charset="2"/>
              <a:buAutoNum type="arabicPeriod"/>
            </a:pPr>
            <a:r>
              <a:rPr lang="es-ES" sz="1600" smtClean="0">
                <a:sym typeface="Symbol" pitchFamily="18" charset="2"/>
              </a:rPr>
              <a:t>Pasar la tupla </a:t>
            </a:r>
            <a:r>
              <a:rPr lang="es-ES" sz="1600" i="1" smtClean="0">
                <a:sym typeface="Symbol" pitchFamily="18" charset="2"/>
              </a:rPr>
              <a:t>s</a:t>
            </a:r>
            <a:r>
              <a:rPr lang="es-ES" sz="1600" i="1" baseline="-25000" smtClean="0">
                <a:sym typeface="Symbol" pitchFamily="18" charset="2"/>
              </a:rPr>
              <a:t>i</a:t>
            </a:r>
            <a:r>
              <a:rPr lang="es-ES" sz="1600" i="1" smtClean="0">
                <a:sym typeface="Symbol" pitchFamily="18" charset="2"/>
              </a:rPr>
              <a:t> </a:t>
            </a:r>
            <a:r>
              <a:rPr lang="es-ES" sz="1600" smtClean="0">
                <a:sym typeface="Symbol" pitchFamily="18" charset="2"/>
              </a:rPr>
              <a:t>al resultado si ya estaba presente en el índice</a:t>
            </a:r>
          </a:p>
          <a:p>
            <a:pPr marL="1543050" lvl="3" indent="-342900">
              <a:buFont typeface="Monotype Sorts" pitchFamily="2" charset="2"/>
              <a:buChar char="l"/>
            </a:pPr>
            <a:r>
              <a:rPr lang="es-ES" sz="1600" smtClean="0">
                <a:sym typeface="Symbol" pitchFamily="18" charset="2"/>
              </a:rPr>
              <a:t> </a:t>
            </a:r>
            <a:r>
              <a:rPr lang="es-ES" sz="1600" i="1" smtClean="0">
                <a:sym typeface="Symbol" pitchFamily="18" charset="2"/>
              </a:rPr>
              <a:t>r</a:t>
            </a:r>
            <a:r>
              <a:rPr lang="es-ES" sz="1600" smtClean="0">
                <a:sym typeface="Symbol" pitchFamily="18" charset="2"/>
              </a:rPr>
              <a:t> – </a:t>
            </a:r>
            <a:r>
              <a:rPr lang="es-ES" sz="1600" i="1" smtClean="0">
                <a:sym typeface="Symbol" pitchFamily="18" charset="2"/>
              </a:rPr>
              <a:t>s:</a:t>
            </a:r>
            <a:r>
              <a:rPr lang="es-ES" sz="1600" smtClean="0">
                <a:sym typeface="Symbol" pitchFamily="18" charset="2"/>
              </a:rPr>
              <a:t> </a:t>
            </a:r>
          </a:p>
          <a:p>
            <a:pPr marL="1885950" lvl="4" indent="-342900">
              <a:buFont typeface="Monotype Sorts" pitchFamily="2" charset="2"/>
              <a:buAutoNum type="arabicPeriod"/>
            </a:pPr>
            <a:r>
              <a:rPr lang="es-ES" sz="1600" smtClean="0">
                <a:sym typeface="Symbol" pitchFamily="18" charset="2"/>
              </a:rPr>
              <a:t>Para cada tupla en </a:t>
            </a:r>
            <a:r>
              <a:rPr lang="es-ES" sz="1600" i="1" smtClean="0">
                <a:sym typeface="Symbol" pitchFamily="18" charset="2"/>
              </a:rPr>
              <a:t>s</a:t>
            </a:r>
            <a:r>
              <a:rPr lang="es-ES" sz="1600" i="1" baseline="-25000" smtClean="0">
                <a:sym typeface="Symbol" pitchFamily="18" charset="2"/>
              </a:rPr>
              <a:t>i</a:t>
            </a:r>
            <a:r>
              <a:rPr lang="es-ES" sz="1600" i="1" smtClean="0">
                <a:sym typeface="Symbol" pitchFamily="18" charset="2"/>
              </a:rPr>
              <a:t>, </a:t>
            </a:r>
            <a:r>
              <a:rPr lang="es-ES" sz="1600" smtClean="0">
                <a:sym typeface="Symbol" pitchFamily="18" charset="2"/>
              </a:rPr>
              <a:t>si está presente en el índice, suprimirla del índice asociativo. </a:t>
            </a:r>
          </a:p>
          <a:p>
            <a:pPr marL="1885950" lvl="4" indent="-342900">
              <a:buFont typeface="Monotype Sorts" pitchFamily="2" charset="2"/>
              <a:buAutoNum type="arabicPeriod"/>
            </a:pPr>
            <a:r>
              <a:rPr lang="es-ES" sz="1600" smtClean="0">
                <a:sym typeface="Symbol" pitchFamily="18" charset="2"/>
              </a:rPr>
              <a:t>Al final de </a:t>
            </a:r>
            <a:r>
              <a:rPr lang="es-ES" sz="1600" i="1" smtClean="0">
                <a:sym typeface="Symbol" pitchFamily="18" charset="2"/>
              </a:rPr>
              <a:t>s</a:t>
            </a:r>
            <a:r>
              <a:rPr lang="es-ES" sz="1600" i="1" baseline="-25000" smtClean="0">
                <a:sym typeface="Symbol" pitchFamily="18" charset="2"/>
              </a:rPr>
              <a:t>i</a:t>
            </a:r>
            <a:r>
              <a:rPr lang="es-ES" sz="1600" smtClean="0">
                <a:sym typeface="Symbol" pitchFamily="18" charset="2"/>
              </a:rPr>
              <a:t> añadir las tuplas restantes del índice asociativo al resultado</a:t>
            </a:r>
            <a:r>
              <a:rPr lang="en-US" sz="1600" smtClean="0"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Otras operaciones:</a:t>
            </a:r>
            <a:r>
              <a:rPr lang="en-US" smtClean="0"/>
              <a:t> </a:t>
            </a:r>
            <a:r>
              <a:rPr lang="es-ES" smtClean="0"/>
              <a:t>Reunión externa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30263"/>
            <a:ext cx="8847137" cy="5130800"/>
          </a:xfrm>
        </p:spPr>
        <p:txBody>
          <a:bodyPr/>
          <a:lstStyle/>
          <a:p>
            <a:pPr>
              <a:defRPr/>
            </a:pPr>
            <a:r>
              <a:rPr lang="es-ES" smtClean="0"/>
              <a:t>La </a:t>
            </a:r>
            <a:r>
              <a:rPr lang="es-ES" b="1" smtClean="0"/>
              <a:t>reunión externa</a:t>
            </a:r>
            <a:r>
              <a:rPr lang="es-ES" smtClean="0"/>
              <a:t> se puede calcular como</a:t>
            </a:r>
            <a:endParaRPr lang="en-US" smtClean="0"/>
          </a:p>
          <a:p>
            <a:pPr lvl="1">
              <a:defRPr/>
            </a:pPr>
            <a:r>
              <a:rPr lang="es-ES" smtClean="0"/>
              <a:t>Una reunión seguida por una suma de tuplas que no participan rellenas de nulos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s-ES" smtClean="0"/>
              <a:t>modificando los algoritmos de reunión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s-ES" smtClean="0"/>
              <a:t>Modificando la reunión por mezcla para calcular</a:t>
            </a:r>
            <a:r>
              <a:rPr lang="es-E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i="1" smtClean="0"/>
              <a:t>r         </a:t>
            </a:r>
            <a:r>
              <a:rPr lang="en-US" i="1" smtClean="0">
                <a:sym typeface="Symbol" pitchFamily="18" charset="2"/>
              </a:rPr>
              <a:t>s</a:t>
            </a:r>
            <a:endParaRPr lang="en-US" smtClean="0"/>
          </a:p>
          <a:p>
            <a:pPr lvl="1">
              <a:defRPr/>
            </a:pPr>
            <a:r>
              <a:rPr lang="es-ES" smtClean="0"/>
              <a:t>En </a:t>
            </a:r>
            <a:r>
              <a:rPr lang="es-ES" i="1" smtClean="0"/>
              <a:t>r         s</a:t>
            </a:r>
            <a:r>
              <a:rPr lang="es-ES" smtClean="0"/>
              <a:t>, las tuplas que no participan son esas en </a:t>
            </a:r>
            <a:r>
              <a:rPr lang="es-ES" i="1" smtClean="0"/>
              <a:t>r </a:t>
            </a:r>
            <a:r>
              <a:rPr lang="es-ES" smtClean="0"/>
              <a:t>– </a:t>
            </a:r>
            <a:r>
              <a:rPr lang="es-ES" smtClean="0">
                <a:sym typeface="Symbol" pitchFamily="18" charset="2"/>
              </a:rPr>
              <a:t></a:t>
            </a:r>
            <a:r>
              <a:rPr lang="es-ES" i="1" baseline="-25000" smtClean="0"/>
              <a:t>R</a:t>
            </a:r>
            <a:r>
              <a:rPr lang="es-ES" smtClean="0"/>
              <a:t>(</a:t>
            </a:r>
            <a:r>
              <a:rPr lang="es-ES" i="1" smtClean="0"/>
              <a:t>r     s</a:t>
            </a:r>
            <a:r>
              <a:rPr lang="es-ES" smtClean="0"/>
              <a:t>)</a:t>
            </a:r>
            <a:endParaRPr lang="en-US" smtClean="0">
              <a:sym typeface="Greek Symbols" pitchFamily="18" charset="2"/>
            </a:endParaRPr>
          </a:p>
          <a:p>
            <a:pPr lvl="1">
              <a:defRPr/>
            </a:pPr>
            <a:r>
              <a:rPr lang="es-ES" smtClean="0"/>
              <a:t>Modificando la reunión por mezcla para calcular </a:t>
            </a:r>
            <a:r>
              <a:rPr lang="es-ES" i="1" smtClean="0"/>
              <a:t>r         s.</a:t>
            </a:r>
            <a:r>
              <a:rPr lang="en-US" i="1" smtClean="0"/>
              <a:t>  </a:t>
            </a:r>
            <a:r>
              <a:rPr lang="es-ES" smtClean="0"/>
              <a:t>Durante la mezcla, por cada tupla 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i="1" smtClean="0"/>
              <a:t> </a:t>
            </a:r>
            <a:r>
              <a:rPr lang="es-ES" smtClean="0"/>
              <a:t>de </a:t>
            </a:r>
            <a:r>
              <a:rPr lang="es-ES" i="1" smtClean="0"/>
              <a:t>r </a:t>
            </a:r>
            <a:r>
              <a:rPr lang="es-ES" smtClean="0"/>
              <a:t>que no se asocia a ninguna tupla de </a:t>
            </a:r>
            <a:r>
              <a:rPr lang="es-ES" i="1" smtClean="0"/>
              <a:t>s, </a:t>
            </a:r>
            <a:r>
              <a:rPr lang="es-ES" smtClean="0"/>
              <a:t>resulta </a:t>
            </a:r>
            <a:r>
              <a:rPr lang="es-ES" i="1" smtClean="0"/>
              <a:t>t</a:t>
            </a:r>
            <a:r>
              <a:rPr lang="es-ES" i="1" baseline="-25000" smtClean="0"/>
              <a:t>r</a:t>
            </a:r>
            <a:r>
              <a:rPr lang="es-ES" smtClean="0"/>
              <a:t> rellenada con nulos</a:t>
            </a:r>
            <a:r>
              <a:rPr lang="en-US" smtClean="0">
                <a:sym typeface="Symbol" pitchFamily="18" charset="2"/>
              </a:rPr>
              <a:t>.</a:t>
            </a:r>
          </a:p>
          <a:p>
            <a:pPr lvl="1">
              <a:defRPr/>
            </a:pPr>
            <a:r>
              <a:rPr lang="es-ES" smtClean="0"/>
              <a:t>La reunión externa por la derecha y la reunión externa completa, se pueden calcular de forma similar</a:t>
            </a:r>
            <a:r>
              <a:rPr lang="en-US" smtClean="0"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s-ES" smtClean="0"/>
              <a:t>Modificando la reunión por asociación para calcular </a:t>
            </a:r>
            <a:r>
              <a:rPr lang="en-US" i="1" smtClean="0"/>
              <a:t>r         </a:t>
            </a:r>
            <a:r>
              <a:rPr lang="en-US" i="1" smtClean="0">
                <a:sym typeface="Symbol" pitchFamily="18" charset="2"/>
              </a:rPr>
              <a:t>s</a:t>
            </a:r>
            <a:endParaRPr lang="en-US" smtClean="0">
              <a:sym typeface="Symbol" pitchFamily="18" charset="2"/>
            </a:endParaRPr>
          </a:p>
          <a:p>
            <a:pPr lvl="1">
              <a:defRPr/>
            </a:pPr>
            <a:r>
              <a:rPr lang="es-ES" smtClean="0"/>
              <a:t>Si </a:t>
            </a:r>
            <a:r>
              <a:rPr lang="es-ES" i="1" smtClean="0"/>
              <a:t>r</a:t>
            </a:r>
            <a:r>
              <a:rPr lang="es-ES" smtClean="0"/>
              <a:t> es una relación de prueba, la salida no asocia tuplas de </a:t>
            </a:r>
            <a:r>
              <a:rPr lang="es-ES" i="1" smtClean="0"/>
              <a:t>r</a:t>
            </a:r>
            <a:r>
              <a:rPr lang="es-ES" smtClean="0"/>
              <a:t> rellenadas con nulos</a:t>
            </a:r>
            <a:endParaRPr lang="en-US" smtClean="0">
              <a:sym typeface="Symbol" pitchFamily="18" charset="2"/>
            </a:endParaRPr>
          </a:p>
          <a:p>
            <a:pPr lvl="1">
              <a:defRPr/>
            </a:pPr>
            <a:r>
              <a:rPr lang="es-ES" smtClean="0"/>
              <a:t>Si </a:t>
            </a:r>
            <a:r>
              <a:rPr lang="es-ES" i="1" smtClean="0"/>
              <a:t>r</a:t>
            </a:r>
            <a:r>
              <a:rPr lang="es-ES" smtClean="0"/>
              <a:t> es una relación para construir, cuando se prueba se sigue la pista de las tuplas de </a:t>
            </a:r>
            <a:r>
              <a:rPr lang="es-ES" i="1" smtClean="0"/>
              <a:t>r</a:t>
            </a:r>
            <a:r>
              <a:rPr lang="es-ES" smtClean="0"/>
              <a:t> que se corresponden con las de </a:t>
            </a:r>
            <a:r>
              <a:rPr lang="es-ES" i="1" smtClean="0"/>
              <a:t>s</a:t>
            </a:r>
            <a:r>
              <a:rPr lang="es-ES" smtClean="0"/>
              <a:t> .</a:t>
            </a:r>
            <a:r>
              <a:rPr lang="en-US" smtClean="0"/>
              <a:t>  </a:t>
            </a:r>
            <a:r>
              <a:rPr lang="es-ES" smtClean="0"/>
              <a:t>Al final de </a:t>
            </a:r>
            <a:r>
              <a:rPr lang="es-ES" i="1" smtClean="0"/>
              <a:t>s</a:t>
            </a:r>
            <a:r>
              <a:rPr lang="es-ES" i="1" baseline="-25000" smtClean="0"/>
              <a:t>i</a:t>
            </a:r>
            <a:r>
              <a:rPr lang="es-ES" smtClean="0"/>
              <a:t>  se obtienen las tuplas de </a:t>
            </a:r>
            <a:r>
              <a:rPr lang="es-ES" i="1" smtClean="0"/>
              <a:t>r</a:t>
            </a:r>
            <a:r>
              <a:rPr lang="es-ES" smtClean="0"/>
              <a:t> no asociadas, rellenas con nulos</a:t>
            </a:r>
            <a:r>
              <a:rPr lang="es-E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mtClean="0">
              <a:sym typeface="Symbol" pitchFamily="18" charset="2"/>
            </a:endParaRPr>
          </a:p>
          <a:p>
            <a:pPr lvl="1">
              <a:defRPr/>
            </a:pPr>
            <a:endParaRPr lang="en-US" smtClean="0">
              <a:sym typeface="Symbol" pitchFamily="18" charset="2"/>
            </a:endParaRPr>
          </a:p>
          <a:p>
            <a:pPr lvl="1">
              <a:defRPr/>
            </a:pPr>
            <a:endParaRPr lang="en-US" i="1" smtClean="0">
              <a:sym typeface="Symbol" pitchFamily="18" charset="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p:oleObj spid="_x0000_s3074" name="Equation" r:id="rId3" imgW="152280" imgH="291960" progId="Equation.3">
              <p:embed/>
            </p:oleObj>
          </a:graphicData>
        </a:graphic>
      </p:graphicFrame>
      <p:sp>
        <p:nvSpPr>
          <p:cNvPr id="3077" name="AutoShape 7"/>
          <p:cNvSpPr>
            <a:spLocks noChangeArrowheads="1"/>
          </p:cNvSpPr>
          <p:nvPr/>
        </p:nvSpPr>
        <p:spPr bwMode="auto">
          <a:xfrm rot="5400000">
            <a:off x="7367587" y="268763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3078" name="Group 16"/>
          <p:cNvGrpSpPr>
            <a:grpSpLocks/>
          </p:cNvGrpSpPr>
          <p:nvPr/>
        </p:nvGrpSpPr>
        <p:grpSpPr bwMode="auto">
          <a:xfrm>
            <a:off x="1655763" y="2686050"/>
            <a:ext cx="414337" cy="209550"/>
            <a:chOff x="1253" y="1795"/>
            <a:chExt cx="261" cy="132"/>
          </a:xfrm>
        </p:grpSpPr>
        <p:sp>
          <p:nvSpPr>
            <p:cNvPr id="3091" name="AutoShape 9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92" name="Line 10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093" name="Line 11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3079" name="Group 17"/>
          <p:cNvGrpSpPr>
            <a:grpSpLocks/>
          </p:cNvGrpSpPr>
          <p:nvPr/>
        </p:nvGrpSpPr>
        <p:grpSpPr bwMode="auto">
          <a:xfrm>
            <a:off x="6207125" y="3068638"/>
            <a:ext cx="414338" cy="209550"/>
            <a:chOff x="1253" y="1795"/>
            <a:chExt cx="261" cy="132"/>
          </a:xfrm>
        </p:grpSpPr>
        <p:sp>
          <p:nvSpPr>
            <p:cNvPr id="3088" name="AutoShape 18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89" name="Line 19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090" name="Line 20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3080" name="Group 21"/>
          <p:cNvGrpSpPr>
            <a:grpSpLocks/>
          </p:cNvGrpSpPr>
          <p:nvPr/>
        </p:nvGrpSpPr>
        <p:grpSpPr bwMode="auto">
          <a:xfrm>
            <a:off x="6194425" y="4611688"/>
            <a:ext cx="414338" cy="209550"/>
            <a:chOff x="1253" y="1795"/>
            <a:chExt cx="261" cy="132"/>
          </a:xfrm>
        </p:grpSpPr>
        <p:sp>
          <p:nvSpPr>
            <p:cNvPr id="3085" name="AutoShape 22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86" name="Line 23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087" name="Line 24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3081" name="Group 25"/>
          <p:cNvGrpSpPr>
            <a:grpSpLocks/>
          </p:cNvGrpSpPr>
          <p:nvPr/>
        </p:nvGrpSpPr>
        <p:grpSpPr bwMode="auto">
          <a:xfrm>
            <a:off x="5811838" y="2309813"/>
            <a:ext cx="414337" cy="209550"/>
            <a:chOff x="1253" y="1795"/>
            <a:chExt cx="261" cy="132"/>
          </a:xfrm>
        </p:grpSpPr>
        <p:sp>
          <p:nvSpPr>
            <p:cNvPr id="3082" name="AutoShape 26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83" name="Line 27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3084" name="Line 28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Evaluación de expresiones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Hasta ahora:</a:t>
            </a:r>
            <a:r>
              <a:rPr lang="en-US" smtClean="0"/>
              <a:t> </a:t>
            </a:r>
            <a:r>
              <a:rPr lang="es-ES" smtClean="0"/>
              <a:t>se han visto algoritmos para operaciones individuales</a:t>
            </a:r>
            <a:endParaRPr lang="en-US" smtClean="0"/>
          </a:p>
          <a:p>
            <a:pPr>
              <a:defRPr/>
            </a:pPr>
            <a:r>
              <a:rPr lang="es-ES" smtClean="0"/>
              <a:t>Alternativas para evaluar un árbol de expresiones completo</a:t>
            </a:r>
            <a:endParaRPr lang="en-US" smtClean="0"/>
          </a:p>
          <a:p>
            <a:pPr lvl="1">
              <a:defRPr/>
            </a:pPr>
            <a:r>
              <a:rPr lang="es-ES" b="1" smtClean="0"/>
              <a:t>Materialización</a:t>
            </a:r>
            <a:r>
              <a:rPr lang="es-ES" smtClean="0"/>
              <a:t>:</a:t>
            </a:r>
            <a:r>
              <a:rPr lang="en-US" smtClean="0"/>
              <a:t>  </a:t>
            </a:r>
            <a:r>
              <a:rPr lang="es-ES" smtClean="0"/>
              <a:t>generación de resultados de una expresión cuyas entradas son relaciones o ya están calculadas, </a:t>
            </a:r>
            <a:r>
              <a:rPr lang="es-ES" b="1" smtClean="0"/>
              <a:t>materializada</a:t>
            </a:r>
            <a:r>
              <a:rPr lang="es-ES" smtClean="0"/>
              <a:t> (almacenada) sobre disco.</a:t>
            </a:r>
            <a:r>
              <a:rPr lang="en-US" smtClean="0"/>
              <a:t>  </a:t>
            </a:r>
            <a:r>
              <a:rPr lang="es-ES" smtClean="0"/>
              <a:t>Repetir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s-ES" b="1" smtClean="0"/>
              <a:t>Encauzamiento</a:t>
            </a:r>
            <a:r>
              <a:rPr lang="es-ES" smtClean="0"/>
              <a:t>:</a:t>
            </a:r>
            <a:r>
              <a:rPr lang="en-US" smtClean="0"/>
              <a:t>  </a:t>
            </a:r>
            <a:r>
              <a:rPr lang="es-ES" smtClean="0"/>
              <a:t>transmitir tuplas para operaciones primarias, incluso cuando se está ejecutando una operación</a:t>
            </a:r>
            <a:endParaRPr lang="en-US" smtClean="0"/>
          </a:p>
          <a:p>
            <a:pPr>
              <a:defRPr/>
            </a:pPr>
            <a:r>
              <a:rPr lang="es-ES" smtClean="0"/>
              <a:t>Se estudian las alternativas anteriores con más detalle</a:t>
            </a:r>
            <a:endParaRPr lang="en-US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Materialización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4388" y="1093788"/>
            <a:ext cx="807243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Evaluación materializada</a:t>
            </a:r>
            <a:r>
              <a:rPr lang="es-ES" smtClean="0"/>
              <a:t>:</a:t>
            </a:r>
            <a:r>
              <a:rPr lang="en-US" smtClean="0"/>
              <a:t>  </a:t>
            </a:r>
            <a:r>
              <a:rPr lang="es-ES" smtClean="0"/>
              <a:t>se evalúa una operación cada vez, empezando por el nivel inferior.</a:t>
            </a:r>
            <a:r>
              <a:rPr lang="en-US" smtClean="0"/>
              <a:t>  </a:t>
            </a:r>
            <a:r>
              <a:rPr lang="es-ES" smtClean="0"/>
              <a:t>Se emplean resultados intermedios materializados en relaciones temporales para evaluar operaciones del siguiente nivel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Por ejemplo, en la figura siguiente, calcular y almacenar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s-ES" smtClean="0"/>
              <a:t>entonces calcula para almacenar su reunión con </a:t>
            </a:r>
            <a:r>
              <a:rPr lang="es-ES" i="1" smtClean="0"/>
              <a:t>cliente </a:t>
            </a:r>
            <a:r>
              <a:rPr lang="es-ES" smtClean="0"/>
              <a:t>y finalmente calcular las proyecciones sobre </a:t>
            </a:r>
            <a:r>
              <a:rPr lang="es-ES" i="1" smtClean="0"/>
              <a:t>nombre-cliente</a:t>
            </a:r>
            <a:r>
              <a:rPr lang="en-US" i="1" smtClean="0"/>
              <a:t>. </a:t>
            </a:r>
          </a:p>
        </p:txBody>
      </p:sp>
      <p:grpSp>
        <p:nvGrpSpPr>
          <p:cNvPr id="50180" name="Group 21"/>
          <p:cNvGrpSpPr>
            <a:grpSpLocks/>
          </p:cNvGrpSpPr>
          <p:nvPr/>
        </p:nvGrpSpPr>
        <p:grpSpPr bwMode="auto">
          <a:xfrm>
            <a:off x="3090863" y="2493963"/>
            <a:ext cx="2249487" cy="438150"/>
            <a:chOff x="1939" y="1571"/>
            <a:chExt cx="1417" cy="276"/>
          </a:xfrm>
        </p:grpSpPr>
        <p:sp>
          <p:nvSpPr>
            <p:cNvPr id="50182" name="Rectangle 12"/>
            <p:cNvSpPr>
              <a:spLocks noChangeArrowheads="1"/>
            </p:cNvSpPr>
            <p:nvPr/>
          </p:nvSpPr>
          <p:spPr bwMode="auto">
            <a:xfrm>
              <a:off x="2330" y="1700"/>
              <a:ext cx="6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ymbol" pitchFamily="18" charset="2"/>
                </a:rPr>
                <a:t>&lt;</a:t>
              </a:r>
              <a:endParaRPr lang="en-US" sz="1800"/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3292" y="1593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1800"/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2663" y="1593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1800"/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2415" y="1712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2500</a:t>
              </a:r>
              <a:endParaRPr lang="en-US" sz="1800"/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2732" y="1593"/>
              <a:ext cx="5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cuenta</a:t>
              </a:r>
              <a:endParaRPr lang="en-US" sz="1800"/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2080" y="1713"/>
              <a:ext cx="24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 New Roman" pitchFamily="18" charset="0"/>
                </a:rPr>
                <a:t>saldo</a:t>
              </a:r>
              <a:endParaRPr lang="en-US" sz="1800"/>
            </a:p>
          </p:txBody>
        </p:sp>
        <p:sp>
          <p:nvSpPr>
            <p:cNvPr id="50188" name="Rectangle 13"/>
            <p:cNvSpPr>
              <a:spLocks noChangeArrowheads="1"/>
            </p:cNvSpPr>
            <p:nvPr/>
          </p:nvSpPr>
          <p:spPr bwMode="auto">
            <a:xfrm>
              <a:off x="1939" y="1571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1800"/>
            </a:p>
          </p:txBody>
        </p:sp>
      </p:grpSp>
      <p:pic>
        <p:nvPicPr>
          <p:cNvPr id="50181" name="Picture 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790825" y="3789363"/>
            <a:ext cx="3754438" cy="2459037"/>
          </a:xfrm>
          <a:noFill/>
          <a:ln w="57150" cap="flat" cmpd="thickThin">
            <a:solidFill>
              <a:schemeClr val="tx2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Materialización (cont.)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394700" cy="4876800"/>
          </a:xfrm>
        </p:spPr>
        <p:txBody>
          <a:bodyPr/>
          <a:lstStyle/>
          <a:p>
            <a:pPr>
              <a:defRPr/>
            </a:pPr>
            <a:r>
              <a:rPr lang="es-ES" smtClean="0"/>
              <a:t>La evaluación materializada siempre es aplicable</a:t>
            </a:r>
            <a:endParaRPr lang="en-US" smtClean="0"/>
          </a:p>
          <a:p>
            <a:pPr>
              <a:defRPr/>
            </a:pPr>
            <a:r>
              <a:rPr lang="es-ES" smtClean="0"/>
              <a:t>El coste de grabar los resultados sobre disco y de volver a leerlos puede ser muy alto</a:t>
            </a:r>
            <a:endParaRPr lang="en-US" smtClean="0"/>
          </a:p>
          <a:p>
            <a:pPr lvl="1">
              <a:defRPr/>
            </a:pPr>
            <a:r>
              <a:rPr lang="es-ES" smtClean="0"/>
              <a:t>Nuestras fórmulas de costes para operaciones no tienen en cuenta el coste de grabar resultados sobre disco, así</a:t>
            </a:r>
            <a:endParaRPr lang="en-US" smtClean="0"/>
          </a:p>
          <a:p>
            <a:pPr lvl="2">
              <a:defRPr/>
            </a:pPr>
            <a:r>
              <a:rPr lang="es-ES" smtClean="0"/>
              <a:t>Coste global  =  Suma de costes de la operaciones individuales + </a:t>
            </a:r>
            <a:br>
              <a:rPr lang="es-ES" smtClean="0"/>
            </a:br>
            <a:r>
              <a:rPr lang="es-ES" smtClean="0"/>
              <a:t>                          coste de grabar resultados intermedios sobre </a:t>
            </a:r>
            <a:br>
              <a:rPr lang="es-ES" smtClean="0"/>
            </a:br>
            <a:r>
              <a:rPr lang="es-ES" smtClean="0"/>
              <a:t>                          disco</a:t>
            </a:r>
            <a:endParaRPr lang="en-US" smtClean="0"/>
          </a:p>
          <a:p>
            <a:pPr>
              <a:defRPr/>
            </a:pPr>
            <a:r>
              <a:rPr lang="es-ES" smtClean="0">
                <a:solidFill>
                  <a:schemeClr val="tx2"/>
                </a:solidFill>
              </a:rPr>
              <a:t>Memoria intermedia doble</a:t>
            </a:r>
            <a:r>
              <a:rPr lang="es-ES" smtClean="0"/>
              <a:t>:</a:t>
            </a:r>
            <a:r>
              <a:rPr lang="en-US" smtClean="0"/>
              <a:t> </a:t>
            </a:r>
            <a:r>
              <a:rPr lang="es-ES" smtClean="0"/>
              <a:t>se emplean dos memorias intermedias de salida por cada operación, cuando una está llena la graba en disco mientras la otra se va llenando</a:t>
            </a:r>
            <a:endParaRPr lang="en-US" smtClean="0"/>
          </a:p>
          <a:p>
            <a:pPr lvl="1">
              <a:defRPr/>
            </a:pPr>
            <a:r>
              <a:rPr lang="es-ES" smtClean="0"/>
              <a:t>Permite solapar escrituras en disco con cálculo y reduce el tiempo de ejecución</a:t>
            </a:r>
            <a:endParaRPr lang="en-US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Encauzamiento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553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811213"/>
            <a:ext cx="8528050" cy="5283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" b="1" smtClean="0">
                <a:solidFill>
                  <a:schemeClr val="tx2"/>
                </a:solidFill>
              </a:rPr>
              <a:t>Evaluación del encauzamiento</a:t>
            </a:r>
            <a:r>
              <a:rPr lang="es-ES" smtClean="0"/>
              <a:t>:</a:t>
            </a:r>
            <a:r>
              <a:rPr lang="en-US" smtClean="0"/>
              <a:t>  </a:t>
            </a:r>
            <a:r>
              <a:rPr lang="es-ES" smtClean="0"/>
              <a:t>se evalúan varias operaciones simultáneamente, pasando los resultados de una operación a la siguiente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s-ES" smtClean="0"/>
              <a:t>Por ejemplo, en el árbol de la expresión anterior, no se almacena el resultado de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</a:p>
          <a:p>
            <a:pPr marL="819150" lvl="1">
              <a:lnSpc>
                <a:spcPct val="90000"/>
              </a:lnSpc>
              <a:defRPr/>
            </a:pPr>
            <a:r>
              <a:rPr lang="es-ES" smtClean="0"/>
              <a:t>en su lugar, las tuplas pasan directamente a la reunión.</a:t>
            </a:r>
            <a:r>
              <a:rPr lang="en-US" smtClean="0"/>
              <a:t>  </a:t>
            </a:r>
            <a:r>
              <a:rPr lang="es-ES" smtClean="0"/>
              <a:t>Análogamente, no se almacena el resultado de la reunión, pasan directamente las tuplas a proyección</a:t>
            </a:r>
            <a:r>
              <a:rPr lang="en-US" smtClean="0"/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s-ES" smtClean="0"/>
              <a:t>Mucho más barato que la materialización:</a:t>
            </a:r>
            <a:r>
              <a:rPr lang="en-US" smtClean="0"/>
              <a:t> </a:t>
            </a:r>
            <a:r>
              <a:rPr lang="es-ES" smtClean="0"/>
              <a:t>no es necesario almacenar una relación temporal en el disco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s-ES" smtClean="0"/>
              <a:t>El encauzamiento puede no ser siempre posible – por ejemplo, ordenar, reunión por asociación</a:t>
            </a:r>
            <a:r>
              <a:rPr lang="en-US" smtClean="0"/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s-ES" smtClean="0"/>
              <a:t>Para que el encauzamiento sea efectivo, emplear algoritmos de evaluación que generan tuplas de salida, incluso cuando las tuplas se reciben de las entradas para la operación</a:t>
            </a:r>
            <a:r>
              <a:rPr lang="en-US" smtClean="0"/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s-ES" smtClean="0"/>
              <a:t>Los encauzamientos se pueden ejecutar de dos maneras:</a:t>
            </a:r>
            <a:r>
              <a:rPr lang="en-US" smtClean="0"/>
              <a:t>  </a:t>
            </a:r>
            <a:r>
              <a:rPr lang="es-ES" smtClean="0">
                <a:solidFill>
                  <a:schemeClr val="tx2"/>
                </a:solidFill>
              </a:rPr>
              <a:t>demanda impulsada</a:t>
            </a:r>
            <a:r>
              <a:rPr lang="es-ES" smtClean="0"/>
              <a:t> y </a:t>
            </a:r>
            <a:r>
              <a:rPr lang="es-ES" smtClean="0">
                <a:solidFill>
                  <a:schemeClr val="tx2"/>
                </a:solidFill>
              </a:rPr>
              <a:t>productor impulsado</a:t>
            </a:r>
            <a:endParaRPr lang="en-US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2228" name="Group 2061"/>
          <p:cNvGrpSpPr>
            <a:grpSpLocks/>
          </p:cNvGrpSpPr>
          <p:nvPr/>
        </p:nvGrpSpPr>
        <p:grpSpPr bwMode="auto">
          <a:xfrm>
            <a:off x="2471738" y="1847850"/>
            <a:ext cx="2767012" cy="582613"/>
            <a:chOff x="1557" y="1460"/>
            <a:chExt cx="1743" cy="253"/>
          </a:xfrm>
        </p:grpSpPr>
        <p:sp>
          <p:nvSpPr>
            <p:cNvPr id="52229" name="Rectangle 2053"/>
            <p:cNvSpPr>
              <a:spLocks noChangeArrowheads="1"/>
            </p:cNvSpPr>
            <p:nvPr/>
          </p:nvSpPr>
          <p:spPr bwMode="auto">
            <a:xfrm>
              <a:off x="3236" y="1506"/>
              <a:ext cx="64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Arial" charset="0"/>
                </a:rPr>
                <a:t>)</a:t>
              </a:r>
              <a:endParaRPr lang="en-US" sz="1800"/>
            </a:p>
          </p:txBody>
        </p:sp>
        <p:sp>
          <p:nvSpPr>
            <p:cNvPr id="52230" name="Rectangle 2054"/>
            <p:cNvSpPr>
              <a:spLocks noChangeArrowheads="1"/>
            </p:cNvSpPr>
            <p:nvPr/>
          </p:nvSpPr>
          <p:spPr bwMode="auto">
            <a:xfrm>
              <a:off x="2583" y="1497"/>
              <a:ext cx="64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Arial" charset="0"/>
                </a:rPr>
                <a:t>(</a:t>
              </a:r>
              <a:endParaRPr lang="en-US" sz="1800"/>
            </a:p>
          </p:txBody>
        </p:sp>
        <p:sp>
          <p:nvSpPr>
            <p:cNvPr id="52231" name="Rectangle 2055"/>
            <p:cNvSpPr>
              <a:spLocks noChangeArrowheads="1"/>
            </p:cNvSpPr>
            <p:nvPr/>
          </p:nvSpPr>
          <p:spPr bwMode="auto">
            <a:xfrm>
              <a:off x="2209" y="1600"/>
              <a:ext cx="304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2500</a:t>
              </a:r>
              <a:endParaRPr lang="en-US" sz="1800"/>
            </a:p>
          </p:txBody>
        </p:sp>
        <p:sp>
          <p:nvSpPr>
            <p:cNvPr id="52232" name="Rectangle 2056"/>
            <p:cNvSpPr>
              <a:spLocks noChangeArrowheads="1"/>
            </p:cNvSpPr>
            <p:nvPr/>
          </p:nvSpPr>
          <p:spPr bwMode="auto">
            <a:xfrm>
              <a:off x="2648" y="1497"/>
              <a:ext cx="57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Arial" charset="0"/>
                </a:rPr>
                <a:t>cuenta</a:t>
              </a:r>
              <a:endParaRPr lang="en-US" sz="1800"/>
            </a:p>
          </p:txBody>
        </p:sp>
        <p:sp>
          <p:nvSpPr>
            <p:cNvPr id="52233" name="Rectangle 2057"/>
            <p:cNvSpPr>
              <a:spLocks noChangeArrowheads="1"/>
            </p:cNvSpPr>
            <p:nvPr/>
          </p:nvSpPr>
          <p:spPr bwMode="auto">
            <a:xfrm>
              <a:off x="1693" y="1591"/>
              <a:ext cx="32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saldo</a:t>
              </a:r>
              <a:endParaRPr lang="en-US" sz="1800"/>
            </a:p>
          </p:txBody>
        </p:sp>
        <p:sp>
          <p:nvSpPr>
            <p:cNvPr id="52234" name="Rectangle 2058"/>
            <p:cNvSpPr>
              <a:spLocks noChangeArrowheads="1"/>
            </p:cNvSpPr>
            <p:nvPr/>
          </p:nvSpPr>
          <p:spPr bwMode="auto">
            <a:xfrm>
              <a:off x="2092" y="1586"/>
              <a:ext cx="75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ymbol" pitchFamily="18" charset="2"/>
                </a:rPr>
                <a:t>&lt;</a:t>
              </a:r>
              <a:endParaRPr lang="en-US" sz="1800"/>
            </a:p>
          </p:txBody>
        </p:sp>
        <p:sp>
          <p:nvSpPr>
            <p:cNvPr id="52235" name="Rectangle 2059"/>
            <p:cNvSpPr>
              <a:spLocks noChangeArrowheads="1"/>
            </p:cNvSpPr>
            <p:nvPr/>
          </p:nvSpPr>
          <p:spPr bwMode="auto">
            <a:xfrm>
              <a:off x="1557" y="1460"/>
              <a:ext cx="11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1800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Encauzamiento (cont.)</a:t>
            </a:r>
            <a:endParaRPr 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74725"/>
            <a:ext cx="8772525" cy="5384800"/>
          </a:xfrm>
        </p:spPr>
        <p:txBody>
          <a:bodyPr/>
          <a:lstStyle/>
          <a:p>
            <a:r>
              <a:rPr lang="es-ES" smtClean="0"/>
              <a:t>En un encauzamiento </a:t>
            </a:r>
            <a:r>
              <a:rPr lang="es-ES" b="1" smtClean="0"/>
              <a:t>bajo demanda </a:t>
            </a:r>
            <a:r>
              <a:rPr lang="es-ES" smtClean="0"/>
              <a:t>o evaluación </a:t>
            </a:r>
            <a:r>
              <a:rPr lang="es-ES" b="1" smtClean="0">
                <a:solidFill>
                  <a:schemeClr val="tx2"/>
                </a:solidFill>
              </a:rPr>
              <a:t>perezosa</a:t>
            </a:r>
            <a:endParaRPr lang="es-ES" smtClean="0"/>
          </a:p>
          <a:p>
            <a:pPr lvl="1"/>
            <a:r>
              <a:rPr lang="es-ES" smtClean="0"/>
              <a:t>El sistema solicita repetidas veces la siguiente tupla desde la operación superior</a:t>
            </a:r>
          </a:p>
          <a:p>
            <a:pPr lvl="1"/>
            <a:r>
              <a:rPr lang="es-ES" smtClean="0"/>
              <a:t>Cada operación solicita la tupla siguiente de las operaciones de los hijos según se necesiten, a la hora de producir su siguiente tupla</a:t>
            </a:r>
          </a:p>
          <a:p>
            <a:pPr lvl="1"/>
            <a:r>
              <a:rPr lang="es-ES" smtClean="0"/>
              <a:t>Entre llamadas, la operación ha de mantener el “</a:t>
            </a:r>
            <a:r>
              <a:rPr lang="es-ES" b="1" smtClean="0">
                <a:solidFill>
                  <a:schemeClr val="tx2"/>
                </a:solidFill>
              </a:rPr>
              <a:t>estado</a:t>
            </a:r>
            <a:r>
              <a:rPr lang="es-ES" smtClean="0"/>
              <a:t>”, por lo que sabe qué devolver a continuación</a:t>
            </a:r>
          </a:p>
          <a:p>
            <a:r>
              <a:rPr lang="es-ES" smtClean="0"/>
              <a:t>En encauzamiento por los</a:t>
            </a:r>
            <a:r>
              <a:rPr lang="es-ES" b="1" smtClean="0"/>
              <a:t> productores </a:t>
            </a:r>
            <a:r>
              <a:rPr lang="es-ES" smtClean="0"/>
              <a:t>o encauzamiento </a:t>
            </a:r>
            <a:r>
              <a:rPr lang="es-ES" b="1" smtClean="0">
                <a:solidFill>
                  <a:schemeClr val="tx2"/>
                </a:solidFill>
              </a:rPr>
              <a:t>impaciente</a:t>
            </a:r>
            <a:endParaRPr lang="es-ES" smtClean="0"/>
          </a:p>
          <a:p>
            <a:pPr lvl="1"/>
            <a:r>
              <a:rPr lang="es-ES" smtClean="0"/>
              <a:t>Los operadores producen tuplas impacientemente y las pasan a sus padres</a:t>
            </a:r>
          </a:p>
          <a:p>
            <a:pPr lvl="2"/>
            <a:r>
              <a:rPr lang="es-ES" smtClean="0"/>
              <a:t>Memoria intermedia mantenida entre operadores, el hijo pone tuplas en memoria intermedia, el padre elimina tuplas de la memoria intermedia</a:t>
            </a:r>
          </a:p>
          <a:p>
            <a:pPr lvl="2"/>
            <a:r>
              <a:rPr lang="es-ES" smtClean="0"/>
              <a:t>si la memoria intermedia está llena, el hijo espera hasta que haya espacio en la memoria intermedia y, entonces, genera más tuplas</a:t>
            </a:r>
          </a:p>
          <a:p>
            <a:pPr lvl="1"/>
            <a:r>
              <a:rPr lang="es-ES" smtClean="0"/>
              <a:t>Operaciones planificadas del sistema que tienen espacio en la memoria intermedia de salida y pueden procesar más tuplas de entrada</a:t>
            </a:r>
          </a:p>
          <a:p>
            <a:r>
              <a:rPr lang="es-ES" smtClean="0"/>
              <a:t>Nombres alternativos: </a:t>
            </a:r>
            <a:r>
              <a:rPr lang="es-ES" b="1" smtClean="0"/>
              <a:t>pull</a:t>
            </a:r>
            <a:r>
              <a:rPr lang="es-ES" smtClean="0"/>
              <a:t>  y </a:t>
            </a:r>
            <a:r>
              <a:rPr lang="es-ES" b="1" smtClean="0"/>
              <a:t>push</a:t>
            </a:r>
            <a:r>
              <a:rPr lang="es-ES" smtClean="0"/>
              <a:t> como modelos de encauzamiento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469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Pasos básicos en el procesamiento de consultas:</a:t>
            </a:r>
            <a:r>
              <a:rPr lang="en-US" smtClean="0"/>
              <a:t> </a:t>
            </a:r>
            <a:r>
              <a:rPr lang="es-ES" smtClean="0"/>
              <a:t>Optimización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43000"/>
            <a:ext cx="8283575" cy="5180013"/>
          </a:xfrm>
        </p:spPr>
        <p:txBody>
          <a:bodyPr/>
          <a:lstStyle/>
          <a:p>
            <a:pPr>
              <a:defRPr/>
            </a:pPr>
            <a:r>
              <a:rPr lang="es-ES" smtClean="0"/>
              <a:t>Una expresión del álgebra relacional puede tener muchas expresiones equivalentes</a:t>
            </a:r>
            <a:endParaRPr lang="en-US" smtClean="0"/>
          </a:p>
          <a:p>
            <a:pPr lvl="1">
              <a:defRPr/>
            </a:pPr>
            <a:r>
              <a:rPr lang="es-ES" smtClean="0"/>
              <a:t>Por ejemplo, </a:t>
            </a:r>
            <a:r>
              <a:rPr lang="es-ES" smtClean="0">
                <a:sym typeface="Symbol" pitchFamily="18" charset="2"/>
              </a:rPr>
              <a:t></a:t>
            </a:r>
            <a:r>
              <a:rPr lang="es-ES" i="1" baseline="-25000" smtClean="0"/>
              <a:t>saldo</a:t>
            </a:r>
            <a:r>
              <a:rPr lang="es-ES" baseline="-25000" smtClean="0">
                <a:sym typeface="Symbol" pitchFamily="18" charset="2"/>
              </a:rPr>
              <a:t></a:t>
            </a:r>
            <a:r>
              <a:rPr lang="es-ES" baseline="-25000" smtClean="0"/>
              <a:t>2500</a:t>
            </a:r>
            <a:r>
              <a:rPr lang="es-ES" smtClean="0"/>
              <a:t>(</a:t>
            </a:r>
            <a:r>
              <a:rPr lang="es-ES" smtClean="0">
                <a:sym typeface="Symbol" pitchFamily="18" charset="2"/>
              </a:rPr>
              <a:t></a:t>
            </a:r>
            <a:r>
              <a:rPr lang="es-ES" i="1" baseline="-25000" smtClean="0"/>
              <a:t>saldo</a:t>
            </a:r>
            <a:r>
              <a:rPr lang="es-ES" smtClean="0"/>
              <a:t>(</a:t>
            </a:r>
            <a:r>
              <a:rPr lang="es-ES" i="1" smtClean="0"/>
              <a:t>cuenta)) </a:t>
            </a:r>
            <a:r>
              <a:rPr lang="es-ES" smtClean="0"/>
              <a:t>es equivalente a </a:t>
            </a:r>
            <a:br>
              <a:rPr lang="es-ES" smtClean="0"/>
            </a:br>
            <a:r>
              <a:rPr lang="es-ES" smtClean="0"/>
              <a:t>                     </a:t>
            </a:r>
            <a:r>
              <a:rPr lang="es-ES" smtClean="0">
                <a:sym typeface="Symbol" pitchFamily="18" charset="2"/>
              </a:rPr>
              <a:t></a:t>
            </a:r>
            <a:r>
              <a:rPr lang="es-ES" baseline="-25000" smtClean="0"/>
              <a:t>saldo</a:t>
            </a:r>
            <a:r>
              <a:rPr lang="es-ES" smtClean="0"/>
              <a:t>(</a:t>
            </a:r>
            <a:r>
              <a:rPr lang="es-ES" smtClean="0">
                <a:sym typeface="Symbol" pitchFamily="18" charset="2"/>
              </a:rPr>
              <a:t></a:t>
            </a:r>
            <a:r>
              <a:rPr lang="es-ES" baseline="-25000" smtClean="0"/>
              <a:t>saldo</a:t>
            </a:r>
            <a:r>
              <a:rPr lang="es-ES" baseline="-25000" smtClean="0">
                <a:sym typeface="Symbol" pitchFamily="18" charset="2"/>
              </a:rPr>
              <a:t></a:t>
            </a:r>
            <a:r>
              <a:rPr lang="es-ES" baseline="-25000" smtClean="0"/>
              <a:t>2500</a:t>
            </a:r>
            <a:r>
              <a:rPr lang="es-ES" smtClean="0"/>
              <a:t>(</a:t>
            </a:r>
            <a:r>
              <a:rPr lang="es-ES" i="1" smtClean="0"/>
              <a:t>cuenta))</a:t>
            </a:r>
            <a:endParaRPr lang="en-US" i="1" smtClean="0">
              <a:sym typeface="Symbol" pitchFamily="18" charset="2"/>
            </a:endParaRPr>
          </a:p>
          <a:p>
            <a:pPr>
              <a:defRPr/>
            </a:pPr>
            <a:r>
              <a:rPr lang="es-ES" smtClean="0"/>
              <a:t>Cada operación de álgebra relacional se puede evaluar empleando uno de los diferentes algoritmos</a:t>
            </a:r>
            <a:endParaRPr lang="en-US" smtClean="0">
              <a:sym typeface="Symbol" pitchFamily="18" charset="2"/>
            </a:endParaRPr>
          </a:p>
          <a:p>
            <a:pPr lvl="1">
              <a:defRPr/>
            </a:pPr>
            <a:r>
              <a:rPr lang="es-ES" smtClean="0"/>
              <a:t>Igualmente, una expresión del álgebra relacional se puede evaluar de muchas maneras</a:t>
            </a:r>
            <a:r>
              <a:rPr lang="en-US" smtClean="0">
                <a:sym typeface="Symbol" pitchFamily="18" charset="2"/>
              </a:rPr>
              <a:t>. </a:t>
            </a:r>
          </a:p>
          <a:p>
            <a:pPr>
              <a:defRPr/>
            </a:pPr>
            <a:r>
              <a:rPr lang="es-ES" smtClean="0"/>
              <a:t>La expresión comentada que especifica la estrategia de evaluación detallada, se denomina </a:t>
            </a:r>
            <a:r>
              <a:rPr lang="es-ES" b="1" smtClean="0">
                <a:solidFill>
                  <a:schemeClr val="tx2"/>
                </a:solidFill>
              </a:rPr>
              <a:t>plan de evaluación</a:t>
            </a:r>
            <a:r>
              <a:rPr lang="en-US" smtClean="0">
                <a:sym typeface="Symbol" pitchFamily="18" charset="2"/>
              </a:rPr>
              <a:t>.</a:t>
            </a:r>
          </a:p>
          <a:p>
            <a:pPr lvl="1">
              <a:defRPr/>
            </a:pPr>
            <a:r>
              <a:rPr lang="es-ES" smtClean="0"/>
              <a:t>Por ejemplo, puede usar un índice sobre </a:t>
            </a:r>
            <a:r>
              <a:rPr lang="es-ES" i="1" smtClean="0"/>
              <a:t>saldo</a:t>
            </a:r>
            <a:r>
              <a:rPr lang="es-ES" smtClean="0"/>
              <a:t> para encontrar las cuentas con </a:t>
            </a:r>
            <a:r>
              <a:rPr lang="es-ES" i="1" smtClean="0"/>
              <a:t>saldo</a:t>
            </a:r>
            <a:r>
              <a:rPr lang="es-ES" smtClean="0"/>
              <a:t> &lt; 2.500</a:t>
            </a:r>
            <a:r>
              <a:rPr lang="en-US" smtClean="0">
                <a:sym typeface="Symbol" pitchFamily="18" charset="2"/>
              </a:rPr>
              <a:t>,</a:t>
            </a:r>
          </a:p>
          <a:p>
            <a:pPr lvl="1">
              <a:defRPr/>
            </a:pPr>
            <a:r>
              <a:rPr lang="es-ES" smtClean="0"/>
              <a:t>o puede llevar a cabo el rastreo de la relación completa y eliminar las cuentas con </a:t>
            </a:r>
            <a:r>
              <a:rPr lang="es-ES" i="1" smtClean="0"/>
              <a:t>saldo</a:t>
            </a:r>
            <a:r>
              <a:rPr lang="es-ES" smtClean="0"/>
              <a:t> </a:t>
            </a:r>
            <a:r>
              <a:rPr lang="es-ES" smtClean="0">
                <a:sym typeface="Symbol" pitchFamily="18" charset="2"/>
              </a:rPr>
              <a:t></a:t>
            </a:r>
            <a:r>
              <a:rPr lang="es-ES" smtClean="0"/>
              <a:t> 2.500</a:t>
            </a:r>
            <a:endParaRPr lang="en-US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Encauzamiento (cont.)</a:t>
            </a:r>
            <a:endParaRPr 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093788"/>
            <a:ext cx="8054975" cy="5068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Implementación de encauzamiento bajo demanda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Cada operación se implementa como un </a:t>
            </a:r>
            <a:r>
              <a:rPr lang="es-ES" b="1" smtClean="0">
                <a:solidFill>
                  <a:schemeClr val="tx2"/>
                </a:solidFill>
              </a:rPr>
              <a:t>iterador</a:t>
            </a:r>
            <a:r>
              <a:rPr lang="es-ES" smtClean="0"/>
              <a:t>, implementando las operaciones siguientes</a:t>
            </a:r>
          </a:p>
          <a:p>
            <a:pPr lvl="2">
              <a:lnSpc>
                <a:spcPct val="90000"/>
              </a:lnSpc>
            </a:pPr>
            <a:r>
              <a:rPr lang="es-ES" smtClean="0"/>
              <a:t>abrir()</a:t>
            </a:r>
          </a:p>
          <a:p>
            <a:pPr lvl="3">
              <a:lnSpc>
                <a:spcPct val="90000"/>
              </a:lnSpc>
            </a:pPr>
            <a:r>
              <a:rPr lang="es-ES" smtClean="0"/>
              <a:t>Por ejemplo, explorador de archivo:  inicializar el explorador de archivo</a:t>
            </a:r>
          </a:p>
          <a:p>
            <a:pPr lvl="4">
              <a:lnSpc>
                <a:spcPct val="90000"/>
              </a:lnSpc>
            </a:pPr>
            <a:r>
              <a:rPr lang="es-ES" smtClean="0"/>
              <a:t>estado: el puntero al principio del archivo</a:t>
            </a:r>
          </a:p>
          <a:p>
            <a:pPr lvl="3">
              <a:lnSpc>
                <a:spcPct val="90000"/>
              </a:lnSpc>
            </a:pPr>
            <a:r>
              <a:rPr lang="es-ES" smtClean="0"/>
              <a:t>Por ejemplo, reunión por mezcla: ordenar relaciones;</a:t>
            </a:r>
          </a:p>
          <a:p>
            <a:pPr lvl="4">
              <a:lnSpc>
                <a:spcPct val="90000"/>
              </a:lnSpc>
            </a:pPr>
            <a:r>
              <a:rPr lang="es-ES" smtClean="0"/>
              <a:t> estado: el puntero al principio de la relación a ordenar</a:t>
            </a:r>
          </a:p>
          <a:p>
            <a:pPr lvl="2">
              <a:lnSpc>
                <a:spcPct val="90000"/>
              </a:lnSpc>
            </a:pPr>
            <a:r>
              <a:rPr lang="es-ES" smtClean="0"/>
              <a:t> siguiente()</a:t>
            </a:r>
          </a:p>
          <a:p>
            <a:pPr lvl="3">
              <a:lnSpc>
                <a:spcPct val="90000"/>
              </a:lnSpc>
            </a:pPr>
            <a:r>
              <a:rPr lang="es-ES" smtClean="0"/>
              <a:t>Por ejemplo, explorador de archivo: Obtiene la siguiente tupla y avanza y almacena el puntero del archivo</a:t>
            </a:r>
          </a:p>
          <a:p>
            <a:pPr lvl="3">
              <a:lnSpc>
                <a:spcPct val="90000"/>
              </a:lnSpc>
            </a:pPr>
            <a:r>
              <a:rPr lang="es-ES" smtClean="0"/>
              <a:t>Por ejemplo, reunión por mezcla:</a:t>
            </a:r>
            <a:r>
              <a:rPr lang="en-US" smtClean="0"/>
              <a:t>  </a:t>
            </a:r>
            <a:r>
              <a:rPr lang="es-ES" smtClean="0"/>
              <a:t>continua con la mezcla desde el estado anterior hasta que se encuentra la siguiente tupla de salida.</a:t>
            </a:r>
            <a:r>
              <a:rPr lang="en-US" smtClean="0"/>
              <a:t>  </a:t>
            </a:r>
            <a:r>
              <a:rPr lang="es-ES" smtClean="0"/>
              <a:t>Salvar punteros como estado del iterador</a:t>
            </a:r>
          </a:p>
          <a:p>
            <a:pPr lvl="2">
              <a:lnSpc>
                <a:spcPct val="90000"/>
              </a:lnSpc>
            </a:pPr>
            <a:r>
              <a:rPr lang="es-ES" smtClean="0"/>
              <a:t>cerrar()</a:t>
            </a:r>
          </a:p>
          <a:p>
            <a:pPr>
              <a:lnSpc>
                <a:spcPct val="90000"/>
              </a:lnSpc>
            </a:pPr>
            <a:endParaRPr lang="es-E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42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Algoritmos de evaluación para encauzamiento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340725" cy="51974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" smtClean="0"/>
              <a:t>Algunos algoritmos no son capaces de producir resultados, incluso cuando tienen tuplas de entrada </a:t>
            </a:r>
            <a:endParaRPr lang="en-US" smtClean="0"/>
          </a:p>
          <a:p>
            <a:pPr lvl="1">
              <a:lnSpc>
                <a:spcPct val="90000"/>
              </a:lnSpc>
              <a:defRPr/>
            </a:pPr>
            <a:r>
              <a:rPr lang="es-ES" smtClean="0"/>
              <a:t>Por ejemplo, reunión por mezcla o por asociación</a:t>
            </a:r>
            <a:endParaRPr lang="en-US" smtClean="0"/>
          </a:p>
          <a:p>
            <a:pPr lvl="1">
              <a:lnSpc>
                <a:spcPct val="90000"/>
              </a:lnSpc>
              <a:defRPr/>
            </a:pPr>
            <a:r>
              <a:rPr lang="es-ES" smtClean="0"/>
              <a:t>Concluyen en resultados intermedios que se graban en disco y después siempre se vuelven a leer</a:t>
            </a: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s-ES" smtClean="0"/>
              <a:t>Son posibles variantes de algoritmos para generar (al menos algún) resultados al instante, en cuanto las tuplas de entrada son leídas</a:t>
            </a:r>
            <a:endParaRPr lang="en-US" smtClean="0"/>
          </a:p>
          <a:p>
            <a:pPr lvl="1">
              <a:lnSpc>
                <a:spcPct val="90000"/>
              </a:lnSpc>
              <a:defRPr/>
            </a:pPr>
            <a:r>
              <a:rPr lang="es-ES" smtClean="0"/>
              <a:t>Por ejemplo, la reunión por asociación híbrida genera tuplas de salida, incluso como tuplas de relaciones de pruebas se leen en la partición de memoria (división 0)</a:t>
            </a:r>
            <a:endParaRPr lang="en-US" smtClean="0"/>
          </a:p>
          <a:p>
            <a:pPr lvl="1">
              <a:lnSpc>
                <a:spcPct val="90000"/>
              </a:lnSpc>
              <a:defRPr/>
            </a:pPr>
            <a:r>
              <a:rPr lang="es-ES" b="1" smtClean="0">
                <a:solidFill>
                  <a:schemeClr val="tx2"/>
                </a:solidFill>
              </a:rPr>
              <a:t>Técnica de reunión encauzada</a:t>
            </a:r>
            <a:r>
              <a:rPr lang="es-ES" smtClean="0"/>
              <a:t>:</a:t>
            </a:r>
            <a:r>
              <a:rPr lang="en-US" smtClean="0"/>
              <a:t> </a:t>
            </a:r>
            <a:r>
              <a:rPr lang="es-ES" smtClean="0"/>
              <a:t>La reunión por asociación híbrida, modificada para las tuplas de la división 0 de la memoria intermedia de ambas relaciones en memora, leyéndolas cuando se hacen disponibles y obteniendo los resultados de cualquier correspondencia entre las tuplas de la división 0</a:t>
            </a:r>
            <a:endParaRPr lang="en-US" smtClean="0"/>
          </a:p>
          <a:p>
            <a:pPr lvl="2">
              <a:lnSpc>
                <a:spcPct val="90000"/>
              </a:lnSpc>
              <a:defRPr/>
            </a:pPr>
            <a:r>
              <a:rPr lang="es-ES" smtClean="0"/>
              <a:t>Cuando se encuentra una nueva tupla r</a:t>
            </a:r>
            <a:r>
              <a:rPr lang="es-ES" baseline="-25000" smtClean="0"/>
              <a:t>0</a:t>
            </a:r>
            <a:r>
              <a:rPr lang="es-ES" smtClean="0"/>
              <a:t>, se asocia con la tuplas existentes s</a:t>
            </a:r>
            <a:r>
              <a:rPr lang="es-ES" baseline="-25000" smtClean="0"/>
              <a:t>0</a:t>
            </a:r>
            <a:r>
              <a:rPr lang="es-ES" smtClean="0"/>
              <a:t>, se obtiene la equivalente y se guarda en r</a:t>
            </a:r>
            <a:r>
              <a:rPr lang="es-ES" baseline="-25000" smtClean="0"/>
              <a:t>0</a:t>
            </a:r>
            <a:endParaRPr lang="en-US" smtClean="0"/>
          </a:p>
          <a:p>
            <a:pPr lvl="2">
              <a:lnSpc>
                <a:spcPct val="90000"/>
              </a:lnSpc>
              <a:defRPr/>
            </a:pPr>
            <a:r>
              <a:rPr lang="es-ES" smtClean="0"/>
              <a:t>Análogamente para las tuplas s</a:t>
            </a:r>
            <a:r>
              <a:rPr lang="es-ES" baseline="-25000" smtClean="0"/>
              <a:t>0</a:t>
            </a:r>
            <a:endParaRPr lang="en-US" b="1" baseline="-2500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Fin del Capítulo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Pasos básicos:</a:t>
            </a:r>
            <a:r>
              <a:rPr lang="en-US" smtClean="0"/>
              <a:t> </a:t>
            </a:r>
            <a:r>
              <a:rPr lang="es-ES" smtClean="0"/>
              <a:t>Optimización (Cont.)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smtClean="0">
                <a:solidFill>
                  <a:schemeClr val="tx2"/>
                </a:solidFill>
              </a:rPr>
              <a:t>Optimización de consultas</a:t>
            </a:r>
            <a:r>
              <a:rPr lang="es-ES" smtClean="0"/>
              <a:t>:</a:t>
            </a:r>
            <a:r>
              <a:rPr lang="en-US" smtClean="0"/>
              <a:t> </a:t>
            </a:r>
            <a:r>
              <a:rPr lang="es-ES" smtClean="0"/>
              <a:t>Entre todos los planes de evaluación equivalentes, seleccionar el de menor coste</a:t>
            </a:r>
            <a:r>
              <a:rPr lang="en-US" smtClean="0">
                <a:sym typeface="Symbol" pitchFamily="18" charset="2"/>
              </a:rPr>
              <a:t>. </a:t>
            </a:r>
          </a:p>
          <a:p>
            <a:pPr lvl="1"/>
            <a:r>
              <a:rPr lang="es-ES" smtClean="0"/>
              <a:t>El coste se estima empleando información estadística del catálogo de la base de datos</a:t>
            </a:r>
            <a:endParaRPr lang="en-US" smtClean="0">
              <a:sym typeface="Symbol" pitchFamily="18" charset="2"/>
            </a:endParaRPr>
          </a:p>
          <a:p>
            <a:pPr lvl="2"/>
            <a:r>
              <a:rPr lang="es-ES" smtClean="0"/>
              <a:t>por ejemplo, el número de tuplas de cada relación, el tamaño de la tuplas, etc</a:t>
            </a:r>
            <a:r>
              <a:rPr lang="en-US" smtClean="0">
                <a:sym typeface="Symbol" pitchFamily="18" charset="2"/>
              </a:rPr>
              <a:t>.</a:t>
            </a:r>
          </a:p>
          <a:p>
            <a:r>
              <a:rPr lang="es-ES" smtClean="0"/>
              <a:t>En este capítulo se estudia</a:t>
            </a:r>
            <a:endParaRPr lang="en-US" smtClean="0">
              <a:sym typeface="Symbol" pitchFamily="18" charset="2"/>
            </a:endParaRPr>
          </a:p>
          <a:p>
            <a:pPr lvl="1"/>
            <a:r>
              <a:rPr lang="es-ES" smtClean="0"/>
              <a:t>Cómo medir los costes de las consultas</a:t>
            </a:r>
            <a:endParaRPr lang="en-US" smtClean="0">
              <a:sym typeface="Symbol" pitchFamily="18" charset="2"/>
            </a:endParaRPr>
          </a:p>
          <a:p>
            <a:pPr lvl="1"/>
            <a:r>
              <a:rPr lang="es-ES" smtClean="0"/>
              <a:t>Algoritmos para evaluar operaciones de álgebra relacional</a:t>
            </a:r>
            <a:endParaRPr lang="en-US" smtClean="0">
              <a:sym typeface="Symbol" pitchFamily="18" charset="2"/>
            </a:endParaRPr>
          </a:p>
          <a:p>
            <a:pPr lvl="1"/>
            <a:r>
              <a:rPr lang="es-ES" smtClean="0"/>
              <a:t>Cómo combinar algoritmos para las operaciones individuales, a la hora de evaluar una expresión completa</a:t>
            </a:r>
            <a:endParaRPr lang="en-US" smtClean="0">
              <a:sym typeface="Symbol" pitchFamily="18" charset="2"/>
            </a:endParaRPr>
          </a:p>
          <a:p>
            <a:r>
              <a:rPr lang="es-ES" smtClean="0"/>
              <a:t>En el Capítulo 14</a:t>
            </a:r>
            <a:endParaRPr lang="en-US" smtClean="0">
              <a:sym typeface="Symbol" pitchFamily="18" charset="2"/>
            </a:endParaRPr>
          </a:p>
          <a:p>
            <a:pPr lvl="1"/>
            <a:r>
              <a:rPr lang="es-ES" smtClean="0"/>
              <a:t>Se estudia cómo optimizar consultas, esto es, cómo encontrar un plan de evaluación con coste estimado bajo</a:t>
            </a:r>
            <a:endParaRPr lang="en-US" smtClean="0">
              <a:sym typeface="Symbol" pitchFamily="18" charset="2"/>
            </a:endParaRPr>
          </a:p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Medidas del coste de consultas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868363"/>
            <a:ext cx="7297737" cy="4886325"/>
          </a:xfrm>
        </p:spPr>
        <p:txBody>
          <a:bodyPr/>
          <a:lstStyle/>
          <a:p>
            <a:r>
              <a:rPr lang="es-ES" smtClean="0"/>
              <a:t>El coste se mide generalmente como el tiempo total transcurrido para responder la consulta</a:t>
            </a:r>
            <a:endParaRPr lang="en-US" smtClean="0"/>
          </a:p>
          <a:p>
            <a:pPr lvl="1"/>
            <a:r>
              <a:rPr lang="es-ES" smtClean="0"/>
              <a:t>Numerosos factores contribuyen al coste del tiempo</a:t>
            </a:r>
            <a:endParaRPr lang="en-US" smtClean="0"/>
          </a:p>
          <a:p>
            <a:pPr lvl="2"/>
            <a:r>
              <a:rPr lang="es-ES" i="1" smtClean="0"/>
              <a:t>accesos a disco</a:t>
            </a:r>
            <a:r>
              <a:rPr lang="es-ES" smtClean="0"/>
              <a:t>, </a:t>
            </a:r>
            <a:r>
              <a:rPr lang="es-ES" i="1" smtClean="0"/>
              <a:t>CPU</a:t>
            </a:r>
            <a:r>
              <a:rPr lang="es-ES" smtClean="0"/>
              <a:t>, o incluso las </a:t>
            </a:r>
            <a:r>
              <a:rPr lang="es-ES" i="1" smtClean="0"/>
              <a:t>comunicaciones</a:t>
            </a:r>
            <a:r>
              <a:rPr lang="es-ES" smtClean="0"/>
              <a:t> de la red </a:t>
            </a:r>
            <a:endParaRPr lang="en-US" i="1" smtClean="0"/>
          </a:p>
          <a:p>
            <a:r>
              <a:rPr lang="es-ES" smtClean="0"/>
              <a:t>El típico acceso a disco es el coste predominante y es también relativamente fácil de estimar</a:t>
            </a:r>
            <a:r>
              <a:rPr lang="en-US" smtClean="0"/>
              <a:t>. Se mide teniendo en cuenta</a:t>
            </a:r>
          </a:p>
          <a:p>
            <a:pPr lvl="1"/>
            <a:r>
              <a:rPr lang="es-ES" smtClean="0"/>
              <a:t>Número de búsquedas	* coste medio de búsqueda</a:t>
            </a:r>
            <a:endParaRPr lang="en-US" smtClean="0"/>
          </a:p>
          <a:p>
            <a:pPr lvl="1"/>
            <a:r>
              <a:rPr lang="es-ES" smtClean="0"/>
              <a:t>Número de bloques leídos	* coste medio de lectura de 				  bloque</a:t>
            </a:r>
            <a:endParaRPr lang="en-US" smtClean="0"/>
          </a:p>
          <a:p>
            <a:pPr lvl="1"/>
            <a:r>
              <a:rPr lang="es-ES" smtClean="0"/>
              <a:t>Número de bloques escritos	* coste medio de escritura de 				  bloque</a:t>
            </a:r>
            <a:endParaRPr lang="en-US" smtClean="0"/>
          </a:p>
          <a:p>
            <a:pPr lvl="2"/>
            <a:r>
              <a:rPr lang="es-ES" smtClean="0"/>
              <a:t>El coste para escribir un bloque es mayor que el coste para leerlo</a:t>
            </a:r>
            <a:endParaRPr lang="en-US" smtClean="0"/>
          </a:p>
          <a:p>
            <a:pPr lvl="3"/>
            <a:r>
              <a:rPr lang="es-ES" smtClean="0"/>
              <a:t>el dato es leído de nuevo, después de ser escrito, para asegurar que la escritura se ha realizado correctamente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Medidas del coste de consultas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01700"/>
            <a:ext cx="8674100" cy="5626100"/>
          </a:xfrm>
        </p:spPr>
        <p:txBody>
          <a:bodyPr/>
          <a:lstStyle/>
          <a:p>
            <a:r>
              <a:rPr lang="es-ES" sz="1600" dirty="0" smtClean="0"/>
              <a:t>Por simplicidad se emplea sólo el </a:t>
            </a:r>
            <a:r>
              <a:rPr lang="es-ES" sz="1600" i="1" dirty="0" smtClean="0">
                <a:solidFill>
                  <a:schemeClr val="tx2"/>
                </a:solidFill>
              </a:rPr>
              <a:t>número de transferencias de bloques</a:t>
            </a:r>
            <a:r>
              <a:rPr lang="es-ES" sz="1600" i="1" dirty="0" smtClean="0"/>
              <a:t> de disco</a:t>
            </a:r>
            <a:r>
              <a:rPr lang="es-ES" sz="1600" dirty="0" smtClean="0"/>
              <a:t>, y el </a:t>
            </a:r>
            <a:r>
              <a:rPr lang="es-ES" sz="1600" i="1" dirty="0" smtClean="0">
                <a:solidFill>
                  <a:schemeClr val="tx2"/>
                </a:solidFill>
              </a:rPr>
              <a:t>número de búsquedas </a:t>
            </a:r>
            <a:r>
              <a:rPr lang="es-ES" sz="1600" dirty="0" smtClean="0"/>
              <a:t>como la medida del coste</a:t>
            </a:r>
          </a:p>
          <a:p>
            <a:pPr lvl="1"/>
            <a:r>
              <a:rPr lang="es-ES" sz="1600" i="1" dirty="0" err="1" smtClean="0">
                <a:solidFill>
                  <a:schemeClr val="tx2"/>
                </a:solidFill>
              </a:rPr>
              <a:t>t</a:t>
            </a:r>
            <a:r>
              <a:rPr lang="es-ES" sz="1600" i="1" baseline="-25000" dirty="0" err="1" smtClean="0">
                <a:solidFill>
                  <a:schemeClr val="tx2"/>
                </a:solidFill>
              </a:rPr>
              <a:t>T</a:t>
            </a:r>
            <a:r>
              <a:rPr lang="es-ES" sz="1600" dirty="0" smtClean="0"/>
              <a:t> – tiempo para transferir un bloque de datos</a:t>
            </a:r>
          </a:p>
          <a:p>
            <a:pPr lvl="1"/>
            <a:r>
              <a:rPr lang="es-ES" sz="1600" i="1" dirty="0" err="1" smtClean="0">
                <a:solidFill>
                  <a:schemeClr val="tx2"/>
                </a:solidFill>
              </a:rPr>
              <a:t>t</a:t>
            </a:r>
            <a:r>
              <a:rPr lang="es-ES" sz="1600" i="1" baseline="-25000" dirty="0" err="1" smtClean="0">
                <a:solidFill>
                  <a:schemeClr val="tx2"/>
                </a:solidFill>
              </a:rPr>
              <a:t>S</a:t>
            </a:r>
            <a:r>
              <a:rPr lang="es-ES" sz="1600" dirty="0" smtClean="0"/>
              <a:t> – tiempo de una búsqueda</a:t>
            </a:r>
          </a:p>
          <a:p>
            <a:pPr lvl="1"/>
            <a:r>
              <a:rPr lang="es-ES" sz="1600" dirty="0" smtClean="0"/>
              <a:t>Coste de transferir </a:t>
            </a:r>
            <a:r>
              <a:rPr lang="es-ES" sz="1600" dirty="0" err="1" smtClean="0"/>
              <a:t>for</a:t>
            </a:r>
            <a:r>
              <a:rPr lang="es-ES" sz="1600" dirty="0" smtClean="0"/>
              <a:t> b bloques más S búsquedas</a:t>
            </a:r>
            <a:br>
              <a:rPr lang="es-ES" sz="1600" dirty="0" smtClean="0"/>
            </a:br>
            <a:r>
              <a:rPr lang="es-ES" sz="1600" dirty="0" smtClean="0"/>
              <a:t>        </a:t>
            </a:r>
            <a:r>
              <a:rPr lang="es-ES" sz="1600" i="1" dirty="0" smtClean="0"/>
              <a:t>b * </a:t>
            </a:r>
            <a:r>
              <a:rPr lang="es-ES" sz="1600" i="1" dirty="0" err="1" smtClean="0"/>
              <a:t>t</a:t>
            </a:r>
            <a:r>
              <a:rPr lang="es-ES" sz="1600" i="1" baseline="-25000" dirty="0" err="1" smtClean="0"/>
              <a:t>T</a:t>
            </a:r>
            <a:r>
              <a:rPr lang="es-ES" sz="1600" i="1" dirty="0" smtClean="0"/>
              <a:t> + S * </a:t>
            </a:r>
            <a:r>
              <a:rPr lang="es-ES" sz="1600" i="1" dirty="0" err="1" smtClean="0"/>
              <a:t>t</a:t>
            </a:r>
            <a:r>
              <a:rPr lang="es-ES" sz="1600" i="1" baseline="-25000" dirty="0" err="1" smtClean="0"/>
              <a:t>S</a:t>
            </a:r>
            <a:r>
              <a:rPr lang="es-ES" sz="1600" dirty="0" smtClean="0"/>
              <a:t> </a:t>
            </a:r>
          </a:p>
          <a:p>
            <a:r>
              <a:rPr lang="es-ES" sz="1600" dirty="0" smtClean="0"/>
              <a:t>Se ignora por simplicidad los costes de CPU</a:t>
            </a:r>
          </a:p>
          <a:p>
            <a:pPr lvl="1"/>
            <a:r>
              <a:rPr lang="es-ES" sz="1600" dirty="0" smtClean="0"/>
              <a:t>En sistemas reales se tiene en cuenta el coste de CPU</a:t>
            </a:r>
          </a:p>
          <a:p>
            <a:r>
              <a:rPr lang="es-ES" sz="1600" dirty="0" smtClean="0"/>
              <a:t>La estimación de costes no incluye el coste de escribir el resultado final en disco</a:t>
            </a:r>
          </a:p>
          <a:p>
            <a:r>
              <a:rPr lang="es-ES" sz="1600" dirty="0" smtClean="0"/>
              <a:t>Algunos algoritmos pueden reducir las ES de disco utilizando espacio adicional</a:t>
            </a:r>
          </a:p>
          <a:p>
            <a:pPr lvl="1"/>
            <a:r>
              <a:rPr lang="es-ES" sz="1600" dirty="0" smtClean="0"/>
              <a:t>La cantidad de memoria real disponible para el búfer depende de otras consultas concurrentes y otros procesos del SO, que solo se conocen durante la ejecución.</a:t>
            </a:r>
          </a:p>
          <a:p>
            <a:pPr lvl="2"/>
            <a:r>
              <a:rPr lang="es-ES" sz="1600" dirty="0" smtClean="0"/>
              <a:t>Se suelen utilizar estimaciones de caso peor, suponiendo disponible la mínima cantidad de memoria necesaria para la operación. </a:t>
            </a:r>
          </a:p>
          <a:p>
            <a:r>
              <a:rPr lang="es-ES" sz="1600" dirty="0" smtClean="0"/>
              <a:t>Los datos necesarios puede que ya se encuentren en el búfer, evitando acceso a discos.</a:t>
            </a:r>
          </a:p>
          <a:p>
            <a:pPr lvl="1"/>
            <a:r>
              <a:rPr lang="es-ES" sz="1600" dirty="0" smtClean="0"/>
              <a:t>Pero resulta difícil tenerlo en cuenta para la estimación de </a:t>
            </a:r>
            <a:r>
              <a:rPr lang="es-ES" sz="1600" dirty="0" smtClean="0"/>
              <a:t>coste</a:t>
            </a:r>
            <a:endParaRPr lang="es-ES" sz="1600" dirty="0" smtClean="0"/>
          </a:p>
          <a:p>
            <a:pPr>
              <a:buFont typeface="Monotype Sorts" pitchFamily="2" charset="2"/>
              <a:buNone/>
            </a:pPr>
            <a:endParaRPr lang="es-ES" sz="1600" dirty="0" smtClean="0"/>
          </a:p>
        </p:txBody>
      </p:sp>
    </p:spTree>
  </p:cSld>
  <p:clrMapOvr>
    <a:masterClrMapping/>
  </p:clrMapOvr>
  <p:transition advTm="747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Operación selección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b="1" smtClean="0"/>
              <a:t>Explorador de archivo</a:t>
            </a:r>
            <a:r>
              <a:rPr lang="es-ES" smtClean="0"/>
              <a:t> – algoritmos de búsqueda que localizan y recuperan registros que cumplen una condición de selección.</a:t>
            </a:r>
          </a:p>
          <a:p>
            <a:pPr>
              <a:lnSpc>
                <a:spcPct val="90000"/>
              </a:lnSpc>
            </a:pPr>
            <a:r>
              <a:rPr lang="es-ES" smtClean="0"/>
              <a:t>Algoritmo </a:t>
            </a:r>
            <a:r>
              <a:rPr lang="es-ES" b="1" smtClean="0"/>
              <a:t>A1</a:t>
            </a:r>
            <a:r>
              <a:rPr lang="es-ES" smtClean="0"/>
              <a:t> (</a:t>
            </a:r>
            <a:r>
              <a:rPr lang="es-ES" i="1" smtClean="0"/>
              <a:t>búsqueda lineal</a:t>
            </a:r>
            <a:r>
              <a:rPr lang="es-ES" smtClean="0"/>
              <a:t>).  Explorar cada bloque del fichero y comprobar todos los registros para ver si cumplen la condición de selección.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Coste estimado = </a:t>
            </a:r>
            <a:r>
              <a:rPr lang="es-ES" sz="2000" i="1" smtClean="0"/>
              <a:t>b</a:t>
            </a:r>
            <a:r>
              <a:rPr lang="es-ES" sz="2000" i="1" baseline="-25000" smtClean="0"/>
              <a:t>r </a:t>
            </a:r>
            <a:r>
              <a:rPr lang="es-ES" sz="2000" smtClean="0"/>
              <a:t>bloques trasferidos + 1 búsqueda</a:t>
            </a:r>
            <a:endParaRPr lang="es-ES" sz="2000" i="1" smtClean="0"/>
          </a:p>
          <a:p>
            <a:pPr marL="1162050" lvl="2">
              <a:lnSpc>
                <a:spcPct val="90000"/>
              </a:lnSpc>
            </a:pPr>
            <a:r>
              <a:rPr lang="es-ES" sz="2000" i="1" smtClean="0"/>
              <a:t>b</a:t>
            </a:r>
            <a:r>
              <a:rPr lang="es-ES" sz="2000" i="1" baseline="-25000" smtClean="0"/>
              <a:t>r </a:t>
            </a:r>
            <a:r>
              <a:rPr lang="es-ES" sz="2000" i="1" smtClean="0"/>
              <a:t> </a:t>
            </a:r>
            <a:r>
              <a:rPr lang="es-ES" smtClean="0"/>
              <a:t>indica el número de bloques que contienen registros de la relación </a:t>
            </a:r>
            <a:r>
              <a:rPr lang="es-ES" i="1" smtClean="0"/>
              <a:t>r</a:t>
            </a:r>
            <a:endParaRPr lang="es-ES" sz="2000" i="1" smtClean="0"/>
          </a:p>
          <a:p>
            <a:pPr lvl="1">
              <a:lnSpc>
                <a:spcPct val="90000"/>
              </a:lnSpc>
            </a:pPr>
            <a:r>
              <a:rPr lang="es-ES" smtClean="0"/>
              <a:t>Si la selección se hace sobre un atributo clave, puede terminar si se encuentra el registro</a:t>
            </a:r>
          </a:p>
          <a:p>
            <a:pPr marL="1162050" lvl="2">
              <a:lnSpc>
                <a:spcPct val="90000"/>
              </a:lnSpc>
            </a:pPr>
            <a:r>
              <a:rPr lang="es-ES" smtClean="0"/>
              <a:t>Coste = (</a:t>
            </a:r>
            <a:r>
              <a:rPr lang="es-ES" sz="2000" i="1" smtClean="0"/>
              <a:t>b</a:t>
            </a:r>
            <a:r>
              <a:rPr lang="es-ES" sz="2000" i="1" baseline="-25000" smtClean="0"/>
              <a:t>r </a:t>
            </a:r>
            <a:r>
              <a:rPr lang="es-ES" smtClean="0"/>
              <a:t>/2) bloques trasferidos + 1 búsqueda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La búsqueda lineal se puede aplicar independientemente de</a:t>
            </a:r>
          </a:p>
          <a:p>
            <a:pPr marL="1162050" lvl="2">
              <a:lnSpc>
                <a:spcPct val="90000"/>
              </a:lnSpc>
            </a:pPr>
            <a:r>
              <a:rPr lang="es-ES" smtClean="0"/>
              <a:t>la condición de selección o</a:t>
            </a:r>
          </a:p>
          <a:p>
            <a:pPr marL="1162050" lvl="2">
              <a:lnSpc>
                <a:spcPct val="90000"/>
              </a:lnSpc>
            </a:pPr>
            <a:r>
              <a:rPr lang="es-ES" smtClean="0"/>
              <a:t>la ordenación de los registros en el fichero o</a:t>
            </a:r>
          </a:p>
          <a:p>
            <a:pPr marL="1162050" lvl="2">
              <a:lnSpc>
                <a:spcPct val="90000"/>
              </a:lnSpc>
            </a:pPr>
            <a:r>
              <a:rPr lang="es-ES" smtClean="0"/>
              <a:t>la disponibilidad de índices</a:t>
            </a:r>
          </a:p>
          <a:p>
            <a:pPr lvl="1">
              <a:lnSpc>
                <a:spcPct val="90000"/>
              </a:lnSpc>
            </a:pPr>
            <a:endParaRPr lang="es-ES" b="1" smtClean="0"/>
          </a:p>
        </p:txBody>
      </p:sp>
    </p:spTree>
  </p:cSld>
  <p:clrMapOvr>
    <a:masterClrMapping/>
  </p:clrMapOvr>
  <p:transition advTm="3808"/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BBDD</Template>
  <TotalTime>46733</TotalTime>
  <Words>4634</Words>
  <Application>Microsoft PowerPoint</Application>
  <PresentationFormat>Presentación en pantalla (4:3)</PresentationFormat>
  <Paragraphs>449</Paragraphs>
  <Slides>52</Slides>
  <Notes>1</Notes>
  <HiddenSlides>0</HiddenSlides>
  <MMClips>1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52</vt:i4>
      </vt:variant>
    </vt:vector>
  </HeadingPairs>
  <TitlesOfParts>
    <vt:vector size="55" baseType="lpstr">
      <vt:lpstr>db-5-grey</vt:lpstr>
      <vt:lpstr>Clip</vt:lpstr>
      <vt:lpstr>Equation</vt:lpstr>
      <vt:lpstr>Capítulo 13:  Procesamiento de consultas</vt:lpstr>
      <vt:lpstr>Capítulo 13:  Procesamiento de consultas</vt:lpstr>
      <vt:lpstr>Pasos básicos en el procesamiento de consultas</vt:lpstr>
      <vt:lpstr>Pasos básicos en el procesamiento de consultas (Cont.)</vt:lpstr>
      <vt:lpstr>Pasos básicos en el procesamiento de consultas: Optimización</vt:lpstr>
      <vt:lpstr>Pasos básicos: Optimización (Cont.)</vt:lpstr>
      <vt:lpstr>Medidas del coste de consultas</vt:lpstr>
      <vt:lpstr>Medidas del coste de consultas (cont.)</vt:lpstr>
      <vt:lpstr>Operación selección</vt:lpstr>
      <vt:lpstr>Operación selección (cont.)</vt:lpstr>
      <vt:lpstr>Selecciones empleando índices</vt:lpstr>
      <vt:lpstr>Selecciones que implican comparaciones</vt:lpstr>
      <vt:lpstr>Implementación de selecciones complejas</vt:lpstr>
      <vt:lpstr>Algoritmos para selecciones complejas</vt:lpstr>
      <vt:lpstr>Ordenación</vt:lpstr>
      <vt:lpstr>Mezcla-ordenación externa</vt:lpstr>
      <vt:lpstr>Mezcla-ordenación externa(Cont.)</vt:lpstr>
      <vt:lpstr>Mezcla-ordenación externa (cont.)</vt:lpstr>
      <vt:lpstr>Ejemplo: Ordenación externa empleando mezcla-ordenación</vt:lpstr>
      <vt:lpstr>Mezcla-ordenación externa (cont.)</vt:lpstr>
      <vt:lpstr>Mezcla-ordenación externa (cont.)</vt:lpstr>
      <vt:lpstr>Operación reunión</vt:lpstr>
      <vt:lpstr>Reunión en bucle anidado</vt:lpstr>
      <vt:lpstr>Reunión en bucle anidado (cont.)</vt:lpstr>
      <vt:lpstr>Reunión en bucle anidado por bloques</vt:lpstr>
      <vt:lpstr>Reunión en bucle anidado por bloques (cont.)</vt:lpstr>
      <vt:lpstr>Reunión en bucle anidado indexada</vt:lpstr>
      <vt:lpstr>Ejemplo de costes de reunión en bucle anidado</vt:lpstr>
      <vt:lpstr>Reunión por mezcla</vt:lpstr>
      <vt:lpstr>Reunión por mezcla (cont.)</vt:lpstr>
      <vt:lpstr>Reunión por asociación</vt:lpstr>
      <vt:lpstr>Reunión por asociación (cont.)</vt:lpstr>
      <vt:lpstr>Reunión por asociación (cont.)</vt:lpstr>
      <vt:lpstr>Algoritmo de reunión por asociación</vt:lpstr>
      <vt:lpstr>Algoritmo de reunión por asociación (cont.)</vt:lpstr>
      <vt:lpstr>Gestión de desbordamientos</vt:lpstr>
      <vt:lpstr>Coste de la reunión por asociación</vt:lpstr>
      <vt:lpstr>Ejemplo de coste de reunión por asociación</vt:lpstr>
      <vt:lpstr>Reunión por asociación híbrida</vt:lpstr>
      <vt:lpstr>Reuniones complejas</vt:lpstr>
      <vt:lpstr>Otras operaciones</vt:lpstr>
      <vt:lpstr>Otras operaciones: Agregación</vt:lpstr>
      <vt:lpstr>Otras operaciones: Operaciones de conjuntos</vt:lpstr>
      <vt:lpstr>Otras operaciones: Reunión externa</vt:lpstr>
      <vt:lpstr>Evaluación de expresiones</vt:lpstr>
      <vt:lpstr>Materialización</vt:lpstr>
      <vt:lpstr>Materialización (cont.)</vt:lpstr>
      <vt:lpstr>Encauzamiento</vt:lpstr>
      <vt:lpstr>Encauzamiento (cont.)</vt:lpstr>
      <vt:lpstr>Encauzamiento (cont.)</vt:lpstr>
      <vt:lpstr>Algoritmos de evaluación para encauzamiento</vt:lpstr>
      <vt:lpstr>Fin del Capítulo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jvulcano</cp:lastModifiedBy>
  <cp:revision>389</cp:revision>
  <cp:lastPrinted>1999-06-28T19:27:31Z</cp:lastPrinted>
  <dcterms:created xsi:type="dcterms:W3CDTF">2000-02-23T18:58:38Z</dcterms:created>
  <dcterms:modified xsi:type="dcterms:W3CDTF">2012-09-07T18:16:16Z</dcterms:modified>
</cp:coreProperties>
</file>