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32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1" r:id="rId15"/>
    <p:sldId id="268" r:id="rId16"/>
    <p:sldId id="269" r:id="rId17"/>
    <p:sldId id="270" r:id="rId18"/>
    <p:sldId id="271" r:id="rId19"/>
    <p:sldId id="322" r:id="rId20"/>
    <p:sldId id="323" r:id="rId21"/>
    <p:sldId id="324" r:id="rId22"/>
    <p:sldId id="274" r:id="rId23"/>
    <p:sldId id="275" r:id="rId24"/>
    <p:sldId id="276" r:id="rId25"/>
    <p:sldId id="325" r:id="rId26"/>
    <p:sldId id="326" r:id="rId27"/>
    <p:sldId id="327" r:id="rId28"/>
    <p:sldId id="328" r:id="rId29"/>
    <p:sldId id="277" r:id="rId30"/>
    <p:sldId id="278" r:id="rId31"/>
    <p:sldId id="279" r:id="rId32"/>
    <p:sldId id="329" r:id="rId33"/>
    <p:sldId id="330" r:id="rId34"/>
    <p:sldId id="331" r:id="rId35"/>
    <p:sldId id="332" r:id="rId36"/>
    <p:sldId id="334" r:id="rId37"/>
    <p:sldId id="335" r:id="rId3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17" autoAdjust="0"/>
  </p:normalViewPr>
  <p:slideViewPr>
    <p:cSldViewPr snapToGrid="0">
      <p:cViewPr>
        <p:scale>
          <a:sx n="75" d="100"/>
          <a:sy n="75" d="100"/>
        </p:scale>
        <p:origin x="-10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D1EE316-99DE-4844-8175-48D21161F1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78D647-D5EC-493F-8735-75880A12DD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DAAF3-0A0E-4FF2-911D-45743A475AD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8EF1F-7073-4622-B7AF-5420B4C1CA0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1C33D-C371-46AF-84BF-8DBFD55DA7A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7BFC5-05ED-41F4-A724-DE31069597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DBB4B-D112-461B-820E-D1DF53F4474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1E48C-D7C6-4070-9330-4D89062570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80393-9CA1-48D4-9702-B64DF969A6E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A67AE-A898-4C95-893B-89DFC4FD496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66D68-18A9-4412-B86B-DE6B0B61043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71CDF-7282-4F84-A6DE-36794F21D62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51C31-C182-431A-B3E1-B24B648369D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38D96-2BE4-44A2-8C62-0F368638C1B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F934C-FFDB-434B-83C6-3417EADE762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35251-E05E-4E5A-99A5-D1C17CE861E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3CEC0-1C27-4FAA-98E5-E0BBD05E2E3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CBBAF-3B8F-4114-8758-5C76458C3D1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9A8C0-BB92-4DB6-9519-90815DB6680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C307-E016-48BB-87CC-3913E815DEA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7E9B3-30FE-4288-B297-95BB9A70480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68BC4-1598-4DD3-92C9-0DDEBE4F226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B45A3-E5E5-4B3B-A238-EC053814403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45720-5986-4234-99D8-F204C6377A9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EEFAD-72F6-4170-AC0E-51954FA72A7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05961-AB77-4E83-97BD-8CE00FB269C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9BFFAD-515A-4A27-9ABA-6F1FDB62E29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4FD1F-F640-428C-8A21-BFD00155B52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CECCC-860F-450B-9A45-82865F40ACC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3970" name="Clip" r:id="rId3" imgW="0" imgH="0" progId="">
              <p:embed/>
            </p:oleObj>
          </a:graphicData>
        </a:graphic>
      </p:graphicFrame>
      <p:pic>
        <p:nvPicPr>
          <p:cNvPr id="5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279650" y="5726113"/>
            <a:ext cx="45037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Fundamentos de Bases de datos, 5ª Edición</a:t>
            </a:r>
            <a:r>
              <a:rPr lang="en-US"/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y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Consulte </a:t>
            </a:r>
            <a:r>
              <a:rPr lang="en-US" sz="1200" b="1">
                <a:solidFill>
                  <a:schemeClr val="tx2"/>
                </a:solidFill>
                <a:hlinkClick r:id="rId6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sobre condiciones de uso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	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E950499-CC8A-4D46-A701-E264E47633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4360-0924-44D2-90BC-CB502480C7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9D8C-3D81-442D-AF6D-8912B3C4C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3601-7CAF-454B-9884-C6F4C7EDD8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721225" y="1093788"/>
            <a:ext cx="3754438" cy="2374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721225" y="3621088"/>
            <a:ext cx="3754438" cy="23764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4D95-57B6-4FCE-845B-86161A45D2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059E1-2DCE-450C-8008-A608DA7F09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B90DF-3A55-4C09-BC15-364B5D8B00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59390-0059-4C34-AC18-3A0D93D2DE7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2C0B-7B0F-4D4E-B377-C8A3CFD93D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9B20-C812-4A1C-8009-6D6852787E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23569-CDCE-41B0-99F3-7BD3441987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1DC62-7790-4110-B251-AE36CC5E08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4CDD-9D67-4E92-9009-8A76D509D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629F6BE-B06F-436D-9220-C8B07F7106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4413250" y="6613525"/>
            <a:ext cx="582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15.</a:t>
            </a:r>
            <a:fld id="{DB90EA6E-00E1-4DAC-804E-564DE7D9EC03}" type="slidenum">
              <a:rPr lang="en-US" sz="1000" b="1">
                <a:solidFill>
                  <a:schemeClr val="tx2"/>
                </a:solidFill>
              </a:rPr>
              <a:pPr>
                <a:spcBef>
                  <a:spcPct val="50000"/>
                </a:spcBef>
                <a:defRPr/>
              </a:pPr>
              <a:t>‹Nº›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50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4505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pic>
        <p:nvPicPr>
          <p:cNvPr id="3079" name="Picture 9" descr="Icon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0" descr="PH01266J"/>
          <p:cNvPicPr>
            <a:picLocks noChangeAspect="1" noChangeArrowheads="1"/>
          </p:cNvPicPr>
          <p:nvPr/>
        </p:nvPicPr>
        <p:blipFill>
          <a:blip r:embed="rId16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1" name="Text Box 11"/>
          <p:cNvSpPr txBox="1">
            <a:spLocks noChangeArrowheads="1"/>
          </p:cNvSpPr>
          <p:nvPr userDrawn="1"/>
        </p:nvSpPr>
        <p:spPr bwMode="auto">
          <a:xfrm>
            <a:off x="6840538" y="6613525"/>
            <a:ext cx="222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y Sudarshan</a:t>
            </a:r>
          </a:p>
        </p:txBody>
      </p:sp>
      <p:sp>
        <p:nvSpPr>
          <p:cNvPr id="450572" name="Text Box 12"/>
          <p:cNvSpPr txBox="1">
            <a:spLocks noChangeArrowheads="1"/>
          </p:cNvSpPr>
          <p:nvPr userDrawn="1"/>
        </p:nvSpPr>
        <p:spPr bwMode="auto">
          <a:xfrm>
            <a:off x="0" y="6613525"/>
            <a:ext cx="327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Fundamentos de Bases de Datos – 5ª Edición,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Capítulo 15:  Transacciones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2700"/>
            <a:ext cx="8077200" cy="965200"/>
          </a:xfrm>
        </p:spPr>
        <p:txBody>
          <a:bodyPr/>
          <a:lstStyle/>
          <a:p>
            <a:pPr>
              <a:defRPr/>
            </a:pPr>
            <a:r>
              <a:rPr lang="es-ES" smtClean="0"/>
              <a:t>Implementación de atomicidad y durabilidad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4560888"/>
            <a:ext cx="8272462" cy="1647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Se asume que los discos no fallan</a:t>
            </a:r>
          </a:p>
          <a:p>
            <a:pPr>
              <a:lnSpc>
                <a:spcPct val="90000"/>
              </a:lnSpc>
            </a:pPr>
            <a:r>
              <a:rPr lang="es-ES" smtClean="0"/>
              <a:t>Útil para los editores de textos, pero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Extremadamente ineficiente para grandes bases de datos (¿por qué?)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No permite a las transacciones ejecutarse concurrentemente</a:t>
            </a:r>
          </a:p>
          <a:p>
            <a:pPr>
              <a:lnSpc>
                <a:spcPct val="90000"/>
              </a:lnSpc>
            </a:pPr>
            <a:r>
              <a:rPr lang="es-ES" smtClean="0"/>
              <a:t> Se verán mejor los esquemas en el Capítulo 17.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89050" y="922338"/>
            <a:ext cx="514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000"/>
              <a:t>Esquema de la base de datos en la sombra: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8288" y="1527175"/>
            <a:ext cx="6051550" cy="283845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Ejecuciones concurrentes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023938"/>
            <a:ext cx="7670800" cy="4213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Se permite ejecutar concurrentemente varias transacciones en el sistema.  Las ventajas son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" b="1" smtClean="0"/>
              <a:t>aumento de la utilización del procesador y del disco</a:t>
            </a:r>
            <a:r>
              <a:rPr lang="es-ES" smtClean="0"/>
              <a:t>, conduciendo a mejorar la </a:t>
            </a:r>
            <a:r>
              <a:rPr lang="es-ES" i="1" smtClean="0"/>
              <a:t>productividad</a:t>
            </a:r>
            <a:r>
              <a:rPr lang="es-ES" smtClean="0"/>
              <a:t> de la transacción una transacción puede estar utilizando la CPU, mientras otras está leyendo desde o escribiendo a disco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b="1" smtClean="0"/>
              <a:t>reducción del tiempo medio de respuesta</a:t>
            </a:r>
            <a:r>
              <a:rPr lang="es-ES" smtClean="0"/>
              <a:t> de la transacciones: Las transacciones pequeñas no tienen necesidad de esperar detrás de las grandes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Esquemas de control de concurrencia</a:t>
            </a:r>
            <a:r>
              <a:rPr lang="es-ES" b="1" smtClean="0"/>
              <a:t> </a:t>
            </a:r>
            <a:r>
              <a:rPr lang="es-ES" smtClean="0"/>
              <a:t>- mecanismos para conseguir aislamiento, es decir, para controlar la interacción entre la transacciones concurrentes a la hora de impedir que destruyan la consistencia de la base de datos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Se estudia en el Capítulo 16, después de estudiar la noción de exactitud de las ejecuciones concurrentes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Planificaciones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1012825"/>
            <a:ext cx="7762875" cy="5040313"/>
          </a:xfrm>
        </p:spPr>
        <p:txBody>
          <a:bodyPr/>
          <a:lstStyle/>
          <a:p>
            <a:r>
              <a:rPr lang="es-ES" b="1" smtClean="0">
                <a:solidFill>
                  <a:schemeClr val="tx2"/>
                </a:solidFill>
              </a:rPr>
              <a:t>Planificaciones</a:t>
            </a:r>
            <a:r>
              <a:rPr lang="es-ES" b="1" smtClean="0"/>
              <a:t> </a:t>
            </a:r>
            <a:r>
              <a:rPr lang="es-ES" smtClean="0"/>
              <a:t>– secuencias que indican el orden cronológico en el que se ejecutan las instrucciones de las transacciones concurrentes</a:t>
            </a:r>
            <a:endParaRPr lang="en-US" smtClean="0"/>
          </a:p>
          <a:p>
            <a:pPr lvl="1"/>
            <a:r>
              <a:rPr lang="es-ES" smtClean="0"/>
              <a:t>una planificación para un conjunto de transacciones debe constar de todas las instrucciones de estas transacciones</a:t>
            </a:r>
            <a:endParaRPr lang="en-US" smtClean="0"/>
          </a:p>
          <a:p>
            <a:pPr lvl="1"/>
            <a:r>
              <a:rPr lang="es-ES" smtClean="0"/>
              <a:t>debe preservar el orden en el que aparecen las instrucciones en cada transacción individual</a:t>
            </a:r>
            <a:r>
              <a:rPr lang="en-US" smtClean="0"/>
              <a:t>.</a:t>
            </a:r>
          </a:p>
          <a:p>
            <a:r>
              <a:rPr lang="es-ES" smtClean="0"/>
              <a:t>Una transacción que se completa correctamente tendrá como última sentencia instrucciones de compromiso (se omite si es obvio)</a:t>
            </a:r>
          </a:p>
          <a:p>
            <a:r>
              <a:rPr lang="es-ES" smtClean="0"/>
              <a:t>Una transacción que falla en su ejecución tendrá una instrucción de recuperación como última sentencia (se omite si es obvio)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Planificación 1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s-ES" smtClean="0"/>
              <a:t>Sea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 la transferencia de 50€ desde </a:t>
            </a:r>
            <a:r>
              <a:rPr lang="es-ES" i="1" smtClean="0"/>
              <a:t>A </a:t>
            </a:r>
            <a:r>
              <a:rPr lang="es-ES" smtClean="0"/>
              <a:t>a </a:t>
            </a:r>
            <a:r>
              <a:rPr lang="es-ES" i="1" smtClean="0"/>
              <a:t>B</a:t>
            </a:r>
            <a:r>
              <a:rPr lang="es-ES" smtClean="0"/>
              <a:t>, y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s-ES" smtClean="0"/>
              <a:t> la transferencia del 10% del saldo desde </a:t>
            </a:r>
            <a:r>
              <a:rPr lang="es-ES" i="1" smtClean="0"/>
              <a:t>A </a:t>
            </a:r>
            <a:r>
              <a:rPr lang="es-ES" smtClean="0"/>
              <a:t>a </a:t>
            </a:r>
            <a:r>
              <a:rPr lang="es-ES" i="1" smtClean="0"/>
              <a:t>B.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s-ES" smtClean="0"/>
              <a:t>Una planificación </a:t>
            </a:r>
            <a:r>
              <a:rPr lang="es-ES" smtClean="0">
                <a:solidFill>
                  <a:schemeClr val="tx2"/>
                </a:solidFill>
              </a:rPr>
              <a:t>secuencial </a:t>
            </a:r>
            <a:r>
              <a:rPr lang="es-ES" smtClean="0"/>
              <a:t>en la que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 es seguida de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n-US" smtClean="0"/>
              <a:t>.</a:t>
            </a:r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</a:t>
            </a:r>
          </a:p>
        </p:txBody>
      </p:sp>
      <p:pic>
        <p:nvPicPr>
          <p:cNvPr id="16388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41625" y="2168525"/>
            <a:ext cx="3754438" cy="4429125"/>
          </a:xfrm>
          <a:noFill/>
          <a:ln w="57150" cap="flat" cmpd="thickThin" algn="ctr">
            <a:solidFill>
              <a:schemeClr val="tx2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Planificación 2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7869237" cy="4903787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Char char="•"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0" lang="es-ES" sz="2000" smtClean="0"/>
              <a:t>Una planificación secuencial donde </a:t>
            </a:r>
            <a:r>
              <a:rPr kumimoji="0" lang="es-ES" sz="2000" i="1" smtClean="0"/>
              <a:t>T2</a:t>
            </a:r>
            <a:r>
              <a:rPr kumimoji="0" lang="es-ES" sz="2000" smtClean="0"/>
              <a:t> es seguido de </a:t>
            </a:r>
            <a:r>
              <a:rPr lang="es-ES" sz="2000" i="1" smtClean="0"/>
              <a:t>T</a:t>
            </a:r>
            <a:r>
              <a:rPr lang="es-ES" sz="2000" smtClean="0"/>
              <a:t>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s-ES" sz="2000" smtClean="0"/>
              <a:t>	</a:t>
            </a:r>
          </a:p>
        </p:txBody>
      </p:sp>
      <p:pic>
        <p:nvPicPr>
          <p:cNvPr id="17412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905125" y="2016125"/>
            <a:ext cx="3754438" cy="4557713"/>
          </a:xfrm>
          <a:noFill/>
          <a:ln w="57150" cap="flat" cmpd="thickThin" algn="ctr">
            <a:solidFill>
              <a:schemeClr val="tx2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Planificación 3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8034337" cy="4903787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s-ES" smtClean="0"/>
              <a:t>Sean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 y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s-ES" smtClean="0"/>
              <a:t> las transacciones definidas anteriormente</a:t>
            </a:r>
            <a:r>
              <a:rPr lang="es-ES" i="1" smtClean="0"/>
              <a:t>.</a:t>
            </a:r>
            <a:r>
              <a:rPr lang="es-ES" smtClean="0"/>
              <a:t>  La siguiente planificación no es una planificación secuencial, pero es </a:t>
            </a:r>
            <a:r>
              <a:rPr lang="es-ES" i="1" smtClean="0">
                <a:solidFill>
                  <a:schemeClr val="tx2"/>
                </a:solidFill>
              </a:rPr>
              <a:t>equivalente</a:t>
            </a:r>
            <a:r>
              <a:rPr lang="es-ES" smtClean="0"/>
              <a:t> a Planificación 1.</a:t>
            </a:r>
            <a:endParaRPr lang="en-US" sz="1600" smtClean="0"/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600" smtClean="0"/>
              <a:t>		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014413" y="6189663"/>
            <a:ext cx="7385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s-ES" sz="2000">
                <a:latin typeface="Times New Roman" pitchFamily="18" charset="0"/>
              </a:rPr>
              <a:t>Tanto en la Planificación 1 como en la 3, se preserva la suma A + B.</a:t>
            </a:r>
          </a:p>
        </p:txBody>
      </p:sp>
      <p:pic>
        <p:nvPicPr>
          <p:cNvPr id="18437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971800" y="2009775"/>
            <a:ext cx="3479800" cy="4187825"/>
          </a:xfrm>
          <a:noFill/>
          <a:ln w="57150" cap="flat" cmpd="thickThin" algn="ctr">
            <a:solidFill>
              <a:schemeClr val="tx2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Planificación 4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49288" y="1004888"/>
            <a:ext cx="8494712" cy="4979987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s-ES" smtClean="0"/>
              <a:t>La siguiente planificación concurrente no preserva el valor de la suma </a:t>
            </a:r>
            <a:r>
              <a:rPr lang="es-ES" i="1" smtClean="0"/>
              <a:t>A</a:t>
            </a:r>
            <a:r>
              <a:rPr lang="es-ES" smtClean="0"/>
              <a:t> + </a:t>
            </a:r>
            <a:r>
              <a:rPr lang="es-ES" i="1" smtClean="0"/>
              <a:t>B</a:t>
            </a:r>
            <a:r>
              <a:rPr lang="es-ES" smtClean="0"/>
              <a:t>.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	</a:t>
            </a:r>
          </a:p>
        </p:txBody>
      </p:sp>
      <p:pic>
        <p:nvPicPr>
          <p:cNvPr id="19460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828925" y="1843088"/>
            <a:ext cx="3754438" cy="4572000"/>
          </a:xfrm>
          <a:noFill/>
          <a:ln w="57150" cap="flat" cmpd="thickThin" algn="ctr">
            <a:solidFill>
              <a:schemeClr val="tx2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Secuencialidad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11225"/>
            <a:ext cx="7515225" cy="4813300"/>
          </a:xfrm>
        </p:spPr>
        <p:txBody>
          <a:bodyPr/>
          <a:lstStyle/>
          <a:p>
            <a:r>
              <a:rPr lang="es-ES" b="1" smtClean="0"/>
              <a:t>Suposición básica </a:t>
            </a:r>
            <a:r>
              <a:rPr lang="es-ES" smtClean="0"/>
              <a:t>– Cada transacción preserva la consistencia de la base de datos</a:t>
            </a:r>
            <a:r>
              <a:rPr lang="en-US" smtClean="0"/>
              <a:t>.</a:t>
            </a:r>
          </a:p>
          <a:p>
            <a:r>
              <a:rPr lang="es-ES" smtClean="0"/>
              <a:t>Así, la ejecución secuencial de un conjunto de transacciones preserva la consistencia de la base de datos</a:t>
            </a:r>
            <a:r>
              <a:rPr lang="en-US" smtClean="0"/>
              <a:t>.</a:t>
            </a:r>
          </a:p>
          <a:p>
            <a:r>
              <a:rPr lang="es-ES" smtClean="0"/>
              <a:t>Una (posiblemente concurrente) planificación es secuenciable si es equivalente a una planificación secuencial.  Diferentes formas de equivalencia de planificaciones dan lugar a los conceptos de</a:t>
            </a:r>
            <a:r>
              <a:rPr lang="en-US" smtClean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1.	</a:t>
            </a:r>
            <a:r>
              <a:rPr lang="es-ES" b="1" smtClean="0">
                <a:solidFill>
                  <a:schemeClr val="tx2"/>
                </a:solidFill>
              </a:rPr>
              <a:t>secuencialidad en cuanto a conflictos</a:t>
            </a:r>
            <a:endParaRPr lang="en-US" b="1" smtClean="0">
              <a:solidFill>
                <a:schemeClr val="tx2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smtClean="0"/>
              <a:t>2.	</a:t>
            </a:r>
            <a:r>
              <a:rPr lang="es-ES" b="1" smtClean="0">
                <a:solidFill>
                  <a:schemeClr val="tx2"/>
                </a:solidFill>
              </a:rPr>
              <a:t>secuencialidad en cuanto a vistas</a:t>
            </a:r>
            <a:endParaRPr lang="en-US" b="1" smtClean="0">
              <a:solidFill>
                <a:schemeClr val="tx2"/>
              </a:solidFill>
            </a:endParaRPr>
          </a:p>
          <a:p>
            <a:r>
              <a:rPr lang="es-ES" smtClean="0"/>
              <a:t>Se ignoran la operaciones a excepción de las instrucciones </a:t>
            </a:r>
            <a:r>
              <a:rPr lang="es-ES" b="1" smtClean="0"/>
              <a:t>leer</a:t>
            </a:r>
            <a:r>
              <a:rPr lang="es-ES" smtClean="0"/>
              <a:t> y </a:t>
            </a:r>
            <a:r>
              <a:rPr lang="es-ES" b="1" smtClean="0"/>
              <a:t>escribir</a:t>
            </a:r>
            <a:r>
              <a:rPr lang="es-ES" smtClean="0"/>
              <a:t>, y se asume que las transacciones pueden realizar, entre lecturas y escrituras, cálculos arbitrarios sobre datos en memoria intermedia local.  Nuestras planificaciones simplificadas constan sólo de instrucciones </a:t>
            </a:r>
            <a:r>
              <a:rPr lang="es-ES" b="1" smtClean="0"/>
              <a:t>leer</a:t>
            </a:r>
            <a:r>
              <a:rPr lang="es-ES" smtClean="0"/>
              <a:t> y </a:t>
            </a:r>
            <a:r>
              <a:rPr lang="es-ES" b="1" smtClean="0"/>
              <a:t>escribir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Secuencialidad en cuanto a conflictos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Las instrucciones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y </a:t>
            </a:r>
            <a:r>
              <a:rPr lang="es-ES" i="1" smtClean="0"/>
              <a:t>l</a:t>
            </a:r>
            <a:r>
              <a:rPr lang="es-ES" i="1" baseline="-25000" smtClean="0"/>
              <a:t>j</a:t>
            </a:r>
            <a:r>
              <a:rPr lang="es-ES" smtClean="0"/>
              <a:t>, de las transacciones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 y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respectivamente, </a:t>
            </a:r>
            <a:r>
              <a:rPr lang="es-ES" b="1" smtClean="0">
                <a:solidFill>
                  <a:schemeClr val="tx2"/>
                </a:solidFill>
              </a:rPr>
              <a:t>entran en conflicto</a:t>
            </a:r>
            <a:r>
              <a:rPr lang="es-ES" smtClean="0"/>
              <a:t> si y sólo si existe algún elemento </a:t>
            </a:r>
            <a:r>
              <a:rPr lang="es-ES" i="1" smtClean="0"/>
              <a:t>Q</a:t>
            </a:r>
            <a:r>
              <a:rPr lang="es-ES" smtClean="0"/>
              <a:t> accedido por ambas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y </a:t>
            </a:r>
            <a:r>
              <a:rPr lang="es-ES" i="1" smtClean="0"/>
              <a:t>l</a:t>
            </a:r>
            <a:r>
              <a:rPr lang="es-ES" i="1" baseline="-25000" smtClean="0"/>
              <a:t>j</a:t>
            </a:r>
            <a:r>
              <a:rPr lang="es-ES" smtClean="0"/>
              <a:t>, y al menos una de estas instrucciones grabó </a:t>
            </a:r>
            <a:r>
              <a:rPr lang="es-ES" i="1" smtClean="0"/>
              <a:t>Q</a:t>
            </a:r>
            <a:r>
              <a:rPr lang="en-US" i="1" smtClean="0"/>
              <a:t>.</a:t>
            </a: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</a:t>
            </a:r>
            <a:r>
              <a:rPr lang="es-ES" smtClean="0"/>
              <a:t>1. 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= </a:t>
            </a:r>
            <a:r>
              <a:rPr lang="es-ES" b="1" smtClean="0"/>
              <a:t>leer</a:t>
            </a:r>
            <a:r>
              <a:rPr lang="es-ES" smtClean="0"/>
              <a:t>(</a:t>
            </a:r>
            <a:r>
              <a:rPr lang="es-ES" i="1" smtClean="0"/>
              <a:t>Q), l</a:t>
            </a:r>
            <a:r>
              <a:rPr lang="es-ES" i="1" baseline="-25000" smtClean="0"/>
              <a:t>j</a:t>
            </a:r>
            <a:r>
              <a:rPr lang="es-ES" i="1" smtClean="0"/>
              <a:t> = </a:t>
            </a:r>
            <a:r>
              <a:rPr lang="es-ES" b="1" smtClean="0"/>
              <a:t>leer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).  	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y </a:t>
            </a:r>
            <a:r>
              <a:rPr lang="es-ES" i="1" smtClean="0"/>
              <a:t>l</a:t>
            </a:r>
            <a:r>
              <a:rPr lang="es-ES" i="1" baseline="-25000" smtClean="0"/>
              <a:t>j</a:t>
            </a:r>
            <a:r>
              <a:rPr lang="es-ES" i="1" smtClean="0"/>
              <a:t> </a:t>
            </a:r>
            <a:r>
              <a:rPr lang="es-ES" smtClean="0"/>
              <a:t>no están en conflicto.</a:t>
            </a:r>
            <a:br>
              <a:rPr lang="es-ES" smtClean="0"/>
            </a:br>
            <a:r>
              <a:rPr lang="es-ES" smtClean="0"/>
              <a:t>	2.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= </a:t>
            </a:r>
            <a:r>
              <a:rPr lang="es-ES" b="1" smtClean="0"/>
              <a:t>leer</a:t>
            </a:r>
            <a:r>
              <a:rPr lang="es-ES" smtClean="0"/>
              <a:t>(</a:t>
            </a:r>
            <a:r>
              <a:rPr lang="es-ES" i="1" smtClean="0"/>
              <a:t>Q),  l</a:t>
            </a:r>
            <a:r>
              <a:rPr lang="es-ES" i="1" baseline="-25000" smtClean="0"/>
              <a:t>j</a:t>
            </a:r>
            <a:r>
              <a:rPr lang="es-ES" i="1" smtClean="0"/>
              <a:t> = 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).  	Están en conflicto</a:t>
            </a:r>
            <a:br>
              <a:rPr lang="es-ES" smtClean="0"/>
            </a:br>
            <a:r>
              <a:rPr lang="es-ES" smtClean="0"/>
              <a:t>	3.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= 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Q), l</a:t>
            </a:r>
            <a:r>
              <a:rPr lang="es-ES" i="1" baseline="-25000" smtClean="0"/>
              <a:t>j</a:t>
            </a:r>
            <a:r>
              <a:rPr lang="es-ES" i="1" smtClean="0"/>
              <a:t> = </a:t>
            </a:r>
            <a:r>
              <a:rPr lang="es-ES" b="1" smtClean="0"/>
              <a:t>leer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).   	Están en conflicto</a:t>
            </a:r>
            <a:br>
              <a:rPr lang="es-ES" smtClean="0"/>
            </a:br>
            <a:r>
              <a:rPr lang="es-ES" smtClean="0"/>
              <a:t>	4.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=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Q), l</a:t>
            </a:r>
            <a:r>
              <a:rPr lang="es-ES" i="1" baseline="-25000" smtClean="0"/>
              <a:t>j</a:t>
            </a:r>
            <a:r>
              <a:rPr lang="es-ES" i="1" smtClean="0"/>
              <a:t> = 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).  	Están en conflicto</a:t>
            </a:r>
            <a:endParaRPr lang="en-US" smtClean="0"/>
          </a:p>
          <a:p>
            <a:r>
              <a:rPr lang="es-ES" smtClean="0"/>
              <a:t>Intuitivamente, un conflicto entre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y </a:t>
            </a:r>
            <a:r>
              <a:rPr lang="es-ES" i="1" smtClean="0"/>
              <a:t>l</a:t>
            </a:r>
            <a:r>
              <a:rPr lang="es-ES" i="1" baseline="-25000" smtClean="0"/>
              <a:t>j</a:t>
            </a:r>
            <a:r>
              <a:rPr lang="es-ES" smtClean="0"/>
              <a:t> fuerza un (lógico) orden temporal entre ellos.  </a:t>
            </a:r>
          </a:p>
          <a:p>
            <a:pPr lvl="1"/>
            <a:r>
              <a:rPr lang="es-ES" smtClean="0"/>
              <a:t>Si </a:t>
            </a:r>
            <a:r>
              <a:rPr lang="es-ES" i="1" smtClean="0"/>
              <a:t>l</a:t>
            </a:r>
            <a:r>
              <a:rPr lang="es-ES" i="1" baseline="-25000" smtClean="0"/>
              <a:t>i</a:t>
            </a:r>
            <a:r>
              <a:rPr lang="es-ES" smtClean="0"/>
              <a:t> y </a:t>
            </a:r>
            <a:r>
              <a:rPr lang="es-ES" i="1" smtClean="0"/>
              <a:t>l</a:t>
            </a:r>
            <a:r>
              <a:rPr lang="es-ES" i="1" baseline="-25000" smtClean="0"/>
              <a:t>j</a:t>
            </a:r>
            <a:r>
              <a:rPr lang="es-ES" smtClean="0"/>
              <a:t> son consecutivos en una planificación y no están en conflicto, sus resultados continuarían siendo los mismos, incluso si se hubieran intercambiado en la planificación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Secuencialidad en cuanto a conflictos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s-ES" dirty="0" smtClean="0"/>
              <a:t>Si una planificación </a:t>
            </a:r>
            <a:r>
              <a:rPr lang="es-ES" i="1" dirty="0" smtClean="0"/>
              <a:t>P </a:t>
            </a:r>
            <a:r>
              <a:rPr lang="es-ES" dirty="0" smtClean="0"/>
              <a:t>se pude transformar en otra </a:t>
            </a:r>
            <a:r>
              <a:rPr lang="es-ES" i="1" dirty="0" smtClean="0"/>
              <a:t>P´ </a:t>
            </a:r>
            <a:r>
              <a:rPr lang="es-ES" dirty="0" smtClean="0"/>
              <a:t>por medio de una serie de intercambios de instrucciones no conflictivas, se dice que </a:t>
            </a:r>
            <a:r>
              <a:rPr lang="es-ES" i="1" dirty="0" smtClean="0"/>
              <a:t>P</a:t>
            </a:r>
            <a:r>
              <a:rPr lang="es-ES" dirty="0" smtClean="0"/>
              <a:t> y </a:t>
            </a:r>
            <a:r>
              <a:rPr lang="es-ES" i="1" dirty="0" smtClean="0"/>
              <a:t>P´ </a:t>
            </a:r>
            <a:r>
              <a:rPr lang="es-ES" dirty="0" smtClean="0"/>
              <a:t>son </a:t>
            </a:r>
            <a:r>
              <a:rPr lang="es-ES" b="1" dirty="0" smtClean="0">
                <a:solidFill>
                  <a:schemeClr val="tx2"/>
                </a:solidFill>
              </a:rPr>
              <a:t>equivalentes en cuanto a conflictos</a:t>
            </a:r>
            <a:r>
              <a:rPr lang="es-ES" i="1" dirty="0" smtClean="0"/>
              <a:t>.</a:t>
            </a:r>
            <a:endParaRPr lang="es-ES" dirty="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s-ES" dirty="0" smtClean="0"/>
              <a:t>Se dice que la planificación </a:t>
            </a:r>
            <a:r>
              <a:rPr lang="es-ES" i="1" dirty="0" smtClean="0"/>
              <a:t>P</a:t>
            </a:r>
            <a:r>
              <a:rPr lang="es-ES" dirty="0" smtClean="0"/>
              <a:t> es </a:t>
            </a:r>
            <a:r>
              <a:rPr lang="es-ES" b="1" dirty="0" err="1" smtClean="0">
                <a:solidFill>
                  <a:schemeClr val="tx2"/>
                </a:solidFill>
              </a:rPr>
              <a:t>secuenciable</a:t>
            </a:r>
            <a:r>
              <a:rPr lang="es-ES" b="1" dirty="0" smtClean="0">
                <a:solidFill>
                  <a:schemeClr val="tx2"/>
                </a:solidFill>
              </a:rPr>
              <a:t> en cuanto a conflictos </a:t>
            </a:r>
            <a:r>
              <a:rPr lang="es-ES" dirty="0" smtClean="0"/>
              <a:t>si es equivalente en cuanto a conflictos a la planificación secuencial </a:t>
            </a:r>
            <a:r>
              <a:rPr lang="es-ES" i="1" dirty="0" smtClean="0"/>
              <a:t>P´</a:t>
            </a: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Capítulo 15:  Transacciones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241425"/>
            <a:ext cx="6564313" cy="4137025"/>
          </a:xfrm>
        </p:spPr>
        <p:txBody>
          <a:bodyPr/>
          <a:lstStyle/>
          <a:p>
            <a:r>
              <a:rPr lang="es-ES" smtClean="0"/>
              <a:t>Concepto de transacción</a:t>
            </a:r>
            <a:endParaRPr lang="en-US" smtClean="0"/>
          </a:p>
          <a:p>
            <a:r>
              <a:rPr lang="es-ES" smtClean="0"/>
              <a:t>Estados de una transacción</a:t>
            </a:r>
            <a:endParaRPr lang="en-US" smtClean="0"/>
          </a:p>
          <a:p>
            <a:r>
              <a:rPr lang="es-ES" smtClean="0"/>
              <a:t>Ejecuciones concurrentes</a:t>
            </a:r>
            <a:endParaRPr lang="en-US" smtClean="0"/>
          </a:p>
          <a:p>
            <a:r>
              <a:rPr lang="es-ES" smtClean="0"/>
              <a:t>Secuencialidad</a:t>
            </a:r>
            <a:endParaRPr lang="en-US" smtClean="0"/>
          </a:p>
          <a:p>
            <a:r>
              <a:rPr lang="es-ES" smtClean="0"/>
              <a:t>Recuperabilidad</a:t>
            </a:r>
            <a:endParaRPr lang="en-US" smtClean="0"/>
          </a:p>
          <a:p>
            <a:r>
              <a:rPr lang="es-ES" smtClean="0"/>
              <a:t>Implementación del aislamiento</a:t>
            </a:r>
            <a:endParaRPr lang="en-US" smtClean="0"/>
          </a:p>
          <a:p>
            <a:r>
              <a:rPr lang="es-ES" smtClean="0"/>
              <a:t>Definición de transacción en SQL</a:t>
            </a:r>
            <a:endParaRPr lang="en-US" smtClean="0"/>
          </a:p>
          <a:p>
            <a:r>
              <a:rPr lang="es-ES" smtClean="0"/>
              <a:t>Comprobación de la secuencialidad</a:t>
            </a: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mtClean="0"/>
              <a:t>Secuencialidad en cuanto a conflictos </a:t>
            </a:r>
            <a:r>
              <a:rPr lang="en-US" sz="2800" smtClean="0"/>
              <a:t>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7462837" cy="1639887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s-ES" smtClean="0"/>
              <a:t>La planificación 3 se puede transformar en la planificación 6, una planificación secuencial donde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s-ES" smtClean="0"/>
              <a:t> sigue a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, mediante conjuntos de intercambios de instrucciones no conflictivas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s-ES" smtClean="0"/>
              <a:t>Por lo tanto, la planificación 3 es secuenciable en cuanto a conflictos.</a:t>
            </a:r>
          </a:p>
        </p:txBody>
      </p:sp>
      <p:pic>
        <p:nvPicPr>
          <p:cNvPr id="23556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63638" y="2713038"/>
            <a:ext cx="3159125" cy="3378200"/>
          </a:xfrm>
          <a:noFill/>
          <a:ln w="57150" cmpd="thickThin">
            <a:solidFill>
              <a:schemeClr val="tx2"/>
            </a:solidFill>
          </a:ln>
        </p:spPr>
      </p:pic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868488" y="6138863"/>
            <a:ext cx="1824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Planificación 3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561013" y="6102350"/>
            <a:ext cx="1824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Planificación 6</a:t>
            </a:r>
          </a:p>
        </p:txBody>
      </p:sp>
      <p:grpSp>
        <p:nvGrpSpPr>
          <p:cNvPr id="23559" name="Group 23"/>
          <p:cNvGrpSpPr>
            <a:grpSpLocks/>
          </p:cNvGrpSpPr>
          <p:nvPr/>
        </p:nvGrpSpPr>
        <p:grpSpPr bwMode="auto">
          <a:xfrm>
            <a:off x="4846638" y="2670175"/>
            <a:ext cx="3178175" cy="3397250"/>
            <a:chOff x="3053" y="1642"/>
            <a:chExt cx="2002" cy="2140"/>
          </a:xfrm>
        </p:grpSpPr>
        <p:pic>
          <p:nvPicPr>
            <p:cNvPr id="23560" name="Picture 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53" y="1642"/>
              <a:ext cx="2002" cy="2140"/>
            </a:xfrm>
            <a:prstGeom prst="rect">
              <a:avLst/>
            </a:prstGeom>
            <a:noFill/>
            <a:ln w="57150" cmpd="thickThin">
              <a:solidFill>
                <a:schemeClr val="tx2"/>
              </a:solidFill>
              <a:miter lim="800000"/>
              <a:headEnd/>
              <a:tailEnd/>
            </a:ln>
          </p:spPr>
        </p:pic>
        <p:pic>
          <p:nvPicPr>
            <p:cNvPr id="23561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8" y="2967"/>
              <a:ext cx="73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2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68" y="2460"/>
              <a:ext cx="688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3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28" y="2884"/>
              <a:ext cx="688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4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5" y="2388"/>
              <a:ext cx="69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smtClean="0"/>
              <a:t>Secuencialidad en cuanto a conflictos (cont.)</a:t>
            </a:r>
            <a:endParaRPr lang="en-US" sz="2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388" y="1093788"/>
            <a:ext cx="7780337" cy="4903787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z="160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s-ES" smtClean="0"/>
              <a:t>Ejemplo de una planificación que no es secuenciable en cuanto a conflictos</a:t>
            </a:r>
            <a:r>
              <a:rPr lang="en-US" smtClean="0"/>
              <a:t> 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s-ES" smtClean="0"/>
              <a:t>No se pueden intercambiar instrucciones en la planificación anterior para obtener, o la planificación secuencial &lt; </a:t>
            </a:r>
            <a:r>
              <a:rPr lang="es-ES" i="1" smtClean="0"/>
              <a:t>T</a:t>
            </a:r>
            <a:r>
              <a:rPr lang="es-ES" baseline="-25000" smtClean="0"/>
              <a:t>3</a:t>
            </a:r>
            <a:r>
              <a:rPr lang="es-ES" smtClean="0"/>
              <a:t>, </a:t>
            </a:r>
            <a:r>
              <a:rPr lang="es-ES" i="1" smtClean="0"/>
              <a:t>T</a:t>
            </a:r>
            <a:r>
              <a:rPr lang="es-ES" baseline="-25000" smtClean="0"/>
              <a:t>4</a:t>
            </a:r>
            <a:r>
              <a:rPr lang="es-ES" smtClean="0"/>
              <a:t> &gt;, o la planificación secuencial &lt; </a:t>
            </a:r>
            <a:r>
              <a:rPr lang="es-ES" i="1" smtClean="0"/>
              <a:t>T</a:t>
            </a:r>
            <a:r>
              <a:rPr lang="es-ES" baseline="-25000" smtClean="0"/>
              <a:t>4</a:t>
            </a:r>
            <a:r>
              <a:rPr lang="es-ES" smtClean="0"/>
              <a:t>, </a:t>
            </a:r>
            <a:r>
              <a:rPr lang="es-ES" i="1" smtClean="0"/>
              <a:t>T</a:t>
            </a:r>
            <a:r>
              <a:rPr lang="es-ES" baseline="-25000" smtClean="0"/>
              <a:t>3</a:t>
            </a:r>
            <a:r>
              <a:rPr lang="es-ES" smtClean="0"/>
              <a:t> &gt;</a:t>
            </a:r>
            <a:r>
              <a:rPr lang="en-US" smtClean="0"/>
              <a:t>.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03588" y="2314575"/>
            <a:ext cx="2832100" cy="1495425"/>
          </a:xfrm>
          <a:noFill/>
          <a:ln w="57150" cmpd="thickThin">
            <a:solidFill>
              <a:schemeClr val="tx2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Secuencialidad en cuanto a vistas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852488"/>
            <a:ext cx="7745413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Sean </a:t>
            </a:r>
            <a:r>
              <a:rPr lang="es-ES" i="1" smtClean="0"/>
              <a:t>S</a:t>
            </a:r>
            <a:r>
              <a:rPr lang="es-ES" smtClean="0"/>
              <a:t> y </a:t>
            </a:r>
            <a:r>
              <a:rPr lang="es-ES" i="1" smtClean="0"/>
              <a:t>S´</a:t>
            </a:r>
            <a:r>
              <a:rPr lang="es-ES" smtClean="0"/>
              <a:t> dos planificaciones con el mismo conjunto de transacciones.  </a:t>
            </a:r>
            <a:r>
              <a:rPr lang="es-ES" i="1" smtClean="0"/>
              <a:t>S</a:t>
            </a:r>
            <a:r>
              <a:rPr lang="es-ES" smtClean="0"/>
              <a:t> y </a:t>
            </a:r>
            <a:r>
              <a:rPr lang="es-ES" i="1" smtClean="0"/>
              <a:t>S´</a:t>
            </a:r>
            <a:r>
              <a:rPr lang="es-ES" smtClean="0"/>
              <a:t> son </a:t>
            </a:r>
            <a:r>
              <a:rPr lang="es-ES" b="1" smtClean="0">
                <a:solidFill>
                  <a:schemeClr val="tx2"/>
                </a:solidFill>
              </a:rPr>
              <a:t>equivalentes en cuanto a vistas</a:t>
            </a:r>
            <a:r>
              <a:rPr lang="es-ES" i="1" smtClean="0"/>
              <a:t> </a:t>
            </a:r>
            <a:r>
              <a:rPr lang="es-ES" smtClean="0"/>
              <a:t>si se cumplen las tres condiciones siguientes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1.	</a:t>
            </a:r>
            <a:r>
              <a:rPr lang="es-ES" smtClean="0"/>
              <a:t>Por cada elemento de datos </a:t>
            </a:r>
            <a:r>
              <a:rPr lang="es-ES" i="1" smtClean="0"/>
              <a:t>Q,</a:t>
            </a:r>
            <a:r>
              <a:rPr lang="es-ES" smtClean="0"/>
              <a:t> si la transacción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lee el valor inicial de </a:t>
            </a:r>
            <a:r>
              <a:rPr lang="es-ES" i="1" smtClean="0"/>
              <a:t>Q</a:t>
            </a:r>
            <a:r>
              <a:rPr lang="es-ES" smtClean="0"/>
              <a:t> en la planificación </a:t>
            </a:r>
            <a:r>
              <a:rPr lang="es-ES" i="1" smtClean="0"/>
              <a:t>S,</a:t>
            </a:r>
            <a:r>
              <a:rPr lang="es-ES" smtClean="0"/>
              <a:t> entonces la transacción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debe, en la planificación </a:t>
            </a:r>
            <a:r>
              <a:rPr lang="es-ES" i="1" smtClean="0"/>
              <a:t>S´</a:t>
            </a:r>
            <a:r>
              <a:rPr lang="es-ES" smtClean="0"/>
              <a:t>, leer también el valor inicial de </a:t>
            </a:r>
            <a:r>
              <a:rPr lang="es-ES" i="1" smtClean="0"/>
              <a:t>Q.</a:t>
            </a:r>
            <a:endParaRPr lang="en-US" i="1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i="1" smtClean="0"/>
              <a:t>2.	</a:t>
            </a:r>
            <a:r>
              <a:rPr lang="es-ES" smtClean="0"/>
              <a:t>Por cada elemento de datos </a:t>
            </a:r>
            <a:r>
              <a:rPr lang="es-ES" i="1" smtClean="0"/>
              <a:t>Q</a:t>
            </a:r>
            <a:r>
              <a:rPr lang="es-ES" smtClean="0"/>
              <a:t>, si la transacción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ejecuta </a:t>
            </a:r>
            <a:r>
              <a:rPr lang="es-ES" b="1" smtClean="0"/>
              <a:t>leer</a:t>
            </a:r>
            <a:r>
              <a:rPr lang="es-ES" smtClean="0"/>
              <a:t>(</a:t>
            </a:r>
            <a:r>
              <a:rPr lang="es-ES" i="1" smtClean="0"/>
              <a:t>Q) </a:t>
            </a:r>
            <a:r>
              <a:rPr lang="es-ES" smtClean="0"/>
              <a:t>en la planificación </a:t>
            </a:r>
            <a:r>
              <a:rPr lang="es-ES" i="1" smtClean="0"/>
              <a:t>S</a:t>
            </a:r>
            <a:r>
              <a:rPr lang="es-ES" smtClean="0"/>
              <a:t> y ese valor fue producido por la transacción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i="1" smtClean="0"/>
              <a:t> </a:t>
            </a:r>
            <a:r>
              <a:rPr lang="es-ES" smtClean="0"/>
              <a:t>(si acaso), entonces la transacción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 debe leer también, en la planificación </a:t>
            </a:r>
            <a:r>
              <a:rPr lang="es-ES" i="1" smtClean="0"/>
              <a:t>S´</a:t>
            </a:r>
            <a:r>
              <a:rPr lang="es-ES" smtClean="0"/>
              <a:t>, el valor de </a:t>
            </a:r>
            <a:r>
              <a:rPr lang="es-ES" i="1" smtClean="0"/>
              <a:t>Q</a:t>
            </a:r>
            <a:r>
              <a:rPr lang="es-ES" smtClean="0"/>
              <a:t> que fue producido por la transacción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.</a:t>
            </a:r>
            <a:endParaRPr lang="en-US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3.	</a:t>
            </a:r>
            <a:r>
              <a:rPr lang="es-ES" smtClean="0"/>
              <a:t>Por cada elemento de daros </a:t>
            </a:r>
            <a:r>
              <a:rPr lang="es-ES" i="1" smtClean="0"/>
              <a:t>Q</a:t>
            </a:r>
            <a:r>
              <a:rPr lang="es-ES" smtClean="0"/>
              <a:t>, la transacción (si hay) que lleva a cabo la operación final 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 en la planificación </a:t>
            </a:r>
            <a:r>
              <a:rPr lang="es-ES" i="1" smtClean="0"/>
              <a:t>S</a:t>
            </a:r>
            <a:r>
              <a:rPr lang="es-ES" smtClean="0"/>
              <a:t>, debe realizar la operación final</a:t>
            </a:r>
            <a:r>
              <a:rPr lang="es-ES" i="1" smtClean="0"/>
              <a:t> </a:t>
            </a:r>
            <a:r>
              <a:rPr lang="es-ES" b="1" smtClean="0"/>
              <a:t>escribir</a:t>
            </a:r>
            <a:r>
              <a:rPr lang="es-ES" smtClean="0"/>
              <a:t>(</a:t>
            </a:r>
            <a:r>
              <a:rPr lang="es-ES" i="1" smtClean="0"/>
              <a:t>Q</a:t>
            </a:r>
            <a:r>
              <a:rPr lang="es-ES" smtClean="0"/>
              <a:t>) en la planificación </a:t>
            </a:r>
            <a:r>
              <a:rPr lang="es-ES" i="1" smtClean="0"/>
              <a:t>S´</a:t>
            </a:r>
            <a:r>
              <a:rPr lang="es-ES" smtClean="0"/>
              <a:t>.</a:t>
            </a:r>
            <a:endParaRPr lang="en-US" smtClean="0"/>
          </a:p>
          <a:p>
            <a:pPr lvl="1">
              <a:buFont typeface="Monotype Sorts" pitchFamily="2" charset="2"/>
              <a:buNone/>
            </a:pPr>
            <a:r>
              <a:rPr lang="es-ES" smtClean="0">
                <a:solidFill>
                  <a:srgbClr val="000000"/>
                </a:solidFill>
              </a:rPr>
              <a:t>Como se puede ver, la equivalencia en cuanto a vistas también está totalmente sólo basada en </a:t>
            </a:r>
            <a:r>
              <a:rPr lang="es-ES" b="1" smtClean="0">
                <a:solidFill>
                  <a:srgbClr val="000000"/>
                </a:solidFill>
              </a:rPr>
              <a:t>lecturas </a:t>
            </a:r>
            <a:r>
              <a:rPr lang="es-ES" smtClean="0"/>
              <a:t>y </a:t>
            </a:r>
            <a:r>
              <a:rPr lang="es-ES" b="1" smtClean="0"/>
              <a:t>escrituras</a:t>
            </a:r>
            <a:r>
              <a:rPr lang="en-US" smtClean="0"/>
              <a:t>.</a:t>
            </a:r>
            <a:r>
              <a:rPr lang="es-ES" smtClean="0">
                <a:solidFill>
                  <a:srgbClr val="000000"/>
                </a:solidFill>
              </a:rPr>
              <a:t> </a:t>
            </a:r>
            <a:r>
              <a:rPr lang="es-ES" smtClean="0"/>
              <a:t/>
            </a:r>
            <a:br>
              <a:rPr lang="es-ES" smtClean="0"/>
            </a:b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Secuencialidad en cuanto a vistas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s-ES" dirty="0" smtClean="0"/>
              <a:t>Una planificación </a:t>
            </a:r>
            <a:r>
              <a:rPr lang="es-ES" i="1" dirty="0" smtClean="0"/>
              <a:t>S</a:t>
            </a:r>
            <a:r>
              <a:rPr lang="es-ES" dirty="0" smtClean="0"/>
              <a:t> que es </a:t>
            </a:r>
            <a:r>
              <a:rPr lang="es-ES" b="1" dirty="0" err="1" smtClean="0">
                <a:solidFill>
                  <a:schemeClr val="tx2"/>
                </a:solidFill>
              </a:rPr>
              <a:t>secuenciable</a:t>
            </a:r>
            <a:r>
              <a:rPr lang="es-ES" b="1" smtClean="0">
                <a:solidFill>
                  <a:schemeClr val="tx2"/>
                </a:solidFill>
              </a:rPr>
              <a:t> en cuanto a vistas</a:t>
            </a:r>
            <a:r>
              <a:rPr lang="es-ES" smtClean="0"/>
              <a:t>, es equivalente en cuanto a vistas a una planificación secuencial</a:t>
            </a:r>
            <a:r>
              <a:rPr lang="en-US" dirty="0" smtClean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s-ES" dirty="0" smtClean="0"/>
              <a:t>Cada planificación </a:t>
            </a:r>
            <a:r>
              <a:rPr lang="es-ES" dirty="0" err="1" smtClean="0"/>
              <a:t>secuenciable</a:t>
            </a:r>
            <a:r>
              <a:rPr lang="es-ES" dirty="0" smtClean="0"/>
              <a:t> en cuanto a conflictos es también </a:t>
            </a:r>
            <a:r>
              <a:rPr lang="es-ES" dirty="0" err="1" smtClean="0"/>
              <a:t>secuenciable</a:t>
            </a:r>
            <a:r>
              <a:rPr lang="es-ES" dirty="0" smtClean="0"/>
              <a:t> en cuanto a vistas</a:t>
            </a:r>
            <a:r>
              <a:rPr lang="en-US" dirty="0" smtClean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s-ES" dirty="0" smtClean="0"/>
              <a:t>A continuación una planificación que es </a:t>
            </a:r>
            <a:r>
              <a:rPr lang="es-ES" dirty="0" err="1" smtClean="0"/>
              <a:t>secuenciable</a:t>
            </a:r>
            <a:r>
              <a:rPr lang="es-ES" dirty="0" smtClean="0"/>
              <a:t> en cuanto a vistas pero </a:t>
            </a:r>
            <a:r>
              <a:rPr lang="es-ES" i="1" dirty="0" smtClean="0"/>
              <a:t>no</a:t>
            </a:r>
            <a:r>
              <a:rPr lang="es-ES" dirty="0" smtClean="0"/>
              <a:t> en cuanto a conflictos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		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s-ES" dirty="0" smtClean="0"/>
              <a:t>¿Qué planificación </a:t>
            </a:r>
            <a:r>
              <a:rPr lang="es-ES" dirty="0" err="1" smtClean="0"/>
              <a:t>secuenciable</a:t>
            </a:r>
            <a:r>
              <a:rPr lang="es-ES" dirty="0" smtClean="0"/>
              <a:t> es equivalente a la anterior?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s-ES" dirty="0" smtClean="0"/>
              <a:t>Cada planificación </a:t>
            </a:r>
            <a:r>
              <a:rPr lang="es-ES" dirty="0" err="1" smtClean="0"/>
              <a:t>secuenciable</a:t>
            </a:r>
            <a:r>
              <a:rPr lang="es-ES" dirty="0" smtClean="0"/>
              <a:t> en cuanto a vistas, que no lo es en cuanto a conflictos, tiene </a:t>
            </a:r>
            <a:r>
              <a:rPr lang="es-ES" b="1" dirty="0" smtClean="0">
                <a:solidFill>
                  <a:schemeClr val="tx2"/>
                </a:solidFill>
              </a:rPr>
              <a:t>escrituras a ciegas</a:t>
            </a:r>
            <a:r>
              <a:rPr lang="en-US" b="1" dirty="0" smtClean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2363" y="3346450"/>
            <a:ext cx="4654550" cy="2009775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Otras nociones de secuencialidad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892175"/>
            <a:ext cx="7829550" cy="5026025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s-ES" smtClean="0"/>
              <a:t>La siguiente planificación produce los mismos resultados que la planificación secuencial &lt;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,</a:t>
            </a:r>
            <a:r>
              <a:rPr lang="es-ES" baseline="-25000" smtClean="0"/>
              <a:t> </a:t>
            </a:r>
            <a:r>
              <a:rPr lang="es-ES" i="1" smtClean="0"/>
              <a:t>T</a:t>
            </a:r>
            <a:r>
              <a:rPr lang="es-ES" baseline="-25000" smtClean="0"/>
              <a:t>5</a:t>
            </a:r>
            <a:r>
              <a:rPr lang="es-ES" smtClean="0"/>
              <a:t> &gt;, aunque no es equivalente a ella en cuanto a conflictos o en cuanto a vistas.</a:t>
            </a:r>
            <a:endParaRPr lang="en-US" smtClean="0"/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buFont typeface="Monotype Sorts" pitchFamily="2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s-ES" smtClean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s-ES" smtClean="0"/>
              <a:t>Determinar tal equivalencia requiere el análisis de operaciones que no sean leer ni escribir</a:t>
            </a:r>
            <a:r>
              <a:rPr lang="en-US" smtClean="0"/>
              <a:t>.</a:t>
            </a: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58975"/>
            <a:ext cx="3127375" cy="353695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Prueba de secuencialidad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904875"/>
            <a:ext cx="7689850" cy="3105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Considérese alguna planificación de una conjunto de transacciones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,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s-ES" smtClean="0"/>
              <a:t>, ..., </a:t>
            </a:r>
            <a:r>
              <a:rPr lang="es-ES" i="1" smtClean="0"/>
              <a:t>T</a:t>
            </a:r>
            <a:r>
              <a:rPr lang="es-ES" i="1" baseline="-25000" smtClean="0"/>
              <a:t>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Grafo de precedencia</a:t>
            </a:r>
            <a:r>
              <a:rPr lang="es-ES" smtClean="0"/>
              <a:t> – un grafo directo donde los vértices son las transacciones (nombres).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Se dibuja un arco desde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hasta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i="1" smtClean="0"/>
              <a:t> </a:t>
            </a:r>
            <a:r>
              <a:rPr lang="es-ES" smtClean="0"/>
              <a:t>si las dos transacciones están en conflicto, y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accedió al elemento de datos sobre el que el conflicto surgió antes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Se puede identificar el arco por el elemento al que se accedió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Ejemplo 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203700" y="3813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25925" y="60928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225" y="4260850"/>
            <a:ext cx="3252788" cy="157480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400" smtClean="0"/>
              <a:t>Ejemplo de planificación (Planificación A)</a:t>
            </a:r>
            <a:r>
              <a:rPr lang="en-US" sz="2400" smtClean="0"/>
              <a:t> + Grafo de precedencia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012825"/>
            <a:ext cx="6750050" cy="51689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smtClean="0"/>
              <a:t>	</a:t>
            </a:r>
            <a:r>
              <a:rPr lang="en-US" sz="1600" i="1" smtClean="0"/>
              <a:t>T</a:t>
            </a:r>
            <a:r>
              <a:rPr lang="en-US" sz="1600" baseline="-25000" smtClean="0"/>
              <a:t>1		 </a:t>
            </a:r>
            <a:r>
              <a:rPr lang="en-US" sz="1600" i="1" smtClean="0"/>
              <a:t>T</a:t>
            </a:r>
            <a:r>
              <a:rPr lang="en-US" sz="1600" baseline="-25000" smtClean="0"/>
              <a:t>2		 </a:t>
            </a:r>
            <a:r>
              <a:rPr lang="en-US" sz="1600" i="1" smtClean="0"/>
              <a:t>T</a:t>
            </a:r>
            <a:r>
              <a:rPr lang="en-US" sz="1600" baseline="-25000" smtClean="0"/>
              <a:t>3		 </a:t>
            </a:r>
            <a:r>
              <a:rPr lang="en-US" sz="1600" i="1" smtClean="0"/>
              <a:t>T</a:t>
            </a:r>
            <a:r>
              <a:rPr lang="en-US" sz="1600" baseline="-25000" smtClean="0"/>
              <a:t>4		 </a:t>
            </a:r>
            <a:r>
              <a:rPr lang="en-US" sz="1600" i="1" smtClean="0"/>
              <a:t>T</a:t>
            </a:r>
            <a:r>
              <a:rPr lang="en-US" sz="1600" baseline="-25000" smtClean="0"/>
              <a:t>5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	leer(X)</a:t>
            </a:r>
            <a:br>
              <a:rPr lang="en-US" sz="1600" smtClean="0"/>
            </a:br>
            <a:r>
              <a:rPr lang="en-US" sz="1600" smtClean="0"/>
              <a:t>leer(Y)</a:t>
            </a:r>
            <a:br>
              <a:rPr lang="en-US" sz="1600" smtClean="0"/>
            </a:br>
            <a:r>
              <a:rPr lang="en-US" sz="1600" smtClean="0"/>
              <a:t>leer(Z)</a:t>
            </a:r>
            <a:br>
              <a:rPr lang="en-US" sz="1600" smtClean="0"/>
            </a:br>
            <a:r>
              <a:rPr lang="en-US" sz="1600" smtClean="0"/>
              <a:t>								leer(V)</a:t>
            </a:r>
            <a:br>
              <a:rPr lang="en-US" sz="1600" smtClean="0"/>
            </a:br>
            <a:r>
              <a:rPr lang="en-US" sz="1600" smtClean="0"/>
              <a:t>								leer(W)</a:t>
            </a:r>
            <a:br>
              <a:rPr lang="en-US" sz="1600" smtClean="0"/>
            </a:br>
            <a:r>
              <a:rPr lang="en-US" sz="1600" smtClean="0"/>
              <a:t>								leer(W)</a:t>
            </a:r>
            <a:br>
              <a:rPr lang="en-US" sz="1600" smtClean="0"/>
            </a:br>
            <a:r>
              <a:rPr lang="en-US" sz="1600" smtClean="0"/>
              <a:t>		leer(Y)</a:t>
            </a:r>
            <a:br>
              <a:rPr lang="en-US" sz="1600" smtClean="0"/>
            </a:br>
            <a:r>
              <a:rPr lang="en-US" sz="1600" smtClean="0"/>
              <a:t>		escribir(Y)</a:t>
            </a:r>
            <a:br>
              <a:rPr lang="en-US" sz="1600" smtClean="0"/>
            </a:br>
            <a:r>
              <a:rPr lang="en-US" sz="1600" smtClean="0"/>
              <a:t>				escribir(Z)</a:t>
            </a:r>
            <a:br>
              <a:rPr lang="en-US" sz="1600" smtClean="0"/>
            </a:br>
            <a:r>
              <a:rPr lang="en-US" sz="1600" smtClean="0"/>
              <a:t>leer(U)</a:t>
            </a:r>
            <a:br>
              <a:rPr lang="en-US" sz="1600" smtClean="0"/>
            </a:br>
            <a:r>
              <a:rPr lang="en-US" sz="1600" smtClean="0"/>
              <a:t>						leer(Y)</a:t>
            </a:r>
            <a:br>
              <a:rPr lang="en-US" sz="1600" smtClean="0"/>
            </a:br>
            <a:r>
              <a:rPr lang="en-US" sz="1600" smtClean="0"/>
              <a:t>						escribir(Y)</a:t>
            </a:r>
            <a:br>
              <a:rPr lang="en-US" sz="1600" smtClean="0"/>
            </a:br>
            <a:r>
              <a:rPr lang="en-US" sz="1600" smtClean="0"/>
              <a:t>						leer(Z)</a:t>
            </a:r>
            <a:br>
              <a:rPr lang="en-US" sz="1600" smtClean="0"/>
            </a:br>
            <a:r>
              <a:rPr lang="en-US" sz="1600" smtClean="0"/>
              <a:t>						escribir(Z)</a:t>
            </a:r>
          </a:p>
          <a:p>
            <a:pPr marL="346075" indent="0">
              <a:lnSpc>
                <a:spcPct val="110000"/>
              </a:lnSpc>
              <a:buFont typeface="Monotype Sorts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smtClean="0"/>
              <a:t>leer(U)</a:t>
            </a:r>
            <a:br>
              <a:rPr lang="en-US" sz="1600" smtClean="0"/>
            </a:br>
            <a:r>
              <a:rPr lang="en-US" sz="1600" smtClean="0"/>
              <a:t>escribir(U)</a:t>
            </a:r>
            <a:endParaRPr lang="en-US" sz="1600" baseline="-2500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42938" y="1049338"/>
            <a:ext cx="5697537" cy="4845050"/>
            <a:chOff x="997" y="485"/>
            <a:chExt cx="3429" cy="3028"/>
          </a:xfrm>
        </p:grpSpPr>
        <p:sp>
          <p:nvSpPr>
            <p:cNvPr id="29710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9711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29712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13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14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15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16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717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1833" y="1184"/>
            <a:chExt cx="1750" cy="1804"/>
          </a:xfrm>
        </p:grpSpPr>
        <p:sp>
          <p:nvSpPr>
            <p:cNvPr id="29702" name="Text Box 14"/>
            <p:cNvSpPr txBox="1">
              <a:spLocks noChangeArrowheads="1"/>
            </p:cNvSpPr>
            <p:nvPr/>
          </p:nvSpPr>
          <p:spPr bwMode="auto">
            <a:xfrm>
              <a:off x="2003" y="2617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3</a:t>
              </a:r>
              <a:endParaRPr lang="en-US" sz="2400" i="1"/>
            </a:p>
          </p:txBody>
        </p:sp>
        <p:sp>
          <p:nvSpPr>
            <p:cNvPr id="29703" name="Arc 15"/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T0" fmla="*/ 0 w 36403"/>
                <a:gd name="T1" fmla="*/ 3 h 21600"/>
                <a:gd name="T2" fmla="*/ 27 w 36403"/>
                <a:gd name="T3" fmla="*/ 1 h 21600"/>
                <a:gd name="T4" fmla="*/ 15 w 36403"/>
                <a:gd name="T5" fmla="*/ 4 h 21600"/>
                <a:gd name="T6" fmla="*/ 0 60000 65536"/>
                <a:gd name="T7" fmla="*/ 0 60000 65536"/>
                <a:gd name="T8" fmla="*/ 0 60000 65536"/>
                <a:gd name="T9" fmla="*/ 0 w 36403"/>
                <a:gd name="T10" fmla="*/ 0 h 21600"/>
                <a:gd name="T11" fmla="*/ 36403 w 3640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4" name="Text Box 16"/>
            <p:cNvSpPr txBox="1">
              <a:spLocks noChangeArrowheads="1"/>
            </p:cNvSpPr>
            <p:nvPr/>
          </p:nvSpPr>
          <p:spPr bwMode="auto">
            <a:xfrm>
              <a:off x="3235" y="2504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4</a:t>
              </a:r>
              <a:endParaRPr lang="en-US" sz="2400" i="1"/>
            </a:p>
          </p:txBody>
        </p: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1855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1</a:t>
              </a:r>
              <a:endParaRPr lang="en-US" sz="2400" i="1"/>
            </a:p>
          </p:txBody>
        </p:sp>
        <p:sp>
          <p:nvSpPr>
            <p:cNvPr id="29706" name="Arc 18"/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T0" fmla="*/ 0 w 33913"/>
                <a:gd name="T1" fmla="*/ 2 h 21600"/>
                <a:gd name="T2" fmla="*/ 25 w 33913"/>
                <a:gd name="T3" fmla="*/ 2 h 21600"/>
                <a:gd name="T4" fmla="*/ 13 w 33913"/>
                <a:gd name="T5" fmla="*/ 6 h 21600"/>
                <a:gd name="T6" fmla="*/ 0 60000 65536"/>
                <a:gd name="T7" fmla="*/ 0 60000 65536"/>
                <a:gd name="T8" fmla="*/ 0 60000 65536"/>
                <a:gd name="T9" fmla="*/ 0 w 33913"/>
                <a:gd name="T10" fmla="*/ 0 h 21600"/>
                <a:gd name="T11" fmla="*/ 33913 w 339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</p:spPr>
          <p:txBody>
            <a:bodyPr rot="10800000" vert="eaVert" wrap="none" anchor="ctr"/>
            <a:lstStyle/>
            <a:p>
              <a:pPr algn="r"/>
              <a:endParaRPr lang="es-ES"/>
            </a:p>
          </p:txBody>
        </p:sp>
        <p:sp>
          <p:nvSpPr>
            <p:cNvPr id="29707" name="Text Box 19"/>
            <p:cNvSpPr txBox="1">
              <a:spLocks noChangeArrowheads="1"/>
            </p:cNvSpPr>
            <p:nvPr/>
          </p:nvSpPr>
          <p:spPr bwMode="auto">
            <a:xfrm>
              <a:off x="3186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2</a:t>
              </a:r>
              <a:endParaRPr lang="en-US" sz="2400" i="1"/>
            </a:p>
          </p:txBody>
        </p:sp>
        <p:sp>
          <p:nvSpPr>
            <p:cNvPr id="29708" name="Arc 20"/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T0" fmla="*/ 0 w 39702"/>
                <a:gd name="T1" fmla="*/ 4 h 21600"/>
                <a:gd name="T2" fmla="*/ 29 w 39702"/>
                <a:gd name="T3" fmla="*/ 3 h 21600"/>
                <a:gd name="T4" fmla="*/ 15 w 39702"/>
                <a:gd name="T5" fmla="*/ 6 h 21600"/>
                <a:gd name="T6" fmla="*/ 0 60000 65536"/>
                <a:gd name="T7" fmla="*/ 0 60000 65536"/>
                <a:gd name="T8" fmla="*/ 0 60000 65536"/>
                <a:gd name="T9" fmla="*/ 0 w 39702"/>
                <a:gd name="T10" fmla="*/ 0 h 21600"/>
                <a:gd name="T11" fmla="*/ 39702 w 397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09" name="Arc 21"/>
            <p:cNvSpPr>
              <a:spLocks/>
            </p:cNvSpPr>
            <p:nvPr/>
          </p:nvSpPr>
          <p:spPr bwMode="auto">
            <a:xfrm rot="-5400000">
              <a:off x="1397" y="1944"/>
              <a:ext cx="1151" cy="280"/>
            </a:xfrm>
            <a:custGeom>
              <a:avLst/>
              <a:gdLst>
                <a:gd name="T0" fmla="*/ 0 w 42266"/>
                <a:gd name="T1" fmla="*/ 3 h 22982"/>
                <a:gd name="T2" fmla="*/ 31 w 42266"/>
                <a:gd name="T3" fmla="*/ 2 h 22982"/>
                <a:gd name="T4" fmla="*/ 16 w 42266"/>
                <a:gd name="T5" fmla="*/ 3 h 22982"/>
                <a:gd name="T6" fmla="*/ 0 60000 65536"/>
                <a:gd name="T7" fmla="*/ 0 60000 65536"/>
                <a:gd name="T8" fmla="*/ 0 60000 65536"/>
                <a:gd name="T9" fmla="*/ 0 w 42266"/>
                <a:gd name="T10" fmla="*/ 0 h 22982"/>
                <a:gd name="T11" fmla="*/ 42266 w 42266"/>
                <a:gd name="T12" fmla="*/ 22982 h 229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571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z="2800" smtClean="0"/>
              <a:t>Prueba para la secuencialidad en cuanto a conflictos</a:t>
            </a:r>
            <a:endParaRPr lang="en-US" sz="28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06488"/>
            <a:ext cx="5078412" cy="5248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Una planificación es secuenciable en cuanto a conflictos si y sólo si su grafo de precedencia es acíclico.</a:t>
            </a:r>
          </a:p>
          <a:p>
            <a:pPr>
              <a:lnSpc>
                <a:spcPct val="90000"/>
              </a:lnSpc>
            </a:pPr>
            <a:r>
              <a:rPr lang="es-ES" smtClean="0"/>
              <a:t>Existen algoritmos de detección de ciclos que toman nota </a:t>
            </a:r>
            <a:r>
              <a:rPr lang="es-ES" i="1" smtClean="0"/>
              <a:t>n</a:t>
            </a:r>
            <a:r>
              <a:rPr lang="es-ES" baseline="30000" smtClean="0"/>
              <a:t>2</a:t>
            </a:r>
            <a:r>
              <a:rPr lang="es-ES" smtClean="0"/>
              <a:t> veces, donde </a:t>
            </a:r>
            <a:r>
              <a:rPr lang="es-ES" i="1" smtClean="0"/>
              <a:t>n </a:t>
            </a:r>
            <a:r>
              <a:rPr lang="es-ES" smtClean="0"/>
              <a:t>es el número de vértices del grafo.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(Algoritmos mejores toman nota </a:t>
            </a:r>
            <a:r>
              <a:rPr lang="es-ES" i="1" smtClean="0"/>
              <a:t>n</a:t>
            </a:r>
            <a:r>
              <a:rPr lang="es-ES" smtClean="0"/>
              <a:t> + </a:t>
            </a:r>
            <a:r>
              <a:rPr lang="es-ES" i="1" smtClean="0"/>
              <a:t>e</a:t>
            </a:r>
            <a:r>
              <a:rPr lang="es-ES" smtClean="0"/>
              <a:t> donde </a:t>
            </a:r>
            <a:r>
              <a:rPr lang="es-ES" i="1" smtClean="0"/>
              <a:t>e</a:t>
            </a:r>
            <a:r>
              <a:rPr lang="es-ES" smtClean="0"/>
              <a:t> es el número de arcos.)</a:t>
            </a:r>
          </a:p>
          <a:p>
            <a:pPr>
              <a:lnSpc>
                <a:spcPct val="90000"/>
              </a:lnSpc>
            </a:pPr>
            <a:r>
              <a:rPr lang="es-ES" smtClean="0"/>
              <a:t>Si el grafo de precedencia es acíclico, el orden de secuencialidad se puede obtener por una </a:t>
            </a:r>
            <a:r>
              <a:rPr lang="es-ES" i="1" smtClean="0">
                <a:solidFill>
                  <a:schemeClr val="tx2"/>
                </a:solidFill>
              </a:rPr>
              <a:t>ordenación topológica</a:t>
            </a:r>
            <a:r>
              <a:rPr lang="es-ES" smtClean="0"/>
              <a:t> del grafo.  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Hay una orden lineal consistente con el orden parcial del grafo.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Por ejemplo, un orden de secuencialidad para la planificación A sería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s-ES" i="1" smtClean="0"/>
              <a:t>	T</a:t>
            </a:r>
            <a:r>
              <a:rPr lang="es-ES" baseline="-25000" smtClean="0"/>
              <a:t>5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</a:t>
            </a:r>
            <a:r>
              <a:rPr lang="es-ES" smtClean="0">
                <a:sym typeface="Monotype Sorts" pitchFamily="2" charset="2"/>
              </a:rPr>
              <a:t> </a:t>
            </a:r>
            <a:r>
              <a:rPr lang="es-ES" i="1" smtClean="0"/>
              <a:t>T</a:t>
            </a:r>
            <a:r>
              <a:rPr lang="es-ES" baseline="-25000" smtClean="0"/>
              <a:t>1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</a:t>
            </a:r>
            <a:r>
              <a:rPr lang="es-ES" smtClean="0">
                <a:sym typeface="Monotype Sorts" pitchFamily="2" charset="2"/>
              </a:rPr>
              <a:t> </a:t>
            </a:r>
            <a:r>
              <a:rPr lang="es-ES" i="1" smtClean="0"/>
              <a:t>T</a:t>
            </a:r>
            <a:r>
              <a:rPr lang="es-ES" baseline="-25000" smtClean="0"/>
              <a:t>3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</a:t>
            </a:r>
            <a:r>
              <a:rPr lang="es-ES" smtClean="0">
                <a:sym typeface="Monotype Sorts" pitchFamily="2" charset="2"/>
              </a:rPr>
              <a:t> </a:t>
            </a:r>
            <a:r>
              <a:rPr lang="es-ES" i="1" smtClean="0"/>
              <a:t>T</a:t>
            </a:r>
            <a:r>
              <a:rPr lang="es-ES" baseline="-25000" smtClean="0"/>
              <a:t>2</a:t>
            </a:r>
            <a:r>
              <a:rPr lang="es-ES" smtClean="0"/>
              <a:t> </a:t>
            </a:r>
            <a:r>
              <a:rPr lang="es-ES" smtClean="0">
                <a:sym typeface="Symbol" pitchFamily="18" charset="2"/>
              </a:rPr>
              <a:t></a:t>
            </a:r>
            <a:r>
              <a:rPr lang="es-ES" smtClean="0">
                <a:sym typeface="Monotype Sorts" pitchFamily="2" charset="2"/>
              </a:rPr>
              <a:t> </a:t>
            </a:r>
            <a:r>
              <a:rPr lang="es-ES" i="1" smtClean="0"/>
              <a:t>T</a:t>
            </a:r>
            <a:r>
              <a:rPr lang="es-ES" baseline="-25000" smtClean="0"/>
              <a:t>4</a:t>
            </a:r>
            <a:endParaRPr lang="es-ES" smtClean="0"/>
          </a:p>
          <a:p>
            <a:pPr lvl="2">
              <a:lnSpc>
                <a:spcPct val="90000"/>
              </a:lnSpc>
            </a:pPr>
            <a:r>
              <a:rPr lang="es-ES" smtClean="0">
                <a:sym typeface="Monotype Sorts" pitchFamily="2" charset="2"/>
              </a:rPr>
              <a:t>¿Existen otros?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320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z="2800" smtClean="0"/>
              <a:t>Prueba para la secuencialidad en cuanto a vistas</a:t>
            </a:r>
            <a:endParaRPr lang="en-US" sz="28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s-ES" smtClean="0"/>
              <a:t>La prueba del grafo de precedencia, para secuencialidad en cuanto a conflictos, se debe modificar para aplicar una prueba para la secuencialidad en cuanto a vistas.</a:t>
            </a:r>
          </a:p>
          <a:p>
            <a:pPr lvl="1"/>
            <a:r>
              <a:rPr lang="es-ES" smtClean="0"/>
              <a:t>La extensión de la prueba para la secuencialidad en cuanto a vistas tiene un coste exponencial con el tamaño del grafo de precedencia.</a:t>
            </a:r>
          </a:p>
          <a:p>
            <a:r>
              <a:rPr lang="es-ES" smtClean="0"/>
              <a:t>El problema de comprobar si una planificación es secuenciable en cuanto a vistas, falla en la clase de problemas NP-completos. </a:t>
            </a:r>
          </a:p>
          <a:p>
            <a:pPr lvl="1"/>
            <a:r>
              <a:rPr lang="es-ES" smtClean="0"/>
              <a:t> Así la existencia de un algoritmo eficiente es </a:t>
            </a:r>
            <a:r>
              <a:rPr lang="es-ES" i="1" smtClean="0"/>
              <a:t>extremadamente</a:t>
            </a:r>
            <a:r>
              <a:rPr lang="es-ES" smtClean="0"/>
              <a:t> improbable.</a:t>
            </a:r>
          </a:p>
          <a:p>
            <a:r>
              <a:rPr lang="es-ES" smtClean="0"/>
              <a:t>Sin embargo, todavía se pueden emplear algoritmos prácticos que sólo comprueban algunas </a:t>
            </a:r>
            <a:r>
              <a:rPr lang="es-ES" b="1" smtClean="0"/>
              <a:t>condiciones suficientes </a:t>
            </a:r>
            <a:r>
              <a:rPr lang="es-ES" smtClean="0"/>
              <a:t>para la secuencialidad en cuanto a vistas.</a:t>
            </a:r>
          </a:p>
          <a:p>
            <a:pPr>
              <a:buFont typeface="Monotype Sorts" pitchFamily="2" charset="2"/>
              <a:buNone/>
            </a:pPr>
            <a:endParaRPr lang="es-E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Recuperabilidad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81150"/>
            <a:ext cx="81534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s-ES" b="1" smtClean="0">
                <a:solidFill>
                  <a:schemeClr val="tx2"/>
                </a:solidFill>
              </a:rPr>
              <a:t>Planificación recuperable</a:t>
            </a:r>
            <a:r>
              <a:rPr lang="es-ES" smtClean="0"/>
              <a:t> — si una transacción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lee un elemento de datos previamente escrito por una transacción </a:t>
            </a:r>
            <a:r>
              <a:rPr lang="es-ES" i="1" smtClean="0"/>
              <a:t>T</a:t>
            </a:r>
            <a:r>
              <a:rPr lang="es-ES" i="1" baseline="-25000" smtClean="0"/>
              <a:t>i </a:t>
            </a:r>
            <a:r>
              <a:rPr lang="es-ES" smtClean="0"/>
              <a:t>, la operación comprometer de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 aparece antes que la operación comprometer de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i="1" smtClean="0"/>
              <a:t>.</a:t>
            </a: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s-ES" smtClean="0"/>
              <a:t>La siguiente planificación (Planificación 11) no es recuperable si </a:t>
            </a:r>
            <a:r>
              <a:rPr lang="es-ES" i="1" smtClean="0"/>
              <a:t>T</a:t>
            </a:r>
            <a:r>
              <a:rPr lang="es-ES" i="1" baseline="-25000" smtClean="0"/>
              <a:t>9</a:t>
            </a:r>
            <a:r>
              <a:rPr lang="es-ES" i="1" smtClean="0"/>
              <a:t> </a:t>
            </a:r>
            <a:r>
              <a:rPr lang="es-ES" smtClean="0"/>
              <a:t>se compromete inmediatamente después de la lectura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s-E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s-ES" smtClean="0"/>
              <a:t>Si </a:t>
            </a:r>
            <a:r>
              <a:rPr lang="es-ES" i="1" smtClean="0"/>
              <a:t>T</a:t>
            </a:r>
            <a:r>
              <a:rPr lang="es-ES" baseline="-25000" smtClean="0"/>
              <a:t>8</a:t>
            </a:r>
            <a:r>
              <a:rPr lang="es-ES" smtClean="0"/>
              <a:t> abortara, </a:t>
            </a:r>
            <a:r>
              <a:rPr lang="es-ES" i="1" smtClean="0"/>
              <a:t>T</a:t>
            </a:r>
            <a:r>
              <a:rPr lang="es-ES" baseline="-25000" smtClean="0"/>
              <a:t>9</a:t>
            </a:r>
            <a:r>
              <a:rPr lang="es-ES" smtClean="0"/>
              <a:t> habría leído (y posiblemente mostrado al usuario) un estado inconsistente de la base de datos.  Por tanto, la base de datos debe asegurar que las planificaciones son recuperables</a:t>
            </a:r>
            <a:r>
              <a:rPr lang="en-US" smtClean="0"/>
              <a:t>.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84213" y="838200"/>
            <a:ext cx="7824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/>
              <a:t>Necesidad de dirigir el efecto de los fallos en la transacción en transacciones que se ejecutan concurrentemente.</a:t>
            </a:r>
          </a:p>
        </p:txBody>
      </p:sp>
      <p:pic>
        <p:nvPicPr>
          <p:cNvPr id="327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8200" y="3384550"/>
            <a:ext cx="2306638" cy="1730375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Concepto de una transacción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2713" y="1130300"/>
            <a:ext cx="6564312" cy="413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Una </a:t>
            </a:r>
            <a:r>
              <a:rPr lang="es-ES" b="1" i="1" smtClean="0">
                <a:solidFill>
                  <a:schemeClr val="tx2"/>
                </a:solidFill>
              </a:rPr>
              <a:t>transacción</a:t>
            </a:r>
            <a:r>
              <a:rPr lang="es-ES" smtClean="0"/>
              <a:t> es una </a:t>
            </a:r>
            <a:r>
              <a:rPr lang="es-ES" i="1" smtClean="0"/>
              <a:t>unidad</a:t>
            </a:r>
            <a:r>
              <a:rPr lang="es-ES" smtClean="0"/>
              <a:t> de ejecución de programa que accede, y posiblemente actualiza, a varios elementos de datos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Una transacción debe ver una base de datos consistente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Durante la ejecución de la transacción la base de datos puede ser inconsistente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Cuando se compromete una transacción la base de datos deber ser consistente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Se pueden ejecutar múltiples transacciones en paralelo.</a:t>
            </a:r>
          </a:p>
          <a:p>
            <a:pPr>
              <a:lnSpc>
                <a:spcPct val="90000"/>
              </a:lnSpc>
            </a:pPr>
            <a:r>
              <a:rPr lang="es-ES" smtClean="0"/>
              <a:t>Dos enfoques principales a tener en cuenta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Fallos de varias clases, tales como fallos de hardware y caídas del sistema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Ejecución concurrente de múltiples transacciones</a:t>
            </a:r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Retroceso en cascada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011238"/>
            <a:ext cx="7499350" cy="5003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s-ES" b="1" smtClean="0">
                <a:solidFill>
                  <a:schemeClr val="tx2"/>
                </a:solidFill>
              </a:rPr>
              <a:t>Retroceso en cascada</a:t>
            </a:r>
            <a:r>
              <a:rPr lang="es-ES" smtClean="0"/>
              <a:t> – un solo fallo en la transacción conduce a un conjunto de retrocesos de la transacción.  Considérese la siguiente planificación, donde ninguna de las transacciones se ha comprometido aún (de tal manera que la planificación es recuperable).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s-ES" smtClean="0"/>
              <a:t>Si </a:t>
            </a:r>
            <a:r>
              <a:rPr lang="es-ES" i="1" smtClean="0"/>
              <a:t>T</a:t>
            </a:r>
            <a:r>
              <a:rPr lang="es-ES" baseline="-25000" smtClean="0"/>
              <a:t>10</a:t>
            </a:r>
            <a:r>
              <a:rPr lang="es-ES" smtClean="0"/>
              <a:t> falla, </a:t>
            </a:r>
            <a:r>
              <a:rPr lang="es-ES" i="1" smtClean="0"/>
              <a:t>T</a:t>
            </a:r>
            <a:r>
              <a:rPr lang="es-ES" baseline="-25000" smtClean="0"/>
              <a:t>11</a:t>
            </a:r>
            <a:r>
              <a:rPr lang="es-ES" smtClean="0"/>
              <a:t> y </a:t>
            </a:r>
            <a:r>
              <a:rPr lang="es-ES" i="1" smtClean="0"/>
              <a:t>T</a:t>
            </a:r>
            <a:r>
              <a:rPr lang="es-ES" baseline="-25000" smtClean="0"/>
              <a:t>12</a:t>
            </a:r>
            <a:r>
              <a:rPr lang="es-ES" smtClean="0"/>
              <a:t> también deben ser retrocedidas</a:t>
            </a:r>
            <a:r>
              <a:rPr lang="en-US" smtClean="0"/>
              <a:t>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s-ES" smtClean="0"/>
              <a:t>Puede conducir a la pérdida de una cantidad significativa de trabajo.</a:t>
            </a:r>
            <a:endParaRPr lang="en-US" smtClean="0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2846388"/>
            <a:ext cx="3352800" cy="1990725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Planificaciónes sin cascada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smtClean="0">
                <a:solidFill>
                  <a:schemeClr val="tx2"/>
                </a:solidFill>
              </a:rPr>
              <a:t>Planificaciones sin cascada</a:t>
            </a:r>
            <a:r>
              <a:rPr lang="es-ES" smtClean="0"/>
              <a:t> – los retrocesos en cascada no pueden tener lugar; para cada par de transacciones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i="1" smtClean="0"/>
              <a:t> </a:t>
            </a:r>
            <a:r>
              <a:rPr lang="es-ES" smtClean="0"/>
              <a:t>y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baseline="-25000" smtClean="0"/>
              <a:t> , </a:t>
            </a:r>
            <a:r>
              <a:rPr lang="es-ES" smtClean="0"/>
              <a:t>tales que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lee un elemento de datos que ha escrito previamente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, la operación comprometer de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 aparece antes que la operación de lectura de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.</a:t>
            </a:r>
            <a:endParaRPr lang="en-US" smtClean="0"/>
          </a:p>
          <a:p>
            <a:r>
              <a:rPr lang="es-ES" smtClean="0"/>
              <a:t>Cada planificación sin cascada es también es recuperable</a:t>
            </a:r>
            <a:endParaRPr lang="en-US" smtClean="0"/>
          </a:p>
          <a:p>
            <a:r>
              <a:rPr lang="es-ES" smtClean="0"/>
              <a:t>Es conveniente restringir las planificaciones a las que son sin cascada</a:t>
            </a:r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Control de concurrencia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939088" cy="4884737"/>
          </a:xfrm>
        </p:spPr>
        <p:txBody>
          <a:bodyPr/>
          <a:lstStyle/>
          <a:p>
            <a:r>
              <a:rPr lang="es-ES" smtClean="0"/>
              <a:t>Una base de datos debe proporcionar un mecanismo que asegure que todas las planificaciones son</a:t>
            </a:r>
          </a:p>
          <a:p>
            <a:pPr lvl="1"/>
            <a:r>
              <a:rPr lang="es-ES" smtClean="0"/>
              <a:t>Serializables en vistas o en conflicto, y</a:t>
            </a:r>
          </a:p>
          <a:p>
            <a:pPr lvl="1"/>
            <a:r>
              <a:rPr lang="es-ES" smtClean="0"/>
              <a:t>Son recuperables y preferiblemente sin cascada</a:t>
            </a:r>
          </a:p>
          <a:p>
            <a:r>
              <a:rPr lang="es-ES" smtClean="0"/>
              <a:t>Una política en que solo se puede ejecutar una transacción a la vez genera planificaciones serie, pero proporciona menor grado de concurrencia</a:t>
            </a:r>
          </a:p>
          <a:p>
            <a:pPr lvl="1"/>
            <a:r>
              <a:rPr lang="es-ES" smtClean="0"/>
              <a:t>¿Las planificaciones serie son recuperables/sin cascada?</a:t>
            </a:r>
          </a:p>
          <a:p>
            <a:r>
              <a:rPr lang="es-ES" smtClean="0"/>
              <a:t>Comprobar que una planificación es serializable </a:t>
            </a:r>
            <a:r>
              <a:rPr lang="es-ES" i="1" smtClean="0"/>
              <a:t>después</a:t>
            </a:r>
            <a:r>
              <a:rPr lang="es-ES" smtClean="0"/>
              <a:t> de ejecutarla se un poco tarde.</a:t>
            </a:r>
          </a:p>
          <a:p>
            <a:r>
              <a:rPr lang="es-ES" b="1" smtClean="0">
                <a:solidFill>
                  <a:schemeClr val="tx2"/>
                </a:solidFill>
              </a:rPr>
              <a:t>Objetivo</a:t>
            </a:r>
            <a:r>
              <a:rPr lang="es-ES" smtClean="0"/>
              <a:t> – desarrollar protocolos de control de concurrencia que aseguren la seriabilidad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1725" y="606425"/>
            <a:ext cx="7753350" cy="457200"/>
          </a:xfrm>
        </p:spPr>
        <p:txBody>
          <a:bodyPr/>
          <a:lstStyle/>
          <a:p>
            <a:pPr>
              <a:defRPr/>
            </a:pPr>
            <a:r>
              <a:rPr lang="es-ES" sz="2800" smtClean="0"/>
              <a:t>Control de la concurrencia frente a Pruebas de secuencialidad</a:t>
            </a:r>
            <a:endParaRPr lang="en-US" sz="28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  <a:p>
            <a:r>
              <a:rPr lang="es-ES" smtClean="0"/>
              <a:t>Los protocolos de control de concurrencia permiten planificaciones concurrentes, pero aseguran que las planificaciones son serializables en vistas/en conflicto y son recuperables y sin cascada.</a:t>
            </a:r>
          </a:p>
          <a:p>
            <a:r>
              <a:rPr lang="es-ES" smtClean="0"/>
              <a:t>Los protocolos de control de la concurrencia generalmente no examinan como se crea el grafo de precedencia</a:t>
            </a:r>
          </a:p>
          <a:p>
            <a:pPr lvl="1"/>
            <a:r>
              <a:rPr lang="es-ES" smtClean="0"/>
              <a:t>En cambio un protocolo impondrá una disciplina que evite planificaciones no secuenciables.</a:t>
            </a:r>
          </a:p>
          <a:p>
            <a:pPr lvl="1"/>
            <a:r>
              <a:rPr lang="es-ES" smtClean="0"/>
              <a:t>Tales protocolos se estudiarán en el Capítulo16.</a:t>
            </a:r>
          </a:p>
          <a:p>
            <a:r>
              <a:rPr lang="es-ES" smtClean="0"/>
              <a:t>Los distintos protocolos de control de concurrencia tienen distintas ventajas y desventajas entre la cantidad de concurrencia que permiten y la sobrecarga en que incurren.</a:t>
            </a:r>
          </a:p>
          <a:p>
            <a:r>
              <a:rPr lang="es-ES" smtClean="0"/>
              <a:t>Las pruebas de secuencialidad ayudan a comprender por qué es correcto un protocolo de control de la concurrencia</a:t>
            </a:r>
          </a:p>
          <a:p>
            <a:endParaRPr lang="es-E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Niveles débiles de consistencia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Algunas aplicaciones pueden sobrevivir con niveles débiles de consistencia, permitiendo planificaciones que no son serializables.</a:t>
            </a:r>
          </a:p>
          <a:p>
            <a:pPr lvl="1"/>
            <a:r>
              <a:rPr lang="es-ES" smtClean="0"/>
              <a:t>Ej. Una transacción de sólo lectura que quiere un saldo total aproximado de todas las cuentas</a:t>
            </a:r>
          </a:p>
          <a:p>
            <a:pPr lvl="1"/>
            <a:r>
              <a:rPr lang="es-ES" smtClean="0"/>
              <a:t>Ej. Estadísticas de la base de datos calculadas para la optimización pueden ser aproximadas (¿por qué?)</a:t>
            </a:r>
          </a:p>
          <a:p>
            <a:pPr lvl="1"/>
            <a:r>
              <a:rPr lang="es-ES" smtClean="0"/>
              <a:t>Estas transacciones no hay que serializarlas con respecto a otras.</a:t>
            </a:r>
          </a:p>
          <a:p>
            <a:r>
              <a:rPr lang="es-ES" smtClean="0"/>
              <a:t>Compromiso entre precisión y rendimiento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Niveles de consistencia en SQL-92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0000" cy="4114800"/>
          </a:xfrm>
        </p:spPr>
        <p:txBody>
          <a:bodyPr/>
          <a:lstStyle/>
          <a:p>
            <a:r>
              <a:rPr lang="es-ES" b="1" smtClean="0">
                <a:solidFill>
                  <a:schemeClr val="tx2"/>
                </a:solidFill>
              </a:rPr>
              <a:t>Secuenciable </a:t>
            </a:r>
            <a:r>
              <a:rPr lang="es-ES" smtClean="0"/>
              <a:t>— por defecto</a:t>
            </a:r>
          </a:p>
          <a:p>
            <a:r>
              <a:rPr lang="es-ES" b="1" smtClean="0">
                <a:solidFill>
                  <a:schemeClr val="tx2"/>
                </a:solidFill>
              </a:rPr>
              <a:t>Lectura repetible </a:t>
            </a:r>
            <a:r>
              <a:rPr lang="es-ES" smtClean="0"/>
              <a:t>—</a:t>
            </a:r>
            <a:r>
              <a:rPr lang="es-ES" b="1" smtClean="0"/>
              <a:t> </a:t>
            </a:r>
            <a:r>
              <a:rPr lang="es-ES" smtClean="0"/>
              <a:t>sólo se pueden leer los registros comprometidos, repetidas lecturas del mismo registro deben devolver el mismo valor.  Sin embargo, una transacción puede no ser secuenciable – puede encontrar algunos registros insertados por una transacción, pero no encontrar otros.</a:t>
            </a:r>
          </a:p>
          <a:p>
            <a:r>
              <a:rPr lang="es-ES" b="1" smtClean="0">
                <a:solidFill>
                  <a:schemeClr val="tx2"/>
                </a:solidFill>
              </a:rPr>
              <a:t>Con compromiso de lectura</a:t>
            </a:r>
            <a:r>
              <a:rPr lang="es-ES" b="1" smtClean="0"/>
              <a:t> </a:t>
            </a:r>
            <a:r>
              <a:rPr lang="es-ES" smtClean="0"/>
              <a:t>—</a:t>
            </a:r>
            <a:r>
              <a:rPr lang="es-ES" b="1" smtClean="0"/>
              <a:t> </a:t>
            </a:r>
            <a:r>
              <a:rPr lang="es-ES" smtClean="0"/>
              <a:t>sólo se pueden leer los registros comprometidos, pero lecturas sucesivas del registro pueden devolver valores diferentes (pero comprometidos).</a:t>
            </a:r>
          </a:p>
          <a:p>
            <a:r>
              <a:rPr lang="es-ES" b="1" smtClean="0">
                <a:solidFill>
                  <a:schemeClr val="tx2"/>
                </a:solidFill>
              </a:rPr>
              <a:t>Sin compromiso de lectura</a:t>
            </a:r>
            <a:r>
              <a:rPr lang="es-ES" smtClean="0"/>
              <a:t>—</a:t>
            </a:r>
            <a:r>
              <a:rPr lang="es-ES" b="1" smtClean="0"/>
              <a:t> </a:t>
            </a:r>
            <a:r>
              <a:rPr lang="es-ES" smtClean="0"/>
              <a:t>se pueden leer incluso registros no comprometidos. </a:t>
            </a:r>
          </a:p>
          <a:p>
            <a:r>
              <a:rPr kumimoji="0" lang="es-ES" smtClean="0"/>
              <a:t>Los niveles de consistencia útiles para reunir información aproximada de la base de datos, p. e., estadísticas del optimizador de consultas </a:t>
            </a:r>
          </a:p>
          <a:p>
            <a:endParaRPr lang="es-E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25463" y="4475163"/>
            <a:ext cx="75279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lang="es-E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Definición de transacción en SQL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949325"/>
            <a:ext cx="72866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/>
              <a:t>El lenguaje de manipulación de datos debe incluir una construcción para especificar el conjunto de acciones que comprometen una transacción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En SQL, una transacción empieza implícitamente.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smtClean="0"/>
              <a:t>Una transacción en SQL termina por: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b="1" smtClean="0"/>
              <a:t>Commit work</a:t>
            </a:r>
            <a:r>
              <a:rPr lang="es-ES" smtClean="0"/>
              <a:t> compromete la transacción actual y empieza una nueva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" b="1" smtClean="0"/>
              <a:t>Rollback work</a:t>
            </a:r>
            <a:r>
              <a:rPr lang="es-ES" smtClean="0"/>
              <a:t> origina el aborto de la transacción actual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smtClean="0"/>
              <a:t>Niveles de consistencia especificados por SQL-92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" b="1" smtClean="0"/>
              <a:t>Secuenciable </a:t>
            </a:r>
            <a:r>
              <a:rPr lang="es-ES" smtClean="0"/>
              <a:t>— por defecto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b="1" smtClean="0"/>
              <a:t>Lectura repetible</a:t>
            </a:r>
            <a:endParaRPr lang="en-US" b="1" smtClean="0"/>
          </a:p>
          <a:p>
            <a:pPr lvl="1">
              <a:lnSpc>
                <a:spcPct val="90000"/>
              </a:lnSpc>
            </a:pPr>
            <a:r>
              <a:rPr lang="es-ES" b="1" smtClean="0"/>
              <a:t>Con compromiso de lectura</a:t>
            </a:r>
            <a:endParaRPr lang="en-US" b="1" smtClean="0"/>
          </a:p>
          <a:p>
            <a:pPr lvl="1">
              <a:lnSpc>
                <a:spcPct val="90000"/>
              </a:lnSpc>
            </a:pPr>
            <a:r>
              <a:rPr lang="es-ES" b="1" smtClean="0"/>
              <a:t>Sin compromiso de lectura</a:t>
            </a:r>
            <a:endParaRPr lang="en-US" b="1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Fin del capítulo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Propiedades ACID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739900"/>
            <a:ext cx="7262812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Atomicidad</a:t>
            </a:r>
            <a:r>
              <a:rPr lang="es-ES" b="1" smtClean="0"/>
              <a:t>. </a:t>
            </a:r>
            <a:r>
              <a:rPr lang="es-ES" smtClean="0"/>
              <a:t> O todas las operaciones de la transacción se reflejan correctamente en la base de datos, o ninguna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Consistencia</a:t>
            </a:r>
            <a:r>
              <a:rPr lang="es-ES" b="1" smtClean="0"/>
              <a:t>.</a:t>
            </a:r>
            <a:r>
              <a:rPr lang="es-ES" smtClean="0"/>
              <a:t>  La ejecución de una transacción en aislamiento preserva la consistencia de la base de datos.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Aislamiento</a:t>
            </a:r>
            <a:r>
              <a:rPr lang="es-ES" b="1" smtClean="0"/>
              <a:t>.</a:t>
            </a:r>
            <a:r>
              <a:rPr lang="es-ES" smtClean="0"/>
              <a:t>  Aunque varias transacciones se pueden ejecutar concurrentemente, cada transacción debe ignorar a las otras transacciones que se ejecutan concurrentemente con ella.  Los resultados de las transacciones intermedias deben ocultarse de otras transacciones ejecutadas concurrentemente</a:t>
            </a:r>
            <a:r>
              <a:rPr lang="en-US" smtClean="0"/>
              <a:t>.  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Es decir, por cada par de transacciones </a:t>
            </a:r>
            <a:r>
              <a:rPr lang="es-ES" i="1" smtClean="0"/>
              <a:t>T</a:t>
            </a:r>
            <a:r>
              <a:rPr lang="es-ES" i="1" baseline="-25000" smtClean="0"/>
              <a:t>i </a:t>
            </a:r>
            <a:r>
              <a:rPr lang="es-ES" smtClean="0"/>
              <a:t> y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, le parece a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, que, o bien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ha terminado su ejecución antes de que comience </a:t>
            </a:r>
            <a:r>
              <a:rPr lang="es-ES" i="1" smtClean="0"/>
              <a:t>T</a:t>
            </a:r>
            <a:r>
              <a:rPr lang="es-ES" i="1" baseline="-25000" smtClean="0"/>
              <a:t>i </a:t>
            </a:r>
            <a:r>
              <a:rPr lang="es-ES" smtClean="0"/>
              <a:t>, o que </a:t>
            </a:r>
            <a:r>
              <a:rPr lang="es-ES" i="1" smtClean="0"/>
              <a:t>T</a:t>
            </a:r>
            <a:r>
              <a:rPr lang="es-ES" i="1" baseline="-25000" smtClean="0"/>
              <a:t>j</a:t>
            </a:r>
            <a:r>
              <a:rPr lang="es-ES" smtClean="0"/>
              <a:t> ha comenzado su ejecución después de que </a:t>
            </a:r>
            <a:r>
              <a:rPr lang="es-ES" i="1" smtClean="0"/>
              <a:t>T</a:t>
            </a:r>
            <a:r>
              <a:rPr lang="es-ES" i="1" baseline="-25000" smtClean="0"/>
              <a:t>i</a:t>
            </a:r>
            <a:r>
              <a:rPr lang="es-ES" smtClean="0"/>
              <a:t> terminara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Durabilidad</a:t>
            </a:r>
            <a:r>
              <a:rPr lang="es-ES" b="1" smtClean="0"/>
              <a:t>.  </a:t>
            </a:r>
            <a:r>
              <a:rPr lang="es-ES" smtClean="0"/>
              <a:t>Tras la finalización con éxito de una transacción permanecen los cambios realizados en la base de datos, incluso si hay fallos en el sistema</a:t>
            </a:r>
            <a:r>
              <a:rPr lang="en-US" smtClean="0"/>
              <a:t>.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3738" y="709613"/>
            <a:ext cx="82216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s-ES" sz="1800"/>
              <a:t>Una </a:t>
            </a:r>
            <a:r>
              <a:rPr kumimoji="1" lang="es-ES" sz="1800" b="1">
                <a:solidFill>
                  <a:schemeClr val="tx2"/>
                </a:solidFill>
              </a:rPr>
              <a:t>transacción</a:t>
            </a:r>
            <a:r>
              <a:rPr lang="es-ES" sz="1800"/>
              <a:t>  es una unidad de ejecución de un programa que accede y posiblemente actualiza varios elementos de datos. Para preservar la integridad de los datos, el sistema de bases de datos debe asegurar: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Ejemplo de transferencia de fondos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042988"/>
            <a:ext cx="6883400" cy="4940300"/>
          </a:xfrm>
        </p:spPr>
        <p:txBody>
          <a:bodyPr/>
          <a:lstStyle/>
          <a:p>
            <a:r>
              <a:rPr lang="es-ES" smtClean="0"/>
              <a:t>Transacción para transferir 50 € desde una cuenta </a:t>
            </a:r>
            <a:r>
              <a:rPr lang="es-ES" i="1" smtClean="0"/>
              <a:t>A</a:t>
            </a:r>
            <a:r>
              <a:rPr lang="es-ES" smtClean="0"/>
              <a:t> a una cuenta </a:t>
            </a:r>
            <a:r>
              <a:rPr lang="es-ES" i="1" smtClean="0"/>
              <a:t>B</a:t>
            </a:r>
            <a:r>
              <a:rPr lang="en-US" sz="1600" smtClean="0"/>
              <a:t>:</a:t>
            </a: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1.	</a:t>
            </a:r>
            <a:r>
              <a:rPr lang="es-ES" b="1" smtClean="0">
                <a:solidFill>
                  <a:srgbClr val="000000"/>
                </a:solidFill>
              </a:rPr>
              <a:t>leer</a:t>
            </a:r>
            <a:r>
              <a:rPr lang="es-ES" smtClean="0">
                <a:solidFill>
                  <a:srgbClr val="000000"/>
                </a:solidFill>
              </a:rPr>
              <a:t>(</a:t>
            </a:r>
            <a:r>
              <a:rPr lang="es-ES" i="1" smtClean="0">
                <a:solidFill>
                  <a:srgbClr val="000000"/>
                </a:solidFill>
              </a:rPr>
              <a:t>A</a:t>
            </a:r>
            <a:r>
              <a:rPr lang="es-ES" smtClean="0">
                <a:solidFill>
                  <a:srgbClr val="000000"/>
                </a:solidFill>
              </a:rPr>
              <a:t>)</a:t>
            </a:r>
            <a:endParaRPr lang="en-US" smtClean="0">
              <a:solidFill>
                <a:srgbClr val="00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2.	</a:t>
            </a:r>
            <a:r>
              <a:rPr lang="es-ES" i="1" smtClean="0">
                <a:solidFill>
                  <a:srgbClr val="000000"/>
                </a:solidFill>
              </a:rPr>
              <a:t>A</a:t>
            </a:r>
            <a:r>
              <a:rPr lang="es-ES" smtClean="0">
                <a:solidFill>
                  <a:srgbClr val="000000"/>
                </a:solidFill>
              </a:rPr>
              <a:t> := </a:t>
            </a:r>
            <a:r>
              <a:rPr lang="es-ES" i="1" smtClean="0">
                <a:solidFill>
                  <a:srgbClr val="000000"/>
                </a:solidFill>
              </a:rPr>
              <a:t>A – </a:t>
            </a:r>
            <a:r>
              <a:rPr lang="es-ES" smtClean="0">
                <a:solidFill>
                  <a:srgbClr val="000000"/>
                </a:solidFill>
              </a:rPr>
              <a:t>50</a:t>
            </a:r>
            <a:endParaRPr lang="en-US" smtClean="0">
              <a:solidFill>
                <a:srgbClr val="00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3.	</a:t>
            </a:r>
            <a:r>
              <a:rPr lang="es-ES" b="1" smtClean="0">
                <a:solidFill>
                  <a:srgbClr val="000000"/>
                </a:solidFill>
              </a:rPr>
              <a:t>escribir</a:t>
            </a:r>
            <a:r>
              <a:rPr lang="es-ES" smtClean="0">
                <a:solidFill>
                  <a:srgbClr val="000000"/>
                </a:solidFill>
              </a:rPr>
              <a:t>(</a:t>
            </a:r>
            <a:r>
              <a:rPr lang="es-ES" i="1" smtClean="0">
                <a:solidFill>
                  <a:srgbClr val="000000"/>
                </a:solidFill>
              </a:rPr>
              <a:t>A</a:t>
            </a:r>
            <a:r>
              <a:rPr lang="es-ES" smtClean="0">
                <a:solidFill>
                  <a:srgbClr val="000000"/>
                </a:solidFill>
              </a:rPr>
              <a:t>)</a:t>
            </a:r>
            <a:endParaRPr lang="en-US" smtClean="0">
              <a:solidFill>
                <a:srgbClr val="00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4.	</a:t>
            </a:r>
            <a:r>
              <a:rPr lang="es-ES" b="1" smtClean="0">
                <a:solidFill>
                  <a:srgbClr val="000000"/>
                </a:solidFill>
              </a:rPr>
              <a:t>leer</a:t>
            </a:r>
            <a:r>
              <a:rPr lang="es-ES" smtClean="0">
                <a:solidFill>
                  <a:srgbClr val="000000"/>
                </a:solidFill>
              </a:rPr>
              <a:t>(</a:t>
            </a:r>
            <a:r>
              <a:rPr lang="es-ES" i="1" smtClean="0">
                <a:solidFill>
                  <a:srgbClr val="000000"/>
                </a:solidFill>
              </a:rPr>
              <a:t>B</a:t>
            </a:r>
            <a:r>
              <a:rPr lang="es-ES" smtClean="0">
                <a:solidFill>
                  <a:srgbClr val="000000"/>
                </a:solidFill>
              </a:rPr>
              <a:t>)</a:t>
            </a:r>
            <a:endParaRPr lang="en-US" smtClean="0">
              <a:solidFill>
                <a:srgbClr val="00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5.	</a:t>
            </a:r>
            <a:r>
              <a:rPr lang="es-ES" i="1" smtClean="0">
                <a:solidFill>
                  <a:srgbClr val="000000"/>
                </a:solidFill>
              </a:rPr>
              <a:t>B</a:t>
            </a:r>
            <a:r>
              <a:rPr lang="es-ES" smtClean="0">
                <a:solidFill>
                  <a:srgbClr val="000000"/>
                </a:solidFill>
              </a:rPr>
              <a:t> := </a:t>
            </a:r>
            <a:r>
              <a:rPr lang="es-ES" i="1" smtClean="0">
                <a:solidFill>
                  <a:srgbClr val="000000"/>
                </a:solidFill>
              </a:rPr>
              <a:t>B + </a:t>
            </a:r>
            <a:r>
              <a:rPr lang="es-ES" smtClean="0">
                <a:solidFill>
                  <a:srgbClr val="000000"/>
                </a:solidFill>
              </a:rPr>
              <a:t>50</a:t>
            </a:r>
            <a:endParaRPr lang="en-US" smtClean="0">
              <a:solidFill>
                <a:srgbClr val="00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6.	</a:t>
            </a:r>
            <a:r>
              <a:rPr lang="es-ES" b="1" smtClean="0">
                <a:solidFill>
                  <a:srgbClr val="000000"/>
                </a:solidFill>
              </a:rPr>
              <a:t>escribir</a:t>
            </a:r>
            <a:r>
              <a:rPr lang="es-ES" smtClean="0">
                <a:solidFill>
                  <a:srgbClr val="000000"/>
                </a:solidFill>
              </a:rPr>
              <a:t>(</a:t>
            </a:r>
            <a:r>
              <a:rPr lang="es-ES" i="1" smtClean="0">
                <a:solidFill>
                  <a:srgbClr val="000000"/>
                </a:solidFill>
                <a:latin typeface="Palatino-Italic"/>
              </a:rPr>
              <a:t>B</a:t>
            </a:r>
            <a:r>
              <a:rPr lang="es-ES" smtClean="0">
                <a:solidFill>
                  <a:srgbClr val="000000"/>
                </a:solidFill>
                <a:latin typeface="Palatino-Roman"/>
              </a:rPr>
              <a:t>)</a:t>
            </a:r>
            <a:endParaRPr lang="en-US" i="1" smtClean="0">
              <a:solidFill>
                <a:srgbClr val="000000"/>
              </a:solidFill>
            </a:endParaRPr>
          </a:p>
          <a:p>
            <a:r>
              <a:rPr lang="es-ES" b="1" smtClean="0">
                <a:solidFill>
                  <a:schemeClr val="tx2"/>
                </a:solidFill>
              </a:rPr>
              <a:t>Requisito de atomicidad </a:t>
            </a:r>
            <a:r>
              <a:rPr lang="es-ES" smtClean="0"/>
              <a:t>– si la transacción falla después del paso 3 y antes del paso 6, el sistema debería asegurar que sus actualizaciones no se reflejan en la base de datos, de lo contrario resultará una inconsistencia</a:t>
            </a:r>
            <a:r>
              <a:rPr lang="en-US" sz="1600" smtClean="0"/>
              <a:t>.</a:t>
            </a:r>
          </a:p>
          <a:p>
            <a:r>
              <a:rPr lang="es-ES" b="1" smtClean="0">
                <a:solidFill>
                  <a:schemeClr val="tx2"/>
                </a:solidFill>
              </a:rPr>
              <a:t>Requisito de consistencia </a:t>
            </a:r>
            <a:r>
              <a:rPr lang="es-ES" smtClean="0"/>
              <a:t>– la suma de </a:t>
            </a:r>
            <a:r>
              <a:rPr lang="es-ES" i="1" smtClean="0"/>
              <a:t>A</a:t>
            </a:r>
            <a:r>
              <a:rPr lang="es-ES" smtClean="0"/>
              <a:t> y </a:t>
            </a:r>
            <a:r>
              <a:rPr lang="es-ES" i="1" smtClean="0"/>
              <a:t>B</a:t>
            </a:r>
            <a:r>
              <a:rPr lang="es-ES" smtClean="0"/>
              <a:t> no se altera por la ejecución de la transacción</a:t>
            </a:r>
            <a:r>
              <a:rPr lang="en-US" sz="160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419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s-ES" smtClean="0"/>
              <a:t>Ejemplo de transferencia de fondos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1227138"/>
            <a:ext cx="6969125" cy="4138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Requisito de aislamiento </a:t>
            </a:r>
            <a:r>
              <a:rPr lang="es-ES" smtClean="0"/>
              <a:t>– si entre los pasos 3 y 6 se permite acceder a otra transacción a la base de datos parcialmente actualizada, verá una base de datos inconsistente ( la suma de </a:t>
            </a:r>
            <a:r>
              <a:rPr lang="es-ES" i="1" smtClean="0"/>
              <a:t>A</a:t>
            </a:r>
            <a:r>
              <a:rPr lang="es-ES" smtClean="0"/>
              <a:t> + </a:t>
            </a:r>
            <a:r>
              <a:rPr lang="es-ES" i="1" smtClean="0"/>
              <a:t>B</a:t>
            </a:r>
            <a:r>
              <a:rPr lang="es-ES" smtClean="0"/>
              <a:t> será menor de lo que debería).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El aislamiento se puede asegurar de forma trivial ejecutando las transacciones </a:t>
            </a:r>
            <a:r>
              <a:rPr lang="es-ES" b="1" i="1" smtClean="0">
                <a:solidFill>
                  <a:schemeClr val="tx2"/>
                </a:solidFill>
              </a:rPr>
              <a:t>secuencialmente</a:t>
            </a:r>
            <a:r>
              <a:rPr lang="es-ES" smtClean="0"/>
              <a:t>, es decir, una detrás de otra.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Sin embargo la ejecución de diversas transacciones concurrentemente tiene, como se verá, significativos beneficios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Requisito de durabilidad </a:t>
            </a:r>
            <a:r>
              <a:rPr lang="es-ES" smtClean="0"/>
              <a:t>– desde que se notifica al usuario que se ha completado la transacción (es decir, que ha tenido lugar la transferencia de 50 €), las actualizaciones de la base de datos producidas por la transacción deben permanecer, a pesar de los fallos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Estados de la transacción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9175" y="1193800"/>
            <a:ext cx="6932613" cy="4138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Activa</a:t>
            </a:r>
            <a:r>
              <a:rPr lang="es-ES" smtClean="0"/>
              <a:t>, el estado inicial; la transacción permanece en este estado mientras se está ejecutando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Parcialmente comprometida</a:t>
            </a:r>
            <a:r>
              <a:rPr lang="es-ES" smtClean="0"/>
              <a:t>, después que se ha ejecutado la instrucción final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Fallida</a:t>
            </a:r>
            <a:r>
              <a:rPr lang="es-ES" smtClean="0"/>
              <a:t>, después de descubrir que la ejecución normal ya no puede llevarse a cabo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Abortada</a:t>
            </a:r>
            <a:r>
              <a:rPr lang="es-ES" smtClean="0"/>
              <a:t>, después que la transacción se ha retrocedido y la base de datos restaurado a su estado anterior al inicio de la transacción.  Dos opciones después de que haya abortado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" smtClean="0"/>
              <a:t>reiniciar la transacción – sólo si no hay errores lógicos internos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s-ES" smtClean="0"/>
              <a:t>cancelar la transacción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s-ES" b="1" smtClean="0">
                <a:solidFill>
                  <a:schemeClr val="tx2"/>
                </a:solidFill>
              </a:rPr>
              <a:t>Comprometida</a:t>
            </a:r>
            <a:r>
              <a:rPr lang="es-ES" smtClean="0"/>
              <a:t>, después de terminación con éxito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Estado de la transacción (cont.)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0013" y="1427163"/>
            <a:ext cx="6335712" cy="4562475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635000"/>
            <a:ext cx="7664450" cy="457200"/>
          </a:xfrm>
        </p:spPr>
        <p:txBody>
          <a:bodyPr/>
          <a:lstStyle/>
          <a:p>
            <a:pPr>
              <a:defRPr/>
            </a:pPr>
            <a:r>
              <a:rPr lang="es-ES" smtClean="0"/>
              <a:t>Implementación de atomicidad y durabilidad</a:t>
            </a:r>
            <a:endParaRPr lang="en-US" b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120775"/>
            <a:ext cx="7115175" cy="4927600"/>
          </a:xfrm>
        </p:spPr>
        <p:txBody>
          <a:bodyPr/>
          <a:lstStyle/>
          <a:p>
            <a:r>
              <a:rPr lang="es-ES" smtClean="0"/>
              <a:t>El componente para la </a:t>
            </a:r>
            <a:r>
              <a:rPr lang="es-ES" b="1" smtClean="0">
                <a:solidFill>
                  <a:schemeClr val="tx2"/>
                </a:solidFill>
              </a:rPr>
              <a:t>gestión de la recuperación </a:t>
            </a:r>
            <a:r>
              <a:rPr lang="es-ES" smtClean="0"/>
              <a:t>de un sistema de bases de datos implementa el soporte para la atomicidad y durabilidad</a:t>
            </a:r>
            <a:r>
              <a:rPr lang="en-US" smtClean="0"/>
              <a:t>.</a:t>
            </a:r>
          </a:p>
          <a:p>
            <a:r>
              <a:rPr lang="es-ES" smtClean="0"/>
              <a:t>El esquema de la </a:t>
            </a:r>
            <a:r>
              <a:rPr lang="es-ES" i="1" smtClean="0">
                <a:solidFill>
                  <a:schemeClr val="tx2"/>
                </a:solidFill>
              </a:rPr>
              <a:t>base de datos en la sombra</a:t>
            </a:r>
            <a:r>
              <a:rPr lang="en-US" smtClean="0"/>
              <a:t>:</a:t>
            </a:r>
          </a:p>
          <a:p>
            <a:pPr lvl="1"/>
            <a:r>
              <a:rPr lang="es-ES" smtClean="0"/>
              <a:t>asume que sólo está activa una transacción en cada momento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un puntero, denominado puntero_db, siempre apunta a la copia consistente actual de la base de datos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todas las actualizaciones son hechas sobre una copia en la sombra de la base de datos, y el </a:t>
            </a:r>
            <a:r>
              <a:rPr lang="es-ES" b="1" smtClean="0"/>
              <a:t>puntero_db</a:t>
            </a:r>
            <a:r>
              <a:rPr lang="es-ES" smtClean="0"/>
              <a:t> apunta a la copia en la sombra actualizada, sólo después que la transacción alcance un compromiso parcial y todas las páginas actualizadas se hayan desviado a disco</a:t>
            </a:r>
            <a:r>
              <a:rPr lang="en-US" smtClean="0"/>
              <a:t>.</a:t>
            </a:r>
          </a:p>
          <a:p>
            <a:pPr lvl="1"/>
            <a:r>
              <a:rPr lang="es-ES" smtClean="0"/>
              <a:t>en caso de fallo en la transacción se puede usar la antigua copia consistente apuntada por </a:t>
            </a:r>
            <a:r>
              <a:rPr lang="es-ES" b="1" smtClean="0"/>
              <a:t>puntero_db</a:t>
            </a:r>
            <a:r>
              <a:rPr lang="es-ES" smtClean="0"/>
              <a:t> y se puede borrar la copia en la sombra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BBDD</Template>
  <TotalTime>45748</TotalTime>
  <Words>2554</Words>
  <Application>Microsoft PowerPoint</Application>
  <PresentationFormat>Presentación en pantalla (4:3)</PresentationFormat>
  <Paragraphs>259</Paragraphs>
  <Slides>37</Slides>
  <Notes>27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db-5-grey</vt:lpstr>
      <vt:lpstr>Clip</vt:lpstr>
      <vt:lpstr>Capítulo 15:  Transacciones</vt:lpstr>
      <vt:lpstr>Capítulo 15:  Transacciones</vt:lpstr>
      <vt:lpstr>Concepto de una transacción</vt:lpstr>
      <vt:lpstr>Propiedades ACID</vt:lpstr>
      <vt:lpstr>Ejemplo de transferencia de fondos</vt:lpstr>
      <vt:lpstr>Ejemplo de transferencia de fondos (Cont.)</vt:lpstr>
      <vt:lpstr>Estados de la transacción</vt:lpstr>
      <vt:lpstr>Estado de la transacción (cont.)</vt:lpstr>
      <vt:lpstr>Implementación de atomicidad y durabilidad</vt:lpstr>
      <vt:lpstr>Implementación de atomicidad y durabilidad (cont.)</vt:lpstr>
      <vt:lpstr>Ejecuciones concurrentes</vt:lpstr>
      <vt:lpstr>Planificaciones</vt:lpstr>
      <vt:lpstr>Planificación 1</vt:lpstr>
      <vt:lpstr>Planificación 2</vt:lpstr>
      <vt:lpstr>Planificación 3</vt:lpstr>
      <vt:lpstr>Planificación 4</vt:lpstr>
      <vt:lpstr>Secuencialidad</vt:lpstr>
      <vt:lpstr>Secuencialidad en cuanto a conflictos</vt:lpstr>
      <vt:lpstr>Secuencialidad en cuanto a conflictos</vt:lpstr>
      <vt:lpstr>Secuencialidad en cuanto a conflictos (cont.)</vt:lpstr>
      <vt:lpstr>Secuencialidad en cuanto a conflictos (cont.)</vt:lpstr>
      <vt:lpstr>Secuencialidad en cuanto a vistas</vt:lpstr>
      <vt:lpstr>Secuencialidad en cuanto a vistas (cont.)</vt:lpstr>
      <vt:lpstr>Otras nociones de secuencialidad</vt:lpstr>
      <vt:lpstr>Prueba de secuencialidad</vt:lpstr>
      <vt:lpstr>Ejemplo de planificación (Planificación A) + Grafo de precedencia</vt:lpstr>
      <vt:lpstr>Prueba para la secuencialidad en cuanto a conflictos</vt:lpstr>
      <vt:lpstr>Prueba para la secuencialidad en cuanto a vistas</vt:lpstr>
      <vt:lpstr>Recuperabilidad</vt:lpstr>
      <vt:lpstr>Retroceso en cascada</vt:lpstr>
      <vt:lpstr>Planificaciónes sin cascada</vt:lpstr>
      <vt:lpstr>Control de concurrencia</vt:lpstr>
      <vt:lpstr>Control de la concurrencia frente a Pruebas de secuencialidad</vt:lpstr>
      <vt:lpstr>Niveles débiles de consistencia</vt:lpstr>
      <vt:lpstr>Niveles de consistencia en SQL-92</vt:lpstr>
      <vt:lpstr>Definición de transacción en SQL</vt:lpstr>
      <vt:lpstr>Fin del capítulo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jvulcano</cp:lastModifiedBy>
  <cp:revision>401</cp:revision>
  <cp:lastPrinted>1999-06-28T19:27:31Z</cp:lastPrinted>
  <dcterms:created xsi:type="dcterms:W3CDTF">2000-02-23T18:58:38Z</dcterms:created>
  <dcterms:modified xsi:type="dcterms:W3CDTF">2012-10-23T00:44:14Z</dcterms:modified>
</cp:coreProperties>
</file>