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dfefc7f0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dfefc7f0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dbb6429f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dbb6429f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11a5df77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11a5df77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dbb6429f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dbb6429f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11a5df77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11a5df77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241b716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241b716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dfefc7f0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dfefc7f0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09706b09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09706b09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dbb6429f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dbb6429f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dbb6429f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dbb6429f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dbb6429f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dbb6429f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dbb6429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dbb6429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dfefc7f0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dfefc7f0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dbb6429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dbb6429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f0e2ae26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f0e2ae2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tp.io/" TargetMode="External"/><Relationship Id="rId4" Type="http://schemas.openxmlformats.org/officeDocument/2006/relationships/hyperlink" Target="https://pantera.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Apache Spark</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Casermeiro - Chiletti - Vietto</a:t>
            </a:r>
            <a:endParaRPr/>
          </a:p>
        </p:txBody>
      </p:sp>
      <p:pic>
        <p:nvPicPr>
          <p:cNvPr id="279" name="Google Shape;279;p13"/>
          <p:cNvPicPr preferRelativeResize="0"/>
          <p:nvPr/>
        </p:nvPicPr>
        <p:blipFill>
          <a:blip r:embed="rId3">
            <a:alphaModFix/>
          </a:blip>
          <a:stretch>
            <a:fillRect/>
          </a:stretch>
        </p:blipFill>
        <p:spPr>
          <a:xfrm>
            <a:off x="192550" y="249400"/>
            <a:ext cx="1629425" cy="64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Más conceptos</a:t>
            </a:r>
            <a:endParaRPr/>
          </a:p>
        </p:txBody>
      </p:sp>
      <p:sp>
        <p:nvSpPr>
          <p:cNvPr id="343" name="Google Shape;343;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626" lvl="0" marL="457200" marR="0" rtl="0" algn="just">
              <a:lnSpc>
                <a:spcPct val="95000"/>
              </a:lnSpc>
              <a:spcBef>
                <a:spcPts val="0"/>
              </a:spcBef>
              <a:spcAft>
                <a:spcPts val="0"/>
              </a:spcAft>
              <a:buSzPts val="1308"/>
              <a:buAutoNum type="arabicPeriod"/>
            </a:pPr>
            <a:r>
              <a:rPr lang="es" sz="1307" u="sng"/>
              <a:t>APIs</a:t>
            </a:r>
            <a:endParaRPr sz="1307" u="sng"/>
          </a:p>
          <a:p>
            <a:pPr indent="-311626" lvl="1" marL="914400" marR="0" rtl="0" algn="just">
              <a:lnSpc>
                <a:spcPct val="95000"/>
              </a:lnSpc>
              <a:spcBef>
                <a:spcPts val="0"/>
              </a:spcBef>
              <a:spcAft>
                <a:spcPts val="0"/>
              </a:spcAft>
              <a:buSzPts val="1308"/>
              <a:buAutoNum type="alphaLcPeriod"/>
            </a:pPr>
            <a:r>
              <a:rPr lang="es" sz="1307"/>
              <a:t>RDDs (o Resilient Distributed Datasets): Colección de solo lectura datos distribuidos</a:t>
            </a:r>
            <a:endParaRPr sz="1307"/>
          </a:p>
          <a:p>
            <a:pPr indent="-311626" lvl="2" marL="1371600" marR="0" rtl="0" algn="just">
              <a:lnSpc>
                <a:spcPct val="95000"/>
              </a:lnSpc>
              <a:spcBef>
                <a:spcPts val="0"/>
              </a:spcBef>
              <a:spcAft>
                <a:spcPts val="0"/>
              </a:spcAft>
              <a:buSzPts val="1308"/>
              <a:buAutoNum type="romanLcPeriod"/>
            </a:pPr>
            <a:r>
              <a:rPr lang="es" sz="1307"/>
              <a:t>Resiliente: tolerable a fallas</a:t>
            </a:r>
            <a:endParaRPr sz="1307"/>
          </a:p>
          <a:p>
            <a:pPr indent="-311626" lvl="2" marL="1371600" marR="0" rtl="0" algn="just">
              <a:lnSpc>
                <a:spcPct val="95000"/>
              </a:lnSpc>
              <a:spcBef>
                <a:spcPts val="0"/>
              </a:spcBef>
              <a:spcAft>
                <a:spcPts val="0"/>
              </a:spcAft>
              <a:buSzPts val="1308"/>
              <a:buAutoNum type="romanLcPeriod"/>
            </a:pPr>
            <a:r>
              <a:rPr lang="es" sz="1307"/>
              <a:t>Distribuido: información distribuida entre los nodos</a:t>
            </a:r>
            <a:endParaRPr sz="1307"/>
          </a:p>
          <a:p>
            <a:pPr indent="-311626" lvl="2" marL="1371600" marR="0" rtl="0" algn="just">
              <a:lnSpc>
                <a:spcPct val="95000"/>
              </a:lnSpc>
              <a:spcBef>
                <a:spcPts val="0"/>
              </a:spcBef>
              <a:spcAft>
                <a:spcPts val="0"/>
              </a:spcAft>
              <a:buSzPts val="1308"/>
              <a:buAutoNum type="romanLcPeriod"/>
            </a:pPr>
            <a:r>
              <a:rPr lang="es" sz="1307"/>
              <a:t>Dataset: colección particionada de datos</a:t>
            </a:r>
            <a:endParaRPr sz="1307"/>
          </a:p>
          <a:p>
            <a:pPr indent="-311626" lvl="1" marL="914400" marR="0" rtl="0" algn="just">
              <a:lnSpc>
                <a:spcPct val="95000"/>
              </a:lnSpc>
              <a:spcBef>
                <a:spcPts val="0"/>
              </a:spcBef>
              <a:spcAft>
                <a:spcPts val="0"/>
              </a:spcAft>
              <a:buSzPts val="1308"/>
              <a:buAutoNum type="alphaLcPeriod"/>
            </a:pPr>
            <a:r>
              <a:rPr lang="es" sz="1307"/>
              <a:t>Dataframes: colección distribuida de filas y columnas</a:t>
            </a:r>
            <a:endParaRPr sz="1307"/>
          </a:p>
          <a:p>
            <a:pPr indent="-311626" lvl="1" marL="914400" marR="0" rtl="0" algn="just">
              <a:lnSpc>
                <a:spcPct val="95000"/>
              </a:lnSpc>
              <a:spcBef>
                <a:spcPts val="0"/>
              </a:spcBef>
              <a:spcAft>
                <a:spcPts val="0"/>
              </a:spcAft>
              <a:buSzPts val="1308"/>
              <a:buAutoNum type="alphaLcPeriod"/>
            </a:pPr>
            <a:r>
              <a:rPr lang="es" sz="1307"/>
              <a:t>Datasets: colección inmutable de objetos mapeados en un esquema relacional</a:t>
            </a:r>
            <a:endParaRPr sz="1307"/>
          </a:p>
          <a:p>
            <a:pPr indent="-311626" lvl="0" marL="457200" marR="0" rtl="0" algn="just">
              <a:lnSpc>
                <a:spcPct val="95000"/>
              </a:lnSpc>
              <a:spcBef>
                <a:spcPts val="0"/>
              </a:spcBef>
              <a:spcAft>
                <a:spcPts val="0"/>
              </a:spcAft>
              <a:buSzPts val="1308"/>
              <a:buAutoNum type="arabicPeriod"/>
            </a:pPr>
            <a:r>
              <a:rPr lang="es" sz="1307" u="sng"/>
              <a:t>DAG</a:t>
            </a:r>
            <a:r>
              <a:rPr lang="es" sz="1307"/>
              <a:t> (Directed Acyclic Graph): es un grafo dirigido con etapas de trabajo para que se ejecuten en un determinado cluster.</a:t>
            </a:r>
            <a:endParaRPr sz="1307"/>
          </a:p>
        </p:txBody>
      </p:sp>
      <p:cxnSp>
        <p:nvCxnSpPr>
          <p:cNvPr id="344" name="Google Shape;344;p22"/>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Componentes</a:t>
            </a:r>
            <a:endParaRPr/>
          </a:p>
        </p:txBody>
      </p:sp>
      <p:pic>
        <p:nvPicPr>
          <p:cNvPr id="350" name="Google Shape;350;p23"/>
          <p:cNvPicPr preferRelativeResize="0"/>
          <p:nvPr/>
        </p:nvPicPr>
        <p:blipFill>
          <a:blip r:embed="rId3">
            <a:alphaModFix/>
          </a:blip>
          <a:stretch>
            <a:fillRect/>
          </a:stretch>
        </p:blipFill>
        <p:spPr>
          <a:xfrm>
            <a:off x="2162392" y="1749156"/>
            <a:ext cx="4819202" cy="2318275"/>
          </a:xfrm>
          <a:prstGeom prst="rect">
            <a:avLst/>
          </a:prstGeom>
          <a:noFill/>
          <a:ln>
            <a:noFill/>
          </a:ln>
        </p:spPr>
      </p:pic>
      <p:cxnSp>
        <p:nvCxnSpPr>
          <p:cNvPr id="351" name="Google Shape;351;p23"/>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Ventajas de usar Apache Spark</a:t>
            </a:r>
            <a:endParaRPr/>
          </a:p>
        </p:txBody>
      </p:sp>
      <p:sp>
        <p:nvSpPr>
          <p:cNvPr id="357" name="Google Shape;357;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626" lvl="0" marL="457200" marR="0" rtl="0" algn="just">
              <a:lnSpc>
                <a:spcPct val="95000"/>
              </a:lnSpc>
              <a:spcBef>
                <a:spcPts val="0"/>
              </a:spcBef>
              <a:spcAft>
                <a:spcPts val="0"/>
              </a:spcAft>
              <a:buSzPts val="1308"/>
              <a:buAutoNum type="arabicPeriod"/>
            </a:pPr>
            <a:r>
              <a:rPr lang="es" sz="1307"/>
              <a:t>Velocidad: su diseño se ha enfocado en optimizar el rendimiento en el procesamiento de datos a gran escala</a:t>
            </a:r>
            <a:endParaRPr sz="1307"/>
          </a:p>
          <a:p>
            <a:pPr indent="-311626" lvl="0" marL="457200" marR="0" rtl="0" algn="just">
              <a:lnSpc>
                <a:spcPct val="95000"/>
              </a:lnSpc>
              <a:spcBef>
                <a:spcPts val="0"/>
              </a:spcBef>
              <a:spcAft>
                <a:spcPts val="0"/>
              </a:spcAft>
              <a:buSzPts val="1308"/>
              <a:buAutoNum type="arabicPeriod"/>
            </a:pPr>
            <a:r>
              <a:rPr lang="es" sz="1307"/>
              <a:t>Facilidad de uso: dispone de APIs sencillas de utilizar para trabajar con grandes conjuntos de datos. </a:t>
            </a:r>
            <a:endParaRPr sz="1307"/>
          </a:p>
          <a:p>
            <a:pPr indent="-311626" lvl="0" marL="457200" marR="0" rtl="0" algn="just">
              <a:lnSpc>
                <a:spcPct val="95000"/>
              </a:lnSpc>
              <a:spcBef>
                <a:spcPts val="0"/>
              </a:spcBef>
              <a:spcAft>
                <a:spcPts val="0"/>
              </a:spcAft>
              <a:buSzPts val="1308"/>
              <a:buAutoNum type="arabicPeriod"/>
            </a:pPr>
            <a:r>
              <a:rPr lang="es" sz="1307"/>
              <a:t>Motor unificado: viene empaquetado con bibliotecas de nivel superior, que incluyen soporte para consultas SQL, transmisión de datos, aprendizaje automático y procesamiento de gráficos. </a:t>
            </a:r>
            <a:endParaRPr sz="1200">
              <a:solidFill>
                <a:srgbClr val="555555"/>
              </a:solidFill>
              <a:highlight>
                <a:srgbClr val="FFFFFF"/>
              </a:highlight>
              <a:latin typeface="Arial"/>
              <a:ea typeface="Arial"/>
              <a:cs typeface="Arial"/>
              <a:sym typeface="Arial"/>
            </a:endParaRPr>
          </a:p>
        </p:txBody>
      </p:sp>
      <p:cxnSp>
        <p:nvCxnSpPr>
          <p:cNvPr id="358" name="Google Shape;358;p24"/>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Arquitectura general</a:t>
            </a:r>
            <a:endParaRPr/>
          </a:p>
        </p:txBody>
      </p:sp>
      <p:sp>
        <p:nvSpPr>
          <p:cNvPr id="364" name="Google Shape;364;p25"/>
          <p:cNvSpPr txBox="1"/>
          <p:nvPr>
            <p:ph idx="1" type="body"/>
          </p:nvPr>
        </p:nvSpPr>
        <p:spPr>
          <a:xfrm>
            <a:off x="699500" y="1951800"/>
            <a:ext cx="3096600" cy="2054400"/>
          </a:xfrm>
          <a:prstGeom prst="rect">
            <a:avLst/>
          </a:prstGeom>
        </p:spPr>
        <p:txBody>
          <a:bodyPr anchorCtr="0" anchor="t" bIns="91425" lIns="91425" spcFirstLastPara="1" rIns="91425" wrap="square" tIns="91425">
            <a:normAutofit/>
          </a:bodyPr>
          <a:lstStyle/>
          <a:p>
            <a:pPr indent="-172549" lvl="0" marL="269999" rtl="0" algn="l">
              <a:spcBef>
                <a:spcPts val="0"/>
              </a:spcBef>
              <a:spcAft>
                <a:spcPts val="0"/>
              </a:spcAft>
              <a:buSzPts val="1300"/>
              <a:buAutoNum type="arabicPeriod"/>
            </a:pPr>
            <a:r>
              <a:rPr lang="es"/>
              <a:t>Maestro/Esclavo</a:t>
            </a:r>
            <a:endParaRPr/>
          </a:p>
          <a:p>
            <a:pPr indent="-172549" lvl="0" marL="269999" rtl="0" algn="l">
              <a:spcBef>
                <a:spcPts val="0"/>
              </a:spcBef>
              <a:spcAft>
                <a:spcPts val="0"/>
              </a:spcAft>
              <a:buSzPts val="1300"/>
              <a:buAutoNum type="arabicPeriod"/>
            </a:pPr>
            <a:r>
              <a:rPr lang="es"/>
              <a:t>Administrador de clúster</a:t>
            </a:r>
            <a:endParaRPr/>
          </a:p>
          <a:p>
            <a:pPr indent="-172549" lvl="0" marL="269999" rtl="0" algn="l">
              <a:spcBef>
                <a:spcPts val="0"/>
              </a:spcBef>
              <a:spcAft>
                <a:spcPts val="0"/>
              </a:spcAft>
              <a:buSzPts val="1300"/>
              <a:buAutoNum type="arabicPeriod"/>
            </a:pPr>
            <a:r>
              <a:rPr lang="es"/>
              <a:t>Clúster: 1 maestro y “n” esclavos</a:t>
            </a:r>
            <a:endParaRPr/>
          </a:p>
          <a:p>
            <a:pPr indent="-172549" lvl="0" marL="269999" rtl="0" algn="l">
              <a:spcBef>
                <a:spcPts val="0"/>
              </a:spcBef>
              <a:spcAft>
                <a:spcPts val="0"/>
              </a:spcAft>
              <a:buSzPts val="1300"/>
              <a:buAutoNum type="arabicPeriod"/>
            </a:pPr>
            <a:r>
              <a:rPr lang="es"/>
              <a:t>Driver Program y Spark Context</a:t>
            </a:r>
            <a:endParaRPr/>
          </a:p>
        </p:txBody>
      </p:sp>
      <p:cxnSp>
        <p:nvCxnSpPr>
          <p:cNvPr id="365" name="Google Shape;365;p25"/>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pic>
        <p:nvPicPr>
          <p:cNvPr id="366" name="Google Shape;366;p25"/>
          <p:cNvPicPr preferRelativeResize="0"/>
          <p:nvPr/>
        </p:nvPicPr>
        <p:blipFill>
          <a:blip r:embed="rId3">
            <a:alphaModFix/>
          </a:blip>
          <a:stretch>
            <a:fillRect/>
          </a:stretch>
        </p:blipFill>
        <p:spPr>
          <a:xfrm>
            <a:off x="3796100" y="1841900"/>
            <a:ext cx="4855924" cy="22742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Ejemplos de aplicación</a:t>
            </a:r>
            <a:endParaRPr/>
          </a:p>
        </p:txBody>
      </p:sp>
      <p:sp>
        <p:nvSpPr>
          <p:cNvPr id="372" name="Google Shape;372;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marR="0" rtl="0" algn="just">
              <a:lnSpc>
                <a:spcPct val="115000"/>
              </a:lnSpc>
              <a:spcBef>
                <a:spcPts val="0"/>
              </a:spcBef>
              <a:spcAft>
                <a:spcPts val="0"/>
              </a:spcAft>
              <a:buSzPts val="1300"/>
              <a:buAutoNum type="arabicPeriod"/>
            </a:pPr>
            <a:r>
              <a:rPr lang="es">
                <a:uFill>
                  <a:noFill/>
                </a:uFill>
                <a:hlinkClick r:id="rId3"/>
              </a:rPr>
              <a:t>ATP</a:t>
            </a:r>
            <a:r>
              <a:rPr lang="es"/>
              <a:t>: utiliza Apache Spark para el desarrollo y ejecución de modelos predictivos y algoritmos de aprendizaje automático para mejorar la relevancia de las campañas de marketing programático.</a:t>
            </a:r>
            <a:endParaRPr/>
          </a:p>
          <a:p>
            <a:pPr indent="-311150" lvl="0" marL="457200" marR="0" rtl="0" algn="just">
              <a:lnSpc>
                <a:spcPct val="115000"/>
              </a:lnSpc>
              <a:spcBef>
                <a:spcPts val="0"/>
              </a:spcBef>
              <a:spcAft>
                <a:spcPts val="0"/>
              </a:spcAft>
              <a:buSzPts val="1300"/>
              <a:buAutoNum type="arabicPeriod"/>
            </a:pPr>
            <a:r>
              <a:rPr lang="es">
                <a:uFill>
                  <a:noFill/>
                </a:uFill>
                <a:hlinkClick r:id="rId4"/>
              </a:rPr>
              <a:t>PanTera</a:t>
            </a:r>
            <a:r>
              <a:rPr lang="es"/>
              <a:t>: herramienta para explorar grandes conjuntos de datos. Emplea Spark para crear diagramas de dispersión geográfica de miles a millones de puntos.</a:t>
            </a:r>
            <a:endParaRPr/>
          </a:p>
          <a:p>
            <a:pPr indent="0" lvl="0" marL="457200" marR="0" rtl="0" algn="just">
              <a:lnSpc>
                <a:spcPct val="115000"/>
              </a:lnSpc>
              <a:spcBef>
                <a:spcPts val="1200"/>
              </a:spcBef>
              <a:spcAft>
                <a:spcPts val="0"/>
              </a:spcAft>
              <a:buNone/>
            </a:pPr>
            <a:r>
              <a:rPr lang="es"/>
              <a:t>.</a:t>
            </a:r>
            <a:endParaRPr sz="1100">
              <a:solidFill>
                <a:srgbClr val="555555"/>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cxnSp>
        <p:nvCxnSpPr>
          <p:cNvPr id="373" name="Google Shape;373;p26"/>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Herramientas</a:t>
            </a:r>
            <a:endParaRPr/>
          </a:p>
        </p:txBody>
      </p:sp>
      <p:sp>
        <p:nvSpPr>
          <p:cNvPr id="379" name="Google Shape;379;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a:t>Anaconda 3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s"/>
              <a:t>Visual studio Code con Python 3.5 en Windows 10 y 3.8 en Mac, agregando </a:t>
            </a:r>
            <a:r>
              <a:rPr lang="es"/>
              <a:t>también</a:t>
            </a:r>
            <a:r>
              <a:rPr lang="es"/>
              <a:t> Jupyter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s"/>
              <a:t>Spark 3.1.2</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s"/>
              <a:t>Hadoop 3.2</a:t>
            </a:r>
            <a:endParaRPr/>
          </a:p>
          <a:p>
            <a:pPr indent="0" lvl="0" marL="0" rtl="0" algn="l">
              <a:spcBef>
                <a:spcPts val="1200"/>
              </a:spcBef>
              <a:spcAft>
                <a:spcPts val="1200"/>
              </a:spcAft>
              <a:buNone/>
            </a:pPr>
            <a:r>
              <a:t/>
            </a:r>
            <a:endParaRPr/>
          </a:p>
        </p:txBody>
      </p:sp>
      <p:cxnSp>
        <p:nvCxnSpPr>
          <p:cNvPr id="380" name="Google Shape;380;p27"/>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Ejemplos aplicados</a:t>
            </a:r>
            <a:endParaRPr/>
          </a:p>
        </p:txBody>
      </p:sp>
      <p:sp>
        <p:nvSpPr>
          <p:cNvPr id="386" name="Google Shape;386;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cxnSp>
        <p:nvCxnSpPr>
          <p:cNvPr id="387" name="Google Shape;387;p28"/>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285" name="Google Shape;285;p14"/>
          <p:cNvSpPr txBox="1"/>
          <p:nvPr>
            <p:ph idx="1" type="body"/>
          </p:nvPr>
        </p:nvSpPr>
        <p:spPr>
          <a:xfrm>
            <a:off x="1303800" y="1990050"/>
            <a:ext cx="7030500" cy="2710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s"/>
              <a:t>Big Data</a:t>
            </a:r>
            <a:endParaRPr/>
          </a:p>
          <a:p>
            <a:pPr indent="-311150" lvl="0" marL="457200" rtl="0" algn="l">
              <a:spcBef>
                <a:spcPts val="0"/>
              </a:spcBef>
              <a:spcAft>
                <a:spcPts val="0"/>
              </a:spcAft>
              <a:buSzPts val="1300"/>
              <a:buAutoNum type="arabicPeriod"/>
            </a:pPr>
            <a:r>
              <a:rPr lang="es"/>
              <a:t>Ecosistema Big Data</a:t>
            </a:r>
            <a:endParaRPr/>
          </a:p>
          <a:p>
            <a:pPr indent="-311150" lvl="0" marL="457200" rtl="0" algn="l">
              <a:spcBef>
                <a:spcPts val="0"/>
              </a:spcBef>
              <a:spcAft>
                <a:spcPts val="0"/>
              </a:spcAft>
              <a:buSzPts val="1300"/>
              <a:buAutoNum type="arabicPeriod"/>
            </a:pPr>
            <a:r>
              <a:rPr lang="es"/>
              <a:t>Historia</a:t>
            </a:r>
            <a:endParaRPr/>
          </a:p>
          <a:p>
            <a:pPr indent="-311150" lvl="0" marL="457200" rtl="0" algn="l">
              <a:spcBef>
                <a:spcPts val="0"/>
              </a:spcBef>
              <a:spcAft>
                <a:spcPts val="0"/>
              </a:spcAft>
              <a:buSzPts val="1300"/>
              <a:buAutoNum type="arabicPeriod"/>
            </a:pPr>
            <a:r>
              <a:rPr lang="es"/>
              <a:t>Qué es Apache Spark</a:t>
            </a:r>
            <a:endParaRPr/>
          </a:p>
          <a:p>
            <a:pPr indent="-311150" lvl="0" marL="457200" rtl="0" algn="l">
              <a:spcBef>
                <a:spcPts val="0"/>
              </a:spcBef>
              <a:spcAft>
                <a:spcPts val="0"/>
              </a:spcAft>
              <a:buSzPts val="1300"/>
              <a:buAutoNum type="arabicPeriod"/>
            </a:pPr>
            <a:r>
              <a:rPr lang="es"/>
              <a:t>Algunos conceptos</a:t>
            </a:r>
            <a:endParaRPr/>
          </a:p>
          <a:p>
            <a:pPr indent="-311150" lvl="0" marL="457200" rtl="0" algn="l">
              <a:spcBef>
                <a:spcPts val="0"/>
              </a:spcBef>
              <a:spcAft>
                <a:spcPts val="0"/>
              </a:spcAft>
              <a:buSzPts val="1300"/>
              <a:buAutoNum type="arabicPeriod"/>
            </a:pPr>
            <a:r>
              <a:rPr lang="es"/>
              <a:t>Funciones de Apache Spark</a:t>
            </a:r>
            <a:endParaRPr/>
          </a:p>
          <a:p>
            <a:pPr indent="-311150" lvl="0" marL="457200" rtl="0" algn="l">
              <a:spcBef>
                <a:spcPts val="0"/>
              </a:spcBef>
              <a:spcAft>
                <a:spcPts val="0"/>
              </a:spcAft>
              <a:buSzPts val="1300"/>
              <a:buAutoNum type="arabicPeriod"/>
            </a:pPr>
            <a:r>
              <a:rPr lang="es"/>
              <a:t>Más conceptos</a:t>
            </a:r>
            <a:endParaRPr/>
          </a:p>
          <a:p>
            <a:pPr indent="-311150" lvl="0" marL="457200" rtl="0" algn="l">
              <a:spcBef>
                <a:spcPts val="0"/>
              </a:spcBef>
              <a:spcAft>
                <a:spcPts val="0"/>
              </a:spcAft>
              <a:buSzPts val="1300"/>
              <a:buAutoNum type="arabicPeriod"/>
            </a:pPr>
            <a:r>
              <a:rPr lang="es"/>
              <a:t>Componentes</a:t>
            </a:r>
            <a:endParaRPr/>
          </a:p>
          <a:p>
            <a:pPr indent="-311150" lvl="0" marL="457200" rtl="0" algn="l">
              <a:spcBef>
                <a:spcPts val="0"/>
              </a:spcBef>
              <a:spcAft>
                <a:spcPts val="0"/>
              </a:spcAft>
              <a:buSzPts val="1300"/>
              <a:buAutoNum type="arabicPeriod"/>
            </a:pPr>
            <a:r>
              <a:rPr lang="es"/>
              <a:t>Ventajas de usar Apache Spark</a:t>
            </a:r>
            <a:endParaRPr/>
          </a:p>
          <a:p>
            <a:pPr indent="-311150" lvl="0" marL="457200" rtl="0" algn="l">
              <a:spcBef>
                <a:spcPts val="0"/>
              </a:spcBef>
              <a:spcAft>
                <a:spcPts val="0"/>
              </a:spcAft>
              <a:buSzPts val="1300"/>
              <a:buAutoNum type="arabicPeriod"/>
            </a:pPr>
            <a:r>
              <a:rPr lang="es"/>
              <a:t>Arquitectura general</a:t>
            </a:r>
            <a:endParaRPr/>
          </a:p>
          <a:p>
            <a:pPr indent="-311150" lvl="0" marL="457200" rtl="0" algn="l">
              <a:spcBef>
                <a:spcPts val="0"/>
              </a:spcBef>
              <a:spcAft>
                <a:spcPts val="0"/>
              </a:spcAft>
              <a:buSzPts val="1300"/>
              <a:buAutoNum type="arabicPeriod"/>
            </a:pPr>
            <a:r>
              <a:rPr lang="es"/>
              <a:t>Ejemplos de aplicación</a:t>
            </a:r>
            <a:endParaRPr/>
          </a:p>
          <a:p>
            <a:pPr indent="-311150" lvl="0" marL="457200" rtl="0" algn="l">
              <a:spcBef>
                <a:spcPts val="0"/>
              </a:spcBef>
              <a:spcAft>
                <a:spcPts val="0"/>
              </a:spcAft>
              <a:buSzPts val="1300"/>
              <a:buAutoNum type="arabicPeriod"/>
            </a:pPr>
            <a:r>
              <a:rPr lang="es"/>
              <a:t>Herramientas</a:t>
            </a:r>
            <a:endParaRPr/>
          </a:p>
          <a:p>
            <a:pPr indent="-311150" lvl="0" marL="457200" rtl="0" algn="l">
              <a:spcBef>
                <a:spcPts val="0"/>
              </a:spcBef>
              <a:spcAft>
                <a:spcPts val="0"/>
              </a:spcAft>
              <a:buSzPts val="1300"/>
              <a:buAutoNum type="arabicPeriod"/>
            </a:pPr>
            <a:r>
              <a:rPr lang="es"/>
              <a:t>Ejemplos prácticos</a:t>
            </a:r>
            <a:endParaRPr/>
          </a:p>
        </p:txBody>
      </p:sp>
      <p:cxnSp>
        <p:nvCxnSpPr>
          <p:cNvPr id="286" name="Google Shape;286;p14"/>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Big Data</a:t>
            </a:r>
            <a:endParaRPr/>
          </a:p>
        </p:txBody>
      </p:sp>
      <p:sp>
        <p:nvSpPr>
          <p:cNvPr id="292" name="Google Shape;292;p15"/>
          <p:cNvSpPr txBox="1"/>
          <p:nvPr>
            <p:ph idx="1" type="body"/>
          </p:nvPr>
        </p:nvSpPr>
        <p:spPr>
          <a:xfrm>
            <a:off x="1303800" y="1990050"/>
            <a:ext cx="24429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s"/>
              <a:t>Ciencia digital responsable de manejar gran volumen de información de distintas fuentes para proveer un servicio o producto específico</a:t>
            </a:r>
            <a:endParaRPr i="1"/>
          </a:p>
        </p:txBody>
      </p:sp>
      <p:pic>
        <p:nvPicPr>
          <p:cNvPr id="293" name="Google Shape;293;p15"/>
          <p:cNvPicPr preferRelativeResize="0"/>
          <p:nvPr/>
        </p:nvPicPr>
        <p:blipFill>
          <a:blip r:embed="rId3">
            <a:alphaModFix/>
          </a:blip>
          <a:stretch>
            <a:fillRect/>
          </a:stretch>
        </p:blipFill>
        <p:spPr>
          <a:xfrm>
            <a:off x="4336600" y="1490850"/>
            <a:ext cx="3412251" cy="3401026"/>
          </a:xfrm>
          <a:prstGeom prst="rect">
            <a:avLst/>
          </a:prstGeom>
          <a:noFill/>
          <a:ln>
            <a:noFill/>
          </a:ln>
        </p:spPr>
      </p:pic>
      <p:cxnSp>
        <p:nvCxnSpPr>
          <p:cNvPr id="294" name="Google Shape;294;p15"/>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Ecosistema Big Data</a:t>
            </a:r>
            <a:endParaRPr/>
          </a:p>
        </p:txBody>
      </p:sp>
      <p:pic>
        <p:nvPicPr>
          <p:cNvPr id="300" name="Google Shape;300;p16"/>
          <p:cNvPicPr preferRelativeResize="0"/>
          <p:nvPr/>
        </p:nvPicPr>
        <p:blipFill>
          <a:blip r:embed="rId3">
            <a:alphaModFix/>
          </a:blip>
          <a:stretch>
            <a:fillRect/>
          </a:stretch>
        </p:blipFill>
        <p:spPr>
          <a:xfrm>
            <a:off x="1990800" y="1449000"/>
            <a:ext cx="4851526" cy="3524900"/>
          </a:xfrm>
          <a:prstGeom prst="rect">
            <a:avLst/>
          </a:prstGeom>
          <a:noFill/>
          <a:ln>
            <a:noFill/>
          </a:ln>
        </p:spPr>
      </p:pic>
      <p:cxnSp>
        <p:nvCxnSpPr>
          <p:cNvPr id="301" name="Google Shape;301;p16"/>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Historia</a:t>
            </a:r>
            <a:endParaRPr/>
          </a:p>
        </p:txBody>
      </p:sp>
      <p:sp>
        <p:nvSpPr>
          <p:cNvPr id="307" name="Google Shape;307;p17"/>
          <p:cNvSpPr txBox="1"/>
          <p:nvPr>
            <p:ph idx="1" type="body"/>
          </p:nvPr>
        </p:nvSpPr>
        <p:spPr>
          <a:xfrm>
            <a:off x="1303800" y="1990050"/>
            <a:ext cx="6807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8" name="Google Shape;308;p17"/>
          <p:cNvPicPr preferRelativeResize="0"/>
          <p:nvPr/>
        </p:nvPicPr>
        <p:blipFill>
          <a:blip r:embed="rId3">
            <a:alphaModFix/>
          </a:blip>
          <a:stretch>
            <a:fillRect/>
          </a:stretch>
        </p:blipFill>
        <p:spPr>
          <a:xfrm>
            <a:off x="358588" y="1472950"/>
            <a:ext cx="8401525" cy="3396750"/>
          </a:xfrm>
          <a:prstGeom prst="rect">
            <a:avLst/>
          </a:prstGeom>
          <a:noFill/>
          <a:ln>
            <a:noFill/>
          </a:ln>
        </p:spPr>
      </p:pic>
      <p:cxnSp>
        <p:nvCxnSpPr>
          <p:cNvPr id="309" name="Google Shape;309;p17"/>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es Apache Spark?</a:t>
            </a:r>
            <a:endParaRPr/>
          </a:p>
        </p:txBody>
      </p:sp>
      <p:sp>
        <p:nvSpPr>
          <p:cNvPr id="315" name="Google Shape;315;p18"/>
          <p:cNvSpPr txBox="1"/>
          <p:nvPr>
            <p:ph idx="1" type="body"/>
          </p:nvPr>
        </p:nvSpPr>
        <p:spPr>
          <a:xfrm>
            <a:off x="1192250" y="1920175"/>
            <a:ext cx="7030500" cy="2206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Apache Spark es un </a:t>
            </a:r>
            <a:r>
              <a:rPr b="1" lang="es"/>
              <a:t>framework de programación para procesamiento de datos distribuidos</a:t>
            </a:r>
            <a:r>
              <a:rPr lang="es"/>
              <a:t> diseñado para ser rápido y de propósito general. Con propósito general, podemos decir que puede incluir desde soporte para análisis interactivo de datos con SQL a la creación de complejos pipelines de machine learning y procesamiento en streaming, todo usando el mismo motor de procesamiento y las mismas APIs. </a:t>
            </a:r>
            <a:endParaRPr/>
          </a:p>
          <a:p>
            <a:pPr indent="0" lvl="0" marL="0" rtl="0" algn="just">
              <a:spcBef>
                <a:spcPts val="1200"/>
              </a:spcBef>
              <a:spcAft>
                <a:spcPts val="1200"/>
              </a:spcAft>
              <a:buNone/>
            </a:pPr>
            <a:r>
              <a:rPr lang="es"/>
              <a:t>Spark es la evolución natural de </a:t>
            </a:r>
            <a:r>
              <a:rPr b="1" lang="es"/>
              <a:t>Hadoop</a:t>
            </a:r>
            <a:r>
              <a:rPr lang="es"/>
              <a:t>, cuya funcionalidad es muy rígida y limitada en el sentido de que no aprovecha al máximo las capacidades del procesamiento distribuido.</a:t>
            </a:r>
            <a:endParaRPr/>
          </a:p>
        </p:txBody>
      </p:sp>
      <p:cxnSp>
        <p:nvCxnSpPr>
          <p:cNvPr id="316" name="Google Shape;316;p18"/>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Algunos conceptos</a:t>
            </a:r>
            <a:endParaRPr/>
          </a:p>
        </p:txBody>
      </p:sp>
      <p:sp>
        <p:nvSpPr>
          <p:cNvPr id="322" name="Google Shape;322;p19"/>
          <p:cNvSpPr txBox="1"/>
          <p:nvPr>
            <p:ph idx="1" type="body"/>
          </p:nvPr>
        </p:nvSpPr>
        <p:spPr>
          <a:xfrm>
            <a:off x="1235525" y="1651600"/>
            <a:ext cx="7174200" cy="2994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u="sng"/>
              <a:t>Hadoop</a:t>
            </a:r>
            <a:r>
              <a:rPr lang="es"/>
              <a:t>: </a:t>
            </a:r>
            <a:endParaRPr/>
          </a:p>
          <a:p>
            <a:pPr indent="0" lvl="0" marL="0" rtl="0" algn="just">
              <a:spcBef>
                <a:spcPts val="1200"/>
              </a:spcBef>
              <a:spcAft>
                <a:spcPts val="0"/>
              </a:spcAft>
              <a:buNone/>
            </a:pPr>
            <a:r>
              <a:rPr lang="es"/>
              <a:t>“es una plataforma de software de código abierto para el almacenamiento distribuido y el procesamiento distribuido de conjuntos de datos muy grandes (Big Data) en clusters de computadoras normales. Al compartir el procesamiento el almacenamiento podemos procesar mayores cantidades de datos ya que tenemos mayor poder y mayor almacenamiento.”</a:t>
            </a:r>
            <a:endParaRPr/>
          </a:p>
          <a:p>
            <a:pPr indent="0" lvl="0" marL="0" rtl="0" algn="l">
              <a:spcBef>
                <a:spcPts val="1200"/>
              </a:spcBef>
              <a:spcAft>
                <a:spcPts val="0"/>
              </a:spcAft>
              <a:buNone/>
            </a:pPr>
            <a:r>
              <a:t/>
            </a:r>
            <a:endParaRPr/>
          </a:p>
          <a:p>
            <a:pPr indent="0" lvl="0" marL="0" rtl="0" algn="l">
              <a:spcBef>
                <a:spcPts val="0"/>
              </a:spcBef>
              <a:spcAft>
                <a:spcPts val="0"/>
              </a:spcAft>
              <a:buNone/>
            </a:pPr>
            <a:r>
              <a:rPr lang="es" u="sng"/>
              <a:t>Hadoop MapReduce</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“este distribuye el procesamiento de datos del cluster o el grupo de computadoras. Divide los datos en particiones que son mapeadas (transformadas) y luego son reducidas (agregadas) por las funciones de mapeo y reducción que nosotros definamos.”</a:t>
            </a:r>
            <a:endParaRPr/>
          </a:p>
        </p:txBody>
      </p:sp>
      <p:cxnSp>
        <p:nvCxnSpPr>
          <p:cNvPr id="323" name="Google Shape;323;p19"/>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Características</a:t>
            </a:r>
            <a:endParaRPr/>
          </a:p>
        </p:txBody>
      </p:sp>
      <p:sp>
        <p:nvSpPr>
          <p:cNvPr id="329" name="Google Shape;329;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626" lvl="0" marL="457200" rtl="0" algn="just">
              <a:lnSpc>
                <a:spcPct val="95000"/>
              </a:lnSpc>
              <a:spcBef>
                <a:spcPts val="0"/>
              </a:spcBef>
              <a:spcAft>
                <a:spcPts val="0"/>
              </a:spcAft>
              <a:buSzPts val="1308"/>
              <a:buAutoNum type="arabicPeriod"/>
            </a:pPr>
            <a:r>
              <a:rPr lang="es" sz="1307"/>
              <a:t>Motor de </a:t>
            </a:r>
            <a:r>
              <a:rPr lang="es" sz="1307"/>
              <a:t>procesamiento</a:t>
            </a:r>
            <a:r>
              <a:rPr lang="es" sz="1307"/>
              <a:t> responsable de orquestar, distribuir y monitorear aplicaciones</a:t>
            </a:r>
            <a:endParaRPr sz="1307"/>
          </a:p>
          <a:p>
            <a:pPr indent="-311626" lvl="0" marL="457200" rtl="0" algn="l">
              <a:lnSpc>
                <a:spcPct val="95000"/>
              </a:lnSpc>
              <a:spcBef>
                <a:spcPts val="0"/>
              </a:spcBef>
              <a:spcAft>
                <a:spcPts val="0"/>
              </a:spcAft>
              <a:buSzPts val="1308"/>
              <a:buAutoNum type="arabicPeriod"/>
            </a:pPr>
            <a:r>
              <a:rPr lang="es" sz="1307"/>
              <a:t>Lee datos desde diferentes soluciones de almacenamiento persistente</a:t>
            </a:r>
            <a:endParaRPr sz="1307"/>
          </a:p>
          <a:p>
            <a:pPr indent="-311626" lvl="0" marL="457200" rtl="0" algn="l">
              <a:lnSpc>
                <a:spcPct val="95000"/>
              </a:lnSpc>
              <a:spcBef>
                <a:spcPts val="0"/>
              </a:spcBef>
              <a:spcAft>
                <a:spcPts val="0"/>
              </a:spcAft>
              <a:buSzPts val="1308"/>
              <a:buAutoNum type="arabicPeriod"/>
            </a:pPr>
            <a:r>
              <a:rPr lang="es" sz="1307"/>
              <a:t>No almacena datos en sí mismo</a:t>
            </a:r>
            <a:endParaRPr sz="1307"/>
          </a:p>
          <a:p>
            <a:pPr indent="-311626" lvl="0" marL="457200" rtl="0" algn="l">
              <a:lnSpc>
                <a:spcPct val="95000"/>
              </a:lnSpc>
              <a:spcBef>
                <a:spcPts val="0"/>
              </a:spcBef>
              <a:spcAft>
                <a:spcPts val="0"/>
              </a:spcAft>
              <a:buSzPts val="1308"/>
              <a:buAutoNum type="arabicPeriod"/>
            </a:pPr>
            <a:r>
              <a:rPr lang="es" sz="1307"/>
              <a:t>El procesamiento se realiza en memoria.</a:t>
            </a:r>
            <a:endParaRPr sz="1307"/>
          </a:p>
          <a:p>
            <a:pPr indent="-311626" lvl="0" marL="457200" rtl="0" algn="just">
              <a:spcBef>
                <a:spcPts val="0"/>
              </a:spcBef>
              <a:spcAft>
                <a:spcPts val="0"/>
              </a:spcAft>
              <a:buSzPts val="1308"/>
              <a:buAutoNum type="arabicPeriod"/>
            </a:pPr>
            <a:r>
              <a:rPr lang="es"/>
              <a:t>Apache Spark es compatible nativamente con los lenguajes de programación Java, Scala y Python</a:t>
            </a:r>
            <a:endParaRPr sz="1307"/>
          </a:p>
          <a:p>
            <a:pPr indent="0" lvl="0" marL="457200" rtl="0" algn="l">
              <a:lnSpc>
                <a:spcPct val="95000"/>
              </a:lnSpc>
              <a:spcBef>
                <a:spcPts val="1200"/>
              </a:spcBef>
              <a:spcAft>
                <a:spcPts val="1200"/>
              </a:spcAft>
              <a:buNone/>
            </a:pPr>
            <a:r>
              <a:t/>
            </a:r>
            <a:endParaRPr sz="1007"/>
          </a:p>
        </p:txBody>
      </p:sp>
      <p:cxnSp>
        <p:nvCxnSpPr>
          <p:cNvPr id="330" name="Google Shape;330;p20"/>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Funciones de Apache Spark</a:t>
            </a:r>
            <a:endParaRPr/>
          </a:p>
        </p:txBody>
      </p:sp>
      <p:sp>
        <p:nvSpPr>
          <p:cNvPr id="336" name="Google Shape;33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626" lvl="0" marL="457200" marR="0" rtl="0" algn="just">
              <a:lnSpc>
                <a:spcPct val="95000"/>
              </a:lnSpc>
              <a:spcBef>
                <a:spcPts val="0"/>
              </a:spcBef>
              <a:spcAft>
                <a:spcPts val="0"/>
              </a:spcAft>
              <a:buSzPts val="1308"/>
              <a:buAutoNum type="arabicPeriod"/>
            </a:pPr>
            <a:r>
              <a:rPr lang="es" sz="1307"/>
              <a:t>Está diseñado para cubrir una amplia gama de cargas de trabajo</a:t>
            </a:r>
            <a:endParaRPr sz="1307"/>
          </a:p>
          <a:p>
            <a:pPr indent="-311626" lvl="0" marL="457200" marR="0" rtl="0" algn="just">
              <a:lnSpc>
                <a:spcPct val="95000"/>
              </a:lnSpc>
              <a:spcBef>
                <a:spcPts val="0"/>
              </a:spcBef>
              <a:spcAft>
                <a:spcPts val="0"/>
              </a:spcAft>
              <a:buSzPts val="1308"/>
              <a:buAutoNum type="arabicPeriod"/>
            </a:pPr>
            <a:r>
              <a:rPr lang="es" sz="1307"/>
              <a:t>Realiza procesamiento batch, algoritmos iterativos, queries interactivas, procesamiento streaming</a:t>
            </a:r>
            <a:endParaRPr sz="1307"/>
          </a:p>
          <a:p>
            <a:pPr indent="-311626" lvl="0" marL="457200" marR="0" rtl="0" algn="just">
              <a:lnSpc>
                <a:spcPct val="95000"/>
              </a:lnSpc>
              <a:spcBef>
                <a:spcPts val="0"/>
              </a:spcBef>
              <a:spcAft>
                <a:spcPts val="0"/>
              </a:spcAft>
              <a:buSzPts val="1308"/>
              <a:buAutoNum type="arabicPeriod"/>
            </a:pPr>
            <a:r>
              <a:rPr lang="es" sz="1307"/>
              <a:t>Ofrece una serie de APIs que permiten a usuarios con diferentes backgrounds poder utilizarlo</a:t>
            </a:r>
            <a:endParaRPr sz="1307"/>
          </a:p>
          <a:p>
            <a:pPr indent="-311626" lvl="0" marL="457200" marR="0" rtl="0" algn="just">
              <a:lnSpc>
                <a:spcPct val="95000"/>
              </a:lnSpc>
              <a:spcBef>
                <a:spcPts val="0"/>
              </a:spcBef>
              <a:spcAft>
                <a:spcPts val="0"/>
              </a:spcAft>
              <a:buSzPts val="1308"/>
              <a:buAutoNum type="arabicPeriod"/>
            </a:pPr>
            <a:r>
              <a:rPr lang="es" sz="1307"/>
              <a:t>Permite trabajar con datos más o menos estructurados (RDDs, dataframes, datasets) </a:t>
            </a:r>
            <a:endParaRPr sz="1307"/>
          </a:p>
          <a:p>
            <a:pPr indent="-311626" lvl="0" marL="457200" marR="0" rtl="0" algn="just">
              <a:lnSpc>
                <a:spcPct val="95000"/>
              </a:lnSpc>
              <a:spcBef>
                <a:spcPts val="0"/>
              </a:spcBef>
              <a:spcAft>
                <a:spcPts val="0"/>
              </a:spcAft>
              <a:buSzPts val="1308"/>
              <a:buAutoNum type="arabicPeriod"/>
            </a:pPr>
            <a:r>
              <a:rPr lang="es" sz="1307"/>
              <a:t>Se integra de manera muy cómoda con otras herramientas Big Data,</a:t>
            </a:r>
            <a:endParaRPr sz="1307"/>
          </a:p>
          <a:p>
            <a:pPr indent="-311626" lvl="0" marL="457200" marR="0" rtl="0" algn="just">
              <a:lnSpc>
                <a:spcPct val="95000"/>
              </a:lnSpc>
              <a:spcBef>
                <a:spcPts val="0"/>
              </a:spcBef>
              <a:spcAft>
                <a:spcPts val="0"/>
              </a:spcAft>
              <a:buSzPts val="1308"/>
              <a:buAutoNum type="arabicPeriod"/>
            </a:pPr>
            <a:r>
              <a:rPr lang="es" sz="1307"/>
              <a:t>Puede ejecutarse en clusters Hadoop y acceder a los datos almacenados en HDFS y otras fuentes de datos de Hadoop (Cassandra, Hbase, Kafka…).</a:t>
            </a:r>
            <a:endParaRPr sz="1307"/>
          </a:p>
        </p:txBody>
      </p:sp>
      <p:cxnSp>
        <p:nvCxnSpPr>
          <p:cNvPr id="337" name="Google Shape;337;p21"/>
          <p:cNvCxnSpPr/>
          <p:nvPr/>
        </p:nvCxnSpPr>
        <p:spPr>
          <a:xfrm>
            <a:off x="322300" y="1384125"/>
            <a:ext cx="8474100" cy="0"/>
          </a:xfrm>
          <a:prstGeom prst="straightConnector1">
            <a:avLst/>
          </a:prstGeom>
          <a:noFill/>
          <a:ln cap="flat" cmpd="sng" w="9525">
            <a:solidFill>
              <a:schemeClr val="accent3"/>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