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E3F1DF-5AE8-4EAE-B3C1-020F85D50C7E}">
  <a:tblStyle styleId="{FAE3F1DF-5AE8-4EAE-B3C1-020F85D50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6a93c6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6a93c6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6a93c6a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6a93c6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4312f42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4312f42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4312f42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4312f42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4312f429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4312f429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4312f42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64312f42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4312f42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4312f42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4312f42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4312f42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4312f42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4312f42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4312f42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64312f42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6a93c6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86a93c6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87fc5b5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87fc5b5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86a93c6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86a93c6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944150d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944150d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6a93c6a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6a93c6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6a93c6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6a93c6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944150d3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944150d3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6a93c6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6a93c6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6a93c6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86a93c6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u/1/folders/1OmvpAmGd0dL2rDEh8NYVJjTEV2dzcKMs" TargetMode="External"/><Relationship Id="rId4" Type="http://schemas.openxmlformats.org/officeDocument/2006/relationships/hyperlink" Target="https://drive.google.com/drive/u/1/folders/1H4Y_t4QhcjXkO1aHYvlZHYF2yqE4F57K" TargetMode="External"/><Relationship Id="rId5" Type="http://schemas.openxmlformats.org/officeDocument/2006/relationships/hyperlink" Target="https://drive.google.com/drive/u/1/folders/1hnLzlrW4hn0OJHbVaM2jCMinapT09do9" TargetMode="External"/><Relationship Id="rId6" Type="http://schemas.openxmlformats.org/officeDocument/2006/relationships/hyperlink" Target="https://drive.google.com/drive/u/1/folders/1RmIl4j_lcImjhRLCbRVkAwH2GE4cx46P" TargetMode="External"/><Relationship Id="rId7" Type="http://schemas.openxmlformats.org/officeDocument/2006/relationships/hyperlink" Target="https://drive.google.com/drive/u/1/folders/1Ii-P0Of70nqp94XhxMPOVRfyqkqVKaY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01227"/>
            <a:ext cx="30546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BD2 - Examen final</a:t>
            </a:r>
            <a:endParaRPr sz="2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Casermeiro - Chiletti - Vietto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75" y="71800"/>
            <a:ext cx="1311425" cy="11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765650" y="1369800"/>
            <a:ext cx="5612700" cy="13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2"/>
                </a:solidFill>
              </a:rPr>
              <a:t>C</a:t>
            </a:r>
            <a:r>
              <a:rPr b="1" lang="es" sz="2800">
                <a:solidFill>
                  <a:schemeClr val="lt2"/>
                </a:solidFill>
              </a:rPr>
              <a:t>asos de COVID-19 durante el año </a:t>
            </a:r>
            <a:r>
              <a:rPr b="1" lang="es" sz="2800">
                <a:solidFill>
                  <a:schemeClr val="lt2"/>
                </a:solidFill>
              </a:rPr>
              <a:t>2020</a:t>
            </a:r>
            <a:endParaRPr b="1" sz="2800">
              <a:solidFill>
                <a:schemeClr val="lt2"/>
              </a:solidFill>
            </a:endParaRPr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83400" y="4619775"/>
            <a:ext cx="2427900" cy="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Febrero 24, 2022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Cubo Multidimensional</a:t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74" y="1299625"/>
            <a:ext cx="6194427" cy="349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22501" l="4319" r="71428" t="13629"/>
          <a:stretch/>
        </p:blipFill>
        <p:spPr>
          <a:xfrm>
            <a:off x="152400" y="1299625"/>
            <a:ext cx="2361358" cy="34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BI</a:t>
            </a:r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Consulta Pivot4J Analytics 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2"/>
                </a:solidFill>
              </a:rPr>
              <a:t>¿Cuál fue el promedio de casos positivos en cada uno de los continentes por año? </a:t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consulta es: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100"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311700" y="27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4295975"/>
                <a:gridCol w="4295975"/>
              </a:tblGrid>
              <a:tr h="223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SELECT {[Measures].[Promedio de casos]} ON COLUMNS, {[dimContinente.Continente].[Africa], [dimContinente.Continente].[America], [dimContinente.Continente].[Asia], [dimContinente.Continente].[Europe], [dimContinente.Continente].[Oceania], [dimContinente.Continente].[Other]} ON ROWS FROM [Casos]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859" y="2877959"/>
            <a:ext cx="1848250" cy="1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BI</a:t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Consulta Pivot4J Analytics 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2"/>
                </a:solidFill>
              </a:rPr>
              <a:t>¿Cuál es la cantidad de positivos por mes por cada continente?</a:t>
            </a:r>
            <a:r>
              <a:rPr i="1" lang="es" sz="1600">
                <a:solidFill>
                  <a:schemeClr val="lt2"/>
                </a:solidFill>
              </a:rPr>
              <a:t> </a:t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consulta es: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11700" y="27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4295975"/>
                <a:gridCol w="4295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SELECT NON EMPTY {[Measures].[casos positivos]} ON COLUMNS, NON EMPTY CrossJoin({[dimContinente.Continente].[Africa], [dimContinente.Continente].[America], [dimContinente.Continente].[Asia], [dimContinente.Continente].[Europe], [dimContinente.Continente].[Oceania]}, {[dimTiempo.Tiempo].[1], [dimTiempo.Tiempo].[2], [dimTiempo.Tiempo].[3], [dimTiempo.Tiempo].[4], [dimTiempo.Tiempo].[5], [dimTiempo.Tiempo].[6], [dimTiempo.Tiempo].[7], [dimTiempo.Tiempo].[8], [dimTiempo.Tiempo].[9], [dimTiempo.Tiempo].[10], [dimTiempo.Tiempo].[11], [dimTiempo.Tiempo].[12]}) ON ROWS FROM [Casos]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25" y="2969837"/>
            <a:ext cx="4166625" cy="157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BI</a:t>
            </a:r>
            <a:endParaRPr/>
          </a:p>
        </p:txBody>
      </p:sp>
      <p:cxnSp>
        <p:nvCxnSpPr>
          <p:cNvPr id="167" name="Google Shape;167;p25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Consulta Pivot4J Analytics 3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2"/>
                </a:solidFill>
              </a:rPr>
              <a:t>¿Cuál es el máximo de fallecidos por mes? (pico máximo)</a:t>
            </a:r>
            <a:r>
              <a:rPr i="1" lang="es" sz="1600">
                <a:solidFill>
                  <a:schemeClr val="lt2"/>
                </a:solidFill>
              </a:rPr>
              <a:t> </a:t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consulta es: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311700" y="27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8591925"/>
              </a:tblGrid>
              <a:tr h="64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SELECT {[Measures].[Maximo de fallecidos]} ON COLUMNS, {[dimTiempo.Tiempo].[1], [dimTiempo.Tiempo].[2], [dimTiempo.Tiempo].[3], [dimTiempo.Tiempo].[4], [dimTiempo.Tiempo].[5], [dimTiempo.Tiempo].[6], [dimTiempo.Tiempo].[7], [dimTiempo.Tiempo].[8], [dimTiempo.Tiempo].[9], [dimTiempo.Tiempo].[10], [dimTiempo.Tiempo].[11], [dimTiempo.Tiempo].[12]} ON ROWS FROM [Casos]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1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67" y="3393275"/>
            <a:ext cx="6094583" cy="1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23" y="3457598"/>
            <a:ext cx="1470446" cy="1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BI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Consulta Pivot4J Analytics 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2"/>
                </a:solidFill>
              </a:rPr>
              <a:t>¿Cuál fue el promedio de fallecidos por país?</a:t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consulta es: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381750" y="2669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4225275"/>
                <a:gridCol w="4225275"/>
              </a:tblGrid>
              <a:tr h="229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SELECT NON EMPTY {[Measures].[Promedio de fallecidos]} ON COLUMNS, NON EMPTY {[dimPais.Pais].[Afghanistan], [dimPais.Pais].[Algeria], [dimPais.Pais].[Armenia], [dimPais.Pais].[Australia], [dimPais.Pais].[Austria], [dimPais.Pais].[Azerbaijan], [dimPais.Pais].[Bahrain], [dimPais.Pais].[Belarus], [dimPais.Pais].[Belgium], [dimPais.Pais].[Brazil], [dimPais.Pais].[Cambodia], [dimPais.Pais].[Canada], [dimPais.Pais].[Cases_on_an_international_conveyance_Japan], [dimPais.Pais].[Croatia], [dimPais.Pais].[Czechia], [dimPais.Pais].[Denmark], [dimPais.Pais].[Dominican_Republic], […] ON ROWS FROM [Casos]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50" y="2675688"/>
            <a:ext cx="3619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Reportes </a:t>
            </a:r>
            <a:endParaRPr/>
          </a:p>
        </p:txBody>
      </p:sp>
      <p:cxnSp>
        <p:nvCxnSpPr>
          <p:cNvPr id="186" name="Google Shape;186;p27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7"/>
          <p:cNvSpPr txBox="1"/>
          <p:nvPr/>
        </p:nvSpPr>
        <p:spPr>
          <a:xfrm>
            <a:off x="867400" y="1080000"/>
            <a:ext cx="703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Reporte 1: Cantidad de casos y personas fallecidas por mes y por país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https://drive.google.com/drive/u/1/folders/1OmvpAmGd0dL2rDEh8NYVJjTEV2dzcKMs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Reporte 2: Cantidad de casos promedio por continente y por mes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https://drive.google.com/drive/u/1/folders/1H4Y_t4QhcjXkO1aHYvlZHYF2yqE4F57K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Reporte 3: Cantidad máxima de casos por mes y por país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https://drive.google.com/drive/u/1/folders/1hnLzlrW4hn0OJHbVaM2jCMinapT09do9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Reporte 4: Cantidad promedio de personas fallecidas por mes y por continente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         </a:t>
            </a: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https://drive.google.com/drive/u/1/folders/1RmIl4j_lcImjhRLCbRVkAwH2GE4cx46P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Reporte 5: Cantidad de casos, personas fallecidas, recuperadas, máxima cantidad de casos y máximo personas fallecidas por país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https://drive.google.com/drive/u/1/folders/1Ii-P0Of70nqp94XhxMPOVRfyqkqVKaYI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1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5" y="1227175"/>
            <a:ext cx="7496649" cy="3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2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25" y="1147225"/>
            <a:ext cx="7219350" cy="3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3</a:t>
            </a:r>
            <a:endParaRPr/>
          </a:p>
        </p:txBody>
      </p:sp>
      <p:cxnSp>
        <p:nvCxnSpPr>
          <p:cNvPr id="207" name="Google Shape;207;p30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50" y="1147225"/>
            <a:ext cx="6567350" cy="3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3</a:t>
            </a:r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38" y="1147225"/>
            <a:ext cx="7302325" cy="3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Análisis e indicadores/perspectivas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Modelo conceptual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Conformación de indicadores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Correspondencias entre datos y modelo conceptual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Dimensiones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Cubo multidimensional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Componentes BI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Consultas Pivot4J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Reportes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Tableros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Conclusión</a:t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591150"/>
            <a:ext cx="85206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Conclusión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Metodología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Estudio sobre el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Año de estudio: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Población a nivel mundial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173" y="3191250"/>
            <a:ext cx="2117725" cy="1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a responder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8" name="Google Shape;88;p16"/>
          <p:cNvGraphicFramePr/>
          <p:nvPr/>
        </p:nvGraphicFramePr>
        <p:xfrm>
          <a:off x="152688" y="15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4784500"/>
                <a:gridCol w="400177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¿Qué cantidad de hisopados positivos hubo por tiempo por continente?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 </a:t>
                      </a:r>
                      <a:r>
                        <a:rPr lang="es" sz="1200"/>
                        <a:t>                     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 perspectiva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¿Cuál es el promedio de fallecidos por país por tiempo?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    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          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perspectiva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¿Qué cantidad de fallecidos hubo por mes tiempo por continente?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 </a:t>
                      </a:r>
                      <a:r>
                        <a:rPr lang="es" sz="1200"/>
                        <a:t>                  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perspectiva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¿Cuál es el promedio de casos por país?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</a:t>
                      </a:r>
                      <a:r>
                        <a:rPr lang="es" sz="1200"/>
                        <a:t>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perspectiva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¿Cuál fue el pico máximo de fallecidos por tiempo?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</a:t>
                      </a:r>
                      <a:r>
                        <a:rPr lang="es" sz="1200"/>
                        <a:t>       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perspectiva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¿Cuál es el promedio de casos por continente?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                </a:t>
                      </a:r>
                      <a:r>
                        <a:rPr lang="es" sz="1200">
                          <a:solidFill>
                            <a:srgbClr val="FF0000"/>
                          </a:solidFill>
                        </a:rPr>
                        <a:t>Indicador</a:t>
                      </a:r>
                      <a:r>
                        <a:rPr lang="es" sz="1200"/>
                        <a:t>                 </a:t>
                      </a:r>
                      <a:r>
                        <a:rPr lang="es" sz="1200">
                          <a:solidFill>
                            <a:srgbClr val="0000FF"/>
                          </a:solidFill>
                        </a:rPr>
                        <a:t>perspectiva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6"/>
          <p:cNvSpPr/>
          <p:nvPr/>
        </p:nvSpPr>
        <p:spPr>
          <a:xfrm flipH="1" rot="5400000">
            <a:off x="1510300" y="663700"/>
            <a:ext cx="154500" cy="252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flipH="1" rot="5400000">
            <a:off x="3887050" y="1211650"/>
            <a:ext cx="154500" cy="142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5400000">
            <a:off x="1207900" y="1885300"/>
            <a:ext cx="154500" cy="191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flipH="1" rot="5400000">
            <a:off x="3624375" y="1814950"/>
            <a:ext cx="154500" cy="20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 rot="5400000">
            <a:off x="1530700" y="2360500"/>
            <a:ext cx="154500" cy="248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5400000">
            <a:off x="3245050" y="3160450"/>
            <a:ext cx="154500" cy="88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flipH="1" rot="5400000">
            <a:off x="6182800" y="840400"/>
            <a:ext cx="154500" cy="217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flipH="1" rot="5400000">
            <a:off x="8014125" y="1288300"/>
            <a:ext cx="154500" cy="127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flipH="1" rot="5400000">
            <a:off x="6010300" y="1810900"/>
            <a:ext cx="154500" cy="205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 rot="5400000">
            <a:off x="7331050" y="2522050"/>
            <a:ext cx="154500" cy="63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5400000">
            <a:off x="5999350" y="2485750"/>
            <a:ext cx="154500" cy="208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5400000">
            <a:off x="7588450" y="3084250"/>
            <a:ext cx="154500" cy="88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 Indicadores/Perspectivas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7" name="Google Shape;107;p17"/>
          <p:cNvGraphicFramePr/>
          <p:nvPr/>
        </p:nvGraphicFramePr>
        <p:xfrm>
          <a:off x="455600" y="13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4045900"/>
                <a:gridCol w="4045900"/>
              </a:tblGrid>
              <a:tr h="2952425"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❖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Indicadores: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casos positivos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fallecidos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pico máximo de fallecidos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Promedio de fallecidos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Promedio de casos positivos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❖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Perspectivas: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tiempo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país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continente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conceptual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75" y="1147225"/>
            <a:ext cx="6669775" cy="3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Conformación de indicadores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" name="Google Shape;121;p19"/>
          <p:cNvGraphicFramePr/>
          <p:nvPr/>
        </p:nvGraphicFramePr>
        <p:xfrm>
          <a:off x="946488" y="15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{FAE3F1DF-5AE8-4EAE-B3C1-020F85D50C7E}</a:tableStyleId>
              </a:tblPr>
              <a:tblGrid>
                <a:gridCol w="7453875"/>
              </a:tblGrid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“Cantidad de casos positivos”  - Hecho: casos positivos  - Función de sumarización: SUM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de fallecidos” - Hecho: personas fallecidas - Función de sumarización: SUM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“Pico máximo de fallecidos” - Hecho: casos positivos - Función de sumarización: MAX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Promedio de casos positivos” - Hecho: casos positivos - Función de sumarización: AVG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“Promedio de fallecidos” - Hecho: personas fallecidas - Función de sumarización: AVG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Correspondencias entre datos y modelo conceptual</a:t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75" y="1208650"/>
            <a:ext cx="744324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ETL</a:t>
            </a:r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 flipH="1" rot="10800000">
            <a:off x="188025" y="1034000"/>
            <a:ext cx="8715600" cy="1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12273" t="0"/>
          <a:stretch/>
        </p:blipFill>
        <p:spPr>
          <a:xfrm>
            <a:off x="444100" y="1585929"/>
            <a:ext cx="8203451" cy="266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