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4" r:id="rId19"/>
    <p:sldId id="275" r:id="rId20"/>
    <p:sldId id="273" r:id="rId21"/>
    <p:sldId id="303" r:id="rId22"/>
    <p:sldId id="279" r:id="rId23"/>
    <p:sldId id="290" r:id="rId24"/>
    <p:sldId id="293" r:id="rId25"/>
    <p:sldId id="291" r:id="rId26"/>
    <p:sldId id="292" r:id="rId27"/>
    <p:sldId id="278" r:id="rId28"/>
    <p:sldId id="302" r:id="rId29"/>
    <p:sldId id="307" r:id="rId30"/>
    <p:sldId id="294" r:id="rId31"/>
    <p:sldId id="295" r:id="rId32"/>
    <p:sldId id="297" r:id="rId33"/>
    <p:sldId id="298" r:id="rId34"/>
    <p:sldId id="299" r:id="rId35"/>
    <p:sldId id="301" r:id="rId36"/>
    <p:sldId id="308" r:id="rId37"/>
    <p:sldId id="309" r:id="rId38"/>
    <p:sldId id="304" r:id="rId39"/>
    <p:sldId id="305" r:id="rId40"/>
    <p:sldId id="281" r:id="rId41"/>
    <p:sldId id="288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56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90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6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09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69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39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94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5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37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5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2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3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2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12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4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uml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388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Tomamos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Turno</a:t>
            </a:r>
            <a:endParaRPr lang="en-US" dirty="0"/>
          </a:p>
          <a:p>
            <a:r>
              <a:rPr lang="en-US" dirty="0" err="1"/>
              <a:t>Descripción</a:t>
            </a:r>
            <a:r>
              <a:rPr lang="en-US" dirty="0"/>
              <a:t> </a:t>
            </a:r>
            <a:r>
              <a:rPr lang="en-US" dirty="0" err="1"/>
              <a:t>trazo</a:t>
            </a:r>
            <a:r>
              <a:rPr lang="en-US" dirty="0"/>
              <a:t> </a:t>
            </a:r>
            <a:r>
              <a:rPr lang="en-US" dirty="0" err="1"/>
              <a:t>grueso</a:t>
            </a:r>
            <a:r>
              <a:rPr lang="en-US" dirty="0"/>
              <a:t> y </a:t>
            </a:r>
            <a:r>
              <a:rPr lang="en-US" dirty="0" err="1"/>
              <a:t>trazo</a:t>
            </a:r>
            <a:r>
              <a:rPr lang="en-US" dirty="0"/>
              <a:t> </a:t>
            </a:r>
            <a:r>
              <a:rPr lang="en-US" dirty="0" err="1"/>
              <a:t>fino</a:t>
            </a:r>
            <a:endParaRPr lang="en-US" dirty="0"/>
          </a:p>
          <a:p>
            <a:pPr lvl="1"/>
            <a:r>
              <a:rPr lang="en-US" dirty="0" err="1"/>
              <a:t>Objetivo</a:t>
            </a:r>
            <a:r>
              <a:rPr lang="en-US" dirty="0"/>
              <a:t>: que </a:t>
            </a:r>
            <a:r>
              <a:rPr lang="en-US" dirty="0" err="1"/>
              <a:t>viene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  <a:p>
            <a:pPr lvl="1"/>
            <a:r>
              <a:rPr lang="en-US" dirty="0" err="1"/>
              <a:t>Descripción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Actor: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actor que </a:t>
            </a:r>
            <a:r>
              <a:rPr lang="en-US" dirty="0" err="1"/>
              <a:t>interactúa</a:t>
            </a:r>
            <a:r>
              <a:rPr lang="en-US" dirty="0"/>
              <a:t> con la </a:t>
            </a:r>
            <a:r>
              <a:rPr lang="en-US" dirty="0" err="1"/>
              <a:t>funcionalidad</a:t>
            </a:r>
            <a:endParaRPr lang="en-US" dirty="0"/>
          </a:p>
          <a:p>
            <a:pPr lvl="1"/>
            <a:r>
              <a:rPr lang="en-US" dirty="0" err="1"/>
              <a:t>Curso</a:t>
            </a:r>
            <a:r>
              <a:rPr lang="en-US" dirty="0"/>
              <a:t> normal </a:t>
            </a:r>
          </a:p>
          <a:p>
            <a:pPr lvl="1"/>
            <a:r>
              <a:rPr lang="en-US" dirty="0" err="1"/>
              <a:t>Cursos</a:t>
            </a:r>
            <a:r>
              <a:rPr lang="en-US" dirty="0"/>
              <a:t> </a:t>
            </a:r>
            <a:r>
              <a:rPr lang="en-US" dirty="0" err="1"/>
              <a:t>alternativos</a:t>
            </a:r>
            <a:endParaRPr lang="en-US" dirty="0"/>
          </a:p>
          <a:p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plantillas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607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escenarios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10367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escenario</a:t>
            </a:r>
            <a:r>
              <a:rPr lang="en-US" dirty="0"/>
              <a:t>? Como se define?</a:t>
            </a:r>
          </a:p>
          <a:p>
            <a:pPr marL="0" indent="0">
              <a:buNone/>
            </a:pPr>
            <a:r>
              <a:rPr lang="es-AR" dirty="0"/>
              <a:t>Son descripciones de ejemplos de las sesiones de interacción. </a:t>
            </a:r>
            <a:br>
              <a:rPr lang="es-AR" dirty="0"/>
            </a:br>
            <a:r>
              <a:rPr lang="en-US" dirty="0"/>
              <a:t> </a:t>
            </a:r>
          </a:p>
          <a:p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63960"/>
              </p:ext>
            </p:extLst>
          </p:nvPr>
        </p:nvGraphicFramePr>
        <p:xfrm>
          <a:off x="1619672" y="1916832"/>
          <a:ext cx="5900946" cy="4527277"/>
        </p:xfrm>
        <a:graphic>
          <a:graphicData uri="http://schemas.openxmlformats.org/drawingml/2006/table">
            <a:tbl>
              <a:tblPr firstRow="1" firstCol="1" bandRow="1"/>
              <a:tblGrid>
                <a:gridCol w="2950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Nombre caso de uso: 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Generar turno Medico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Objetivo: Registrar un turno medico con datos validados (paciente existente, medico con disponibilidad, obra social activa).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8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Actor: Recepcionista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8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Precondicion: El paciente se comunica por telefono y solicita un turno.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 Normal: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Cursos alternativos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El operador selecciona la opción generar turno medico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 El sistema busca los datos del afiliado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2.1 El afiliado no existe llama al </a:t>
                      </a:r>
                      <a:r>
                        <a:rPr lang="es-AR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cu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Ingresar Paciente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 El sistema corrobora los datos del afiliado y verifica si esta habilitado o suspendido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4. El operador ingresa el nombre del medico con quien se quiere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 EL sistema busca los datos del médico verifica su existencia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5.1 El medico no existe. Fin del caso de uso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 El sistema busca la agenda del medico para ver la disponibilidad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 El operador ingresa la fecha elegida por el paciente y confirma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8. El sistema genera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 El sistema carga la prestación a la obra social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 El sistema emite el comprobante.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74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prototipos</a:t>
            </a:r>
            <a:r>
              <a:rPr lang="en-US" dirty="0"/>
              <a:t> de interfaces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" y="1196752"/>
            <a:ext cx="5072608" cy="374737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85" y="3645024"/>
            <a:ext cx="4942815" cy="324036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4562805" y="16288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excelente</a:t>
            </a:r>
            <a:r>
              <a:rPr lang="en-US" sz="2800" dirty="0"/>
              <a:t> idea </a:t>
            </a:r>
            <a:r>
              <a:rPr lang="en-US" sz="2800" dirty="0" err="1"/>
              <a:t>crear</a:t>
            </a:r>
            <a:r>
              <a:rPr lang="en-US" sz="2800" dirty="0"/>
              <a:t> un </a:t>
            </a:r>
            <a:r>
              <a:rPr lang="en-US" sz="2800" dirty="0" err="1"/>
              <a:t>prototipo</a:t>
            </a:r>
            <a:r>
              <a:rPr lang="en-US" sz="2800" dirty="0"/>
              <a:t> visual de la </a:t>
            </a:r>
            <a:r>
              <a:rPr lang="en-US" sz="2800" dirty="0" err="1"/>
              <a:t>implementacion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casos</a:t>
            </a:r>
            <a:r>
              <a:rPr lang="en-US" sz="2800" dirty="0"/>
              <a:t> de </a:t>
            </a:r>
            <a:r>
              <a:rPr lang="en-US" sz="2800" dirty="0" err="1"/>
              <a:t>uso</a:t>
            </a:r>
            <a:endParaRPr lang="es-AR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547664" y="5805264"/>
            <a:ext cx="14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www.wix.com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6065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consistente</a:t>
            </a:r>
            <a:r>
              <a:rPr lang="en-US" dirty="0"/>
              <a:t> con la </a:t>
            </a:r>
            <a:r>
              <a:rPr lang="en-US" dirty="0" err="1"/>
              <a:t>interacción</a:t>
            </a:r>
            <a:r>
              <a:rPr lang="en-US" dirty="0"/>
              <a:t> que </a:t>
            </a:r>
            <a:r>
              <a:rPr lang="en-US" dirty="0" err="1"/>
              <a:t>describimos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trazo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.</a:t>
            </a:r>
          </a:p>
          <a:p>
            <a:r>
              <a:rPr lang="en-US" dirty="0" err="1"/>
              <a:t>Armar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proporciona</a:t>
            </a:r>
            <a:r>
              <a:rPr lang="en-US" dirty="0"/>
              <a:t> un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.</a:t>
            </a:r>
          </a:p>
          <a:p>
            <a:r>
              <a:rPr lang="en-US" dirty="0"/>
              <a:t>Como </a:t>
            </a:r>
            <a:r>
              <a:rPr lang="en-US" dirty="0" err="1"/>
              <a:t>hacemos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turnos</a:t>
            </a:r>
            <a:r>
              <a:rPr lang="en-US" dirty="0"/>
              <a:t>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7678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Trazabilidad</a:t>
            </a:r>
            <a:endParaRPr lang="es-AR" dirty="0"/>
          </a:p>
        </p:txBody>
      </p:sp>
      <p:pic>
        <p:nvPicPr>
          <p:cNvPr id="5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3964388" cy="3330649"/>
          </a:xfr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86536"/>
              </p:ext>
            </p:extLst>
          </p:nvPr>
        </p:nvGraphicFramePr>
        <p:xfrm>
          <a:off x="4572000" y="1052736"/>
          <a:ext cx="4464496" cy="5421249"/>
        </p:xfrm>
        <a:graphic>
          <a:graphicData uri="http://schemas.openxmlformats.org/drawingml/2006/table">
            <a:tbl>
              <a:tblPr firstRow="1" firstCol="1" bandRow="1"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Nombre caso de uso: 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Generar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1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Objetivo: Registrar un turno medico con datos validados (paciente existente, medico con disponibilidad, obra social activa).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Actor: Recepcionista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Precondicion: El paciente se comunica por telefono y solicita un turno.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 Normal: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Cursos alternativos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El operador selecciona la opción generar turno medico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 El sistema busca los datos del afiliado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2.1 El afiliado no existe llama al </a:t>
                      </a:r>
                      <a:r>
                        <a:rPr lang="es-AR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cu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Ingresar Paciente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 El sistema corrobora los datos del afiliado y verifica si esta habilitado o suspendido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4. El operador ingresa el nombre del medico con quien se quiere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 EL sistema busca los datos del médico verifica su existencia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5.1 El medico no existe. Fin del caso de uso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 El sistema busca la agenda del medico para ver la disponibilidad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 El operador ingresa la fecha elegida por el paciente y confirma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8. El sistema genera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 El sistema carga la prestación a la obra social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9.1 Si la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prestacion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incluye cobro de un extra  se llama al caso de uso Cobrar Plus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 El sistema emite el comprobante.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5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con el </a:t>
            </a:r>
            <a:r>
              <a:rPr lang="en-US" dirty="0" err="1"/>
              <a:t>uc</a:t>
            </a:r>
            <a:r>
              <a:rPr lang="en-US" dirty="0"/>
              <a:t> </a:t>
            </a:r>
            <a:r>
              <a:rPr lang="en-US" dirty="0" err="1"/>
              <a:t>Ingresar</a:t>
            </a:r>
            <a:r>
              <a:rPr lang="en-US" dirty="0"/>
              <a:t> </a:t>
            </a:r>
            <a:r>
              <a:rPr lang="en-US" dirty="0" err="1"/>
              <a:t>Paciente</a:t>
            </a:r>
            <a:r>
              <a:rPr lang="en-US" dirty="0"/>
              <a:t>?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262109"/>
              </p:ext>
            </p:extLst>
          </p:nvPr>
        </p:nvGraphicFramePr>
        <p:xfrm>
          <a:off x="2123728" y="2132856"/>
          <a:ext cx="5122912" cy="3568240"/>
        </p:xfrm>
        <a:graphic>
          <a:graphicData uri="http://schemas.openxmlformats.org/drawingml/2006/table">
            <a:tbl>
              <a:tblPr firstRow="1" firstCol="1" bandRow="1"/>
              <a:tblGrid>
                <a:gridCol w="256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Nombre caso de uso: 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Ingresar</a:t>
                      </a:r>
                      <a:r>
                        <a:rPr lang="en-US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Paciente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1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Objetivo: Registra un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paciente con todos sus datos personales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Actor: Recepcionista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Precondicion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 El paciente desea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atenderse en el establecimiento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 Normal: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Cursos alternativos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El operador selecciona la opción ingresar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paciente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 El sistema muestra la interfaz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 carga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 El actor ingresa los datos del paciente: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nombre,  </a:t>
                      </a:r>
                      <a:r>
                        <a:rPr lang="es-AR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dni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s-AR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direccion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 El sistema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registra el paciente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4.1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El </a:t>
                      </a:r>
                      <a:r>
                        <a:rPr lang="es-AR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dni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ingresado ya existe. Fin del caso de uso.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5. El actor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ingresa la obra social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6. El sistema busca la obra social y la asocia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al paciente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 El sistema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llama al caso de uso Crear HC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consistente</a:t>
            </a:r>
            <a:r>
              <a:rPr lang="en-US" dirty="0"/>
              <a:t> con el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uc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3964388" cy="3330649"/>
          </a:xfrm>
        </p:spPr>
      </p:pic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564328"/>
              </p:ext>
            </p:extLst>
          </p:nvPr>
        </p:nvGraphicFramePr>
        <p:xfrm>
          <a:off x="4572000" y="1772816"/>
          <a:ext cx="4320480" cy="4261766"/>
        </p:xfrm>
        <a:graphic>
          <a:graphicData uri="http://schemas.openxmlformats.org/drawingml/2006/table">
            <a:tbl>
              <a:tblPr firstRow="1" firstCol="1" bandRow="1"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Nombre caso de uso: 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Ingresar</a:t>
                      </a:r>
                      <a:r>
                        <a:rPr lang="en-US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Paciente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1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Objetivo: Registra un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paciente con todos sus datos personales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Actor: Recepcionista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Precondicion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 El paciente desea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atenderse en el establecimiento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 Normal: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Cursos alternativos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El operador selecciona la opción ingresar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paciente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 El sistema muestra la interfaz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 carga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8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 El actor ingresa los datos del paciente: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nombre,  </a:t>
                      </a:r>
                      <a:r>
                        <a:rPr lang="es-AR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dni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s-AR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direccion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 El sistema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registra el paciente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4.1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El </a:t>
                      </a:r>
                      <a:r>
                        <a:rPr lang="es-AR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dni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ingresado ya existe. Fin del caso de uso.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5. El actor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ingresa la obra social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8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6. El sistema busca la obra social y la asocia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al paciente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 El sistema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llama al caso de uso Crear HC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02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Coherencia</a:t>
            </a:r>
            <a:r>
              <a:rPr lang="en-US" dirty="0"/>
              <a:t> con la </a:t>
            </a:r>
            <a:r>
              <a:rPr lang="en-US" dirty="0" err="1"/>
              <a:t>interfaz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Desarrolle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que sea </a:t>
            </a:r>
            <a:r>
              <a:rPr lang="en-US" dirty="0" err="1"/>
              <a:t>coherente</a:t>
            </a:r>
            <a:r>
              <a:rPr lang="en-US" dirty="0"/>
              <a:t> con el </a:t>
            </a:r>
            <a:r>
              <a:rPr lang="en-US" dirty="0" err="1"/>
              <a:t>modelado</a:t>
            </a:r>
            <a:r>
              <a:rPr lang="en-U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921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del </a:t>
            </a:r>
            <a:r>
              <a:rPr lang="en-US" dirty="0" err="1"/>
              <a:t>dominio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Medico</a:t>
            </a:r>
          </a:p>
          <a:p>
            <a:r>
              <a:rPr lang="en-US" dirty="0"/>
              <a:t>Agenda</a:t>
            </a:r>
          </a:p>
          <a:p>
            <a:r>
              <a:rPr lang="en-US" dirty="0" err="1"/>
              <a:t>Paciente</a:t>
            </a:r>
            <a:endParaRPr lang="en-US" dirty="0"/>
          </a:p>
          <a:p>
            <a:r>
              <a:rPr lang="en-US" dirty="0" err="1"/>
              <a:t>Turno</a:t>
            </a:r>
            <a:endParaRPr lang="en-US" dirty="0"/>
          </a:p>
          <a:p>
            <a:r>
              <a:rPr lang="en-US" dirty="0" err="1"/>
              <a:t>Obra</a:t>
            </a:r>
            <a:r>
              <a:rPr lang="en-US" dirty="0"/>
              <a:t> Social</a:t>
            </a:r>
          </a:p>
          <a:p>
            <a:r>
              <a:rPr lang="en-US" dirty="0"/>
              <a:t>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0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que </a:t>
            </a:r>
            <a:r>
              <a:rPr lang="en-US" dirty="0" err="1"/>
              <a:t>definen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conceptos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Medico (</a:t>
            </a:r>
            <a:r>
              <a:rPr lang="en-US" sz="2800" dirty="0" err="1"/>
              <a:t>nombre</a:t>
            </a:r>
            <a:r>
              <a:rPr lang="en-US" sz="2800" dirty="0"/>
              <a:t>, </a:t>
            </a:r>
            <a:r>
              <a:rPr lang="en-US" sz="2800" dirty="0" err="1"/>
              <a:t>apellido</a:t>
            </a:r>
            <a:r>
              <a:rPr lang="en-US" sz="2800" dirty="0"/>
              <a:t>, </a:t>
            </a:r>
            <a:r>
              <a:rPr lang="en-US" sz="2800" dirty="0" err="1"/>
              <a:t>matricula</a:t>
            </a:r>
            <a:r>
              <a:rPr lang="en-US" sz="2800" dirty="0"/>
              <a:t>, </a:t>
            </a:r>
            <a:r>
              <a:rPr lang="en-US" sz="2800" dirty="0" err="1"/>
              <a:t>especialidad</a:t>
            </a:r>
            <a:r>
              <a:rPr lang="en-US" sz="2800" dirty="0"/>
              <a:t>…)</a:t>
            </a:r>
          </a:p>
          <a:p>
            <a:r>
              <a:rPr lang="en-US" sz="2800" dirty="0"/>
              <a:t>Agenda (</a:t>
            </a:r>
            <a:r>
              <a:rPr lang="en-US" sz="2800" dirty="0" err="1"/>
              <a:t>fecha</a:t>
            </a:r>
            <a:r>
              <a:rPr lang="en-US" sz="2800" dirty="0"/>
              <a:t>, hora…)</a:t>
            </a:r>
          </a:p>
          <a:p>
            <a:r>
              <a:rPr lang="en-US" sz="2800" dirty="0" err="1"/>
              <a:t>Paciente</a:t>
            </a:r>
            <a:r>
              <a:rPr lang="en-US" sz="2800" dirty="0"/>
              <a:t> (</a:t>
            </a:r>
            <a:r>
              <a:rPr lang="en-US" sz="2800" dirty="0" err="1"/>
              <a:t>nombre</a:t>
            </a:r>
            <a:r>
              <a:rPr lang="en-US" sz="2800" dirty="0"/>
              <a:t>, </a:t>
            </a:r>
            <a:r>
              <a:rPr lang="en-US" sz="2800" dirty="0" err="1"/>
              <a:t>apellido</a:t>
            </a:r>
            <a:r>
              <a:rPr lang="en-US" sz="2800" dirty="0"/>
              <a:t>, </a:t>
            </a:r>
            <a:r>
              <a:rPr lang="en-US" sz="2800" dirty="0" err="1"/>
              <a:t>dni</a:t>
            </a:r>
            <a:r>
              <a:rPr lang="en-US" sz="2800" dirty="0"/>
              <a:t>… )</a:t>
            </a:r>
          </a:p>
          <a:p>
            <a:r>
              <a:rPr lang="en-US" sz="2800" dirty="0" err="1"/>
              <a:t>Turno</a:t>
            </a:r>
            <a:r>
              <a:rPr lang="en-US" sz="2800" dirty="0"/>
              <a:t> (</a:t>
            </a:r>
            <a:r>
              <a:rPr lang="en-US" sz="2800" dirty="0" err="1"/>
              <a:t>fecha</a:t>
            </a:r>
            <a:r>
              <a:rPr lang="en-US" sz="2800" dirty="0"/>
              <a:t>, hora, </a:t>
            </a:r>
            <a:r>
              <a:rPr lang="en-US" sz="2800" dirty="0" err="1"/>
              <a:t>nombrePaciente</a:t>
            </a:r>
            <a:r>
              <a:rPr lang="en-US" sz="2800" dirty="0"/>
              <a:t>, </a:t>
            </a:r>
            <a:r>
              <a:rPr lang="en-US" sz="2800" dirty="0" err="1"/>
              <a:t>nombreMedico</a:t>
            </a:r>
            <a:r>
              <a:rPr lang="en-US" sz="2800" dirty="0"/>
              <a:t>…)</a:t>
            </a:r>
          </a:p>
          <a:p>
            <a:r>
              <a:rPr lang="en-US" sz="2800" dirty="0" err="1"/>
              <a:t>Obra</a:t>
            </a:r>
            <a:r>
              <a:rPr lang="en-US" sz="2800" dirty="0"/>
              <a:t> Social (</a:t>
            </a:r>
            <a:r>
              <a:rPr lang="en-US" sz="2800" dirty="0" err="1"/>
              <a:t>nombre</a:t>
            </a:r>
            <a:r>
              <a:rPr lang="en-US" sz="2800" dirty="0"/>
              <a:t>…)</a:t>
            </a:r>
          </a:p>
          <a:p>
            <a:r>
              <a:rPr lang="en-US" sz="2800" dirty="0"/>
              <a:t> …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472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412975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s-ES" dirty="0"/>
              <a:t>Gestión de Turnos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 </a:t>
            </a:r>
            <a:endParaRPr lang="es-AR" dirty="0"/>
          </a:p>
          <a:p>
            <a:r>
              <a:rPr lang="es-AR" dirty="0"/>
              <a:t>Un hospital necesita desarrollar un software para mejorar su gestión en el área de Turnos.</a:t>
            </a:r>
          </a:p>
          <a:p>
            <a:r>
              <a:rPr lang="es-AR" dirty="0"/>
              <a:t>Del relevamiento realizado surge la siguiente información:</a:t>
            </a:r>
          </a:p>
          <a:p>
            <a:pPr lvl="0"/>
            <a:r>
              <a:rPr lang="es-AR" dirty="0"/>
              <a:t>Los turnos son dados por teléfono, o personalmente.</a:t>
            </a:r>
          </a:p>
          <a:p>
            <a:pPr lvl="0"/>
            <a:r>
              <a:rPr lang="es-AR" dirty="0"/>
              <a:t>Se consulta la disponibilidad del medico mostrando las fechas posibles para asentar el turno.</a:t>
            </a:r>
          </a:p>
          <a:p>
            <a:pPr lvl="0"/>
            <a:r>
              <a:rPr lang="es-AR" dirty="0"/>
              <a:t>Si el paciente no conoce el medico e informa solo el área de especialidad con la que necesita su consulta, el sistema debe mostrar  los médicos disponibles en esa especialidad y las fechas de turnos.</a:t>
            </a:r>
          </a:p>
          <a:p>
            <a:pPr lvl="0"/>
            <a:r>
              <a:rPr lang="es-AR" dirty="0"/>
              <a:t>Si el paciente elige alguna fecha, se confirma el turno asentando numero de historia clínica, medico asignado para la consulta, área de especialidad, obra social y fecha del turno.</a:t>
            </a:r>
          </a:p>
          <a:p>
            <a:pPr lvl="0"/>
            <a:r>
              <a:rPr lang="es-AR" dirty="0"/>
              <a:t>Si es un paciente nuevo para el hospital, se lo debe dar de alta en el registros de pacientes añadiendo sus datos personales. </a:t>
            </a:r>
          </a:p>
          <a:p>
            <a:pPr lvl="0"/>
            <a:r>
              <a:rPr lang="es-AR" dirty="0"/>
              <a:t>Cuando el paciente queda inscripto en los registros del hospital, se le genera un numero de historia clínica que será la codificación con la que se identificara el paciente.</a:t>
            </a:r>
          </a:p>
          <a:p>
            <a:pPr lvl="0"/>
            <a:r>
              <a:rPr lang="es-AR" dirty="0"/>
              <a:t>Si el turno es cancelado o ausente, se debe registrar en la base de turnos para consultas estadísticas posteriores.</a:t>
            </a:r>
          </a:p>
          <a:p>
            <a:pPr lvl="0"/>
            <a:r>
              <a:rPr lang="es-AR" dirty="0"/>
              <a:t>Se debe tener en cuenta que el hospital cobra un importe adicional en concepto de plus a las prestadoras que no están en convenio.  Esto debe ser informado al paciente y asentado en la base de turnos.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251520" y="5085184"/>
            <a:ext cx="8686800" cy="1706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 </a:t>
            </a:r>
            <a:r>
              <a:rPr lang="en-US" dirty="0" err="1"/>
              <a:t>entendio</a:t>
            </a:r>
            <a:r>
              <a:rPr lang="en-US" dirty="0"/>
              <a:t> el </a:t>
            </a:r>
            <a:r>
              <a:rPr lang="en-US" dirty="0" err="1"/>
              <a:t>dominio</a:t>
            </a:r>
            <a:r>
              <a:rPr lang="en-US" dirty="0"/>
              <a:t>?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el </a:t>
            </a:r>
            <a:r>
              <a:rPr lang="en-US" dirty="0" err="1"/>
              <a:t>alcance</a:t>
            </a:r>
            <a:r>
              <a:rPr lang="en-US" dirty="0"/>
              <a:t>? No </a:t>
            </a:r>
            <a:r>
              <a:rPr lang="en-US" dirty="0" err="1"/>
              <a:t>somos</a:t>
            </a:r>
            <a:r>
              <a:rPr lang="en-US" dirty="0"/>
              <a:t> </a:t>
            </a:r>
            <a:r>
              <a:rPr lang="en-US" dirty="0" err="1"/>
              <a:t>expertos</a:t>
            </a:r>
            <a:r>
              <a:rPr lang="en-US" dirty="0"/>
              <a:t> del domino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empecemos</a:t>
            </a:r>
            <a:r>
              <a:rPr lang="en-US" dirty="0"/>
              <a:t> a </a:t>
            </a:r>
            <a:r>
              <a:rPr lang="en-US" dirty="0" err="1"/>
              <a:t>modelar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detalle</a:t>
            </a:r>
            <a:r>
              <a:rPr lang="en-US" dirty="0"/>
              <a:t>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1950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del </a:t>
            </a:r>
            <a:r>
              <a:rPr lang="en-US" dirty="0" err="1"/>
              <a:t>dominio</a:t>
            </a:r>
            <a:br>
              <a:rPr lang="en-US" dirty="0"/>
            </a:br>
            <a:r>
              <a:rPr lang="en-US" dirty="0" err="1"/>
              <a:t>Agrego</a:t>
            </a:r>
            <a:r>
              <a:rPr lang="en-US" dirty="0"/>
              <a:t> </a:t>
            </a:r>
            <a:r>
              <a:rPr lang="en-US" dirty="0" err="1"/>
              <a:t>asociaciones</a:t>
            </a:r>
            <a:r>
              <a:rPr lang="en-US" dirty="0"/>
              <a:t>… y </a:t>
            </a:r>
            <a:r>
              <a:rPr lang="en-US" dirty="0" err="1"/>
              <a:t>multiplicidad</a:t>
            </a:r>
            <a:endParaRPr lang="es-AR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2236787"/>
            <a:ext cx="6200775" cy="3571875"/>
          </a:xfrm>
        </p:spPr>
      </p:pic>
    </p:spTree>
    <p:extLst>
      <p:ext uri="{BB962C8B-B14F-4D97-AF65-F5344CB8AC3E}">
        <p14:creationId xmlns:p14="http://schemas.microsoft.com/office/powerpoint/2010/main" val="399901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Analisis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Determinamos:</a:t>
            </a:r>
          </a:p>
          <a:p>
            <a:pPr lvl="1"/>
            <a:r>
              <a:rPr lang="es-AR" dirty="0"/>
              <a:t>Clases de análisis</a:t>
            </a:r>
          </a:p>
          <a:p>
            <a:pPr lvl="1"/>
            <a:r>
              <a:rPr lang="es-AR" dirty="0"/>
              <a:t>Identificamos las responsabilidades</a:t>
            </a:r>
          </a:p>
          <a:p>
            <a:pPr lvl="1"/>
            <a:r>
              <a:rPr lang="es-AR" dirty="0"/>
              <a:t>…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Descripción de la arquitectura</a:t>
            </a:r>
          </a:p>
          <a:p>
            <a:pPr lvl="1"/>
            <a:r>
              <a:rPr lang="es-AR" dirty="0"/>
              <a:t>Identificación de Paquetes de Análisis</a:t>
            </a:r>
          </a:p>
        </p:txBody>
      </p:sp>
    </p:spTree>
    <p:extLst>
      <p:ext uri="{BB962C8B-B14F-4D97-AF65-F5344CB8AC3E}">
        <p14:creationId xmlns:p14="http://schemas.microsoft.com/office/powerpoint/2010/main" val="355630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analisis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son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lógicas</a:t>
            </a:r>
            <a:r>
              <a:rPr lang="en-US" dirty="0"/>
              <a:t>.</a:t>
            </a:r>
          </a:p>
          <a:p>
            <a:r>
              <a:rPr lang="en-US" dirty="0"/>
              <a:t>Las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son </a:t>
            </a:r>
            <a:r>
              <a:rPr lang="en-US" dirty="0" err="1"/>
              <a:t>estereotipadas</a:t>
            </a:r>
            <a:endParaRPr lang="en-US" dirty="0"/>
          </a:p>
          <a:p>
            <a:r>
              <a:rPr lang="en-US" dirty="0" err="1"/>
              <a:t>Tomamos</a:t>
            </a:r>
            <a:r>
              <a:rPr lang="en-US" dirty="0"/>
              <a:t> la </a:t>
            </a:r>
            <a:r>
              <a:rPr lang="en-US" dirty="0" err="1"/>
              <a:t>especificación</a:t>
            </a:r>
            <a:r>
              <a:rPr lang="en-US" dirty="0"/>
              <a:t> </a:t>
            </a:r>
            <a:r>
              <a:rPr lang="en-US" dirty="0" err="1"/>
              <a:t>trazo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del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e </a:t>
            </a:r>
            <a:r>
              <a:rPr lang="en-US" dirty="0" err="1"/>
              <a:t>identificamos</a:t>
            </a:r>
            <a:r>
              <a:rPr lang="en-US" dirty="0"/>
              <a:t> las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lógicas</a:t>
            </a:r>
            <a:r>
              <a:rPr lang="en-US" dirty="0"/>
              <a:t> que define la </a:t>
            </a:r>
            <a:r>
              <a:rPr lang="en-US" dirty="0" err="1"/>
              <a:t>teoría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interfaz</a:t>
            </a:r>
            <a:endParaRPr lang="en-US" dirty="0"/>
          </a:p>
          <a:p>
            <a:pPr lvl="1"/>
            <a:r>
              <a:rPr lang="en-US" dirty="0" err="1"/>
              <a:t>Clase</a:t>
            </a:r>
            <a:r>
              <a:rPr lang="en-US" dirty="0"/>
              <a:t> de control</a:t>
            </a:r>
          </a:p>
          <a:p>
            <a:pPr lvl="1"/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entidad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584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Proposito</a:t>
            </a:r>
            <a:r>
              <a:rPr lang="en-US" dirty="0"/>
              <a:t> - </a:t>
            </a:r>
            <a:r>
              <a:rPr lang="en-US" dirty="0" err="1"/>
              <a:t>Trazabilidad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comenzar</a:t>
            </a:r>
            <a:r>
              <a:rPr lang="en-US" dirty="0"/>
              <a:t> a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software.</a:t>
            </a:r>
          </a:p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: </a:t>
            </a:r>
            <a:r>
              <a:rPr lang="en-US" dirty="0" err="1"/>
              <a:t>pantalla</a:t>
            </a:r>
            <a:r>
              <a:rPr lang="en-US" dirty="0"/>
              <a:t> que </a:t>
            </a:r>
            <a:r>
              <a:rPr lang="en-US" dirty="0" err="1"/>
              <a:t>interactúa</a:t>
            </a:r>
            <a:r>
              <a:rPr lang="en-US" dirty="0"/>
              <a:t> con el </a:t>
            </a:r>
            <a:r>
              <a:rPr lang="en-US" dirty="0" err="1"/>
              <a:t>usuario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de control: la </a:t>
            </a:r>
            <a:r>
              <a:rPr lang="en-US" dirty="0" err="1"/>
              <a:t>lógica</a:t>
            </a:r>
            <a:r>
              <a:rPr lang="en-US" dirty="0"/>
              <a:t> que </a:t>
            </a:r>
            <a:r>
              <a:rPr lang="en-US" dirty="0" err="1"/>
              <a:t>resuelven</a:t>
            </a:r>
            <a:r>
              <a:rPr lang="en-US" dirty="0"/>
              <a:t> las </a:t>
            </a:r>
            <a:r>
              <a:rPr lang="en-US" dirty="0" err="1"/>
              <a:t>actividades</a:t>
            </a:r>
            <a:r>
              <a:rPr lang="en-US" dirty="0"/>
              <a:t> del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 </a:t>
            </a:r>
            <a:r>
              <a:rPr lang="en-US" dirty="0" err="1"/>
              <a:t>calcular</a:t>
            </a:r>
            <a:r>
              <a:rPr lang="en-US" dirty="0"/>
              <a:t>, </a:t>
            </a:r>
            <a:r>
              <a:rPr lang="en-US" dirty="0" err="1"/>
              <a:t>validar</a:t>
            </a:r>
            <a:r>
              <a:rPr lang="en-US" dirty="0"/>
              <a:t>, </a:t>
            </a:r>
            <a:r>
              <a:rPr lang="en-US" dirty="0" err="1"/>
              <a:t>conectarse</a:t>
            </a:r>
            <a:r>
              <a:rPr lang="en-US" dirty="0"/>
              <a:t> con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para resolver </a:t>
            </a:r>
            <a:r>
              <a:rPr lang="en-US" dirty="0" err="1"/>
              <a:t>algo</a:t>
            </a:r>
            <a:endParaRPr lang="en-US" dirty="0"/>
          </a:p>
          <a:p>
            <a:pPr lvl="1"/>
            <a:r>
              <a:rPr lang="en-US" dirty="0"/>
              <a:t>Una o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: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persistentes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que la </a:t>
            </a:r>
            <a:r>
              <a:rPr lang="en-US" dirty="0" err="1"/>
              <a:t>funcionalidad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5944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922114"/>
          </a:xfrm>
        </p:spPr>
        <p:txBody>
          <a:bodyPr/>
          <a:lstStyle/>
          <a:p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Turno</a:t>
            </a:r>
            <a:endParaRPr lang="es-AR" dirty="0"/>
          </a:p>
        </p:txBody>
      </p:sp>
      <p:pic>
        <p:nvPicPr>
          <p:cNvPr id="5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3964388" cy="3330649"/>
          </a:xfr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69170"/>
              </p:ext>
            </p:extLst>
          </p:nvPr>
        </p:nvGraphicFramePr>
        <p:xfrm>
          <a:off x="4572000" y="1052736"/>
          <a:ext cx="4464496" cy="5421249"/>
        </p:xfrm>
        <a:graphic>
          <a:graphicData uri="http://schemas.openxmlformats.org/drawingml/2006/table">
            <a:tbl>
              <a:tblPr firstRow="1" firstCol="1" bandRow="1"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Nombre caso de uso: 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Generar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1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Objetivo: Registrar un turno medico con datos validados (paciente existente, medico con disponibilidad, obra social activa).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Actor: Recepcionista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Precondicion: El paciente se comunica por telefono y solicita un turno.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 Normal: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Cursos alternativos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El operador selecciona la opción generar turno medico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 El sistema busca los datos del afiliado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2.1 El afiliado no existe llama al </a:t>
                      </a:r>
                      <a:r>
                        <a:rPr lang="es-AR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cu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Ingresar Paciente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 El sistema corrobora los datos del afiliado y verifica si esta habilitado o suspendido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4. El operador ingresa el nombre del medico con quien se quiere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 EL sistema busca los datos del médico verifica su existencia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5.1 El medico no existe. Fin del caso de uso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 El sistema busca la agenda del medico para ver la disponibilidad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 El operador ingresa la fecha elegida por el paciente y confirma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8. El sistema genera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 El sistema carga la prestación a la obra social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9.1 Si la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prestacion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incluye cobro de un extra  se llama al caso de uso Cobrar Plus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 El sistema emite el comprobante.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03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Analisis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0" y="2133600"/>
            <a:ext cx="5548240" cy="3778250"/>
          </a:xfrm>
        </p:spPr>
      </p:pic>
    </p:spTree>
    <p:extLst>
      <p:ext uri="{BB962C8B-B14F-4D97-AF65-F5344CB8AC3E}">
        <p14:creationId xmlns:p14="http://schemas.microsoft.com/office/powerpoint/2010/main" val="4135789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Responsabilidades</a:t>
            </a:r>
            <a:r>
              <a:rPr lang="en-US" dirty="0"/>
              <a:t> de las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analisis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responsabilidad</a:t>
            </a:r>
            <a:r>
              <a:rPr lang="en-US" dirty="0"/>
              <a:t> de </a:t>
            </a:r>
            <a:r>
              <a:rPr lang="en-US" dirty="0" err="1"/>
              <a:t>representar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. </a:t>
            </a:r>
            <a:r>
              <a:rPr lang="en-US" dirty="0" err="1"/>
              <a:t>Usabilidad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de control </a:t>
            </a:r>
            <a:r>
              <a:rPr lang="en-US" dirty="0" err="1"/>
              <a:t>agrupa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responsabilidades</a:t>
            </a:r>
            <a:r>
              <a:rPr lang="en-US" dirty="0"/>
              <a:t> </a:t>
            </a:r>
            <a:r>
              <a:rPr lang="en-US" dirty="0" err="1"/>
              <a:t>lógicas</a:t>
            </a:r>
            <a:r>
              <a:rPr lang="en-US" dirty="0"/>
              <a:t> </a:t>
            </a:r>
            <a:r>
              <a:rPr lang="en-US" dirty="0" err="1"/>
              <a:t>descriptas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descripción</a:t>
            </a:r>
            <a:r>
              <a:rPr lang="en-US" dirty="0"/>
              <a:t> </a:t>
            </a:r>
            <a:r>
              <a:rPr lang="en-US" dirty="0" err="1"/>
              <a:t>trazo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del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respuestas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entidad</a:t>
            </a:r>
            <a:r>
              <a:rPr lang="en-US" dirty="0"/>
              <a:t> son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persistentes</a:t>
            </a:r>
            <a:r>
              <a:rPr lang="en-US" dirty="0"/>
              <a:t> que 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necesaria</a:t>
            </a:r>
            <a:r>
              <a:rPr lang="en-US" dirty="0"/>
              <a:t> para resolver la </a:t>
            </a:r>
            <a:r>
              <a:rPr lang="en-US" dirty="0" err="1"/>
              <a:t>lógica</a:t>
            </a:r>
            <a:r>
              <a:rPr lang="en-U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497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interacción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 </a:t>
            </a: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interacción</a:t>
            </a:r>
            <a:r>
              <a:rPr lang="en-US" dirty="0"/>
              <a:t> </a:t>
            </a:r>
            <a:r>
              <a:rPr lang="en-US" dirty="0" err="1"/>
              <a:t>describen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colaboran</a:t>
            </a:r>
            <a:r>
              <a:rPr lang="en-US" dirty="0"/>
              <a:t> para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fin.</a:t>
            </a:r>
          </a:p>
          <a:p>
            <a:r>
              <a:rPr lang="en-US" dirty="0"/>
              <a:t>Los </a:t>
            </a:r>
            <a:r>
              <a:rPr lang="en-US" dirty="0" err="1"/>
              <a:t>diagramas</a:t>
            </a:r>
            <a:r>
              <a:rPr lang="en-US" dirty="0"/>
              <a:t> </a:t>
            </a:r>
            <a:r>
              <a:rPr lang="en-US" dirty="0" err="1"/>
              <a:t>capturan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funcionalidad</a:t>
            </a:r>
            <a:r>
              <a:rPr lang="en-US" dirty="0"/>
              <a:t> o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diagramas</a:t>
            </a:r>
            <a:r>
              <a:rPr lang="en-US" dirty="0"/>
              <a:t> </a:t>
            </a:r>
            <a:r>
              <a:rPr lang="en-US" dirty="0" err="1"/>
              <a:t>muestran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que </a:t>
            </a:r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la </a:t>
            </a:r>
            <a:r>
              <a:rPr lang="en-US" dirty="0" err="1"/>
              <a:t>comunicación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expresan</a:t>
            </a:r>
            <a:r>
              <a:rPr lang="en-US" dirty="0"/>
              <a:t> de dos </a:t>
            </a:r>
            <a:r>
              <a:rPr lang="en-US" dirty="0" err="1"/>
              <a:t>maneras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comunicacion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4021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</a:t>
            </a:r>
            <a:r>
              <a:rPr lang="es-AR" dirty="0" err="1"/>
              <a:t>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Diseñamos las clases del diseño</a:t>
            </a:r>
          </a:p>
          <a:p>
            <a:pPr lvl="1"/>
            <a:r>
              <a:rPr lang="es-AR" dirty="0"/>
              <a:t>Identificamos clases de diseño</a:t>
            </a:r>
          </a:p>
          <a:p>
            <a:pPr lvl="2"/>
            <a:r>
              <a:rPr lang="es-AR" dirty="0"/>
              <a:t>Atributos </a:t>
            </a:r>
          </a:p>
          <a:p>
            <a:pPr lvl="2"/>
            <a:r>
              <a:rPr lang="es-AR" dirty="0"/>
              <a:t>Operaciones</a:t>
            </a:r>
          </a:p>
          <a:p>
            <a:pPr lvl="1"/>
            <a:r>
              <a:rPr lang="es-AR" dirty="0"/>
              <a:t>Para realizar el diagrama de clases de diseño de todo el sistema</a:t>
            </a:r>
          </a:p>
          <a:p>
            <a:r>
              <a:rPr lang="es-AR" dirty="0"/>
              <a:t>Diseñamos el caso de uso</a:t>
            </a:r>
          </a:p>
          <a:p>
            <a:pPr lvl="1"/>
            <a:r>
              <a:rPr lang="es-AR" dirty="0"/>
              <a:t>Identificamos las clases del diseño que participan en un caso de uso</a:t>
            </a:r>
          </a:p>
          <a:p>
            <a:pPr lvl="1"/>
            <a:r>
              <a:rPr lang="es-AR" dirty="0"/>
              <a:t>Determinamos como colaboran las clases entre si representando las mismas en el diagrama de interacción (diagrama de secuencia). </a:t>
            </a:r>
          </a:p>
        </p:txBody>
      </p:sp>
    </p:spTree>
    <p:extLst>
      <p:ext uri="{BB962C8B-B14F-4D97-AF65-F5344CB8AC3E}">
        <p14:creationId xmlns:p14="http://schemas.microsoft.com/office/powerpoint/2010/main" val="320258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i="1" u="sng" dirty="0" err="1"/>
              <a:t>Descripcion</a:t>
            </a:r>
            <a:r>
              <a:rPr lang="en-US" sz="2900" i="1" u="sng" dirty="0"/>
              <a:t> (</a:t>
            </a:r>
            <a:r>
              <a:rPr lang="en-US" sz="2900" i="1" u="sng" dirty="0" err="1"/>
              <a:t>trazo</a:t>
            </a:r>
            <a:r>
              <a:rPr lang="en-US" sz="2900" i="1" u="sng" dirty="0"/>
              <a:t> </a:t>
            </a:r>
            <a:r>
              <a:rPr lang="en-US" sz="2900" i="1" u="sng" dirty="0" err="1"/>
              <a:t>fino</a:t>
            </a:r>
            <a:r>
              <a:rPr lang="en-US" sz="2900" i="1" u="sng" dirty="0"/>
              <a:t>) del </a:t>
            </a:r>
            <a:r>
              <a:rPr lang="en-US" sz="2900" i="1" u="sng" dirty="0" err="1"/>
              <a:t>caso</a:t>
            </a:r>
            <a:r>
              <a:rPr lang="en-US" sz="2900" i="1" u="sng" dirty="0"/>
              <a:t> de </a:t>
            </a:r>
            <a:r>
              <a:rPr lang="en-US" sz="2900" i="1" u="sng" dirty="0" err="1"/>
              <a:t>uso</a:t>
            </a:r>
            <a:r>
              <a:rPr lang="en-US" sz="2900" i="1" u="sng" dirty="0"/>
              <a:t> </a:t>
            </a:r>
            <a:r>
              <a:rPr lang="en-US" sz="2900" i="1" u="sng" dirty="0" err="1"/>
              <a:t>Generar</a:t>
            </a:r>
            <a:r>
              <a:rPr lang="en-US" sz="2900" i="1" u="sng" dirty="0"/>
              <a:t> </a:t>
            </a:r>
            <a:r>
              <a:rPr lang="en-US" sz="2900" i="1" u="sng" dirty="0" err="1"/>
              <a:t>turno</a:t>
            </a:r>
            <a:r>
              <a:rPr lang="en-US" sz="2900" i="1" u="sng" dirty="0"/>
              <a:t> medico</a:t>
            </a:r>
            <a:endParaRPr lang="es-AR" sz="2900" i="1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95342"/>
              </p:ext>
            </p:extLst>
          </p:nvPr>
        </p:nvGraphicFramePr>
        <p:xfrm>
          <a:off x="1907704" y="1700808"/>
          <a:ext cx="5184576" cy="4842891"/>
        </p:xfrm>
        <a:graphic>
          <a:graphicData uri="http://schemas.openxmlformats.org/drawingml/2006/table">
            <a:tbl>
              <a:tblPr firstRow="1" firstCol="1" bandRow="1"/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Nombre caso de uso: 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Generar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1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Objetivo: Registrar un turno medico con datos validados (paciente existente, medico con disponibilidad, obra social activa).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Actor: Recepcionista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5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Precondicion: El paciente se comunica por telefono y solicita un turno.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 Normal: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Cursos alternativos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El operador selecciona la opción generar turno medico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 El sistema busca los datos del afiliado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2.1 El afiliado no existe llama al </a:t>
                      </a:r>
                      <a:r>
                        <a:rPr lang="es-AR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cu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Ingresar Paciente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 El sistema corrobora los datos del afiliado y verifica si esta habilitado o suspendido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4. El operador ingresa el nombre del medico con quien se quiere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 EL sistema busca los datos del médico verifica su existencia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5.1 El medico no existe. Fin del caso de uso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 El sistema busca la agenda del medico para ver la disponibilidad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7. El operador ingresa la fecha elegida por el paciente y confirma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8. El sistema genera el turno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 El sistema carga la prestación a la obra social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9.1 Si la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11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prestacion</a:t>
                      </a:r>
                      <a:r>
                        <a:rPr lang="es-AR" sz="11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incluye cobro de un extra  se llama al caso de uso Cobrar Plus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9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 El sistema emite el comprobante.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7084" marR="67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7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objetivo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04864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err="1"/>
              <a:t>Agilizar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gesti</a:t>
            </a:r>
            <a:r>
              <a:rPr lang="es-AR" dirty="0" err="1"/>
              <a:t>ó</a:t>
            </a:r>
            <a:r>
              <a:rPr lang="en-US" dirty="0"/>
              <a:t>n de </a:t>
            </a:r>
            <a:r>
              <a:rPr lang="en-US" dirty="0" err="1"/>
              <a:t>turnos</a:t>
            </a:r>
            <a:r>
              <a:rPr lang="en-US" dirty="0"/>
              <a:t> del Hospital.</a:t>
            </a:r>
          </a:p>
          <a:p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incluye</a:t>
            </a:r>
            <a:r>
              <a:rPr lang="en-US" dirty="0"/>
              <a:t> el </a:t>
            </a:r>
            <a:r>
              <a:rPr lang="en-US" dirty="0" err="1"/>
              <a:t>cobro</a:t>
            </a:r>
            <a:r>
              <a:rPr lang="en-US" dirty="0"/>
              <a:t> del plus? Y </a:t>
            </a:r>
            <a:r>
              <a:rPr lang="en-US" dirty="0" err="1"/>
              <a:t>cuales</a:t>
            </a:r>
            <a:r>
              <a:rPr lang="en-US" dirty="0"/>
              <a:t> son las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pago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paciente</a:t>
            </a:r>
            <a:r>
              <a:rPr lang="en-US" dirty="0"/>
              <a:t> no se </a:t>
            </a:r>
            <a:r>
              <a:rPr lang="en-US" dirty="0" err="1"/>
              <a:t>presenta</a:t>
            </a:r>
            <a:r>
              <a:rPr lang="en-US" dirty="0"/>
              <a:t> al </a:t>
            </a:r>
            <a:r>
              <a:rPr lang="en-US" dirty="0" err="1"/>
              <a:t>turno</a:t>
            </a:r>
            <a:r>
              <a:rPr lang="en-US" dirty="0"/>
              <a:t>? Se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la </a:t>
            </a:r>
            <a:r>
              <a:rPr lang="en-US" dirty="0" err="1"/>
              <a:t>asistencia</a:t>
            </a:r>
            <a:r>
              <a:rPr lang="en-US" dirty="0"/>
              <a:t> al </a:t>
            </a:r>
            <a:r>
              <a:rPr lang="en-US" dirty="0" err="1"/>
              <a:t>turno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incluye</a:t>
            </a:r>
            <a:r>
              <a:rPr lang="en-US" dirty="0"/>
              <a:t> la </a:t>
            </a:r>
            <a:r>
              <a:rPr lang="en-US" dirty="0" err="1"/>
              <a:t>actualización</a:t>
            </a:r>
            <a:r>
              <a:rPr lang="en-US" dirty="0"/>
              <a:t> de la </a:t>
            </a:r>
            <a:r>
              <a:rPr lang="en-US" dirty="0" err="1"/>
              <a:t>historia</a:t>
            </a:r>
            <a:r>
              <a:rPr lang="en-US" dirty="0"/>
              <a:t> </a:t>
            </a:r>
            <a:r>
              <a:rPr lang="en-US" dirty="0" err="1"/>
              <a:t>clinica</a:t>
            </a:r>
            <a:r>
              <a:rPr lang="en-US" dirty="0"/>
              <a:t> (HC)?</a:t>
            </a:r>
          </a:p>
          <a:p>
            <a:r>
              <a:rPr lang="en-US" dirty="0"/>
              <a:t>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incluye</a:t>
            </a:r>
            <a:r>
              <a:rPr lang="en-US" dirty="0"/>
              <a:t> el </a:t>
            </a:r>
            <a:r>
              <a:rPr lang="en-US" dirty="0" err="1"/>
              <a:t>cobro</a:t>
            </a:r>
            <a:r>
              <a:rPr lang="en-US" dirty="0"/>
              <a:t> del plus con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pago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sistema</a:t>
            </a:r>
            <a:r>
              <a:rPr lang="en-US" dirty="0"/>
              <a:t> no </a:t>
            </a:r>
            <a:r>
              <a:rPr lang="en-US" dirty="0" err="1"/>
              <a:t>incluye</a:t>
            </a:r>
            <a:r>
              <a:rPr lang="en-US" dirty="0"/>
              <a:t> la </a:t>
            </a:r>
            <a:r>
              <a:rPr lang="en-US" dirty="0" err="1"/>
              <a:t>asistencia</a:t>
            </a:r>
            <a:r>
              <a:rPr lang="en-US" dirty="0"/>
              <a:t> del </a:t>
            </a:r>
            <a:r>
              <a:rPr lang="en-US" dirty="0" err="1"/>
              <a:t>paciente</a:t>
            </a:r>
            <a:r>
              <a:rPr lang="en-US" dirty="0"/>
              <a:t> al </a:t>
            </a:r>
            <a:r>
              <a:rPr lang="en-US" dirty="0" err="1"/>
              <a:t>turno</a:t>
            </a:r>
            <a:r>
              <a:rPr lang="en-US" dirty="0"/>
              <a:t>, solo </a:t>
            </a:r>
            <a:r>
              <a:rPr lang="en-US" dirty="0" err="1"/>
              <a:t>contempla</a:t>
            </a:r>
            <a:r>
              <a:rPr lang="en-US" dirty="0"/>
              <a:t>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cancelarlo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actualización</a:t>
            </a:r>
            <a:r>
              <a:rPr lang="en-US" dirty="0"/>
              <a:t> de la HC no se </a:t>
            </a:r>
            <a:r>
              <a:rPr lang="en-US" dirty="0" err="1"/>
              <a:t>incluye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la </a:t>
            </a:r>
            <a:r>
              <a:rPr lang="en-US" dirty="0" err="1"/>
              <a:t>realiza</a:t>
            </a:r>
            <a:r>
              <a:rPr lang="en-US" dirty="0"/>
              <a:t> el medico. Solo que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paciente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HC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unica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se la </a:t>
            </a:r>
            <a:r>
              <a:rPr lang="en-US" dirty="0" err="1"/>
              <a:t>modifica</a:t>
            </a:r>
            <a:r>
              <a:rPr lang="en-US" dirty="0"/>
              <a:t>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2899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r>
              <a:rPr lang="en-US" dirty="0"/>
              <a:t>: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Turno</a:t>
            </a:r>
            <a:endParaRPr lang="es-A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546669" cy="4685432"/>
          </a:xfrm>
        </p:spPr>
      </p:pic>
    </p:spTree>
    <p:extLst>
      <p:ext uri="{BB962C8B-B14F-4D97-AF65-F5344CB8AC3E}">
        <p14:creationId xmlns:p14="http://schemas.microsoft.com/office/powerpoint/2010/main" val="3814595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CLASIFICACION: De </a:t>
            </a:r>
            <a:r>
              <a:rPr lang="en-US" dirty="0" err="1"/>
              <a:t>comportamiento</a:t>
            </a:r>
            <a:r>
              <a:rPr lang="en-US" dirty="0"/>
              <a:t>, </a:t>
            </a:r>
            <a:r>
              <a:rPr lang="en-US" dirty="0" err="1"/>
              <a:t>dinamico</a:t>
            </a:r>
            <a:r>
              <a:rPr lang="en-US" dirty="0"/>
              <a:t>, </a:t>
            </a:r>
            <a:r>
              <a:rPr lang="en-US" dirty="0" err="1"/>
              <a:t>lógico</a:t>
            </a:r>
            <a:endParaRPr lang="en-US" dirty="0"/>
          </a:p>
          <a:p>
            <a:r>
              <a:rPr lang="en-US" dirty="0"/>
              <a:t>USO: </a:t>
            </a:r>
          </a:p>
          <a:p>
            <a:pPr lvl="1"/>
            <a:r>
              <a:rPr lang="en-US" dirty="0" err="1"/>
              <a:t>Validar</a:t>
            </a:r>
            <a:r>
              <a:rPr lang="en-US" dirty="0"/>
              <a:t> y </a:t>
            </a:r>
            <a:r>
              <a:rPr lang="en-US" dirty="0" err="1"/>
              <a:t>describir</a:t>
            </a:r>
            <a:r>
              <a:rPr lang="en-US" dirty="0"/>
              <a:t> la </a:t>
            </a:r>
            <a:r>
              <a:rPr lang="en-US" dirty="0" err="1"/>
              <a:t>lógica</a:t>
            </a:r>
            <a:r>
              <a:rPr lang="en-US" dirty="0"/>
              <a:t> de un </a:t>
            </a:r>
            <a:r>
              <a:rPr lang="en-US" dirty="0" err="1"/>
              <a:t>escenario</a:t>
            </a:r>
            <a:endParaRPr lang="en-US" dirty="0"/>
          </a:p>
          <a:p>
            <a:pPr lvl="1"/>
            <a:r>
              <a:rPr lang="en-US" dirty="0" err="1"/>
              <a:t>Explorar</a:t>
            </a:r>
            <a:r>
              <a:rPr lang="en-US" dirty="0"/>
              <a:t> el </a:t>
            </a:r>
            <a:r>
              <a:rPr lang="en-US" dirty="0" err="1"/>
              <a:t>diseno</a:t>
            </a:r>
            <a:r>
              <a:rPr lang="en-US" dirty="0"/>
              <a:t> </a:t>
            </a:r>
            <a:r>
              <a:rPr lang="en-US" dirty="0" err="1"/>
              <a:t>controlando</a:t>
            </a:r>
            <a:r>
              <a:rPr lang="en-US" dirty="0"/>
              <a:t> la </a:t>
            </a:r>
            <a:r>
              <a:rPr lang="en-US" dirty="0" err="1"/>
              <a:t>invocación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de las </a:t>
            </a:r>
            <a:r>
              <a:rPr lang="en-US" dirty="0" err="1"/>
              <a:t>clase</a:t>
            </a:r>
            <a:r>
              <a:rPr lang="es-AR" dirty="0"/>
              <a:t>s</a:t>
            </a:r>
          </a:p>
          <a:p>
            <a:pPr lvl="1"/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cuellos</a:t>
            </a:r>
            <a:r>
              <a:rPr lang="en-US" dirty="0"/>
              <a:t> de </a:t>
            </a:r>
            <a:r>
              <a:rPr lang="en-US" dirty="0" err="1"/>
              <a:t>botella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  <a:p>
            <a:pPr lvl="1"/>
            <a:r>
              <a:rPr lang="en-US" dirty="0" err="1"/>
              <a:t>Analizar</a:t>
            </a:r>
            <a:r>
              <a:rPr lang="en-US" dirty="0"/>
              <a:t> que </a:t>
            </a:r>
            <a:r>
              <a:rPr lang="en-US" dirty="0" err="1"/>
              <a:t>clases</a:t>
            </a:r>
            <a:r>
              <a:rPr lang="en-US" dirty="0"/>
              <a:t> son </a:t>
            </a:r>
            <a:r>
              <a:rPr lang="en-US" dirty="0" err="1"/>
              <a:t>complejas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representación</a:t>
            </a:r>
            <a:r>
              <a:rPr lang="en-US" dirty="0"/>
              <a:t> del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r>
              <a:rPr lang="en-US" dirty="0"/>
              <a:t> </a:t>
            </a:r>
            <a:r>
              <a:rPr lang="en-US" dirty="0" err="1"/>
              <a:t>enfatiza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. </a:t>
            </a:r>
          </a:p>
          <a:p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comunmente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Objetos</a:t>
            </a:r>
            <a:endParaRPr lang="en-US" dirty="0"/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 err="1"/>
              <a:t>Mensajes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1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intervienen</a:t>
            </a:r>
            <a:r>
              <a:rPr lang="en-US" dirty="0"/>
              <a:t>: </a:t>
            </a:r>
            <a:r>
              <a:rPr lang="en-US" dirty="0" err="1"/>
              <a:t>Objetos</a:t>
            </a:r>
            <a:endParaRPr lang="es-A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90" y="2133600"/>
            <a:ext cx="5279119" cy="3778250"/>
          </a:xfr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13864" y="1052736"/>
            <a:ext cx="8350623" cy="1287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 </a:t>
            </a:r>
            <a:r>
              <a:rPr lang="en-US" dirty="0" err="1"/>
              <a:t>simbolo</a:t>
            </a:r>
            <a:r>
              <a:rPr lang="en-US" dirty="0"/>
              <a:t> de </a:t>
            </a:r>
            <a:r>
              <a:rPr lang="en-US" dirty="0" err="1"/>
              <a:t>objeto</a:t>
            </a:r>
            <a:r>
              <a:rPr lang="en-US" dirty="0"/>
              <a:t> se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parte superior de la </a:t>
            </a:r>
            <a:r>
              <a:rPr lang="en-US" dirty="0" err="1"/>
              <a:t>linea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.</a:t>
            </a:r>
            <a:endParaRPr lang="es-AR" dirty="0"/>
          </a:p>
          <a:p>
            <a:r>
              <a:rPr lang="en-US" dirty="0"/>
              <a:t>Un </a:t>
            </a:r>
            <a:r>
              <a:rPr lang="en-US" dirty="0" err="1"/>
              <a:t>objeto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de </a:t>
            </a:r>
            <a:r>
              <a:rPr lang="en-US" dirty="0" err="1"/>
              <a:t>puntos</a:t>
            </a:r>
            <a:r>
              <a:rPr lang="en-US" dirty="0"/>
              <a:t> vertical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. La </a:t>
            </a:r>
            <a:r>
              <a:rPr lang="en-US" dirty="0" err="1"/>
              <a:t>linea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la </a:t>
            </a:r>
            <a:r>
              <a:rPr lang="en-US" dirty="0" err="1"/>
              <a:t>existencia</a:t>
            </a:r>
            <a:r>
              <a:rPr lang="en-US" dirty="0"/>
              <a:t> del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particular.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007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733" y="-35914"/>
            <a:ext cx="8229600" cy="9446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intervienen</a:t>
            </a:r>
            <a:r>
              <a:rPr lang="en-US" dirty="0"/>
              <a:t>: </a:t>
            </a:r>
            <a:r>
              <a:rPr lang="en-US" dirty="0" err="1"/>
              <a:t>Mensajes</a:t>
            </a:r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7906" y="90872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600" dirty="0"/>
              <a:t>Un </a:t>
            </a:r>
            <a:r>
              <a:rPr lang="en-US" sz="1600" dirty="0" err="1"/>
              <a:t>mensaje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comunicación</a:t>
            </a:r>
            <a:r>
              <a:rPr lang="en-US" sz="1600" dirty="0"/>
              <a:t> entre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objetos</a:t>
            </a:r>
            <a:r>
              <a:rPr lang="en-US" sz="1600" dirty="0"/>
              <a:t> que </a:t>
            </a:r>
            <a:r>
              <a:rPr lang="en-US" sz="1600" dirty="0" err="1"/>
              <a:t>lleva</a:t>
            </a:r>
            <a:r>
              <a:rPr lang="en-US" sz="1600" dirty="0"/>
              <a:t> </a:t>
            </a:r>
            <a:r>
              <a:rPr lang="en-US" sz="1600" dirty="0" err="1"/>
              <a:t>información</a:t>
            </a:r>
            <a:r>
              <a:rPr lang="en-US" sz="1600" dirty="0"/>
              <a:t> con la </a:t>
            </a:r>
            <a:r>
              <a:rPr lang="en-US" sz="1600" dirty="0" err="1"/>
              <a:t>expectativa</a:t>
            </a:r>
            <a:r>
              <a:rPr lang="en-US" sz="1600" dirty="0"/>
              <a:t> de que se </a:t>
            </a:r>
            <a:r>
              <a:rPr lang="en-US" sz="1600" dirty="0" err="1"/>
              <a:t>realice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actividad</a:t>
            </a:r>
            <a:r>
              <a:rPr lang="en-US" sz="1600" dirty="0"/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600" dirty="0"/>
              <a:t>Se </a:t>
            </a:r>
            <a:r>
              <a:rPr lang="en-US" sz="1600" dirty="0" err="1"/>
              <a:t>muestra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flecha</a:t>
            </a:r>
            <a:r>
              <a:rPr lang="en-US" sz="1600" dirty="0"/>
              <a:t> </a:t>
            </a:r>
            <a:r>
              <a:rPr lang="en-US" sz="1600" dirty="0" err="1"/>
              <a:t>entera</a:t>
            </a:r>
            <a:r>
              <a:rPr lang="en-US" sz="1600" dirty="0"/>
              <a:t> horizontal </a:t>
            </a:r>
            <a:r>
              <a:rPr lang="en-US" sz="1600" dirty="0" err="1"/>
              <a:t>desde</a:t>
            </a:r>
            <a:r>
              <a:rPr lang="en-US" sz="1600" dirty="0"/>
              <a:t> la </a:t>
            </a:r>
            <a:r>
              <a:rPr lang="en-US" sz="1600" dirty="0" err="1"/>
              <a:t>linea</a:t>
            </a:r>
            <a:r>
              <a:rPr lang="en-US" sz="1600" dirty="0"/>
              <a:t> de </a:t>
            </a:r>
            <a:r>
              <a:rPr lang="en-US" sz="1600" dirty="0" err="1"/>
              <a:t>vida</a:t>
            </a:r>
            <a:r>
              <a:rPr lang="en-US" sz="1600" dirty="0"/>
              <a:t> de un </a:t>
            </a:r>
            <a:r>
              <a:rPr lang="en-US" sz="1600" dirty="0" err="1"/>
              <a:t>objeto</a:t>
            </a:r>
            <a:r>
              <a:rPr lang="en-US" sz="1600" dirty="0"/>
              <a:t> a la </a:t>
            </a:r>
            <a:r>
              <a:rPr lang="en-US" sz="1600" dirty="0" err="1"/>
              <a:t>linea</a:t>
            </a:r>
            <a:r>
              <a:rPr lang="en-US" sz="1600" dirty="0"/>
              <a:t> de </a:t>
            </a:r>
            <a:r>
              <a:rPr lang="en-US" sz="1600" dirty="0" err="1"/>
              <a:t>vida</a:t>
            </a:r>
            <a:r>
              <a:rPr lang="en-US" sz="1600" dirty="0"/>
              <a:t> de </a:t>
            </a:r>
            <a:r>
              <a:rPr lang="en-US" sz="1600" dirty="0" err="1"/>
              <a:t>otro</a:t>
            </a:r>
            <a:r>
              <a:rPr lang="en-US" sz="1600" dirty="0"/>
              <a:t> </a:t>
            </a:r>
            <a:r>
              <a:rPr lang="en-US" sz="1600" dirty="0" err="1"/>
              <a:t>objeto</a:t>
            </a:r>
            <a:r>
              <a:rPr lang="en-US" sz="1600" dirty="0"/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600" dirty="0"/>
              <a:t>Si </a:t>
            </a:r>
            <a:r>
              <a:rPr lang="en-US" sz="1600" dirty="0" err="1"/>
              <a:t>es</a:t>
            </a:r>
            <a:r>
              <a:rPr lang="en-US" sz="1600" dirty="0"/>
              <a:t> un </a:t>
            </a:r>
            <a:r>
              <a:rPr lang="en-US" sz="1600" dirty="0" err="1"/>
              <a:t>mensaje</a:t>
            </a:r>
            <a:r>
              <a:rPr lang="en-US" sz="1600" dirty="0"/>
              <a:t> que el </a:t>
            </a:r>
            <a:r>
              <a:rPr lang="en-US" sz="1600" dirty="0" err="1"/>
              <a:t>objeto</a:t>
            </a:r>
            <a:r>
              <a:rPr lang="en-US" sz="1600" dirty="0"/>
              <a:t> se </a:t>
            </a:r>
            <a:r>
              <a:rPr lang="en-US" sz="1600" dirty="0" err="1"/>
              <a:t>envía</a:t>
            </a:r>
            <a:r>
              <a:rPr lang="en-US" sz="1600" dirty="0"/>
              <a:t> a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mismo</a:t>
            </a:r>
            <a:r>
              <a:rPr lang="en-US" sz="1600" dirty="0"/>
              <a:t> la </a:t>
            </a:r>
            <a:r>
              <a:rPr lang="en-US" sz="1600" dirty="0" err="1"/>
              <a:t>flecha</a:t>
            </a:r>
            <a:r>
              <a:rPr lang="en-US" sz="1600" dirty="0"/>
              <a:t> </a:t>
            </a:r>
            <a:r>
              <a:rPr lang="en-US" sz="1600" dirty="0" err="1"/>
              <a:t>comienza</a:t>
            </a:r>
            <a:r>
              <a:rPr lang="en-US" sz="1600" dirty="0"/>
              <a:t> y </a:t>
            </a:r>
            <a:r>
              <a:rPr lang="en-US" sz="1600" dirty="0" err="1"/>
              <a:t>termina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misma</a:t>
            </a:r>
            <a:r>
              <a:rPr lang="en-US" sz="1600" dirty="0"/>
              <a:t> </a:t>
            </a:r>
            <a:r>
              <a:rPr lang="en-US" sz="1600" dirty="0" err="1"/>
              <a:t>linea</a:t>
            </a:r>
            <a:r>
              <a:rPr lang="en-US" sz="1600" dirty="0"/>
              <a:t> de </a:t>
            </a:r>
            <a:r>
              <a:rPr lang="en-US" sz="1600" dirty="0" err="1"/>
              <a:t>vida</a:t>
            </a:r>
            <a:endParaRPr lang="en-US" sz="1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600" dirty="0"/>
              <a:t>La </a:t>
            </a:r>
            <a:r>
              <a:rPr lang="en-US" sz="1600" dirty="0" err="1"/>
              <a:t>flecha</a:t>
            </a:r>
            <a:r>
              <a:rPr lang="en-US" sz="1600" dirty="0"/>
              <a:t> se </a:t>
            </a:r>
            <a:r>
              <a:rPr lang="en-US" sz="1600" dirty="0" err="1"/>
              <a:t>etiqueta</a:t>
            </a:r>
            <a:r>
              <a:rPr lang="en-US" sz="1600" dirty="0"/>
              <a:t> con el </a:t>
            </a:r>
            <a:r>
              <a:rPr lang="en-US" sz="1600" dirty="0" err="1"/>
              <a:t>nombre</a:t>
            </a:r>
            <a:r>
              <a:rPr lang="en-US" sz="1600" dirty="0"/>
              <a:t> del </a:t>
            </a:r>
            <a:r>
              <a:rPr lang="en-US" sz="1600" dirty="0" err="1"/>
              <a:t>mensaje</a:t>
            </a:r>
            <a:r>
              <a:rPr lang="en-US" sz="1600" dirty="0"/>
              <a:t> y </a:t>
            </a:r>
            <a:r>
              <a:rPr lang="en-US" sz="1600" dirty="0" err="1"/>
              <a:t>sus</a:t>
            </a:r>
            <a:r>
              <a:rPr lang="en-US" sz="1600" dirty="0"/>
              <a:t> </a:t>
            </a:r>
            <a:r>
              <a:rPr lang="en-US" sz="1600" dirty="0" err="1"/>
              <a:t>parametros</a:t>
            </a:r>
            <a:r>
              <a:rPr lang="en-US" sz="1600" dirty="0"/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s-AR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21743"/>
            <a:ext cx="6769819" cy="423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768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validar</a:t>
            </a:r>
            <a:r>
              <a:rPr lang="en-US" dirty="0"/>
              <a:t> y </a:t>
            </a:r>
            <a:r>
              <a:rPr lang="en-US" dirty="0" err="1"/>
              <a:t>descubrir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de las </a:t>
            </a:r>
            <a:r>
              <a:rPr lang="en-US" dirty="0" err="1"/>
              <a:t>clases</a:t>
            </a:r>
            <a:endParaRPr lang="es-AR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579366" y="1421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i="1" u="sng" dirty="0" err="1"/>
              <a:t>Diagrama</a:t>
            </a:r>
            <a:r>
              <a:rPr lang="en-US" sz="2900" i="1" u="sng" dirty="0"/>
              <a:t> de </a:t>
            </a:r>
            <a:r>
              <a:rPr lang="en-US" sz="2900" i="1" u="sng" dirty="0" err="1"/>
              <a:t>clases</a:t>
            </a:r>
            <a:r>
              <a:rPr lang="en-US" sz="2900" i="1" u="sng" dirty="0"/>
              <a:t> Sistema de </a:t>
            </a:r>
            <a:r>
              <a:rPr lang="en-US" sz="2900" i="1" u="sng" dirty="0" err="1"/>
              <a:t>turnos</a:t>
            </a:r>
            <a:endParaRPr lang="es-AR" sz="2900" i="1" u="sng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84486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2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Observar</a:t>
            </a:r>
            <a:r>
              <a:rPr lang="en-US" dirty="0"/>
              <a:t> que…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Los </a:t>
            </a:r>
            <a:r>
              <a:rPr lang="en-US" dirty="0" err="1"/>
              <a:t>objetos</a:t>
            </a:r>
            <a:r>
              <a:rPr lang="en-US" dirty="0"/>
              <a:t> que se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r>
              <a:rPr lang="en-US" dirty="0"/>
              <a:t> son las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r>
              <a:rPr lang="en-US" dirty="0"/>
              <a:t>, </a:t>
            </a:r>
            <a:r>
              <a:rPr lang="en-US" b="1" dirty="0"/>
              <a:t>no son las </a:t>
            </a:r>
            <a:r>
              <a:rPr lang="en-US" b="1" dirty="0" err="1"/>
              <a:t>clases</a:t>
            </a:r>
            <a:r>
              <a:rPr lang="en-US" b="1" dirty="0"/>
              <a:t> de </a:t>
            </a:r>
            <a:r>
              <a:rPr lang="en-US" b="1" dirty="0" err="1"/>
              <a:t>analisis</a:t>
            </a:r>
            <a:r>
              <a:rPr lang="en-US" dirty="0"/>
              <a:t>.</a:t>
            </a:r>
          </a:p>
          <a:p>
            <a:r>
              <a:rPr lang="en-US" b="1" dirty="0"/>
              <a:t>No se </a:t>
            </a:r>
            <a:r>
              <a:rPr lang="en-US" b="1" dirty="0" err="1"/>
              <a:t>representa</a:t>
            </a:r>
            <a:r>
              <a:rPr lang="en-US" b="1" dirty="0"/>
              <a:t> al actor </a:t>
            </a:r>
            <a:r>
              <a:rPr lang="en-US" b="1" dirty="0" err="1"/>
              <a:t>en</a:t>
            </a:r>
            <a:r>
              <a:rPr lang="en-US" b="1" dirty="0"/>
              <a:t> el </a:t>
            </a:r>
            <a:r>
              <a:rPr lang="en-US" b="1" dirty="0" err="1"/>
              <a:t>diagrama</a:t>
            </a:r>
            <a:r>
              <a:rPr lang="en-US" dirty="0"/>
              <a:t>, la </a:t>
            </a:r>
            <a:r>
              <a:rPr lang="en-US" dirty="0" err="1"/>
              <a:t>interacción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con 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artefactos</a:t>
            </a:r>
            <a:r>
              <a:rPr lang="en-US" dirty="0"/>
              <a:t>, </a:t>
            </a:r>
            <a:r>
              <a:rPr lang="en-US" dirty="0" err="1"/>
              <a:t>especificación</a:t>
            </a:r>
            <a:r>
              <a:rPr lang="en-US" dirty="0"/>
              <a:t> </a:t>
            </a:r>
            <a:r>
              <a:rPr lang="en-US" dirty="0" err="1"/>
              <a:t>trazo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b="1" dirty="0"/>
              <a:t>un </a:t>
            </a:r>
            <a:r>
              <a:rPr lang="en-US" b="1" dirty="0" err="1"/>
              <a:t>único</a:t>
            </a:r>
            <a:r>
              <a:rPr lang="en-US" b="1" dirty="0"/>
              <a:t> </a:t>
            </a:r>
            <a:r>
              <a:rPr lang="en-US" b="1" dirty="0" err="1"/>
              <a:t>escenario</a:t>
            </a:r>
            <a:r>
              <a:rPr lang="en-US" dirty="0"/>
              <a:t>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que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flujos</a:t>
            </a:r>
            <a:r>
              <a:rPr lang="en-US" dirty="0"/>
              <a:t> </a:t>
            </a:r>
            <a:r>
              <a:rPr lang="en-US" dirty="0" err="1"/>
              <a:t>alternativos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r>
              <a:rPr lang="en-US" dirty="0"/>
              <a:t>.</a:t>
            </a:r>
          </a:p>
          <a:p>
            <a:r>
              <a:rPr lang="en-US" dirty="0" err="1"/>
              <a:t>Validando</a:t>
            </a:r>
            <a:r>
              <a:rPr lang="en-US" dirty="0"/>
              <a:t> el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 se </a:t>
            </a:r>
            <a:r>
              <a:rPr lang="en-US" dirty="0" err="1"/>
              <a:t>podrán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 dos </a:t>
            </a:r>
            <a:r>
              <a:rPr lang="en-US" dirty="0" err="1"/>
              <a:t>clases</a:t>
            </a:r>
            <a:r>
              <a:rPr lang="en-US" dirty="0"/>
              <a:t> que no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asociadas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Los </a:t>
            </a:r>
            <a:r>
              <a:rPr lang="en-US" dirty="0" err="1"/>
              <a:t>mensajes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que </a:t>
            </a:r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cumplir</a:t>
            </a:r>
            <a:r>
              <a:rPr lang="en-US" dirty="0"/>
              <a:t> con el </a:t>
            </a:r>
            <a:r>
              <a:rPr lang="en-US" dirty="0" err="1"/>
              <a:t>orden</a:t>
            </a:r>
            <a:r>
              <a:rPr lang="en-US" dirty="0"/>
              <a:t> de las </a:t>
            </a:r>
            <a:r>
              <a:rPr lang="en-US" dirty="0" err="1"/>
              <a:t>actividades</a:t>
            </a:r>
            <a:r>
              <a:rPr lang="en-US" dirty="0"/>
              <a:t> que </a:t>
            </a:r>
            <a:r>
              <a:rPr lang="en-US" dirty="0" err="1"/>
              <a:t>sugiere</a:t>
            </a:r>
            <a:r>
              <a:rPr lang="en-US" dirty="0"/>
              <a:t> el </a:t>
            </a:r>
            <a:r>
              <a:rPr lang="en-US" dirty="0" err="1"/>
              <a:t>trazo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.</a:t>
            </a:r>
          </a:p>
          <a:p>
            <a:r>
              <a:rPr lang="en-US" dirty="0"/>
              <a:t>Si el </a:t>
            </a:r>
            <a:r>
              <a:rPr lang="en-US" dirty="0" err="1"/>
              <a:t>escenario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actividad</a:t>
            </a:r>
            <a:r>
              <a:rPr lang="en-US" dirty="0"/>
              <a:t> del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representado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a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 se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nota (</a:t>
            </a:r>
            <a:r>
              <a:rPr lang="en-US" dirty="0" err="1"/>
              <a:t>mecanismos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del </a:t>
            </a:r>
            <a:r>
              <a:rPr lang="en-US" dirty="0" err="1"/>
              <a:t>lenguaje</a:t>
            </a:r>
            <a:r>
              <a:rPr lang="en-US" dirty="0"/>
              <a:t>) </a:t>
            </a:r>
            <a:r>
              <a:rPr lang="en-US" dirty="0" err="1"/>
              <a:t>indicando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invocado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24534"/>
            <a:ext cx="1828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5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el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Objetos</a:t>
            </a:r>
            <a:r>
              <a:rPr lang="en-US" dirty="0"/>
              <a:t> que </a:t>
            </a:r>
            <a:r>
              <a:rPr lang="en-US" dirty="0" err="1"/>
              <a:t>participan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escenario</a:t>
            </a:r>
            <a:endParaRPr lang="en-US" dirty="0"/>
          </a:p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con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asociaciones</a:t>
            </a:r>
            <a:endParaRPr lang="en-US" dirty="0"/>
          </a:p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r>
              <a:rPr lang="en-US" dirty="0"/>
              <a:t> del </a:t>
            </a:r>
            <a:r>
              <a:rPr lang="en-US" dirty="0" err="1"/>
              <a:t>escenario</a:t>
            </a:r>
            <a:r>
              <a:rPr lang="en-US" dirty="0"/>
              <a:t> con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mensajes</a:t>
            </a:r>
            <a:endParaRPr lang="en-US" dirty="0"/>
          </a:p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a las </a:t>
            </a:r>
            <a:r>
              <a:rPr lang="en-US" dirty="0" err="1"/>
              <a:t>clases</a:t>
            </a:r>
            <a:endParaRPr lang="en-US" dirty="0"/>
          </a:p>
          <a:p>
            <a:r>
              <a:rPr lang="en-US" dirty="0" err="1"/>
              <a:t>Validar</a:t>
            </a:r>
            <a:r>
              <a:rPr lang="en-US" dirty="0"/>
              <a:t> el </a:t>
            </a:r>
            <a:r>
              <a:rPr lang="en-US" dirty="0" err="1"/>
              <a:t>diseno</a:t>
            </a:r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5932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4400" dirty="0"/>
              <a:t>Veamos algunos ejemplos mas…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532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18417"/>
              </p:ext>
            </p:extLst>
          </p:nvPr>
        </p:nvGraphicFramePr>
        <p:xfrm>
          <a:off x="1259632" y="2157659"/>
          <a:ext cx="5829565" cy="4396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000" dirty="0">
                          <a:effectLst/>
                        </a:rPr>
                        <a:t>Acciones de los Actores</a:t>
                      </a:r>
                      <a:endParaRPr lang="es-A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MX" sz="1000">
                          <a:effectLst/>
                        </a:rPr>
                        <a:t>Respuesta del Sistema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1- El Operador ingresa los datos del cliente.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 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 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2- El sistema busca datos del cliente.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6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3- El Operador solicita al sistema información sobre la disponibilidad de habitaciones para esa fecha o período de tiempo.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 dirty="0">
                          <a:effectLst/>
                        </a:rPr>
                        <a:t> </a:t>
                      </a:r>
                      <a:endParaRPr lang="es-A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6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 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4- El sistema verifica la disponibilidad mostrando en una grilla todas las habitaciones con sus estados(reservada, libre, ocupada).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9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5- El Operador mediante información del sistema confirma que el cliente desea hospedarse.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 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9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6- El Operador ingresa los días de alojamiento y selecciona la habitación.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 dirty="0">
                          <a:effectLst/>
                        </a:rPr>
                        <a:t> </a:t>
                      </a:r>
                      <a:endParaRPr lang="es-A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7- El operador confirma operación.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 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9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 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8- El sistema registra la reserva. Mostrando un número de reserva por pantalla.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3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 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9- Se guardan los datos en la Base de datos.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>
                          <a:effectLst/>
                        </a:rPr>
                        <a:t> </a:t>
                      </a:r>
                      <a:endParaRPr lang="es-A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000" dirty="0">
                          <a:effectLst/>
                        </a:rPr>
                        <a:t>10- Actualiza el estado de la/s habitación/es que será reservada/s. </a:t>
                      </a:r>
                      <a:endParaRPr lang="es-A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136" marR="4013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36512" y="-27384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/>
              <a:t>Especificación del caso de uso</a:t>
            </a:r>
            <a:r>
              <a:rPr lang="es-ES" b="1" u="sng" dirty="0"/>
              <a:t>:</a:t>
            </a:r>
            <a:r>
              <a:rPr lang="es-ES" b="1" dirty="0"/>
              <a:t> Registrar Reserva</a:t>
            </a:r>
            <a:endParaRPr lang="es-AR" b="1" dirty="0"/>
          </a:p>
          <a:p>
            <a:r>
              <a:rPr lang="es-AR" b="1" dirty="0"/>
              <a:t>Descripción: </a:t>
            </a:r>
            <a:r>
              <a:rPr lang="es-AR" dirty="0"/>
              <a:t>Permite el registro en el sistema de una nueva reserva de habitaciones que el cliente desea realizar en el Hotel.</a:t>
            </a:r>
            <a:br>
              <a:rPr lang="es-AR" dirty="0"/>
            </a:br>
            <a:r>
              <a:rPr lang="es-AR" b="1" dirty="0"/>
              <a:t>Actores: </a:t>
            </a:r>
            <a:r>
              <a:rPr lang="es-AR" dirty="0"/>
              <a:t>Cliente Telefónico (iniciador), Operador Telefónico</a:t>
            </a:r>
            <a:br>
              <a:rPr lang="es-AR" dirty="0"/>
            </a:br>
            <a:r>
              <a:rPr lang="es-AR" b="1" dirty="0"/>
              <a:t>Precondición:</a:t>
            </a:r>
            <a:r>
              <a:rPr lang="es-AR" dirty="0"/>
              <a:t> El caso de uso comienza cuando el cliente llama por teléfono para reservar habitación, indicando cantidad de personas y la fecha.</a:t>
            </a:r>
            <a:br>
              <a:rPr lang="es-AR" dirty="0"/>
            </a:br>
            <a:r>
              <a:rPr lang="es-AR" b="1" dirty="0"/>
              <a:t>Flujo base</a:t>
            </a:r>
            <a:r>
              <a:rPr lang="es-AR" b="1" i="1" dirty="0"/>
              <a:t>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6672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clases de hotel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76872"/>
            <a:ext cx="4324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0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Modelado</a:t>
            </a:r>
            <a:r>
              <a:rPr lang="en-US" dirty="0"/>
              <a:t> de </a:t>
            </a:r>
            <a:r>
              <a:rPr lang="en-US" dirty="0" err="1"/>
              <a:t>Subsistemas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bloques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Determino</a:t>
            </a:r>
            <a:r>
              <a:rPr lang="en-US" dirty="0"/>
              <a:t> un </a:t>
            </a:r>
            <a:r>
              <a:rPr lang="en-US" dirty="0" err="1"/>
              <a:t>criterio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subsistemas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. Areas del </a:t>
            </a:r>
            <a:r>
              <a:rPr lang="en-US" dirty="0" err="1"/>
              <a:t>negocio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que hay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areas:</a:t>
            </a:r>
          </a:p>
          <a:p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Paciente</a:t>
            </a:r>
            <a:endParaRPr lang="en-US" dirty="0"/>
          </a:p>
          <a:p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Turnos</a:t>
            </a:r>
            <a:endParaRPr lang="en-US" dirty="0"/>
          </a:p>
          <a:p>
            <a:r>
              <a:rPr lang="en-US" dirty="0" err="1"/>
              <a:t>Gestion</a:t>
            </a:r>
            <a:r>
              <a:rPr lang="en-US" dirty="0"/>
              <a:t> de Medicos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60626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secuencia</a:t>
            </a:r>
            <a:r>
              <a:rPr lang="en-US" dirty="0"/>
              <a:t>: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Registrar </a:t>
            </a:r>
            <a:r>
              <a:rPr lang="en-US" dirty="0" err="1"/>
              <a:t>Reserva</a:t>
            </a:r>
            <a:endParaRPr lang="es-A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905750" cy="3993257"/>
          </a:xfrm>
        </p:spPr>
      </p:pic>
    </p:spTree>
    <p:extLst>
      <p:ext uri="{BB962C8B-B14F-4D97-AF65-F5344CB8AC3E}">
        <p14:creationId xmlns:p14="http://schemas.microsoft.com/office/powerpoint/2010/main" val="1064365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40000" lnSpcReduction="20000"/>
          </a:bodyPr>
          <a:lstStyle/>
          <a:p>
            <a:r>
              <a:rPr lang="es-AR" sz="3800" b="1" dirty="0"/>
              <a:t>Nombre del caso de uso: Registrar Pedido cliente</a:t>
            </a:r>
          </a:p>
          <a:p>
            <a:pPr marL="400050" lvl="1" indent="0">
              <a:buNone/>
            </a:pPr>
            <a:r>
              <a:rPr lang="es-AR" sz="3200" dirty="0"/>
              <a:t>Objetivo: Generar un pedido con datos validados (cliente y producto existente, y existencia en stock)</a:t>
            </a:r>
          </a:p>
          <a:p>
            <a:pPr marL="400050" lvl="1" indent="0">
              <a:buNone/>
            </a:pPr>
            <a:r>
              <a:rPr lang="es-AR" sz="3200" dirty="0"/>
              <a:t>Actor: Encargado de pedido</a:t>
            </a:r>
          </a:p>
          <a:p>
            <a:pPr marL="400050" lvl="1" indent="0">
              <a:buNone/>
            </a:pPr>
            <a:r>
              <a:rPr lang="es-AR" sz="3200" dirty="0" err="1"/>
              <a:t>Precondicion</a:t>
            </a:r>
            <a:r>
              <a:rPr lang="es-AR" sz="3200" dirty="0"/>
              <a:t>: El cliente se comunica con la empresa para solicitar un pedido de producto</a:t>
            </a:r>
          </a:p>
          <a:p>
            <a:endParaRPr lang="es-AR" dirty="0"/>
          </a:p>
          <a:p>
            <a:r>
              <a:rPr lang="es-AR" sz="3800" b="1" dirty="0"/>
              <a:t>Curso Normal</a:t>
            </a:r>
            <a:endParaRPr lang="es-AR" dirty="0"/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actor ingresa a la </a:t>
            </a:r>
            <a:r>
              <a:rPr lang="es-AR" sz="2500" dirty="0" err="1"/>
              <a:t>opcion</a:t>
            </a:r>
            <a:r>
              <a:rPr lang="es-AR" sz="2500" dirty="0"/>
              <a:t> registrar pedido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sistema despliega la pantalla donde se ingresan los datos de pedido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actor ingresa los datos del cliente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sistema busca los datos del cliente y los muestra por pantalla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actor ingresa los datos del producto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sistema busca los  datos del producto y los muestra por pantalla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sistema verifica la disponibilidad de stock de ese producto y muestra la cantidad disponible por pantalla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actor ingresa la cantidad necesaria del producto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sistema solicita </a:t>
            </a:r>
            <a:r>
              <a:rPr lang="es-AR" sz="2500" dirty="0" err="1"/>
              <a:t>confirmacion</a:t>
            </a:r>
            <a:endParaRPr lang="es-AR" sz="2500" dirty="0"/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actor confirma la </a:t>
            </a:r>
            <a:r>
              <a:rPr lang="es-AR" sz="2500" dirty="0" err="1"/>
              <a:t>generacion</a:t>
            </a:r>
            <a:r>
              <a:rPr lang="es-AR" sz="2500" dirty="0"/>
              <a:t> del pedido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sistema actualiza el stock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500" dirty="0"/>
              <a:t>El sistema genera el pedido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59087" y="5877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Realice</a:t>
            </a:r>
            <a:r>
              <a:rPr lang="en-US" sz="2000" dirty="0"/>
              <a:t> el </a:t>
            </a:r>
            <a:r>
              <a:rPr lang="en-US" sz="2000" dirty="0" err="1"/>
              <a:t>diagrama</a:t>
            </a:r>
            <a:r>
              <a:rPr lang="en-US" sz="2000" dirty="0"/>
              <a:t> de </a:t>
            </a:r>
            <a:r>
              <a:rPr lang="en-US" sz="2000" dirty="0" err="1"/>
              <a:t>secuencia</a:t>
            </a:r>
            <a:r>
              <a:rPr lang="en-US" sz="2000" dirty="0"/>
              <a:t> y el </a:t>
            </a:r>
            <a:r>
              <a:rPr lang="en-US" sz="2000" dirty="0" err="1"/>
              <a:t>diagrama</a:t>
            </a:r>
            <a:r>
              <a:rPr lang="en-US" sz="2000" dirty="0"/>
              <a:t> de </a:t>
            </a:r>
            <a:r>
              <a:rPr lang="en-US" sz="2000" dirty="0" err="1"/>
              <a:t>clases</a:t>
            </a:r>
            <a:r>
              <a:rPr lang="en-US" sz="2000" dirty="0"/>
              <a:t> de </a:t>
            </a:r>
            <a:r>
              <a:rPr lang="en-US" sz="2000" dirty="0" err="1"/>
              <a:t>diseño</a:t>
            </a:r>
            <a:r>
              <a:rPr lang="en-US" sz="2000" dirty="0"/>
              <a:t> con </a:t>
            </a:r>
            <a:r>
              <a:rPr lang="en-US" sz="2000" dirty="0" err="1"/>
              <a:t>sus</a:t>
            </a:r>
            <a:r>
              <a:rPr lang="en-US" sz="2000" dirty="0"/>
              <a:t> </a:t>
            </a:r>
            <a:r>
              <a:rPr lang="en-US" sz="2000" dirty="0" err="1"/>
              <a:t>atributos</a:t>
            </a:r>
            <a:r>
              <a:rPr lang="en-US" sz="2000" dirty="0"/>
              <a:t> y </a:t>
            </a:r>
            <a:r>
              <a:rPr lang="en-US" sz="2000" dirty="0" err="1"/>
              <a:t>metodos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65792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Anadimos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Verificamos</a:t>
            </a:r>
            <a:r>
              <a:rPr lang="en-US" dirty="0"/>
              <a:t> que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funcionalidades</a:t>
            </a:r>
            <a:r>
              <a:rPr lang="en-US" dirty="0"/>
              <a:t> del </a:t>
            </a:r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queden</a:t>
            </a:r>
            <a:r>
              <a:rPr lang="en-US" dirty="0"/>
              <a:t> </a:t>
            </a:r>
            <a:r>
              <a:rPr lang="en-US" dirty="0" err="1"/>
              <a:t>abarcadas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endParaRPr lang="en-US" dirty="0"/>
          </a:p>
          <a:p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paciente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Cargar</a:t>
            </a:r>
            <a:r>
              <a:rPr lang="en-US" dirty="0"/>
              <a:t> </a:t>
            </a:r>
            <a:r>
              <a:rPr lang="en-US" dirty="0" err="1"/>
              <a:t>Paciente</a:t>
            </a:r>
            <a:endParaRPr lang="en-US" dirty="0"/>
          </a:p>
          <a:p>
            <a:pPr lvl="1"/>
            <a:r>
              <a:rPr lang="en-US" dirty="0" err="1"/>
              <a:t>Generar</a:t>
            </a:r>
            <a:r>
              <a:rPr lang="en-US" dirty="0"/>
              <a:t> HC y </a:t>
            </a:r>
            <a:r>
              <a:rPr lang="en-US" dirty="0" err="1"/>
              <a:t>asociarla</a:t>
            </a:r>
            <a:r>
              <a:rPr lang="en-US" dirty="0"/>
              <a:t> al </a:t>
            </a:r>
            <a:r>
              <a:rPr lang="en-US" dirty="0" err="1"/>
              <a:t>paciente</a:t>
            </a:r>
            <a:endParaRPr lang="en-US" dirty="0"/>
          </a:p>
          <a:p>
            <a:pPr lvl="1"/>
            <a:r>
              <a:rPr lang="en-US" dirty="0" err="1"/>
              <a:t>Asociar</a:t>
            </a:r>
            <a:r>
              <a:rPr lang="en-US" dirty="0"/>
              <a:t> </a:t>
            </a:r>
            <a:r>
              <a:rPr lang="en-US" dirty="0" err="1"/>
              <a:t>Obra</a:t>
            </a:r>
            <a:r>
              <a:rPr lang="en-US" dirty="0"/>
              <a:t> Social</a:t>
            </a:r>
          </a:p>
          <a:p>
            <a:r>
              <a:rPr lang="en-US" dirty="0" err="1"/>
              <a:t>Gestion</a:t>
            </a:r>
            <a:r>
              <a:rPr lang="en-US" dirty="0"/>
              <a:t> de medicos:</a:t>
            </a:r>
          </a:p>
          <a:p>
            <a:pPr lvl="1"/>
            <a:r>
              <a:rPr lang="en-US" dirty="0" err="1"/>
              <a:t>Cargar</a:t>
            </a:r>
            <a:r>
              <a:rPr lang="en-US" dirty="0"/>
              <a:t> medicos</a:t>
            </a:r>
          </a:p>
          <a:p>
            <a:pPr lvl="1"/>
            <a:r>
              <a:rPr lang="en-US" dirty="0" err="1"/>
              <a:t>Asociar</a:t>
            </a:r>
            <a:r>
              <a:rPr lang="en-US" dirty="0"/>
              <a:t> Agenda</a:t>
            </a:r>
          </a:p>
          <a:p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Turnos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Buscar</a:t>
            </a:r>
            <a:r>
              <a:rPr lang="en-US" dirty="0"/>
              <a:t> medicos con </a:t>
            </a:r>
            <a:r>
              <a:rPr lang="en-US" dirty="0" err="1"/>
              <a:t>su</a:t>
            </a:r>
            <a:r>
              <a:rPr lang="en-US" dirty="0"/>
              <a:t> agenda</a:t>
            </a:r>
          </a:p>
          <a:p>
            <a:pPr lvl="1"/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pacientes</a:t>
            </a:r>
            <a:endParaRPr lang="en-US" dirty="0"/>
          </a:p>
          <a:p>
            <a:pPr lvl="1"/>
            <a:r>
              <a:rPr lang="en-US" dirty="0" err="1"/>
              <a:t>Generar</a:t>
            </a:r>
            <a:r>
              <a:rPr lang="en-US" dirty="0"/>
              <a:t> un </a:t>
            </a:r>
            <a:r>
              <a:rPr lang="en-US" dirty="0" err="1"/>
              <a:t>turno</a:t>
            </a:r>
            <a:r>
              <a:rPr lang="en-US" dirty="0"/>
              <a:t> </a:t>
            </a:r>
            <a:r>
              <a:rPr lang="en-US" dirty="0" err="1"/>
              <a:t>agregando</a:t>
            </a:r>
            <a:r>
              <a:rPr lang="en-US" dirty="0"/>
              <a:t> </a:t>
            </a:r>
            <a:r>
              <a:rPr lang="en-US" dirty="0" err="1"/>
              <a:t>fecha</a:t>
            </a:r>
            <a:r>
              <a:rPr lang="en-US" dirty="0"/>
              <a:t> y hora</a:t>
            </a:r>
          </a:p>
          <a:p>
            <a:pPr lvl="1"/>
            <a:r>
              <a:rPr lang="en-US" dirty="0" err="1"/>
              <a:t>Cobrar</a:t>
            </a:r>
            <a:r>
              <a:rPr lang="en-US" dirty="0"/>
              <a:t> plus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164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Modelado</a:t>
            </a:r>
            <a:r>
              <a:rPr lang="en-US" dirty="0"/>
              <a:t> de </a:t>
            </a:r>
            <a:r>
              <a:rPr lang="en-US" dirty="0" err="1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El </a:t>
            </a:r>
            <a:r>
              <a:rPr lang="en-US" dirty="0" err="1"/>
              <a:t>modelado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para </a:t>
            </a:r>
            <a:r>
              <a:rPr lang="en-US" dirty="0" err="1"/>
              <a:t>comprender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de la </a:t>
            </a:r>
            <a:r>
              <a:rPr lang="en-US" dirty="0" err="1"/>
              <a:t>organización</a:t>
            </a:r>
            <a:r>
              <a:rPr lang="en-US" dirty="0"/>
              <a:t> o del </a:t>
            </a:r>
            <a:r>
              <a:rPr lang="en-US" dirty="0" err="1"/>
              <a:t>dominio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hay un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que </a:t>
            </a:r>
            <a:r>
              <a:rPr lang="en-US" dirty="0" err="1"/>
              <a:t>comprende</a:t>
            </a:r>
            <a:r>
              <a:rPr lang="en-US" dirty="0"/>
              <a:t> la </a:t>
            </a:r>
            <a:r>
              <a:rPr lang="en-US" dirty="0" err="1"/>
              <a:t>generacion</a:t>
            </a:r>
            <a:r>
              <a:rPr lang="en-US" dirty="0"/>
              <a:t> de un </a:t>
            </a:r>
            <a:r>
              <a:rPr lang="en-US" dirty="0" err="1"/>
              <a:t>turno</a:t>
            </a:r>
            <a:r>
              <a:rPr lang="en-US" dirty="0"/>
              <a:t> </a:t>
            </a:r>
            <a:r>
              <a:rPr lang="en-US" dirty="0" err="1"/>
              <a:t>solicitado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paciente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El </a:t>
            </a:r>
            <a:r>
              <a:rPr lang="en-US" dirty="0" err="1"/>
              <a:t>paciente</a:t>
            </a:r>
            <a:r>
              <a:rPr lang="en-US" dirty="0"/>
              <a:t> </a:t>
            </a:r>
            <a:r>
              <a:rPr lang="en-US" dirty="0" err="1"/>
              <a:t>solicita</a:t>
            </a:r>
            <a:r>
              <a:rPr lang="en-US" dirty="0"/>
              <a:t> un </a:t>
            </a:r>
            <a:r>
              <a:rPr lang="en-US" dirty="0" err="1"/>
              <a:t>turno</a:t>
            </a:r>
            <a:r>
              <a:rPr lang="en-US" dirty="0"/>
              <a:t> medico</a:t>
            </a:r>
          </a:p>
          <a:p>
            <a:pPr marL="514350" indent="-514350">
              <a:buAutoNum type="arabicPeriod"/>
            </a:pPr>
            <a:r>
              <a:rPr lang="en-US" dirty="0"/>
              <a:t>El </a:t>
            </a:r>
            <a:r>
              <a:rPr lang="en-US" dirty="0" err="1"/>
              <a:t>recepcionista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el medico y la agenda del </a:t>
            </a:r>
            <a:r>
              <a:rPr lang="en-US" dirty="0" err="1"/>
              <a:t>mismo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El </a:t>
            </a:r>
            <a:r>
              <a:rPr lang="en-US" dirty="0" err="1"/>
              <a:t>paciente</a:t>
            </a:r>
            <a:r>
              <a:rPr lang="en-US" dirty="0"/>
              <a:t> </a:t>
            </a:r>
            <a:r>
              <a:rPr lang="en-US" dirty="0" err="1"/>
              <a:t>confirma</a:t>
            </a:r>
            <a:r>
              <a:rPr lang="en-US" dirty="0"/>
              <a:t> el </a:t>
            </a:r>
            <a:r>
              <a:rPr lang="en-US" dirty="0" err="1"/>
              <a:t>turno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El </a:t>
            </a:r>
            <a:r>
              <a:rPr lang="en-US" dirty="0" err="1"/>
              <a:t>recepcionista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la </a:t>
            </a:r>
            <a:r>
              <a:rPr lang="en-US" dirty="0" err="1"/>
              <a:t>obra</a:t>
            </a:r>
            <a:r>
              <a:rPr lang="en-US" dirty="0"/>
              <a:t> social del medico y le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pagar</a:t>
            </a:r>
            <a:r>
              <a:rPr lang="en-US" dirty="0"/>
              <a:t> el plus</a:t>
            </a:r>
          </a:p>
          <a:p>
            <a:pPr marL="514350" indent="-514350">
              <a:buAutoNum type="arabicPeriod"/>
            </a:pPr>
            <a:r>
              <a:rPr lang="en-US" dirty="0"/>
              <a:t>El </a:t>
            </a:r>
            <a:r>
              <a:rPr lang="en-US" dirty="0" err="1"/>
              <a:t>paciente</a:t>
            </a:r>
            <a:r>
              <a:rPr lang="en-US" dirty="0"/>
              <a:t> </a:t>
            </a:r>
            <a:r>
              <a:rPr lang="en-US" dirty="0" err="1"/>
              <a:t>paga</a:t>
            </a:r>
            <a:r>
              <a:rPr lang="en-US" dirty="0"/>
              <a:t> el plus.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actores</a:t>
            </a:r>
            <a:r>
              <a:rPr lang="en-US" dirty="0"/>
              <a:t> del </a:t>
            </a:r>
            <a:r>
              <a:rPr lang="en-US" dirty="0" err="1"/>
              <a:t>negocio</a:t>
            </a:r>
            <a:endParaRPr lang="en-US" dirty="0"/>
          </a:p>
          <a:p>
            <a:pPr lvl="1"/>
            <a:r>
              <a:rPr lang="en-US" dirty="0" err="1"/>
              <a:t>Recepcionista</a:t>
            </a:r>
            <a:endParaRPr lang="en-US" dirty="0"/>
          </a:p>
          <a:p>
            <a:pPr lvl="1"/>
            <a:r>
              <a:rPr lang="en-US" dirty="0" err="1"/>
              <a:t>Paciente</a:t>
            </a:r>
            <a:endParaRPr lang="en-US" dirty="0"/>
          </a:p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negocio</a:t>
            </a:r>
            <a:endParaRPr lang="en-US" dirty="0"/>
          </a:p>
          <a:p>
            <a:pPr lvl="1"/>
            <a:r>
              <a:rPr lang="en-US" dirty="0" err="1"/>
              <a:t>Solicitar</a:t>
            </a:r>
            <a:r>
              <a:rPr lang="en-US" dirty="0"/>
              <a:t> </a:t>
            </a:r>
            <a:r>
              <a:rPr lang="en-US" dirty="0" err="1"/>
              <a:t>turno</a:t>
            </a:r>
            <a:endParaRPr lang="en-US" dirty="0"/>
          </a:p>
          <a:p>
            <a:pPr lvl="1"/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7032"/>
            <a:ext cx="5290027" cy="139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0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Modelado</a:t>
            </a:r>
            <a:r>
              <a:rPr lang="en-US" dirty="0"/>
              <a:t> del </a:t>
            </a:r>
            <a:r>
              <a:rPr lang="en-US" dirty="0" err="1"/>
              <a:t>dominio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mas </a:t>
            </a:r>
            <a:r>
              <a:rPr lang="en-US" dirty="0" err="1"/>
              <a:t>importantes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contexto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09600" y="3573016"/>
            <a:ext cx="8229600" cy="161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Paciente</a:t>
            </a:r>
            <a:r>
              <a:rPr lang="en-US" dirty="0"/>
              <a:t>, medico, </a:t>
            </a:r>
            <a:r>
              <a:rPr lang="en-US" dirty="0" err="1"/>
              <a:t>obraSocial</a:t>
            </a:r>
            <a:r>
              <a:rPr lang="en-US" dirty="0"/>
              <a:t>, Agenda, </a:t>
            </a:r>
            <a:r>
              <a:rPr lang="en-US" dirty="0" err="1"/>
              <a:t>Historia</a:t>
            </a:r>
            <a:r>
              <a:rPr lang="en-US" dirty="0"/>
              <a:t> </a:t>
            </a:r>
            <a:r>
              <a:rPr lang="en-US" dirty="0" err="1"/>
              <a:t>Clinica</a:t>
            </a:r>
            <a:r>
              <a:rPr lang="en-US" dirty="0"/>
              <a:t>, y </a:t>
            </a:r>
            <a:r>
              <a:rPr lang="en-US" dirty="0" err="1"/>
              <a:t>Turno</a:t>
            </a:r>
            <a:r>
              <a:rPr lang="en-US" dirty="0"/>
              <a:t>? Que </a:t>
            </a:r>
            <a:r>
              <a:rPr lang="en-US" dirty="0" err="1"/>
              <a:t>pasa</a:t>
            </a:r>
            <a:r>
              <a:rPr lang="en-US" dirty="0"/>
              <a:t> con </a:t>
            </a:r>
            <a:r>
              <a:rPr lang="en-US" dirty="0" err="1"/>
              <a:t>Turno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3082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Modelado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Actores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</a:p>
          <a:p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733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72" y="2133600"/>
            <a:ext cx="4497155" cy="3778250"/>
          </a:xfrm>
        </p:spPr>
      </p:pic>
    </p:spTree>
    <p:extLst>
      <p:ext uri="{BB962C8B-B14F-4D97-AF65-F5344CB8AC3E}">
        <p14:creationId xmlns:p14="http://schemas.microsoft.com/office/powerpoint/2010/main" val="241931071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12817</TotalTime>
  <Words>3239</Words>
  <Application>Microsoft Office PowerPoint</Application>
  <PresentationFormat>Presentación en pantalla (4:3)</PresentationFormat>
  <Paragraphs>383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Espiral</vt:lpstr>
      <vt:lpstr>Proceso de Modelado Aplicando uml</vt:lpstr>
      <vt:lpstr>Caso de Estudio </vt:lpstr>
      <vt:lpstr>Cual es el objetivo del sistema</vt:lpstr>
      <vt:lpstr>Modelado de Subsistemas  Diagrama de bloques</vt:lpstr>
      <vt:lpstr>Anadimos funcionalidades a los Subsistemas</vt:lpstr>
      <vt:lpstr>Modelado de negocio</vt:lpstr>
      <vt:lpstr>Modelado del dominio</vt:lpstr>
      <vt:lpstr>Modelado de casos de uso de sistema</vt:lpstr>
      <vt:lpstr>Modelo de casos de uso</vt:lpstr>
      <vt:lpstr>Tomamos cada caso de uso:</vt:lpstr>
      <vt:lpstr>Es importante definir escenarios</vt:lpstr>
      <vt:lpstr>Crear prototipos de interfaces</vt:lpstr>
      <vt:lpstr>Diseño de la interfaz</vt:lpstr>
      <vt:lpstr>Trazabilidad</vt:lpstr>
      <vt:lpstr>Que pasa con el uc Ingresar Paciente?</vt:lpstr>
      <vt:lpstr>Es consistente con el modelo de uc</vt:lpstr>
      <vt:lpstr>Coherencia con la interfaz</vt:lpstr>
      <vt:lpstr>Identifique los conceptos relevantes del dominio</vt:lpstr>
      <vt:lpstr>Atributos que definen esos conceptos</vt:lpstr>
      <vt:lpstr>Diagrama de objetos del dominio Agrego asociaciones… y multiplicidad</vt:lpstr>
      <vt:lpstr>Analisis</vt:lpstr>
      <vt:lpstr>Diagramas de clases de analisis</vt:lpstr>
      <vt:lpstr>Proposito - Trazabilidad</vt:lpstr>
      <vt:lpstr>Caso de uso: Generar Turno</vt:lpstr>
      <vt:lpstr>Clases de Analisis</vt:lpstr>
      <vt:lpstr>Responsabilidades de las clases de analisis</vt:lpstr>
      <vt:lpstr>Diagramas de interacción</vt:lpstr>
      <vt:lpstr>Diseño</vt:lpstr>
      <vt:lpstr>Descripcion (trazo fino) del caso de uso Generar turno medico</vt:lpstr>
      <vt:lpstr>Diagrama de secuencia: Generar Turno</vt:lpstr>
      <vt:lpstr>Diagrama de secuencia</vt:lpstr>
      <vt:lpstr>Elementos que intervienen: Objetos</vt:lpstr>
      <vt:lpstr>Elementos que intervienen: Mensajes</vt:lpstr>
      <vt:lpstr>Permite validar y descubrir los metodos de las clases</vt:lpstr>
      <vt:lpstr>Observar que…</vt:lpstr>
      <vt:lpstr>Proceso para realizar el diagrama de secuencia:</vt:lpstr>
      <vt:lpstr>Presentación de PowerPoint</vt:lpstr>
      <vt:lpstr>Presentación de PowerPoint</vt:lpstr>
      <vt:lpstr>Diagrama de clases de hotel</vt:lpstr>
      <vt:lpstr>Diagrama de secuencia: Caso de uso: Registrar Reserva</vt:lpstr>
      <vt:lpstr>Ejercicio: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Modelado Aplicando uml</dc:title>
  <dc:creator>Natalia Mira</dc:creator>
  <cp:lastModifiedBy>santiago vietto</cp:lastModifiedBy>
  <cp:revision>46</cp:revision>
  <dcterms:created xsi:type="dcterms:W3CDTF">2017-03-27T23:00:17Z</dcterms:created>
  <dcterms:modified xsi:type="dcterms:W3CDTF">2024-01-31T00:51:34Z</dcterms:modified>
</cp:coreProperties>
</file>