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</p:sldMasterIdLst>
  <p:notesMasterIdLst>
    <p:notesMasterId r:id="rId26"/>
  </p:notesMasterIdLst>
  <p:sldIdLst>
    <p:sldId id="256" r:id="rId3"/>
    <p:sldId id="317" r:id="rId4"/>
    <p:sldId id="301" r:id="rId5"/>
    <p:sldId id="296" r:id="rId6"/>
    <p:sldId id="258" r:id="rId7"/>
    <p:sldId id="297" r:id="rId8"/>
    <p:sldId id="298" r:id="rId9"/>
    <p:sldId id="302" r:id="rId10"/>
    <p:sldId id="299" r:id="rId11"/>
    <p:sldId id="300" r:id="rId12"/>
    <p:sldId id="303" r:id="rId13"/>
    <p:sldId id="314" r:id="rId14"/>
    <p:sldId id="305" r:id="rId15"/>
    <p:sldId id="306" r:id="rId16"/>
    <p:sldId id="315" r:id="rId17"/>
    <p:sldId id="308" r:id="rId18"/>
    <p:sldId id="309" r:id="rId19"/>
    <p:sldId id="318" r:id="rId20"/>
    <p:sldId id="316" r:id="rId21"/>
    <p:sldId id="310" r:id="rId22"/>
    <p:sldId id="311" r:id="rId23"/>
    <p:sldId id="312" r:id="rId24"/>
    <p:sldId id="313" r:id="rId25"/>
  </p:sldIdLst>
  <p:sldSz cx="9144000" cy="6858000" type="screen4x3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C9389C-6389-4B40-9E2F-6B4C688D4F19}">
  <a:tblStyle styleId="{3AC9389C-6389-4B40-9E2F-6B4C688D4F1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FF3F9"/>
          </a:solidFill>
        </a:fill>
      </a:tcStyle>
    </a:wholeTbl>
    <a:band1H>
      <a:tcStyle>
        <a:tcBdr/>
        <a:fill>
          <a:solidFill>
            <a:srgbClr val="DBE5F1"/>
          </a:solidFill>
        </a:fill>
      </a:tcStyle>
    </a:band1H>
    <a:band1V>
      <a:tcStyle>
        <a:tcBdr/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99715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41792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0157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28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60272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338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15001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6794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620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70506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46632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8647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37820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308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11784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27506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9012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8018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07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8216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226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72984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84170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3891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55575" y="1124744"/>
            <a:ext cx="8064896" cy="50014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3050" indent="-120650" rtl="0">
              <a:spcBef>
                <a:spcPts val="1200"/>
              </a:spcBef>
              <a:buClr>
                <a:srgbClr val="DA1218"/>
              </a:buClr>
              <a:buFont typeface="Noto Symbol"/>
              <a:buChar char="▪"/>
              <a:defRPr/>
            </a:lvl1pPr>
            <a:lvl2pPr marL="628650" indent="-234950" rtl="0">
              <a:spcBef>
                <a:spcPts val="0"/>
              </a:spcBef>
              <a:buClr>
                <a:srgbClr val="DA1218"/>
              </a:buClr>
              <a:buFont typeface="Noto Symbol"/>
              <a:buChar char="↗"/>
              <a:defRPr/>
            </a:lvl2pPr>
            <a:lvl3pPr marL="903288" indent="-166687" rtl="0">
              <a:spcBef>
                <a:spcPts val="0"/>
              </a:spcBef>
              <a:buClr>
                <a:srgbClr val="DA1218"/>
              </a:buClr>
              <a:buFont typeface="Noto Symbol"/>
              <a:buChar char="✓"/>
              <a:defRPr/>
            </a:lvl3pPr>
            <a:lvl4pPr marL="1081088" indent="-77787" rtl="0">
              <a:spcBef>
                <a:spcPts val="0"/>
              </a:spcBef>
              <a:buClr>
                <a:srgbClr val="DA1218"/>
              </a:buClr>
              <a:buFont typeface="Arial"/>
              <a:buChar char="•"/>
              <a:defRPr/>
            </a:lvl4pPr>
            <a:lvl5pPr marL="1258888" indent="-90487" rtl="0">
              <a:spcBef>
                <a:spcPts val="0"/>
              </a:spcBef>
              <a:buClr>
                <a:srgbClr val="DA1218"/>
              </a:buClr>
              <a:buFont typeface="Courier New"/>
              <a:buChar char="o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1020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685800" y="1772816"/>
            <a:ext cx="8062663" cy="16561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371600" y="3717032"/>
            <a:ext cx="7376863" cy="19217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1020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  <p:sp>
        <p:nvSpPr>
          <p:cNvPr id="90" name="Shape 90"/>
          <p:cNvSpPr/>
          <p:nvPr/>
        </p:nvSpPr>
        <p:spPr>
          <a:xfrm>
            <a:off x="755575" y="547439"/>
            <a:ext cx="8388424" cy="8640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971600" y="1844824"/>
            <a:ext cx="7412359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71600" y="3512989"/>
            <a:ext cx="741235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71020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  <p:sp>
        <p:nvSpPr>
          <p:cNvPr id="97" name="Shape 97"/>
          <p:cNvSpPr/>
          <p:nvPr/>
        </p:nvSpPr>
        <p:spPr>
          <a:xfrm>
            <a:off x="467543" y="764704"/>
            <a:ext cx="8676456" cy="144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Shape 98"/>
          <p:cNvCxnSpPr/>
          <p:nvPr/>
        </p:nvCxnSpPr>
        <p:spPr>
          <a:xfrm>
            <a:off x="971600" y="3429000"/>
            <a:ext cx="8172399" cy="0"/>
          </a:xfrm>
          <a:prstGeom prst="straightConnector1">
            <a:avLst/>
          </a:prstGeom>
          <a:noFill/>
          <a:ln w="57150" cap="flat">
            <a:solidFill>
              <a:srgbClr val="DA121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1020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827583" y="846000"/>
            <a:ext cx="8316415" cy="0"/>
          </a:xfrm>
          <a:prstGeom prst="straightConnector1">
            <a:avLst/>
          </a:prstGeom>
          <a:noFill/>
          <a:ln w="57150" cap="flat">
            <a:solidFill>
              <a:srgbClr val="DA121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71020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1772816"/>
            <a:ext cx="8062663" cy="16561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717032"/>
            <a:ext cx="7376863" cy="19217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71020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  <p:sp>
        <p:nvSpPr>
          <p:cNvPr id="29" name="Shape 29"/>
          <p:cNvSpPr/>
          <p:nvPr/>
        </p:nvSpPr>
        <p:spPr>
          <a:xfrm>
            <a:off x="755575" y="547439"/>
            <a:ext cx="8388424" cy="8640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71600" y="1844824"/>
            <a:ext cx="7412359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71600" y="3512989"/>
            <a:ext cx="741235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71020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  <p:sp>
        <p:nvSpPr>
          <p:cNvPr id="36" name="Shape 36"/>
          <p:cNvSpPr/>
          <p:nvPr/>
        </p:nvSpPr>
        <p:spPr>
          <a:xfrm>
            <a:off x="467543" y="764704"/>
            <a:ext cx="8676456" cy="144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Shape 37"/>
          <p:cNvCxnSpPr/>
          <p:nvPr/>
        </p:nvCxnSpPr>
        <p:spPr>
          <a:xfrm>
            <a:off x="971600" y="3429000"/>
            <a:ext cx="8172399" cy="0"/>
          </a:xfrm>
          <a:prstGeom prst="straightConnector1">
            <a:avLst/>
          </a:prstGeom>
          <a:noFill/>
          <a:ln w="57150" cap="flat">
            <a:solidFill>
              <a:srgbClr val="DA121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55575" y="908720"/>
            <a:ext cx="393288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C00000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755575" y="1569317"/>
            <a:ext cx="3932884" cy="4231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DA1218"/>
              </a:buClr>
              <a:buFont typeface="Noto Symbol"/>
              <a:buChar char="▪"/>
              <a:defRPr/>
            </a:lvl1pPr>
            <a:lvl2pPr marL="534988" indent="-153987" rtl="0">
              <a:spcBef>
                <a:spcPts val="0"/>
              </a:spcBef>
              <a:buClr>
                <a:srgbClr val="DA1218"/>
              </a:buClr>
              <a:buFont typeface="Noto Symbol"/>
              <a:buChar char="↗"/>
              <a:defRPr/>
            </a:lvl2pPr>
            <a:lvl3pPr marL="808038" indent="-173037" rtl="0">
              <a:spcBef>
                <a:spcPts val="0"/>
              </a:spcBef>
              <a:buClr>
                <a:srgbClr val="DA1218"/>
              </a:buClr>
              <a:buFont typeface="Noto Symbol"/>
              <a:buChar char="✓"/>
              <a:defRPr/>
            </a:lvl3pPr>
            <a:lvl4pPr marL="985838" indent="-185737" rtl="0">
              <a:spcBef>
                <a:spcPts val="0"/>
              </a:spcBef>
              <a:defRPr/>
            </a:lvl4pPr>
            <a:lvl5pPr marL="1163638" indent="-96837" rtl="0">
              <a:spcBef>
                <a:spcPts val="0"/>
              </a:spcBef>
              <a:buClr>
                <a:srgbClr val="DA1218"/>
              </a:buClr>
              <a:buFont typeface="Courier New"/>
              <a:buChar char="o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4836096" y="908720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C00000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1020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835080" y="1561728"/>
            <a:ext cx="4040187" cy="4231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DA1218"/>
              </a:buClr>
              <a:buFont typeface="Noto Symbol"/>
              <a:buChar char="▪"/>
              <a:defRPr/>
            </a:lvl1pPr>
            <a:lvl2pPr marL="534988" indent="-153987" rtl="0">
              <a:spcBef>
                <a:spcPts val="0"/>
              </a:spcBef>
              <a:buClr>
                <a:srgbClr val="DA1218"/>
              </a:buClr>
              <a:buFont typeface="Noto Symbol"/>
              <a:buChar char="↗"/>
              <a:defRPr/>
            </a:lvl2pPr>
            <a:lvl3pPr marL="808038" indent="-173037" rtl="0">
              <a:spcBef>
                <a:spcPts val="0"/>
              </a:spcBef>
              <a:buClr>
                <a:srgbClr val="DA1218"/>
              </a:buClr>
              <a:buFont typeface="Noto Symbol"/>
              <a:buChar char="✓"/>
              <a:defRPr/>
            </a:lvl3pPr>
            <a:lvl4pPr marL="985838" indent="-185737" rtl="0">
              <a:spcBef>
                <a:spcPts val="0"/>
              </a:spcBef>
              <a:defRPr/>
            </a:lvl4pPr>
            <a:lvl5pPr marL="1163638" indent="-96837" rtl="0">
              <a:spcBef>
                <a:spcPts val="0"/>
              </a:spcBef>
              <a:buClr>
                <a:srgbClr val="DA1218"/>
              </a:buClr>
              <a:buFont typeface="Courier New"/>
              <a:buChar char="o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827583" y="846000"/>
            <a:ext cx="8316415" cy="0"/>
          </a:xfrm>
          <a:prstGeom prst="straightConnector1">
            <a:avLst/>
          </a:prstGeom>
          <a:noFill/>
          <a:ln w="57150" cap="flat">
            <a:solidFill>
              <a:srgbClr val="DA121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71020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827583" y="846000"/>
            <a:ext cx="8316415" cy="0"/>
          </a:xfrm>
          <a:prstGeom prst="straightConnector1">
            <a:avLst/>
          </a:prstGeom>
          <a:noFill/>
          <a:ln w="57150" cap="flat">
            <a:solidFill>
              <a:srgbClr val="DA121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1020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55575" y="908720"/>
            <a:ext cx="393288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C00000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755575" y="1569317"/>
            <a:ext cx="3932884" cy="4231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DA1218"/>
              </a:buClr>
              <a:buFont typeface="Noto Symbol"/>
              <a:buChar char="▪"/>
              <a:defRPr/>
            </a:lvl1pPr>
            <a:lvl2pPr marL="534988" indent="-153987" rtl="0">
              <a:spcBef>
                <a:spcPts val="0"/>
              </a:spcBef>
              <a:buClr>
                <a:srgbClr val="DA1218"/>
              </a:buClr>
              <a:buFont typeface="Noto Symbol"/>
              <a:buChar char="↗"/>
              <a:defRPr/>
            </a:lvl2pPr>
            <a:lvl3pPr marL="808038" indent="-173037" rtl="0">
              <a:spcBef>
                <a:spcPts val="0"/>
              </a:spcBef>
              <a:buClr>
                <a:srgbClr val="DA1218"/>
              </a:buClr>
              <a:buFont typeface="Noto Symbol"/>
              <a:buChar char="✓"/>
              <a:defRPr/>
            </a:lvl3pPr>
            <a:lvl4pPr marL="985838" indent="-185737" rtl="0">
              <a:spcBef>
                <a:spcPts val="0"/>
              </a:spcBef>
              <a:defRPr/>
            </a:lvl4pPr>
            <a:lvl5pPr marL="1163638" indent="-96837" rtl="0">
              <a:spcBef>
                <a:spcPts val="0"/>
              </a:spcBef>
              <a:buClr>
                <a:srgbClr val="DA1218"/>
              </a:buClr>
              <a:buFont typeface="Courier New"/>
              <a:buChar char="o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4836096" y="908720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C00000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1020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  <p:sp>
        <p:nvSpPr>
          <p:cNvPr id="75" name="Shape 75"/>
          <p:cNvSpPr txBox="1">
            <a:spLocks noGrp="1"/>
          </p:cNvSpPr>
          <p:nvPr>
            <p:ph type="body" idx="4"/>
          </p:nvPr>
        </p:nvSpPr>
        <p:spPr>
          <a:xfrm>
            <a:off x="4835080" y="1561728"/>
            <a:ext cx="4040187" cy="4231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DA1218"/>
              </a:buClr>
              <a:buFont typeface="Noto Symbol"/>
              <a:buChar char="▪"/>
              <a:defRPr/>
            </a:lvl1pPr>
            <a:lvl2pPr marL="534988" indent="-153987" rtl="0">
              <a:spcBef>
                <a:spcPts val="0"/>
              </a:spcBef>
              <a:buClr>
                <a:srgbClr val="DA1218"/>
              </a:buClr>
              <a:buFont typeface="Noto Symbol"/>
              <a:buChar char="↗"/>
              <a:defRPr/>
            </a:lvl2pPr>
            <a:lvl3pPr marL="808038" indent="-173037" rtl="0">
              <a:spcBef>
                <a:spcPts val="0"/>
              </a:spcBef>
              <a:buClr>
                <a:srgbClr val="DA1218"/>
              </a:buClr>
              <a:buFont typeface="Noto Symbol"/>
              <a:buChar char="✓"/>
              <a:defRPr/>
            </a:lvl3pPr>
            <a:lvl4pPr marL="985838" indent="-185737" rtl="0">
              <a:spcBef>
                <a:spcPts val="0"/>
              </a:spcBef>
              <a:defRPr/>
            </a:lvl4pPr>
            <a:lvl5pPr marL="1163638" indent="-96837" rtl="0">
              <a:spcBef>
                <a:spcPts val="0"/>
              </a:spcBef>
              <a:buClr>
                <a:srgbClr val="DA1218"/>
              </a:buClr>
              <a:buFont typeface="Courier New"/>
              <a:buChar char="o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77" name="Shape 77"/>
          <p:cNvCxnSpPr/>
          <p:nvPr/>
        </p:nvCxnSpPr>
        <p:spPr>
          <a:xfrm>
            <a:off x="827583" y="846000"/>
            <a:ext cx="8316415" cy="0"/>
          </a:xfrm>
          <a:prstGeom prst="straightConnector1">
            <a:avLst/>
          </a:prstGeom>
          <a:noFill/>
          <a:ln w="57150" cap="flat">
            <a:solidFill>
              <a:srgbClr val="DA121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755575" y="1124744"/>
            <a:ext cx="8064896" cy="50014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3050" indent="-120650" rtl="0">
              <a:spcBef>
                <a:spcPts val="1200"/>
              </a:spcBef>
              <a:buClr>
                <a:srgbClr val="DA1218"/>
              </a:buClr>
              <a:buFont typeface="Noto Symbol"/>
              <a:buChar char="▪"/>
              <a:defRPr/>
            </a:lvl1pPr>
            <a:lvl2pPr marL="628650" indent="-234950" rtl="0">
              <a:spcBef>
                <a:spcPts val="0"/>
              </a:spcBef>
              <a:buClr>
                <a:srgbClr val="DA1218"/>
              </a:buClr>
              <a:buFont typeface="Noto Symbol"/>
              <a:buChar char="↗"/>
              <a:defRPr/>
            </a:lvl2pPr>
            <a:lvl3pPr marL="903288" indent="-166687" rtl="0">
              <a:spcBef>
                <a:spcPts val="0"/>
              </a:spcBef>
              <a:buClr>
                <a:srgbClr val="DA1218"/>
              </a:buClr>
              <a:buFont typeface="Noto Symbol"/>
              <a:buChar char="✓"/>
              <a:defRPr/>
            </a:lvl3pPr>
            <a:lvl4pPr marL="1081088" indent="-77787" rtl="0">
              <a:spcBef>
                <a:spcPts val="0"/>
              </a:spcBef>
              <a:buClr>
                <a:srgbClr val="DA1218"/>
              </a:buClr>
              <a:buFont typeface="Arial"/>
              <a:buChar char="•"/>
              <a:defRPr/>
            </a:lvl4pPr>
            <a:lvl5pPr marL="1258888" indent="-90487" rtl="0">
              <a:spcBef>
                <a:spcPts val="0"/>
              </a:spcBef>
              <a:buClr>
                <a:srgbClr val="DA1218"/>
              </a:buClr>
              <a:buFont typeface="Courier New"/>
              <a:buChar char="o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1020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55575" y="1124744"/>
            <a:ext cx="7931224" cy="50014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3050" marR="0" indent="-273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  <a:defRPr/>
            </a:lvl1pPr>
            <a:lvl2pPr marL="355600" marR="0" indent="-50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A1218"/>
              </a:buClr>
              <a:buFont typeface="Noto Symbol"/>
              <a:buChar char="✓"/>
              <a:defRPr/>
            </a:lvl2pPr>
            <a:lvl3pPr marL="531813" marR="0" indent="-619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Arial"/>
              <a:buChar char="•"/>
              <a:defRPr/>
            </a:lvl3pPr>
            <a:lvl4pPr marL="723900" marR="0" indent="-88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Arial"/>
              <a:buChar char="•"/>
              <a:defRPr/>
            </a:lvl4pPr>
            <a:lvl5pPr marL="900113" marR="0" indent="-619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Arial"/>
              <a:buChar char="•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1020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  <p:cxnSp>
        <p:nvCxnSpPr>
          <p:cNvPr id="15" name="Shape 15"/>
          <p:cNvCxnSpPr/>
          <p:nvPr/>
        </p:nvCxnSpPr>
        <p:spPr>
          <a:xfrm>
            <a:off x="827583" y="846000"/>
            <a:ext cx="8316415" cy="0"/>
          </a:xfrm>
          <a:prstGeom prst="straightConnector1">
            <a:avLst/>
          </a:prstGeom>
          <a:noFill/>
          <a:ln w="57150" cap="flat">
            <a:solidFill>
              <a:srgbClr val="DA121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Shape 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342899" cy="68564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755575" y="1124744"/>
            <a:ext cx="7931224" cy="50014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3050" marR="0" indent="-273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  <a:defRPr/>
            </a:lvl1pPr>
            <a:lvl2pPr marL="355600" marR="0" indent="-50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A1218"/>
              </a:buClr>
              <a:buFont typeface="Noto Symbol"/>
              <a:buChar char="✓"/>
              <a:defRPr/>
            </a:lvl2pPr>
            <a:lvl3pPr marL="531813" marR="0" indent="-619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Arial"/>
              <a:buChar char="•"/>
              <a:defRPr/>
            </a:lvl3pPr>
            <a:lvl4pPr marL="723900" marR="0" indent="-88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Arial"/>
              <a:buChar char="•"/>
              <a:defRPr/>
            </a:lvl4pPr>
            <a:lvl5pPr marL="900113" marR="0" indent="-619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Arial"/>
              <a:buChar char="•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71020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  <p:cxnSp>
        <p:nvCxnSpPr>
          <p:cNvPr id="66" name="Shape 66"/>
          <p:cNvCxnSpPr/>
          <p:nvPr/>
        </p:nvCxnSpPr>
        <p:spPr>
          <a:xfrm>
            <a:off x="827583" y="846000"/>
            <a:ext cx="8316415" cy="0"/>
          </a:xfrm>
          <a:prstGeom prst="straightConnector1">
            <a:avLst/>
          </a:prstGeom>
          <a:noFill/>
          <a:ln w="57150" cap="flat">
            <a:solidFill>
              <a:srgbClr val="DA121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7" name="Shape 6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342899" cy="68564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g"/><Relationship Id="rId5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45639" y="0"/>
            <a:ext cx="8698360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Shape 1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13649" y="-3733"/>
            <a:ext cx="9157500" cy="68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103311" y="5645882"/>
            <a:ext cx="6552600" cy="79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-AR" sz="2800" b="1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Raspberry</a:t>
            </a:r>
            <a:r>
              <a:rPr lang="es-AR" sz="28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</a:t>
            </a:r>
            <a:endParaRPr lang="es-AR" sz="28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-AR" sz="26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18" y="89182"/>
            <a:ext cx="520962" cy="658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identificamos los puertos GPIO?</a:t>
            </a:r>
            <a:endParaRPr lang="es-AR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310"/>
          <p:cNvSpPr txBox="1">
            <a:spLocks/>
          </p:cNvSpPr>
          <p:nvPr/>
        </p:nvSpPr>
        <p:spPr>
          <a:xfrm>
            <a:off x="4334435" y="4125726"/>
            <a:ext cx="6171400" cy="19299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3050" marR="0" indent="-120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Font typeface="Noto Symbol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628650" marR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Font typeface="Noto Symbol"/>
              <a:buChar char="↗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03288" marR="0" indent="-166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Font typeface="Noto Symbol"/>
              <a:buChar char="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081088" marR="0" indent="-77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258888" marR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Font typeface="Courier New"/>
              <a:buChar char="o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55600" lvl="1" indent="-76200">
              <a:spcBef>
                <a:spcPts val="320"/>
              </a:spcBef>
              <a:buFont typeface="Noto Symbol"/>
              <a:buNone/>
            </a:pPr>
            <a:endParaRPr lang="es-AR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>
              <a:spcBef>
                <a:spcPts val="360"/>
              </a:spcBef>
              <a:buFont typeface="Noto Symbol"/>
              <a:buNone/>
            </a:pPr>
            <a:endParaRPr lang="es-AR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>
              <a:spcBef>
                <a:spcPts val="360"/>
              </a:spcBef>
              <a:buFont typeface="Noto Symbol"/>
              <a:buNone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0" y="1089017"/>
            <a:ext cx="5082989" cy="53295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18" y="89182"/>
            <a:ext cx="520962" cy="6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4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interactuar con componentes digitales?</a:t>
            </a:r>
            <a:endParaRPr lang="es-AR" sz="3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18" y="89182"/>
            <a:ext cx="520962" cy="658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53" y="1697876"/>
            <a:ext cx="2770094" cy="35006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68" y="4258599"/>
            <a:ext cx="2212921" cy="22129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76" y="1437048"/>
            <a:ext cx="2129623" cy="21296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437048"/>
            <a:ext cx="2221214" cy="222121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083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</a:t>
            </a:r>
            <a:endParaRPr lang="es-AR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18" y="89182"/>
            <a:ext cx="520962" cy="658346"/>
          </a:xfrm>
          <a:prstGeom prst="rect">
            <a:avLst/>
          </a:prstGeom>
        </p:spPr>
      </p:pic>
      <p:pic>
        <p:nvPicPr>
          <p:cNvPr id="4098" name="Picture 2" descr="Resultado de imagen para Simpsons press any k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23" y="1033042"/>
            <a:ext cx="6387353" cy="47905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5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 - ¿Qué vamos a hacer?</a:t>
            </a:r>
            <a:endParaRPr lang="es-AR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18" y="89182"/>
            <a:ext cx="520962" cy="6583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21" y="4909540"/>
            <a:ext cx="1656603" cy="16566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729752" y="5509375"/>
            <a:ext cx="3601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Medir Distancia</a:t>
            </a:r>
            <a:endParaRPr lang="es-A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52" y="3116093"/>
            <a:ext cx="1793447" cy="179344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2729752" y="3549474"/>
            <a:ext cx="424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5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Detectar Movimiento</a:t>
            </a:r>
            <a:endParaRPr lang="es-A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297676"/>
            <a:ext cx="1793447" cy="13295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29752" y="1869927"/>
            <a:ext cx="424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Controlar Leds</a:t>
            </a:r>
            <a:endParaRPr lang="es-A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5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795916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 - ¿Qué vamos a hacer?</a:t>
            </a:r>
            <a:endParaRPr lang="es-AR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59" y="89182"/>
            <a:ext cx="520962" cy="658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16" y="4619786"/>
            <a:ext cx="1656603" cy="15592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2608729" y="5076260"/>
            <a:ext cx="5957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Controlar un Motor Paso a Paso</a:t>
            </a:r>
            <a:endParaRPr lang="es-AR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537" y="3080738"/>
            <a:ext cx="1656603" cy="13682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608729" y="3457064"/>
            <a:ext cx="441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Controlar un Servomotor</a:t>
            </a:r>
            <a:endParaRPr lang="es-A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16" y="1318682"/>
            <a:ext cx="1656603" cy="16566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2608729" y="1758752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Controlar un </a:t>
            </a:r>
            <a:r>
              <a:rPr lang="es-AR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Relay</a:t>
            </a:r>
            <a:endParaRPr lang="es-A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5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795916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 - ¿Cómo lo vamos a hacer?</a:t>
            </a:r>
            <a:endParaRPr lang="es-AR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59" y="89182"/>
            <a:ext cx="520962" cy="6583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9182"/>
            <a:ext cx="658346" cy="658346"/>
          </a:xfrm>
          <a:prstGeom prst="rect">
            <a:avLst/>
          </a:prstGeom>
        </p:spPr>
      </p:pic>
      <p:pic>
        <p:nvPicPr>
          <p:cNvPr id="6146" name="Picture 2" descr="Resultado de imagen para Simpsons fat hom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8" y="1101631"/>
            <a:ext cx="6247131" cy="45486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6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712692" y="1172886"/>
            <a:ext cx="6831107" cy="47303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wordArtVert" rtlCol="0" anchor="b" anchorCtr="0"/>
          <a:lstStyle/>
          <a:p>
            <a:pPr algn="ctr"/>
            <a:r>
              <a:rPr lang="es-AR" sz="3600" b="1" dirty="0" smtClean="0">
                <a:solidFill>
                  <a:srgbClr val="FFFF00"/>
                </a:solidFill>
              </a:rPr>
              <a:t>SETUP</a:t>
            </a:r>
            <a:endParaRPr lang="es-AR" sz="3600" b="1" dirty="0">
              <a:solidFill>
                <a:srgbClr val="FFFF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27847" y="1458989"/>
            <a:ext cx="5472951" cy="20222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" rtlCol="0" anchor="b" anchorCtr="0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Library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27846" y="3611271"/>
            <a:ext cx="5472952" cy="21306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wordArtVert" rtlCol="0" anchor="b" anchorCtr="0"/>
          <a:lstStyle/>
          <a:p>
            <a:pPr algn="ctr"/>
            <a:r>
              <a:rPr lang="es-AR" sz="2000" b="1" dirty="0" err="1" smtClean="0">
                <a:solidFill>
                  <a:schemeClr val="tx1"/>
                </a:solidFill>
              </a:rPr>
              <a:t>Pins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795916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 – Configuración GPIO</a:t>
            </a:r>
            <a:endParaRPr lang="es-AR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59" y="89182"/>
            <a:ext cx="520962" cy="65834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72432" y="1573305"/>
            <a:ext cx="4354308" cy="8158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A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RPi.GPIO</a:t>
            </a:r>
            <a:r>
              <a:rPr lang="es-A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AR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s-A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GPIO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72432" y="2592288"/>
            <a:ext cx="4354308" cy="8158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 err="1">
                <a:solidFill>
                  <a:schemeClr val="tx2"/>
                </a:solidFill>
              </a:rPr>
              <a:t>GPIO.setmode</a:t>
            </a:r>
            <a:r>
              <a:rPr lang="es-AR" sz="2400" b="1" dirty="0">
                <a:solidFill>
                  <a:schemeClr val="tx2"/>
                </a:solidFill>
              </a:rPr>
              <a:t>(GPIO.BCM)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72432" y="3694195"/>
            <a:ext cx="4354308" cy="8158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 err="1" smtClean="0">
                <a:solidFill>
                  <a:schemeClr val="tx2"/>
                </a:solidFill>
              </a:rPr>
              <a:t>GPIO.setup</a:t>
            </a:r>
            <a:r>
              <a:rPr lang="es-AR" sz="2000" b="1" dirty="0" smtClean="0">
                <a:solidFill>
                  <a:schemeClr val="tx2"/>
                </a:solidFill>
              </a:rPr>
              <a:t>(</a:t>
            </a:r>
            <a:r>
              <a:rPr lang="es-AR" sz="2000" b="1" dirty="0" smtClean="0">
                <a:solidFill>
                  <a:schemeClr val="accent6"/>
                </a:solidFill>
              </a:rPr>
              <a:t>14</a:t>
            </a:r>
            <a:r>
              <a:rPr lang="es-AR" sz="2000" b="1" dirty="0" smtClean="0">
                <a:solidFill>
                  <a:schemeClr val="tx2"/>
                </a:solidFill>
              </a:rPr>
              <a:t>, </a:t>
            </a:r>
            <a:r>
              <a:rPr lang="es-AR" sz="2000" b="1" dirty="0">
                <a:solidFill>
                  <a:schemeClr val="tx2"/>
                </a:solidFill>
              </a:rPr>
              <a:t>GPIO.OUT)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72432" y="4796102"/>
            <a:ext cx="4354308" cy="8158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 err="1" smtClean="0">
                <a:solidFill>
                  <a:schemeClr val="tx2"/>
                </a:solidFill>
              </a:rPr>
              <a:t>GPIO.setup</a:t>
            </a:r>
            <a:r>
              <a:rPr lang="es-AR" sz="2000" b="1" dirty="0" smtClean="0">
                <a:solidFill>
                  <a:schemeClr val="tx2"/>
                </a:solidFill>
              </a:rPr>
              <a:t>(</a:t>
            </a:r>
            <a:r>
              <a:rPr lang="es-AR" sz="2000" b="1" dirty="0" smtClean="0">
                <a:solidFill>
                  <a:schemeClr val="accent6"/>
                </a:solidFill>
              </a:rPr>
              <a:t>14</a:t>
            </a:r>
            <a:r>
              <a:rPr lang="es-AR" sz="2000" b="1" dirty="0" smtClean="0">
                <a:solidFill>
                  <a:schemeClr val="tx2"/>
                </a:solidFill>
              </a:rPr>
              <a:t>, GPIO.IN) </a:t>
            </a:r>
            <a:endParaRPr lang="es-AR" sz="2000" b="1" dirty="0">
              <a:solidFill>
                <a:schemeClr val="tx2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9182"/>
            <a:ext cx="658346" cy="6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5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712692" y="1172886"/>
            <a:ext cx="6831107" cy="47303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wordArtVert" rtlCol="0" anchor="b" anchorCtr="0"/>
          <a:lstStyle/>
          <a:p>
            <a:pPr algn="ctr"/>
            <a:r>
              <a:rPr lang="es-AR" sz="3600" b="1" dirty="0" smtClean="0">
                <a:solidFill>
                  <a:srgbClr val="FFFF00"/>
                </a:solidFill>
              </a:rPr>
              <a:t>IO</a:t>
            </a:r>
            <a:endParaRPr lang="es-AR" sz="3600" b="1" dirty="0">
              <a:solidFill>
                <a:srgbClr val="FFFF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27847" y="1458990"/>
            <a:ext cx="5472951" cy="1419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s-AR" sz="2400" b="1" dirty="0" smtClean="0">
                <a:solidFill>
                  <a:schemeClr val="tx1"/>
                </a:solidFill>
              </a:rPr>
              <a:t> </a:t>
            </a:r>
            <a:r>
              <a:rPr lang="es-AR" sz="2400" b="1" dirty="0" smtClean="0">
                <a:solidFill>
                  <a:schemeClr val="tx1"/>
                </a:solidFill>
              </a:rPr>
              <a:t>GPIO.IN</a:t>
            </a:r>
            <a:endParaRPr lang="es-AR" sz="2400" b="1" dirty="0">
              <a:solidFill>
                <a:schemeClr val="tx1"/>
              </a:solidFill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795916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 – I/O</a:t>
            </a:r>
            <a:endParaRPr lang="es-AR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59" y="89182"/>
            <a:ext cx="520962" cy="65834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172432" y="1954658"/>
            <a:ext cx="5026662" cy="8158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 smtClean="0">
                <a:solidFill>
                  <a:schemeClr val="tx2"/>
                </a:solidFill>
              </a:rPr>
              <a:t>i = </a:t>
            </a:r>
            <a:r>
              <a:rPr lang="es-AR" sz="2400" b="1" dirty="0" err="1" smtClean="0">
                <a:solidFill>
                  <a:schemeClr val="tx2"/>
                </a:solidFill>
              </a:rPr>
              <a:t>GPIO.input</a:t>
            </a:r>
            <a:r>
              <a:rPr lang="es-AR" sz="2400" b="1" dirty="0" smtClean="0">
                <a:solidFill>
                  <a:schemeClr val="tx2"/>
                </a:solidFill>
              </a:rPr>
              <a:t>(</a:t>
            </a:r>
            <a:r>
              <a:rPr lang="es-AR" sz="2400" b="1" dirty="0" smtClean="0">
                <a:solidFill>
                  <a:schemeClr val="accent6"/>
                </a:solidFill>
              </a:rPr>
              <a:t>14</a:t>
            </a:r>
            <a:r>
              <a:rPr lang="es-AR" sz="2400" b="1" dirty="0" smtClean="0">
                <a:solidFill>
                  <a:schemeClr val="tx2"/>
                </a:solidFill>
              </a:rPr>
              <a:t>)</a:t>
            </a:r>
            <a:endParaRPr lang="es-AR" sz="2400" b="1" dirty="0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27847" y="3106637"/>
            <a:ext cx="5472951" cy="2352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s-AR" sz="2400" b="1" dirty="0" smtClean="0">
                <a:solidFill>
                  <a:schemeClr val="tx1"/>
                </a:solidFill>
              </a:rPr>
              <a:t> GPIO.OUT</a:t>
            </a:r>
            <a:endParaRPr lang="es-AR" sz="24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72432" y="3646570"/>
            <a:ext cx="5026662" cy="8158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 err="1" smtClean="0">
                <a:solidFill>
                  <a:schemeClr val="tx2"/>
                </a:solidFill>
              </a:rPr>
              <a:t>GPIO.output</a:t>
            </a:r>
            <a:r>
              <a:rPr lang="es-AR" sz="2400" b="1" dirty="0" smtClean="0">
                <a:solidFill>
                  <a:schemeClr val="tx2"/>
                </a:solidFill>
              </a:rPr>
              <a:t>(</a:t>
            </a:r>
            <a:r>
              <a:rPr lang="es-AR" sz="2400" b="1" dirty="0" smtClean="0">
                <a:solidFill>
                  <a:schemeClr val="accent6"/>
                </a:solidFill>
              </a:rPr>
              <a:t>14</a:t>
            </a:r>
            <a:r>
              <a:rPr lang="es-AR" sz="2400" b="1" dirty="0" smtClean="0">
                <a:solidFill>
                  <a:schemeClr val="tx2"/>
                </a:solidFill>
              </a:rPr>
              <a:t>, GPIO.HIGH)</a:t>
            </a:r>
            <a:endParaRPr lang="es-AR" sz="2400" b="1" dirty="0">
              <a:solidFill>
                <a:schemeClr val="tx2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72432" y="4560965"/>
            <a:ext cx="5026662" cy="8158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 err="1" smtClean="0">
                <a:solidFill>
                  <a:schemeClr val="tx2"/>
                </a:solidFill>
              </a:rPr>
              <a:t>GPIO.output</a:t>
            </a:r>
            <a:r>
              <a:rPr lang="es-AR" sz="2400" b="1" dirty="0" smtClean="0">
                <a:solidFill>
                  <a:schemeClr val="tx2"/>
                </a:solidFill>
              </a:rPr>
              <a:t>(</a:t>
            </a:r>
            <a:r>
              <a:rPr lang="es-AR" sz="2400" b="1" dirty="0" smtClean="0">
                <a:solidFill>
                  <a:schemeClr val="accent6"/>
                </a:solidFill>
              </a:rPr>
              <a:t>14</a:t>
            </a:r>
            <a:r>
              <a:rPr lang="es-AR" sz="2400" b="1" dirty="0" smtClean="0">
                <a:solidFill>
                  <a:schemeClr val="tx2"/>
                </a:solidFill>
              </a:rPr>
              <a:t>, GPIO.LOW)</a:t>
            </a:r>
            <a:endParaRPr lang="es-AR" sz="2400" b="1" dirty="0">
              <a:solidFill>
                <a:schemeClr val="tx2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9182"/>
            <a:ext cx="658346" cy="6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6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725392" y="931586"/>
            <a:ext cx="7440708" cy="5113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wordArtVert" rtlCol="0" anchor="b" anchorCtr="0"/>
          <a:lstStyle/>
          <a:p>
            <a:endParaRPr lang="es-AR" sz="2400" b="1" dirty="0">
              <a:solidFill>
                <a:srgbClr val="FFFF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40548" y="1120974"/>
            <a:ext cx="5363104" cy="22398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s-AR" sz="2400" b="1" dirty="0" smtClean="0">
                <a:solidFill>
                  <a:schemeClr val="tx1"/>
                </a:solidFill>
              </a:rPr>
              <a:t> </a:t>
            </a:r>
            <a:r>
              <a:rPr lang="es-AR" sz="2400" b="1" dirty="0" smtClean="0">
                <a:solidFill>
                  <a:schemeClr val="tx1"/>
                </a:solidFill>
              </a:rPr>
              <a:t>SETUP</a:t>
            </a:r>
            <a:endParaRPr lang="es-AR" sz="2400" b="1" dirty="0">
              <a:solidFill>
                <a:schemeClr val="tx1"/>
              </a:solidFill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795916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 – </a:t>
            </a:r>
            <a:r>
              <a:rPr lang="es-AR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PWM</a:t>
            </a:r>
            <a:endParaRPr lang="es-AR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59" y="89182"/>
            <a:ext cx="520962" cy="65834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185132" y="1649858"/>
            <a:ext cx="4925773" cy="6428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 err="1">
                <a:solidFill>
                  <a:schemeClr val="tx2"/>
                </a:solidFill>
              </a:rPr>
              <a:t>GPIO.setup</a:t>
            </a:r>
            <a:r>
              <a:rPr lang="es-AR" sz="2400" b="1" dirty="0">
                <a:solidFill>
                  <a:schemeClr val="tx2"/>
                </a:solidFill>
              </a:rPr>
              <a:t>(</a:t>
            </a:r>
            <a:r>
              <a:rPr lang="es-AR" sz="2400" b="1" dirty="0">
                <a:solidFill>
                  <a:schemeClr val="accent6"/>
                </a:solidFill>
              </a:rPr>
              <a:t>14</a:t>
            </a:r>
            <a:r>
              <a:rPr lang="es-AR" sz="2400" b="1" dirty="0">
                <a:solidFill>
                  <a:schemeClr val="tx2"/>
                </a:solidFill>
              </a:rPr>
              <a:t>, GPIO.OUT) </a:t>
            </a:r>
            <a:endParaRPr lang="es-AR" sz="2400" b="1" dirty="0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40548" y="3514707"/>
            <a:ext cx="5363104" cy="2273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s-AR" sz="2400" b="1" smtClean="0">
                <a:solidFill>
                  <a:schemeClr val="tx1"/>
                </a:solidFill>
              </a:rPr>
              <a:t>PWM</a:t>
            </a:r>
            <a:endParaRPr lang="es-AR" sz="24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85132" y="4040270"/>
            <a:ext cx="4925773" cy="3485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 err="1">
                <a:solidFill>
                  <a:schemeClr val="tx2"/>
                </a:solidFill>
              </a:rPr>
              <a:t>p</a:t>
            </a:r>
            <a:r>
              <a:rPr lang="es-AR" sz="2400" b="1" dirty="0" err="1" smtClean="0">
                <a:solidFill>
                  <a:schemeClr val="tx2"/>
                </a:solidFill>
              </a:rPr>
              <a:t>wm.start</a:t>
            </a:r>
            <a:r>
              <a:rPr lang="es-AR" sz="2400" b="1" dirty="0" smtClean="0">
                <a:solidFill>
                  <a:schemeClr val="tx2"/>
                </a:solidFill>
              </a:rPr>
              <a:t>(7.5)</a:t>
            </a:r>
            <a:endParaRPr lang="es-AR" sz="2400" b="1" dirty="0">
              <a:solidFill>
                <a:schemeClr val="tx2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85132" y="4472066"/>
            <a:ext cx="4925773" cy="29942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 err="1" smtClean="0">
                <a:solidFill>
                  <a:schemeClr val="tx2"/>
                </a:solidFill>
              </a:rPr>
              <a:t>pwm.ChangeDutyCycle</a:t>
            </a:r>
            <a:r>
              <a:rPr lang="es-AR" sz="2400" b="1" dirty="0" smtClean="0">
                <a:solidFill>
                  <a:schemeClr val="tx2"/>
                </a:solidFill>
              </a:rPr>
              <a:t>(</a:t>
            </a:r>
            <a:r>
              <a:rPr lang="es-AR" sz="2400" b="1" dirty="0" smtClean="0">
                <a:solidFill>
                  <a:srgbClr val="FFFF00"/>
                </a:solidFill>
              </a:rPr>
              <a:t>val</a:t>
            </a:r>
            <a:r>
              <a:rPr lang="es-AR" sz="2400" b="1" dirty="0" smtClean="0">
                <a:solidFill>
                  <a:schemeClr val="tx2"/>
                </a:solidFill>
              </a:rPr>
              <a:t>)</a:t>
            </a:r>
            <a:endParaRPr lang="es-AR" sz="2400" b="1" dirty="0">
              <a:solidFill>
                <a:schemeClr val="tx2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9182"/>
            <a:ext cx="658346" cy="658346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185132" y="2482084"/>
            <a:ext cx="4925773" cy="6808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 err="1">
                <a:solidFill>
                  <a:schemeClr val="tx2"/>
                </a:solidFill>
              </a:rPr>
              <a:t>pwm</a:t>
            </a:r>
            <a:r>
              <a:rPr lang="es-AR" sz="2400" b="1" dirty="0">
                <a:solidFill>
                  <a:schemeClr val="tx2"/>
                </a:solidFill>
              </a:rPr>
              <a:t> = </a:t>
            </a:r>
            <a:r>
              <a:rPr lang="es-AR" sz="2400" b="1" dirty="0" smtClean="0">
                <a:solidFill>
                  <a:schemeClr val="tx2"/>
                </a:solidFill>
              </a:rPr>
              <a:t>GPIO.PWM(</a:t>
            </a:r>
            <a:r>
              <a:rPr lang="es-AR" sz="2400" b="1" dirty="0" smtClean="0">
                <a:solidFill>
                  <a:schemeClr val="accent6"/>
                </a:solidFill>
              </a:rPr>
              <a:t>14</a:t>
            </a:r>
            <a:r>
              <a:rPr lang="es-AR" sz="2400" b="1" dirty="0" smtClean="0">
                <a:solidFill>
                  <a:schemeClr val="tx2"/>
                </a:solidFill>
              </a:rPr>
              <a:t>, 50)</a:t>
            </a:r>
            <a:endParaRPr lang="es-AR" sz="2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63691" y="4851400"/>
            <a:ext cx="4925773" cy="369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 err="1" smtClean="0">
                <a:solidFill>
                  <a:schemeClr val="tx2"/>
                </a:solidFill>
              </a:rPr>
              <a:t>time.sleep</a:t>
            </a:r>
            <a:r>
              <a:rPr lang="es-AR" sz="2400" b="1" dirty="0" smtClean="0">
                <a:solidFill>
                  <a:schemeClr val="tx2"/>
                </a:solidFill>
              </a:rPr>
              <a:t>(</a:t>
            </a:r>
            <a:r>
              <a:rPr lang="es-AR" sz="2400" b="1" dirty="0" smtClean="0">
                <a:solidFill>
                  <a:schemeClr val="accent6"/>
                </a:solidFill>
              </a:rPr>
              <a:t>0.5</a:t>
            </a:r>
            <a:r>
              <a:rPr lang="es-AR" sz="2400" b="1" dirty="0" smtClean="0">
                <a:solidFill>
                  <a:schemeClr val="tx2"/>
                </a:solidFill>
              </a:rPr>
              <a:t>)</a:t>
            </a:r>
            <a:endParaRPr lang="es-AR" sz="2400" b="1" dirty="0">
              <a:solidFill>
                <a:schemeClr val="tx2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6391" y="5295900"/>
            <a:ext cx="4925773" cy="369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 err="1" smtClean="0">
                <a:solidFill>
                  <a:schemeClr val="tx2"/>
                </a:solidFill>
              </a:rPr>
              <a:t>pwm.stop</a:t>
            </a:r>
            <a:r>
              <a:rPr lang="es-AR" sz="2400" b="1" dirty="0" smtClean="0">
                <a:solidFill>
                  <a:schemeClr val="tx2"/>
                </a:solidFill>
              </a:rPr>
              <a:t>()</a:t>
            </a:r>
            <a:endParaRPr lang="es-AR" sz="2400" b="1" dirty="0">
              <a:solidFill>
                <a:schemeClr val="tx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18808" y="3514707"/>
            <a:ext cx="1406418" cy="227380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 smtClean="0">
                <a:solidFill>
                  <a:srgbClr val="FFFF00"/>
                </a:solidFill>
              </a:rPr>
              <a:t>val</a:t>
            </a:r>
          </a:p>
          <a:p>
            <a:pPr algn="ctr"/>
            <a:endParaRPr lang="es-AR" sz="2000" b="1" dirty="0" smtClean="0">
              <a:solidFill>
                <a:srgbClr val="FFFF00"/>
              </a:solidFill>
            </a:endParaRPr>
          </a:p>
          <a:p>
            <a:pPr algn="ctr"/>
            <a:r>
              <a:rPr lang="es-AR" sz="2000" b="1" dirty="0" smtClean="0">
                <a:solidFill>
                  <a:schemeClr val="tx2"/>
                </a:solidFill>
              </a:rPr>
              <a:t>0°: 12.5</a:t>
            </a:r>
          </a:p>
          <a:p>
            <a:pPr algn="ctr"/>
            <a:r>
              <a:rPr lang="es-AR" sz="2000" b="1" dirty="0" smtClean="0">
                <a:solidFill>
                  <a:schemeClr val="tx2"/>
                </a:solidFill>
              </a:rPr>
              <a:t>90°: 7.5</a:t>
            </a:r>
          </a:p>
          <a:p>
            <a:pPr algn="ctr"/>
            <a:r>
              <a:rPr lang="es-AR" sz="2000" b="1" dirty="0" smtClean="0">
                <a:solidFill>
                  <a:schemeClr val="tx2"/>
                </a:solidFill>
              </a:rPr>
              <a:t>180°: 2.5</a:t>
            </a:r>
            <a:endParaRPr lang="es-A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795916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conexiones</a:t>
            </a:r>
            <a:endParaRPr lang="es-AR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59" y="89182"/>
            <a:ext cx="520962" cy="658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527" y="89182"/>
            <a:ext cx="937741" cy="6611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861" y="1082841"/>
            <a:ext cx="6663349" cy="486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755575" y="1129679"/>
            <a:ext cx="8064896" cy="48916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Noto Symbol"/>
              <a:buChar char="▪"/>
            </a:pPr>
            <a:r>
              <a:rPr lang="es-AR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 una introducción a:</a:t>
            </a:r>
          </a:p>
          <a:p>
            <a:pPr marL="534988" marR="0" lvl="1" indent="-268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Noto Symbol"/>
              <a:buChar char="↗"/>
            </a:pPr>
            <a:r>
              <a:rPr lang="es-AR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</a:t>
            </a:r>
            <a:r>
              <a:rPr lang="es-A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s-AR" sz="16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Raspberry</a:t>
            </a:r>
            <a:r>
              <a:rPr lang="es-A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</a:t>
            </a:r>
            <a:r>
              <a:rPr lang="es-AR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534988" marR="0" lvl="1" indent="-268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Noto Symbol"/>
              <a:buChar char="↗"/>
            </a:pPr>
            <a:r>
              <a:rPr lang="es-A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son los puertos GPIO?</a:t>
            </a:r>
          </a:p>
          <a:p>
            <a:pPr marL="534988" marR="0" lvl="1" indent="-268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Noto Symbol"/>
              <a:buChar char="↗"/>
            </a:pPr>
            <a:r>
              <a:rPr lang="es-AR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interactuar de forma básica</a:t>
            </a:r>
            <a:r>
              <a:rPr lang="es-A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distintos tipos de componentes digitales</a:t>
            </a:r>
            <a:r>
              <a:rPr lang="es-AR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s-AR" sz="1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4988" marR="0" lvl="1" indent="-16668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4988" marR="0" lvl="1" indent="-16668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3050" marR="0" lvl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3050" marR="0" lvl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lang="es-AR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18" y="89182"/>
            <a:ext cx="520962" cy="6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795916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 – </a:t>
            </a:r>
            <a:r>
              <a:rPr lang="es-AR" sz="3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  <a:endParaRPr lang="es-AR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59" y="89182"/>
            <a:ext cx="520962" cy="6583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9182"/>
            <a:ext cx="658346" cy="658346"/>
          </a:xfrm>
          <a:prstGeom prst="rect">
            <a:avLst/>
          </a:prstGeom>
        </p:spPr>
      </p:pic>
      <p:pic>
        <p:nvPicPr>
          <p:cNvPr id="1026" name="Picture 2" descr="Resultado de imagen para ssh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77" y="89181"/>
            <a:ext cx="658347" cy="65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ftp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139" y="126483"/>
            <a:ext cx="621045" cy="6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fil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16" y="1928990"/>
            <a:ext cx="2743281" cy="274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05" y="2170954"/>
            <a:ext cx="771012" cy="771012"/>
          </a:xfrm>
          <a:prstGeom prst="rect">
            <a:avLst/>
          </a:prstGeom>
        </p:spPr>
      </p:pic>
      <p:pic>
        <p:nvPicPr>
          <p:cNvPr id="21" name="Picture 4" descr="Resultado de imagen para ftp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13" y="2759201"/>
            <a:ext cx="1086802" cy="108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arrow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229" y="2912518"/>
            <a:ext cx="1066787" cy="10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sultado de imagen para arrow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28" y="2889728"/>
            <a:ext cx="1066787" cy="10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09" y="1981716"/>
            <a:ext cx="1885291" cy="23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6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795916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 – Run</a:t>
            </a:r>
            <a:endParaRPr lang="es-AR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59" y="89182"/>
            <a:ext cx="520962" cy="6583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9182"/>
            <a:ext cx="658346" cy="658346"/>
          </a:xfrm>
          <a:prstGeom prst="rect">
            <a:avLst/>
          </a:prstGeom>
        </p:spPr>
      </p:pic>
      <p:pic>
        <p:nvPicPr>
          <p:cNvPr id="1026" name="Picture 2" descr="Resultado de imagen para ssh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77" y="89181"/>
            <a:ext cx="658347" cy="65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ftp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139" y="126483"/>
            <a:ext cx="621045" cy="6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arrow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229" y="2912518"/>
            <a:ext cx="1066787" cy="10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sultado de imagen para arrow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28" y="2889728"/>
            <a:ext cx="1066787" cy="10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09" y="1981716"/>
            <a:ext cx="1885291" cy="2382466"/>
          </a:xfrm>
          <a:prstGeom prst="rect">
            <a:avLst/>
          </a:prstGeom>
        </p:spPr>
      </p:pic>
      <p:pic>
        <p:nvPicPr>
          <p:cNvPr id="2050" name="Picture 2" descr="Resultado de imagen para pc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16" y="1981716"/>
            <a:ext cx="2338388" cy="23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n para ssh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61" y="2884234"/>
            <a:ext cx="1008347" cy="10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1965110" y="4800593"/>
            <a:ext cx="5026662" cy="8158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b="1" dirty="0" err="1" smtClean="0">
                <a:solidFill>
                  <a:srgbClr val="00FF00"/>
                </a:solidFill>
                <a:latin typeface="Modern No. 20" panose="02070704070505020303" pitchFamily="18" charset="0"/>
              </a:rPr>
              <a:t>python</a:t>
            </a:r>
            <a:r>
              <a:rPr lang="es-AR" sz="3600" b="1" dirty="0" smtClean="0">
                <a:solidFill>
                  <a:srgbClr val="00FF00"/>
                </a:solidFill>
                <a:latin typeface="Modern No. 20" panose="02070704070505020303" pitchFamily="18" charset="0"/>
              </a:rPr>
              <a:t> Ejercicio.py</a:t>
            </a:r>
            <a:endParaRPr lang="es-AR" sz="3600" b="1" dirty="0">
              <a:solidFill>
                <a:srgbClr val="00FF00"/>
              </a:solidFill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795916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 lang="es-AR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59" y="89182"/>
            <a:ext cx="520962" cy="6583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9182"/>
            <a:ext cx="658346" cy="658346"/>
          </a:xfrm>
          <a:prstGeom prst="rect">
            <a:avLst/>
          </a:prstGeom>
        </p:spPr>
      </p:pic>
      <p:pic>
        <p:nvPicPr>
          <p:cNvPr id="1026" name="Picture 2" descr="Resultado de imagen para ssh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77" y="89181"/>
            <a:ext cx="658347" cy="65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ftp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139" y="126483"/>
            <a:ext cx="621045" cy="6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los simpsons 3 pregunta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7" y="1433139"/>
            <a:ext cx="5312857" cy="39846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13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59" y="89182"/>
            <a:ext cx="520962" cy="6583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89182"/>
            <a:ext cx="658346" cy="658346"/>
          </a:xfrm>
          <a:prstGeom prst="rect">
            <a:avLst/>
          </a:prstGeom>
        </p:spPr>
      </p:pic>
      <p:pic>
        <p:nvPicPr>
          <p:cNvPr id="1026" name="Picture 2" descr="Resultado de imagen para ssh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77" y="89181"/>
            <a:ext cx="658347" cy="65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ftp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139" y="126483"/>
            <a:ext cx="621045" cy="6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n para simpsons apu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26363" y="891071"/>
            <a:ext cx="2817636" cy="49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53" y="1688459"/>
            <a:ext cx="2988424" cy="3776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31945" y="2255825"/>
            <a:ext cx="346271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700" dirty="0" smtClean="0">
                <a:latin typeface="Cooper Black" panose="0208090404030B020404" pitchFamily="18" charset="0"/>
              </a:rPr>
              <a:t>¡Gracias!</a:t>
            </a:r>
            <a:endParaRPr lang="es-AR" sz="5700" dirty="0">
              <a:latin typeface="Cooper Black" panose="0208090404030B0204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9436" y="86356"/>
            <a:ext cx="937741" cy="6611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206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es </a:t>
            </a:r>
            <a:r>
              <a:rPr lang="es-AR" sz="3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Raspberry</a:t>
            </a:r>
            <a:r>
              <a:rPr lang="es-AR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Pi?</a:t>
            </a:r>
            <a:endParaRPr lang="es-AR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18" y="89182"/>
            <a:ext cx="520962" cy="658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314" y="1472174"/>
            <a:ext cx="3374333" cy="426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4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AR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es?	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443398" y="2248975"/>
            <a:ext cx="6211973" cy="100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lvl="1" indent="0">
              <a:buSzPct val="25000"/>
              <a:buNone/>
            </a:pPr>
            <a:r>
              <a:rPr lang="es-AR" sz="24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000" dirty="0"/>
              <a:t>A small and affordable computer that you can use to learn </a:t>
            </a:r>
            <a:r>
              <a:rPr lang="en-US" sz="2000" dirty="0" smtClean="0"/>
              <a:t>programming.</a:t>
            </a:r>
            <a:r>
              <a:rPr lang="es-AR" sz="24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lang="es-AR" sz="2400" b="0" i="1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1" indent="0" algn="r">
              <a:spcBef>
                <a:spcPts val="240"/>
              </a:spcBef>
              <a:buSzPct val="25000"/>
              <a:buNone/>
            </a:pPr>
            <a:r>
              <a:rPr lang="es-AR" sz="1200" b="1" i="1" dirty="0">
                <a:solidFill>
                  <a:schemeClr val="dk1"/>
                </a:solidFill>
              </a:rPr>
              <a:t>https://www.raspberrypi.org/</a:t>
            </a:r>
            <a:endParaRPr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1" y="1606644"/>
            <a:ext cx="1810507" cy="22879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424" y="3360471"/>
            <a:ext cx="4069976" cy="2592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18" y="89182"/>
            <a:ext cx="520962" cy="6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2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SzPct val="25000"/>
            </a:pPr>
            <a:r>
              <a:rPr lang="es-A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está compuesta?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1" y="1606644"/>
            <a:ext cx="1810507" cy="2287961"/>
          </a:xfrm>
          <a:prstGeom prst="rect">
            <a:avLst/>
          </a:prstGeom>
        </p:spPr>
      </p:pic>
      <p:sp>
        <p:nvSpPr>
          <p:cNvPr id="8" name="Shape 310"/>
          <p:cNvSpPr txBox="1">
            <a:spLocks noGrp="1"/>
          </p:cNvSpPr>
          <p:nvPr>
            <p:ph type="body" idx="1"/>
          </p:nvPr>
        </p:nvSpPr>
        <p:spPr>
          <a:xfrm>
            <a:off x="2649071" y="1571116"/>
            <a:ext cx="6171400" cy="28181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556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Noto Symbol"/>
              <a:buChar char="✓"/>
            </a:pPr>
            <a:r>
              <a:rPr lang="es-AR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Procesador</a:t>
            </a:r>
            <a:r>
              <a:rPr lang="es-AR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ARM</a:t>
            </a:r>
            <a:endParaRPr lang="es-AR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1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Noto Symbol"/>
              <a:buChar char="✓"/>
            </a:pPr>
            <a:r>
              <a:rPr lang="es-AR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Puertos </a:t>
            </a:r>
          </a:p>
          <a:p>
            <a:pPr marL="630238" lvl="2" indent="-177800">
              <a:spcBef>
                <a:spcPts val="560"/>
              </a:spcBef>
              <a:buSzPct val="100000"/>
            </a:pPr>
            <a:r>
              <a:rPr lang="es-A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HDMI, USB, Ethernet, Salida video RCA, Salida de audio 3.5 </a:t>
            </a:r>
            <a:r>
              <a:rPr lang="es-AR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mm.</a:t>
            </a:r>
            <a:r>
              <a:rPr lang="es-A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AR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1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Noto Symbol"/>
              <a:buChar char="✓"/>
            </a:pPr>
            <a:r>
              <a:rPr lang="es-AR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Conectores GPIO</a:t>
            </a:r>
            <a:endParaRPr lang="es-AR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1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Noto Symbol"/>
              <a:buChar char="✓"/>
            </a:pPr>
            <a:r>
              <a:rPr lang="es-AR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Ranura para micro</a:t>
            </a:r>
            <a:r>
              <a:rPr lang="es-AR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SD</a:t>
            </a:r>
          </a:p>
          <a:p>
            <a:pPr marL="355600" lvl="1" indent="-177800">
              <a:spcBef>
                <a:spcPts val="560"/>
              </a:spcBef>
              <a:buSzPct val="100000"/>
              <a:buFont typeface="Noto Symbol"/>
              <a:buChar char="✓"/>
            </a:pPr>
            <a:r>
              <a:rPr lang="es-A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Bluetooth</a:t>
            </a:r>
          </a:p>
          <a:p>
            <a:pPr marL="355600" lvl="1" indent="-177800">
              <a:spcBef>
                <a:spcPts val="560"/>
              </a:spcBef>
              <a:buSzPct val="100000"/>
              <a:buFont typeface="Noto Symbol"/>
              <a:buChar char="✓"/>
            </a:pPr>
            <a:r>
              <a:rPr lang="es-AR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Wifi</a:t>
            </a:r>
            <a:endParaRPr lang="es-AR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1" indent="-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1" indent="-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18" y="89182"/>
            <a:ext cx="520962" cy="658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SzPct val="25000"/>
            </a:pPr>
            <a:r>
              <a:rPr lang="es-A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SO utiliza?</a:t>
            </a:r>
          </a:p>
        </p:txBody>
      </p:sp>
      <p:sp>
        <p:nvSpPr>
          <p:cNvPr id="8" name="Shape 310"/>
          <p:cNvSpPr txBox="1">
            <a:spLocks noGrp="1"/>
          </p:cNvSpPr>
          <p:nvPr>
            <p:ph type="body" idx="1"/>
          </p:nvPr>
        </p:nvSpPr>
        <p:spPr>
          <a:xfrm>
            <a:off x="4141694" y="1606644"/>
            <a:ext cx="4678777" cy="28181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556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Noto Symbol"/>
              <a:buChar char="✓"/>
            </a:pPr>
            <a:r>
              <a:rPr lang="es-AR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Raspbian</a:t>
            </a:r>
            <a:endParaRPr lang="es-AR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Noto Symbol"/>
              <a:buChar char="✓"/>
            </a:pPr>
            <a:r>
              <a:rPr lang="es-AR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Snappy</a:t>
            </a:r>
            <a:r>
              <a:rPr lang="es-A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Ubuntu Core</a:t>
            </a:r>
          </a:p>
          <a:p>
            <a:pPr marL="3556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Noto Symbol"/>
              <a:buChar char="✓"/>
            </a:pPr>
            <a:r>
              <a:rPr lang="es-AR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</a:t>
            </a:r>
            <a:r>
              <a:rPr lang="es-AR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Mate</a:t>
            </a:r>
            <a:r>
              <a:rPr lang="es-AR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556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Noto Symbol"/>
              <a:buChar char="✓"/>
            </a:pPr>
            <a:r>
              <a:rPr lang="es-A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10 IOT Core</a:t>
            </a:r>
          </a:p>
          <a:p>
            <a:pPr marL="3556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Noto Symbol"/>
              <a:buChar char="✓"/>
            </a:pPr>
            <a:r>
              <a:rPr lang="es-AR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OSMC</a:t>
            </a:r>
          </a:p>
          <a:p>
            <a:pPr marL="3556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Noto Symbol"/>
              <a:buChar char="✓"/>
            </a:pPr>
            <a:r>
              <a:rPr lang="es-A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</a:p>
          <a:p>
            <a:pPr marL="177800" lvl="1" indent="0" algn="r">
              <a:buSzPct val="100000"/>
              <a:buNone/>
            </a:pPr>
            <a:r>
              <a:rPr lang="es-AR" sz="1200" b="1" i="1" dirty="0">
                <a:solidFill>
                  <a:schemeClr val="dk1"/>
                </a:solidFill>
                <a:latin typeface="Arial Black" panose="020B0A04020102020204" pitchFamily="34" charset="0"/>
              </a:rPr>
              <a:t>https://</a:t>
            </a:r>
            <a:r>
              <a:rPr lang="es-AR" sz="1200" b="1" i="1" dirty="0" smtClean="0">
                <a:solidFill>
                  <a:schemeClr val="dk1"/>
                </a:solidFill>
                <a:latin typeface="Arial Black" panose="020B0A04020102020204" pitchFamily="34" charset="0"/>
              </a:rPr>
              <a:t>www.raspberrypi.org/downloads</a:t>
            </a:r>
            <a:endParaRPr lang="es-AR" sz="1200" dirty="0" smtClean="0">
              <a:solidFill>
                <a:schemeClr val="dk1"/>
              </a:solidFill>
              <a:latin typeface="Arial Black" panose="020B0A04020102020204" pitchFamily="34" charset="0"/>
              <a:ea typeface="Calibri"/>
              <a:cs typeface="Calibri"/>
              <a:sym typeface="Calibri"/>
            </a:endParaRPr>
          </a:p>
          <a:p>
            <a:pPr marL="177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SzPct val="100000"/>
              <a:buNone/>
            </a:pPr>
            <a:endParaRPr lang="es-AR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1" indent="-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</a:pPr>
            <a:endParaRPr sz="16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</a:pPr>
            <a:endParaRPr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3893" y="5676624"/>
            <a:ext cx="563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lvl="1">
              <a:buSzPct val="100000"/>
            </a:pPr>
            <a:r>
              <a:rPr lang="es-AR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*Nosotros </a:t>
            </a:r>
            <a:r>
              <a:rPr lang="es-AR" sz="24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utilizaremos </a:t>
            </a:r>
            <a:r>
              <a:rPr lang="es-AR" sz="24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Raspbian</a:t>
            </a:r>
            <a:endParaRPr lang="es-AR"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18" y="89182"/>
            <a:ext cx="520962" cy="6583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3" y="1154670"/>
            <a:ext cx="3320225" cy="28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SzPct val="25000"/>
            </a:pPr>
            <a:r>
              <a:rPr lang="es-A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 programa?</a:t>
            </a:r>
          </a:p>
        </p:txBody>
      </p:sp>
      <p:sp>
        <p:nvSpPr>
          <p:cNvPr id="8" name="Shape 310"/>
          <p:cNvSpPr txBox="1">
            <a:spLocks noGrp="1"/>
          </p:cNvSpPr>
          <p:nvPr>
            <p:ph type="body" idx="1"/>
          </p:nvPr>
        </p:nvSpPr>
        <p:spPr>
          <a:xfrm>
            <a:off x="3642812" y="1236379"/>
            <a:ext cx="5177659" cy="28181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SzPct val="100000"/>
              <a:buNone/>
            </a:pPr>
            <a:r>
              <a:rPr lang="es-AR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Raspbian</a:t>
            </a:r>
            <a:r>
              <a:rPr lang="es-A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trae instalado un interprete de Python y una librería (también en Python) que nos permite comunicarnos con los GPIO.</a:t>
            </a:r>
          </a:p>
          <a:p>
            <a:pPr marL="177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SzPct val="100000"/>
              <a:buNone/>
            </a:pPr>
            <a:r>
              <a:rPr lang="es-A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obstante se pueden instalar compiladores que corran sobre Linux.</a:t>
            </a:r>
          </a:p>
          <a:p>
            <a:pPr marL="355600" marR="0" lvl="1" indent="-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</a:pPr>
            <a:endParaRPr sz="16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</a:pPr>
            <a:endParaRPr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167328"/>
            <a:ext cx="2887237" cy="28872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3893" y="5676624"/>
            <a:ext cx="563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lvl="1">
              <a:buSzPct val="100000"/>
            </a:pPr>
            <a:r>
              <a:rPr lang="es-AR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*Nosotros </a:t>
            </a:r>
            <a:r>
              <a:rPr lang="es-AR" sz="24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utilizaremos Python</a:t>
            </a:r>
            <a:endParaRPr lang="es-AR"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081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son los GPIO?</a:t>
            </a:r>
            <a:endParaRPr lang="es-AR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18" y="89182"/>
            <a:ext cx="520962" cy="658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61" y="1525962"/>
            <a:ext cx="3374333" cy="42641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1247" y="1633538"/>
            <a:ext cx="16136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000" dirty="0" smtClean="0">
                <a:latin typeface="Cooper Black" panose="0208090404030B020404" pitchFamily="18" charset="0"/>
              </a:rPr>
              <a:t>G</a:t>
            </a:r>
          </a:p>
          <a:p>
            <a:pPr algn="ctr"/>
            <a:r>
              <a:rPr lang="es-AR" sz="6000" dirty="0" smtClean="0">
                <a:latin typeface="Cooper Black" panose="0208090404030B020404" pitchFamily="18" charset="0"/>
              </a:rPr>
              <a:t>P</a:t>
            </a:r>
          </a:p>
          <a:p>
            <a:pPr algn="ctr"/>
            <a:r>
              <a:rPr lang="es-AR" sz="6000" dirty="0" smtClean="0">
                <a:latin typeface="Cooper Black" panose="0208090404030B020404" pitchFamily="18" charset="0"/>
              </a:rPr>
              <a:t>I</a:t>
            </a:r>
          </a:p>
          <a:p>
            <a:pPr algn="ctr"/>
            <a:r>
              <a:rPr lang="es-AR" sz="6000" dirty="0">
                <a:latin typeface="Cooper Black" panose="0208090404030B020404" pitchFamily="18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83907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931224" cy="83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AR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</a:t>
            </a:r>
            <a:r>
              <a:rPr lang="es-AR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Los Puertos GPIO</a:t>
            </a:r>
            <a:r>
              <a:rPr lang="es-AR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es-AR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1" y="1606644"/>
            <a:ext cx="1810507" cy="2287961"/>
          </a:xfrm>
          <a:prstGeom prst="rect">
            <a:avLst/>
          </a:prstGeom>
        </p:spPr>
      </p:pic>
      <p:sp>
        <p:nvSpPr>
          <p:cNvPr id="8" name="Shape 310"/>
          <p:cNvSpPr txBox="1">
            <a:spLocks noGrp="1"/>
          </p:cNvSpPr>
          <p:nvPr>
            <p:ph type="body" idx="1"/>
          </p:nvPr>
        </p:nvSpPr>
        <p:spPr>
          <a:xfrm>
            <a:off x="2716306" y="1606644"/>
            <a:ext cx="2541494" cy="19299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25" tIns="45700" rIns="91425" bIns="45700" anchor="t" anchorCtr="0">
            <a:noAutofit/>
          </a:bodyPr>
          <a:lstStyle/>
          <a:p>
            <a:pPr marL="177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SzPct val="100000"/>
              <a:buNone/>
            </a:pPr>
            <a:r>
              <a:rPr lang="es-A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lang="es-A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General</a:t>
            </a:r>
            <a:endParaRPr lang="es-AR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SzPct val="100000"/>
              <a:buNone/>
            </a:pPr>
            <a:r>
              <a:rPr lang="es-A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 </a:t>
            </a:r>
            <a:r>
              <a:rPr lang="es-A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s-AR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Purpose</a:t>
            </a:r>
            <a:endParaRPr lang="es-AR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SzPct val="100000"/>
              <a:buNone/>
            </a:pPr>
            <a:r>
              <a:rPr lang="es-A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  </a:t>
            </a:r>
            <a:r>
              <a:rPr lang="es-A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Input</a:t>
            </a:r>
            <a:endParaRPr lang="es-AR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SzPct val="100000"/>
              <a:buNone/>
            </a:pPr>
            <a:r>
              <a:rPr lang="es-A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s-A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Output</a:t>
            </a:r>
            <a:endParaRPr lang="es-AR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1" indent="-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</a:pPr>
            <a:endParaRPr sz="16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</a:pPr>
            <a:endParaRPr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A1218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91" y="4420137"/>
            <a:ext cx="3546377" cy="2376207"/>
          </a:xfrm>
          <a:prstGeom prst="rect">
            <a:avLst/>
          </a:prstGeom>
        </p:spPr>
      </p:pic>
      <p:sp>
        <p:nvSpPr>
          <p:cNvPr id="10" name="Shape 310"/>
          <p:cNvSpPr txBox="1">
            <a:spLocks/>
          </p:cNvSpPr>
          <p:nvPr/>
        </p:nvSpPr>
        <p:spPr>
          <a:xfrm>
            <a:off x="4334435" y="4125726"/>
            <a:ext cx="6171400" cy="19299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3050" marR="0" indent="-120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Font typeface="Noto Symbol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628650" marR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Font typeface="Noto Symbol"/>
              <a:buChar char="↗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03288" marR="0" indent="-166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Font typeface="Noto Symbol"/>
              <a:buChar char="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081088" marR="0" indent="-77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258888" marR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Font typeface="Courier New"/>
              <a:buChar char="o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55600" lvl="1" indent="-76200">
              <a:spcBef>
                <a:spcPts val="320"/>
              </a:spcBef>
              <a:buFont typeface="Noto Symbol"/>
              <a:buNone/>
            </a:pPr>
            <a:endParaRPr lang="es-AR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>
              <a:spcBef>
                <a:spcPts val="360"/>
              </a:spcBef>
              <a:buFont typeface="Noto Symbol"/>
              <a:buNone/>
            </a:pPr>
            <a:endParaRPr lang="es-AR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>
              <a:spcBef>
                <a:spcPts val="360"/>
              </a:spcBef>
              <a:buFont typeface="Noto Symbol"/>
              <a:buNone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310"/>
          <p:cNvSpPr txBox="1">
            <a:spLocks/>
          </p:cNvSpPr>
          <p:nvPr/>
        </p:nvSpPr>
        <p:spPr>
          <a:xfrm>
            <a:off x="4334434" y="4306509"/>
            <a:ext cx="4661647" cy="17491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3050" marR="0" indent="-120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Font typeface="Noto Symbol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628650" marR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Font typeface="Noto Symbol"/>
              <a:buChar char="↗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03288" marR="0" indent="-166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Font typeface="Noto Symbol"/>
              <a:buChar char="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081088" marR="0" indent="-77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258888" marR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Font typeface="Courier New"/>
              <a:buChar char="o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55600" lvl="1" indent="-177800">
              <a:buSzPct val="100000"/>
              <a:buFont typeface="Noto Symbol"/>
              <a:buChar char="✓"/>
            </a:pPr>
            <a:r>
              <a:rPr lang="es-A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puertos </a:t>
            </a:r>
            <a:r>
              <a:rPr lang="es-AR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DIGITALES</a:t>
            </a:r>
          </a:p>
          <a:p>
            <a:pPr marL="355600" lvl="1" indent="-177800">
              <a:buSzPct val="100000"/>
              <a:buFont typeface="Noto Symbol"/>
              <a:buChar char="✓"/>
            </a:pPr>
            <a:r>
              <a:rPr lang="es-A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Algunos de entrada y salida de datos</a:t>
            </a:r>
          </a:p>
          <a:p>
            <a:pPr marL="355600" lvl="1" indent="-177800">
              <a:buSzPct val="100000"/>
              <a:buFont typeface="Noto Symbol"/>
              <a:buChar char="✓"/>
            </a:pPr>
            <a:r>
              <a:rPr lang="es-A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de alimentación</a:t>
            </a:r>
          </a:p>
          <a:p>
            <a:pPr marL="177800" lvl="1" indent="0">
              <a:buSzPct val="100000"/>
              <a:buFont typeface="Noto Symbol"/>
              <a:buNone/>
            </a:pPr>
            <a:endParaRPr lang="es-AR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lvl="1" indent="-76200">
              <a:spcBef>
                <a:spcPts val="320"/>
              </a:spcBef>
              <a:buFont typeface="Noto Symbol"/>
              <a:buNone/>
            </a:pPr>
            <a:endParaRPr lang="es-AR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>
              <a:spcBef>
                <a:spcPts val="360"/>
              </a:spcBef>
              <a:buFont typeface="Noto Symbol"/>
              <a:buNone/>
            </a:pPr>
            <a:endParaRPr lang="es-AR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>
              <a:spcBef>
                <a:spcPts val="360"/>
              </a:spcBef>
              <a:buFont typeface="Noto Symbol"/>
              <a:buNone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310"/>
          <p:cNvSpPr txBox="1">
            <a:spLocks/>
          </p:cNvSpPr>
          <p:nvPr/>
        </p:nvSpPr>
        <p:spPr>
          <a:xfrm>
            <a:off x="5880447" y="1576484"/>
            <a:ext cx="3079376" cy="19299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3050" marR="0" indent="-120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Font typeface="Noto Symbol"/>
              <a:buChar char="▪"/>
              <a:defRPr sz="1400" b="0" i="0" u="none" strike="noStrike" cap="none" baseline="0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  <a:rtl val="0"/>
              </a:defRPr>
            </a:lvl1pPr>
            <a:lvl2pPr marL="628650" marR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Font typeface="Noto Symbol"/>
              <a:buChar char="↗"/>
              <a:defRPr sz="1400" b="0" i="0" u="none" strike="noStrike" cap="none" baseline="0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  <a:rtl val="0"/>
              </a:defRPr>
            </a:lvl2pPr>
            <a:lvl3pPr marL="903288" marR="0" indent="-166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Font typeface="Noto Symbol"/>
              <a:buChar char="✓"/>
              <a:defRPr sz="1400" b="0" i="0" u="none" strike="noStrike" cap="none" baseline="0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  <a:rtl val="0"/>
              </a:defRPr>
            </a:lvl3pPr>
            <a:lvl4pPr marL="1081088" marR="0" indent="-77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Font typeface="Arial"/>
              <a:buChar char="•"/>
              <a:defRPr sz="1400" b="0" i="0" u="none" strike="noStrike" cap="none" baseline="0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  <a:rtl val="0"/>
              </a:defRPr>
            </a:lvl4pPr>
            <a:lvl5pPr marL="1258888" marR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218"/>
              </a:buClr>
              <a:buFont typeface="Courier New"/>
              <a:buChar char="o"/>
              <a:defRPr sz="1400" b="0" i="0" u="none" strike="noStrike" cap="none" baseline="0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  <a:rtl val="0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  <a:rtl val="0"/>
              </a:defRPr>
            </a:lvl6pPr>
            <a:lvl7pPr marL="29718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  <a:rtl val="0"/>
              </a:defRPr>
            </a:lvl7pPr>
            <a:lvl8pPr marL="34290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  <a:rtl val="0"/>
              </a:defRPr>
            </a:lvl8pPr>
            <a:lvl9pPr marL="38862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  <a:rtl val="0"/>
              </a:defRPr>
            </a:lvl9pPr>
          </a:lstStyle>
          <a:p>
            <a:pPr marL="177800" lvl="1" indent="0">
              <a:buSzPct val="100000"/>
              <a:buFont typeface="Noto Symbol"/>
              <a:buNone/>
            </a:pPr>
            <a:r>
              <a:rPr lang="es-A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utilizan para interactuar con componentes digitales.</a:t>
            </a: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18" y="89182"/>
            <a:ext cx="520962" cy="6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1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6139</TotalTime>
  <Words>362</Words>
  <Application>Microsoft Office PowerPoint</Application>
  <PresentationFormat>On-screen Show (4:3)</PresentationFormat>
  <Paragraphs>105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Arial Black</vt:lpstr>
      <vt:lpstr>Calibri</vt:lpstr>
      <vt:lpstr>Consolas</vt:lpstr>
      <vt:lpstr>Cooper Black</vt:lpstr>
      <vt:lpstr>Courier New</vt:lpstr>
      <vt:lpstr>Modern No. 20</vt:lpstr>
      <vt:lpstr>Noto Symbol</vt:lpstr>
      <vt:lpstr>Wingdings</vt:lpstr>
      <vt:lpstr>Office Theme</vt:lpstr>
      <vt:lpstr>1_Office Theme</vt:lpstr>
      <vt:lpstr>PowerPoint Presentation</vt:lpstr>
      <vt:lpstr>Objetivo</vt:lpstr>
      <vt:lpstr>¿Qué es Raspberry Pi?</vt:lpstr>
      <vt:lpstr>¿Qué es? </vt:lpstr>
      <vt:lpstr>¿Cómo está compuesta?</vt:lpstr>
      <vt:lpstr>¿Qué SO utiliza?</vt:lpstr>
      <vt:lpstr>¿Cómo se programa?</vt:lpstr>
      <vt:lpstr>¿Qué son los GPIO?</vt:lpstr>
      <vt:lpstr>¿Qué Son Los Puertos GPIO? </vt:lpstr>
      <vt:lpstr>¿Cómo identificamos los puertos GPIO?</vt:lpstr>
      <vt:lpstr>¿Cómo interactuar con componentes digitales?</vt:lpstr>
      <vt:lpstr>Práctica</vt:lpstr>
      <vt:lpstr>Práctica - ¿Qué vamos a hacer?</vt:lpstr>
      <vt:lpstr>Práctica - ¿Qué vamos a hacer?</vt:lpstr>
      <vt:lpstr>Práctica - ¿Cómo lo vamos a hacer?</vt:lpstr>
      <vt:lpstr>Práctica – Configuración GPIO</vt:lpstr>
      <vt:lpstr>Práctica – I/O</vt:lpstr>
      <vt:lpstr>Práctica – PWM</vt:lpstr>
      <vt:lpstr>Diagrama de conexiones</vt:lpstr>
      <vt:lpstr>Práctica – Deploy</vt:lpstr>
      <vt:lpstr>Práctica – Run</vt:lpstr>
      <vt:lpstr>Preguntas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Santiago Esteban Diaz</cp:lastModifiedBy>
  <cp:revision>93</cp:revision>
  <dcterms:modified xsi:type="dcterms:W3CDTF">2018-09-12T16:00:21Z</dcterms:modified>
</cp:coreProperties>
</file>