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2" d="100"/>
          <a:sy n="72"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431A67D-D1A6-499A-9A0A-E8A336BB549C}" type="datetimeFigureOut">
              <a:rPr lang="es-CO" smtClean="0"/>
              <a:t>25/09/2023</a:t>
            </a:fld>
            <a:endParaRPr lang="es-CO"/>
          </a:p>
        </p:txBody>
      </p:sp>
      <p:sp>
        <p:nvSpPr>
          <p:cNvPr id="5" name="Footer Placeholder 4"/>
          <p:cNvSpPr>
            <a:spLocks noGrp="1"/>
          </p:cNvSpPr>
          <p:nvPr>
            <p:ph type="ftr" sz="quarter" idx="11"/>
          </p:nvPr>
        </p:nvSpPr>
        <p:spPr>
          <a:xfrm>
            <a:off x="1876424" y="5410201"/>
            <a:ext cx="5124886" cy="365125"/>
          </a:xfrm>
        </p:spPr>
        <p:txBody>
          <a:bodyPr/>
          <a:lstStyle/>
          <a:p>
            <a:endParaRPr lang="es-CO"/>
          </a:p>
        </p:txBody>
      </p:sp>
      <p:sp>
        <p:nvSpPr>
          <p:cNvPr id="6" name="Slide Number Placeholder 5"/>
          <p:cNvSpPr>
            <a:spLocks noGrp="1"/>
          </p:cNvSpPr>
          <p:nvPr>
            <p:ph type="sldNum" sz="quarter" idx="12"/>
          </p:nvPr>
        </p:nvSpPr>
        <p:spPr>
          <a:xfrm>
            <a:off x="9896911" y="5410199"/>
            <a:ext cx="771089" cy="365125"/>
          </a:xfrm>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4156865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213270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212019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5465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3727809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431A67D-D1A6-499A-9A0A-E8A336BB549C}" type="datetimeFigureOut">
              <a:rPr lang="es-CO" smtClean="0"/>
              <a:t>25/09/2023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409277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9431A67D-D1A6-499A-9A0A-E8A336BB549C}" type="datetimeFigureOut">
              <a:rPr lang="es-CO" smtClean="0"/>
              <a:t>25/09/2023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4250092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31A67D-D1A6-499A-9A0A-E8A336BB549C}" type="datetimeFigureOut">
              <a:rPr lang="es-CO" smtClean="0"/>
              <a:t>25/09/2023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128949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31A67D-D1A6-499A-9A0A-E8A336BB549C}" type="datetimeFigureOut">
              <a:rPr lang="es-CO" smtClean="0"/>
              <a:t>25/09/2023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2524720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431A67D-D1A6-499A-9A0A-E8A336BB549C}" type="datetimeFigureOut">
              <a:rPr lang="es-CO" smtClean="0"/>
              <a:t>25/09/2023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220770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431A67D-D1A6-499A-9A0A-E8A336BB549C}" type="datetimeFigureOut">
              <a:rPr lang="es-CO" smtClean="0"/>
              <a:t>25/09/2023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228195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3756132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431A67D-D1A6-499A-9A0A-E8A336BB549C}" type="datetimeFigureOut">
              <a:rPr lang="es-CO" smtClean="0"/>
              <a:t>25/09/2023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323727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431A67D-D1A6-499A-9A0A-E8A336BB549C}" type="datetimeFigureOut">
              <a:rPr lang="es-CO" smtClean="0"/>
              <a:t>25/09/2023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49954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1A67D-D1A6-499A-9A0A-E8A336BB549C}" type="datetimeFigureOut">
              <a:rPr lang="es-CO" smtClean="0"/>
              <a:t>25/09/2023</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1777893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141702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431A67D-D1A6-499A-9A0A-E8A336BB549C}" type="datetimeFigureOut">
              <a:rPr lang="es-CO" smtClean="0"/>
              <a:t>25/09/2023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B4926C8-01D7-4B4D-A422-5105B633FD9B}" type="slidenum">
              <a:rPr lang="es-CO" smtClean="0"/>
              <a:t>‹Nº›</a:t>
            </a:fld>
            <a:endParaRPr lang="es-CO"/>
          </a:p>
        </p:txBody>
      </p:sp>
    </p:spTree>
    <p:extLst>
      <p:ext uri="{BB962C8B-B14F-4D97-AF65-F5344CB8AC3E}">
        <p14:creationId xmlns:p14="http://schemas.microsoft.com/office/powerpoint/2010/main" val="4007440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31A67D-D1A6-499A-9A0A-E8A336BB549C}" type="datetimeFigureOut">
              <a:rPr lang="es-CO" smtClean="0"/>
              <a:t>25/09/2023</a:t>
            </a:fld>
            <a:endParaRPr lang="es-CO"/>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4926C8-01D7-4B4D-A422-5105B633FD9B}" type="slidenum">
              <a:rPr lang="es-CO" smtClean="0"/>
              <a:t>‹Nº›</a:t>
            </a:fld>
            <a:endParaRPr lang="es-CO"/>
          </a:p>
        </p:txBody>
      </p:sp>
    </p:spTree>
    <p:extLst>
      <p:ext uri="{BB962C8B-B14F-4D97-AF65-F5344CB8AC3E}">
        <p14:creationId xmlns:p14="http://schemas.microsoft.com/office/powerpoint/2010/main" val="168285011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23FC43-24E3-F172-E7E8-D14CB16679E5}"/>
              </a:ext>
            </a:extLst>
          </p:cNvPr>
          <p:cNvSpPr>
            <a:spLocks noGrp="1"/>
          </p:cNvSpPr>
          <p:nvPr>
            <p:ph type="ctrTitle"/>
          </p:nvPr>
        </p:nvSpPr>
        <p:spPr/>
        <p:txBody>
          <a:bodyPr/>
          <a:lstStyle/>
          <a:p>
            <a:r>
              <a:rPr lang="es-CO" dirty="0"/>
              <a:t>Estructura Norma ISO/IEC 9126</a:t>
            </a:r>
          </a:p>
        </p:txBody>
      </p:sp>
      <p:sp>
        <p:nvSpPr>
          <p:cNvPr id="3" name="Subtítulo 2">
            <a:extLst>
              <a:ext uri="{FF2B5EF4-FFF2-40B4-BE49-F238E27FC236}">
                <a16:creationId xmlns:a16="http://schemas.microsoft.com/office/drawing/2014/main" id="{794D5BA5-33F2-0825-AFDB-A1C202E4BE83}"/>
              </a:ext>
            </a:extLst>
          </p:cNvPr>
          <p:cNvSpPr>
            <a:spLocks noGrp="1"/>
          </p:cNvSpPr>
          <p:nvPr>
            <p:ph type="subTitle" idx="1"/>
          </p:nvPr>
        </p:nvSpPr>
        <p:spPr/>
        <p:txBody>
          <a:bodyPr/>
          <a:lstStyle/>
          <a:p>
            <a:r>
              <a:rPr lang="es-ES" dirty="0"/>
              <a:t>Presentado por : Álvaro Santiago Suarez lagos </a:t>
            </a:r>
          </a:p>
          <a:p>
            <a:r>
              <a:rPr lang="pt-BR" dirty="0"/>
              <a:t>CA L I D A D  D E  S O F T W A R E </a:t>
            </a:r>
          </a:p>
          <a:p>
            <a:r>
              <a:rPr lang="pt-BR" dirty="0"/>
              <a:t>Grupo: 2 0 2 0 1 6 9 0 3 _ 1 5</a:t>
            </a:r>
            <a:endParaRPr lang="es-ES" dirty="0"/>
          </a:p>
          <a:p>
            <a:endParaRPr lang="es-CO" dirty="0"/>
          </a:p>
        </p:txBody>
      </p:sp>
    </p:spTree>
    <p:extLst>
      <p:ext uri="{BB962C8B-B14F-4D97-AF65-F5344CB8AC3E}">
        <p14:creationId xmlns:p14="http://schemas.microsoft.com/office/powerpoint/2010/main" val="50960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276ADC9-124E-94F5-5952-325CD5941CD6}"/>
              </a:ext>
            </a:extLst>
          </p:cNvPr>
          <p:cNvSpPr>
            <a:spLocks noGrp="1"/>
          </p:cNvSpPr>
          <p:nvPr>
            <p:ph idx="1"/>
          </p:nvPr>
        </p:nvSpPr>
        <p:spPr>
          <a:xfrm>
            <a:off x="1143000" y="831504"/>
            <a:ext cx="9905999" cy="3541714"/>
          </a:xfrm>
        </p:spPr>
        <p:txBody>
          <a:bodyPr>
            <a:normAutofit fontScale="25000" lnSpcReduction="20000"/>
          </a:bodyPr>
          <a:lstStyle/>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Generar Resultados y Conclusiones:</a:t>
            </a:r>
            <a:endParaRPr lang="es-ES" sz="5600" b="0" i="0" dirty="0">
              <a:effectLst/>
              <a:latin typeface="Times New Roman" panose="02020603050405020304" pitchFamily="18" charset="0"/>
              <a:cs typeface="Times New Roman" panose="02020603050405020304" pitchFamily="18" charset="0"/>
            </a:endParaRPr>
          </a:p>
          <a:p>
            <a:pPr marL="457200" lvl="1" indent="0" algn="l">
              <a:buNone/>
            </a:pPr>
            <a:r>
              <a:rPr lang="es-ES" sz="5600" b="0" i="0" dirty="0">
                <a:effectLst/>
                <a:latin typeface="Times New Roman" panose="02020603050405020304" pitchFamily="18" charset="0"/>
                <a:cs typeface="Times New Roman" panose="02020603050405020304" pitchFamily="18" charset="0"/>
              </a:rPr>
              <a:t>Con base en el análisis de datos, se generan resultados y conclusiones. Estos resultados deben ser claros y objetivos, y pueden incluir métricas, informes o recomendaciones.</a:t>
            </a:r>
          </a:p>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Comunicar los Resultados:</a:t>
            </a:r>
            <a:endParaRPr lang="es-ES" sz="5600" b="0" i="0" dirty="0">
              <a:effectLst/>
              <a:latin typeface="Times New Roman" panose="02020603050405020304" pitchFamily="18" charset="0"/>
              <a:cs typeface="Times New Roman" panose="02020603050405020304" pitchFamily="18" charset="0"/>
            </a:endParaRPr>
          </a:p>
          <a:p>
            <a:pPr marL="457200" lvl="1" indent="0" algn="l">
              <a:buNone/>
            </a:pPr>
            <a:r>
              <a:rPr lang="es-ES" sz="5600" b="0" i="0" dirty="0">
                <a:effectLst/>
                <a:latin typeface="Times New Roman" panose="02020603050405020304" pitchFamily="18" charset="0"/>
                <a:cs typeface="Times New Roman" panose="02020603050405020304" pitchFamily="18" charset="0"/>
              </a:rPr>
              <a:t>Los resultados y conclusiones de la evaluación se comunican a las partes interesadas relevantes. Esto puede incluir a los responsables del proyecto, a los usuarios finales o a cualquier otra persona que tenga un interés en los resultados.</a:t>
            </a:r>
          </a:p>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Tomar Acciones Correctivas:</a:t>
            </a:r>
            <a:endParaRPr lang="es-ES" sz="5600" b="0" i="0" dirty="0">
              <a:effectLst/>
              <a:latin typeface="Times New Roman" panose="02020603050405020304" pitchFamily="18" charset="0"/>
              <a:cs typeface="Times New Roman" panose="02020603050405020304" pitchFamily="18" charset="0"/>
            </a:endParaRPr>
          </a:p>
          <a:p>
            <a:pPr marL="457200" lvl="1" indent="0" algn="l">
              <a:buNone/>
            </a:pPr>
            <a:r>
              <a:rPr lang="es-ES" sz="5600" b="0" i="0" dirty="0">
                <a:effectLst/>
                <a:latin typeface="Times New Roman" panose="02020603050405020304" pitchFamily="18" charset="0"/>
                <a:cs typeface="Times New Roman" panose="02020603050405020304" pitchFamily="18" charset="0"/>
              </a:rPr>
              <a:t>Si la evaluación revela problemas o áreas de mejora, es importante tomar acciones correctivas. Esto puede implicar la implementación de cambios en el producto o proceso evaluado.</a:t>
            </a:r>
          </a:p>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Reevaluación (Opcional):</a:t>
            </a:r>
            <a:endParaRPr lang="es-ES" sz="5600" b="0" i="0" dirty="0">
              <a:effectLst/>
              <a:latin typeface="Times New Roman" panose="02020603050405020304" pitchFamily="18" charset="0"/>
              <a:cs typeface="Times New Roman" panose="02020603050405020304" pitchFamily="18" charset="0"/>
            </a:endParaRPr>
          </a:p>
          <a:p>
            <a:pPr marL="457200" lvl="1" indent="0" algn="l">
              <a:buNone/>
            </a:pPr>
            <a:r>
              <a:rPr lang="es-ES" sz="5600" b="0" i="0" dirty="0">
                <a:effectLst/>
                <a:latin typeface="Times New Roman" panose="02020603050405020304" pitchFamily="18" charset="0"/>
                <a:cs typeface="Times New Roman" panose="02020603050405020304" pitchFamily="18" charset="0"/>
              </a:rPr>
              <a:t>En algunos casos, puede ser necesario realizar una reevaluación después de tomar acciones correctivas para asegurarse de que se han abordado los problemas identificados inicialmente.</a:t>
            </a:r>
          </a:p>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Documentación:</a:t>
            </a:r>
            <a:endParaRPr lang="es-ES" sz="5600" b="0" i="0" dirty="0">
              <a:effectLst/>
              <a:latin typeface="Times New Roman" panose="02020603050405020304" pitchFamily="18" charset="0"/>
              <a:cs typeface="Times New Roman" panose="02020603050405020304" pitchFamily="18" charset="0"/>
            </a:endParaRPr>
          </a:p>
          <a:p>
            <a:pPr marL="457200" lvl="1" indent="0" algn="l">
              <a:buNone/>
            </a:pPr>
            <a:r>
              <a:rPr lang="es-ES" sz="5600" b="0" i="0" dirty="0">
                <a:effectLst/>
                <a:latin typeface="Times New Roman" panose="02020603050405020304" pitchFamily="18" charset="0"/>
                <a:cs typeface="Times New Roman" panose="02020603050405020304" pitchFamily="18" charset="0"/>
              </a:rPr>
              <a:t>Todos los aspectos del proceso de evaluación, incluidos los objetivos, la metodología, los datos recopilados, los resultados y las acciones tomadas, deben documentarse adecuadamente para futuras referencias y auditorías.</a:t>
            </a:r>
          </a:p>
          <a:p>
            <a:pPr algn="l">
              <a:buFont typeface="+mj-lt"/>
              <a:buAutoNum type="arabicPeriod"/>
            </a:pPr>
            <a:r>
              <a:rPr lang="es-ES" sz="5600" b="1" i="0" dirty="0">
                <a:effectLst/>
                <a:latin typeface="Times New Roman" panose="02020603050405020304" pitchFamily="18" charset="0"/>
                <a:cs typeface="Times New Roman" panose="02020603050405020304" pitchFamily="18" charset="0"/>
              </a:rPr>
              <a:t>Seguimiento Continuo:</a:t>
            </a:r>
            <a:endParaRPr lang="es-ES" sz="56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s-ES" sz="5600" b="0" i="0" dirty="0">
                <a:effectLst/>
                <a:latin typeface="Times New Roman" panose="02020603050405020304" pitchFamily="18" charset="0"/>
                <a:cs typeface="Times New Roman" panose="02020603050405020304" pitchFamily="18" charset="0"/>
              </a:rPr>
              <a:t>La evaluación no es un evento único; es un proceso continuo. Se debe establecer un seguimiento continuo para garantizar que se mantenga la calidad, el rendimiento o el cumplimiento a lo largo del tiempo.</a:t>
            </a:r>
          </a:p>
          <a:p>
            <a:endParaRPr lang="es-CO" dirty="0"/>
          </a:p>
        </p:txBody>
      </p:sp>
    </p:spTree>
    <p:extLst>
      <p:ext uri="{BB962C8B-B14F-4D97-AF65-F5344CB8AC3E}">
        <p14:creationId xmlns:p14="http://schemas.microsoft.com/office/powerpoint/2010/main" val="264346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02FF3495-DE80-C4D0-A0B7-56934A98A691}"/>
              </a:ext>
            </a:extLst>
          </p:cNvPr>
          <p:cNvPicPr>
            <a:picLocks noChangeAspect="1"/>
          </p:cNvPicPr>
          <p:nvPr/>
        </p:nvPicPr>
        <p:blipFill>
          <a:blip r:embed="rId2"/>
          <a:stretch>
            <a:fillRect/>
          </a:stretch>
        </p:blipFill>
        <p:spPr>
          <a:xfrm>
            <a:off x="2729948" y="1669774"/>
            <a:ext cx="6361043" cy="3657599"/>
          </a:xfrm>
          <a:prstGeom prst="rect">
            <a:avLst/>
          </a:prstGeom>
        </p:spPr>
      </p:pic>
    </p:spTree>
    <p:extLst>
      <p:ext uri="{BB962C8B-B14F-4D97-AF65-F5344CB8AC3E}">
        <p14:creationId xmlns:p14="http://schemas.microsoft.com/office/powerpoint/2010/main" val="361715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5834C-F13B-36EE-F967-19C8390AB87D}"/>
              </a:ext>
            </a:extLst>
          </p:cNvPr>
          <p:cNvSpPr>
            <a:spLocks noGrp="1"/>
          </p:cNvSpPr>
          <p:nvPr>
            <p:ph type="title"/>
          </p:nvPr>
        </p:nvSpPr>
        <p:spPr/>
        <p:txBody>
          <a:bodyPr/>
          <a:lstStyle/>
          <a:p>
            <a:pPr algn="ctr"/>
            <a:r>
              <a:rPr lang="es-ES" dirty="0"/>
              <a:t>Referencias </a:t>
            </a:r>
            <a:r>
              <a:rPr lang="es-ES" dirty="0" err="1"/>
              <a:t>bibliograficas</a:t>
            </a:r>
            <a:endParaRPr lang="es-CO" dirty="0"/>
          </a:p>
        </p:txBody>
      </p:sp>
      <p:sp>
        <p:nvSpPr>
          <p:cNvPr id="7" name="Marcador de contenido 6">
            <a:extLst>
              <a:ext uri="{FF2B5EF4-FFF2-40B4-BE49-F238E27FC236}">
                <a16:creationId xmlns:a16="http://schemas.microsoft.com/office/drawing/2014/main" id="{58CB8A35-16AB-991E-42E7-177B51B87365}"/>
              </a:ext>
            </a:extLst>
          </p:cNvPr>
          <p:cNvSpPr>
            <a:spLocks noGrp="1"/>
          </p:cNvSpPr>
          <p:nvPr>
            <p:ph idx="1"/>
          </p:nvPr>
        </p:nvSpPr>
        <p:spPr/>
        <p:txBody>
          <a:bodyPr/>
          <a:lstStyle/>
          <a:p>
            <a:pPr algn="just"/>
            <a:r>
              <a:rPr lang="es-CO" sz="1800" b="0" i="0" dirty="0">
                <a:effectLst/>
                <a:latin typeface="Times New Roman" panose="02020603050405020304" pitchFamily="18" charset="0"/>
                <a:cs typeface="Times New Roman" panose="02020603050405020304" pitchFamily="18" charset="0"/>
              </a:rPr>
              <a:t>https://bibliotecavirtual.unad.edu.co/login?url=http://search.ebscohost.com/login.aspx?direct=true&amp;db=aci&amp;AN=82744597&amp;lang=es&amp;site=eds-live&amp;scope=site . </a:t>
            </a:r>
          </a:p>
          <a:p>
            <a:pPr algn="just"/>
            <a:r>
              <a:rPr lang="es-CO" sz="1800" b="0" i="0" dirty="0">
                <a:effectLst/>
                <a:latin typeface="Times New Roman" panose="02020603050405020304" pitchFamily="18" charset="0"/>
                <a:cs typeface="Times New Roman" panose="02020603050405020304" pitchFamily="18" charset="0"/>
              </a:rPr>
              <a:t>https://search.ebscohost.com/login.aspx?direct=true&amp;db=edsdnp&amp;AN=edsdnp.4036670ART&amp;lang=es&amp;site=eds-live&amp;scope=site .</a:t>
            </a:r>
          </a:p>
          <a:p>
            <a:endParaRPr lang="es-CO" dirty="0"/>
          </a:p>
        </p:txBody>
      </p:sp>
    </p:spTree>
    <p:extLst>
      <p:ext uri="{BB962C8B-B14F-4D97-AF65-F5344CB8AC3E}">
        <p14:creationId xmlns:p14="http://schemas.microsoft.com/office/powerpoint/2010/main" val="208018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DD002-F62B-F127-F600-7DF286C76BEC}"/>
              </a:ext>
            </a:extLst>
          </p:cNvPr>
          <p:cNvSpPr>
            <a:spLocks noGrp="1"/>
          </p:cNvSpPr>
          <p:nvPr>
            <p:ph type="title"/>
          </p:nvPr>
        </p:nvSpPr>
        <p:spPr/>
        <p:txBody>
          <a:bodyPr/>
          <a:lstStyle/>
          <a:p>
            <a:pPr algn="ctr"/>
            <a:r>
              <a:rPr lang="es-ES" dirty="0"/>
              <a:t>Calidad </a:t>
            </a:r>
            <a:endParaRPr lang="es-CO" dirty="0"/>
          </a:p>
        </p:txBody>
      </p:sp>
      <p:sp>
        <p:nvSpPr>
          <p:cNvPr id="3" name="Marcador de contenido 2">
            <a:extLst>
              <a:ext uri="{FF2B5EF4-FFF2-40B4-BE49-F238E27FC236}">
                <a16:creationId xmlns:a16="http://schemas.microsoft.com/office/drawing/2014/main" id="{805E0B84-6F74-1775-22DD-9893AAAE6C23}"/>
              </a:ext>
            </a:extLst>
          </p:cNvPr>
          <p:cNvSpPr>
            <a:spLocks noGrp="1"/>
          </p:cNvSpPr>
          <p:nvPr>
            <p:ph idx="1"/>
          </p:nvPr>
        </p:nvSpPr>
        <p:spPr>
          <a:xfrm>
            <a:off x="743847" y="1658143"/>
            <a:ext cx="5921997" cy="3541714"/>
          </a:xfrm>
        </p:spPr>
        <p:txBody>
          <a:bodyPr>
            <a:normAutofit fontScale="92500" lnSpcReduction="10000"/>
          </a:bodyPr>
          <a:lstStyle/>
          <a:p>
            <a:endParaRPr lang="es-ES" dirty="0"/>
          </a:p>
          <a:p>
            <a:r>
              <a:rPr lang="es-ES" dirty="0"/>
              <a:t>La calidad en el software se refiere a la medida en que un programa cumple con los estándares de rendimiento, confiabilidad, usabilidad y seguridad, entre otros. Lograr la calidad en el software es un objetivo fundamental en el desarrollo de aplicaciones y sistemas para garantizar la satisfacción de los usuarios y el éxito del proyecto.</a:t>
            </a:r>
            <a:endParaRPr lang="es-CO" dirty="0"/>
          </a:p>
        </p:txBody>
      </p:sp>
      <p:pic>
        <p:nvPicPr>
          <p:cNvPr id="4" name="Imagen 3">
            <a:extLst>
              <a:ext uri="{FF2B5EF4-FFF2-40B4-BE49-F238E27FC236}">
                <a16:creationId xmlns:a16="http://schemas.microsoft.com/office/drawing/2014/main" id="{37E19F38-91EF-F354-AA1A-46864595AB78}"/>
              </a:ext>
            </a:extLst>
          </p:cNvPr>
          <p:cNvPicPr>
            <a:picLocks noChangeAspect="1"/>
          </p:cNvPicPr>
          <p:nvPr/>
        </p:nvPicPr>
        <p:blipFill>
          <a:blip r:embed="rId2"/>
          <a:stretch>
            <a:fillRect/>
          </a:stretch>
        </p:blipFill>
        <p:spPr>
          <a:xfrm>
            <a:off x="7427877" y="2097088"/>
            <a:ext cx="2857500" cy="3140765"/>
          </a:xfrm>
          <a:prstGeom prst="rect">
            <a:avLst/>
          </a:prstGeom>
        </p:spPr>
      </p:pic>
    </p:spTree>
    <p:extLst>
      <p:ext uri="{BB962C8B-B14F-4D97-AF65-F5344CB8AC3E}">
        <p14:creationId xmlns:p14="http://schemas.microsoft.com/office/powerpoint/2010/main" val="91596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4AC7D-92CB-A18D-8FD3-F07D497B89C1}"/>
              </a:ext>
            </a:extLst>
          </p:cNvPr>
          <p:cNvSpPr>
            <a:spLocks noGrp="1"/>
          </p:cNvSpPr>
          <p:nvPr>
            <p:ph type="title"/>
          </p:nvPr>
        </p:nvSpPr>
        <p:spPr>
          <a:xfrm>
            <a:off x="1141413" y="463826"/>
            <a:ext cx="9905998" cy="1633262"/>
          </a:xfrm>
        </p:spPr>
        <p:txBody>
          <a:bodyPr>
            <a:normAutofit fontScale="90000"/>
          </a:bodyPr>
          <a:lstStyle/>
          <a:p>
            <a:r>
              <a:rPr lang="es-ES" sz="3100" dirty="0"/>
              <a:t>para determinar si un sitio web o una aplicación lo es.</a:t>
            </a:r>
            <a:br>
              <a:rPr lang="es-ES" sz="3100" dirty="0"/>
            </a:br>
            <a:r>
              <a:rPr lang="es-ES" sz="3100" dirty="0"/>
              <a:t>Debemos producir un producto de alta calidad.</a:t>
            </a:r>
            <a:br>
              <a:rPr lang="es-ES" sz="3100" dirty="0"/>
            </a:br>
            <a:r>
              <a:rPr lang="es-ES" sz="3100" dirty="0" err="1"/>
              <a:t>preguntanos</a:t>
            </a:r>
            <a:r>
              <a:rPr lang="es-ES" sz="3100" dirty="0"/>
              <a:t>.</a:t>
            </a:r>
            <a:br>
              <a:rPr lang="es-ES" dirty="0"/>
            </a:br>
            <a:endParaRPr lang="es-CO" dirty="0"/>
          </a:p>
        </p:txBody>
      </p:sp>
      <p:sp>
        <p:nvSpPr>
          <p:cNvPr id="3" name="Marcador de contenido 2">
            <a:extLst>
              <a:ext uri="{FF2B5EF4-FFF2-40B4-BE49-F238E27FC236}">
                <a16:creationId xmlns:a16="http://schemas.microsoft.com/office/drawing/2014/main" id="{FE0665F2-097F-03C9-9464-1A88B4652BD4}"/>
              </a:ext>
            </a:extLst>
          </p:cNvPr>
          <p:cNvSpPr>
            <a:spLocks noGrp="1"/>
          </p:cNvSpPr>
          <p:nvPr>
            <p:ph idx="1"/>
          </p:nvPr>
        </p:nvSpPr>
        <p:spPr>
          <a:xfrm>
            <a:off x="1141412" y="2249487"/>
            <a:ext cx="5762971" cy="3541714"/>
          </a:xfrm>
        </p:spPr>
        <p:txBody>
          <a:bodyPr/>
          <a:lstStyle/>
          <a:p>
            <a:r>
              <a:rPr lang="es-ES" dirty="0"/>
              <a:t>¿Está bien construido?</a:t>
            </a:r>
          </a:p>
          <a:p>
            <a:r>
              <a:rPr lang="es-ES" dirty="0"/>
              <a:t> ¿Responder apropiadamente a los requerimientos delos cliente?</a:t>
            </a:r>
          </a:p>
          <a:p>
            <a:r>
              <a:rPr lang="es-ES" dirty="0"/>
              <a:t> ¿Funciona de acuerdo a lo esperado y solicitado por el cliente? </a:t>
            </a:r>
            <a:endParaRPr lang="es-CO" dirty="0"/>
          </a:p>
        </p:txBody>
      </p:sp>
      <p:pic>
        <p:nvPicPr>
          <p:cNvPr id="4" name="Imagen 3">
            <a:extLst>
              <a:ext uri="{FF2B5EF4-FFF2-40B4-BE49-F238E27FC236}">
                <a16:creationId xmlns:a16="http://schemas.microsoft.com/office/drawing/2014/main" id="{C82010B4-0FFE-3AA3-FF98-5866B1D5733C}"/>
              </a:ext>
            </a:extLst>
          </p:cNvPr>
          <p:cNvPicPr>
            <a:picLocks noChangeAspect="1"/>
          </p:cNvPicPr>
          <p:nvPr/>
        </p:nvPicPr>
        <p:blipFill>
          <a:blip r:embed="rId2"/>
          <a:stretch>
            <a:fillRect/>
          </a:stretch>
        </p:blipFill>
        <p:spPr>
          <a:xfrm>
            <a:off x="6904383" y="1868557"/>
            <a:ext cx="3975652" cy="3074504"/>
          </a:xfrm>
          <a:prstGeom prst="rect">
            <a:avLst/>
          </a:prstGeom>
        </p:spPr>
      </p:pic>
    </p:spTree>
    <p:extLst>
      <p:ext uri="{BB962C8B-B14F-4D97-AF65-F5344CB8AC3E}">
        <p14:creationId xmlns:p14="http://schemas.microsoft.com/office/powerpoint/2010/main" val="29821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DEB4DD-F2BE-38A2-DC64-F3F5DC54EE6C}"/>
              </a:ext>
            </a:extLst>
          </p:cNvPr>
          <p:cNvSpPr>
            <a:spLocks noGrp="1"/>
          </p:cNvSpPr>
          <p:nvPr>
            <p:ph idx="1"/>
          </p:nvPr>
        </p:nvSpPr>
        <p:spPr>
          <a:xfrm>
            <a:off x="1143001" y="1166191"/>
            <a:ext cx="5734878" cy="3856384"/>
          </a:xfrm>
        </p:spPr>
        <p:txBody>
          <a:bodyPr>
            <a:normAutofit fontScale="47500" lnSpcReduction="20000"/>
          </a:bodyPr>
          <a:lstStyle/>
          <a:p>
            <a:pPr algn="just"/>
            <a:r>
              <a:rPr lang="es-ES" sz="3400" dirty="0">
                <a:latin typeface="Times New Roman" panose="02020603050405020304" pitchFamily="18" charset="0"/>
                <a:cs typeface="Times New Roman" panose="02020603050405020304" pitchFamily="18" charset="0"/>
              </a:rPr>
              <a:t>Podemos evaluar el calibre.</a:t>
            </a:r>
          </a:p>
          <a:p>
            <a:pPr algn="just"/>
            <a:r>
              <a:rPr lang="es-ES" sz="3400" dirty="0">
                <a:latin typeface="Times New Roman" panose="02020603050405020304" pitchFamily="18" charset="0"/>
                <a:cs typeface="Times New Roman" panose="02020603050405020304" pitchFamily="18" charset="0"/>
              </a:rPr>
              <a:t>desde diferentes ángulos.</a:t>
            </a:r>
          </a:p>
          <a:p>
            <a:pPr algn="just"/>
            <a:r>
              <a:rPr lang="es-ES" sz="3400" dirty="0">
                <a:latin typeface="Times New Roman" panose="02020603050405020304" pitchFamily="18" charset="0"/>
                <a:cs typeface="Times New Roman" panose="02020603050405020304" pitchFamily="18" charset="0"/>
              </a:rPr>
              <a:t>Es cuantificable desde algunos ángulos, internamente.</a:t>
            </a:r>
          </a:p>
          <a:p>
            <a:pPr algn="just"/>
            <a:r>
              <a:rPr lang="es-ES" sz="3400" dirty="0">
                <a:latin typeface="Times New Roman" panose="02020603050405020304" pitchFamily="18" charset="0"/>
                <a:cs typeface="Times New Roman" panose="02020603050405020304" pitchFamily="18" charset="0"/>
              </a:rPr>
              <a:t>el código, entre otras cualidades inherentes.</a:t>
            </a:r>
          </a:p>
          <a:p>
            <a:pPr algn="just"/>
            <a:r>
              <a:rPr lang="es-ES" sz="3400" dirty="0">
                <a:latin typeface="Times New Roman" panose="02020603050405020304" pitchFamily="18" charset="0"/>
                <a:cs typeface="Times New Roman" panose="02020603050405020304" pitchFamily="18" charset="0"/>
              </a:rPr>
              <a:t>fuente.</a:t>
            </a:r>
          </a:p>
          <a:p>
            <a:pPr algn="just"/>
            <a:r>
              <a:rPr lang="es-ES" sz="3400" dirty="0">
                <a:latin typeface="Times New Roman" panose="02020603050405020304" pitchFamily="18" charset="0"/>
                <a:cs typeface="Times New Roman" panose="02020603050405020304" pitchFamily="18" charset="0"/>
              </a:rPr>
              <a:t>EXTERNO: El comportamiento en el que es observable.</a:t>
            </a:r>
          </a:p>
          <a:p>
            <a:pPr algn="just"/>
            <a:r>
              <a:rPr lang="es-ES" sz="3400" dirty="0">
                <a:latin typeface="Times New Roman" panose="02020603050405020304" pitchFamily="18" charset="0"/>
                <a:cs typeface="Times New Roman" panose="02020603050405020304" pitchFamily="18" charset="0"/>
              </a:rPr>
              <a:t>transporta el producto al lugar de prueba.</a:t>
            </a:r>
          </a:p>
          <a:p>
            <a:pPr algn="just"/>
            <a:r>
              <a:rPr lang="es-ES" sz="3400" dirty="0">
                <a:latin typeface="Times New Roman" panose="02020603050405020304" pitchFamily="18" charset="0"/>
                <a:cs typeface="Times New Roman" panose="02020603050405020304" pitchFamily="18" charset="0"/>
              </a:rPr>
              <a:t>Sólo ocurre cuando se utiliza de forma eficaz.</a:t>
            </a:r>
          </a:p>
          <a:p>
            <a:pPr algn="just"/>
            <a:r>
              <a:rPr lang="es-ES" sz="3400" dirty="0">
                <a:latin typeface="Times New Roman" panose="02020603050405020304" pitchFamily="18" charset="0"/>
                <a:cs typeface="Times New Roman" panose="02020603050405020304" pitchFamily="18" charset="0"/>
              </a:rPr>
              <a:t>componente de usuario.</a:t>
            </a:r>
          </a:p>
          <a:p>
            <a:endParaRPr lang="es-CO" dirty="0"/>
          </a:p>
        </p:txBody>
      </p:sp>
      <p:pic>
        <p:nvPicPr>
          <p:cNvPr id="4" name="Imagen 3">
            <a:extLst>
              <a:ext uri="{FF2B5EF4-FFF2-40B4-BE49-F238E27FC236}">
                <a16:creationId xmlns:a16="http://schemas.microsoft.com/office/drawing/2014/main" id="{C257C898-1395-FD0A-B0E9-B9E4AACD0A7A}"/>
              </a:ext>
            </a:extLst>
          </p:cNvPr>
          <p:cNvPicPr>
            <a:picLocks noChangeAspect="1"/>
          </p:cNvPicPr>
          <p:nvPr/>
        </p:nvPicPr>
        <p:blipFill>
          <a:blip r:embed="rId2"/>
          <a:stretch>
            <a:fillRect/>
          </a:stretch>
        </p:blipFill>
        <p:spPr>
          <a:xfrm>
            <a:off x="6877879" y="1338470"/>
            <a:ext cx="3816625" cy="3021495"/>
          </a:xfrm>
          <a:prstGeom prst="rect">
            <a:avLst/>
          </a:prstGeom>
        </p:spPr>
      </p:pic>
    </p:spTree>
    <p:extLst>
      <p:ext uri="{BB962C8B-B14F-4D97-AF65-F5344CB8AC3E}">
        <p14:creationId xmlns:p14="http://schemas.microsoft.com/office/powerpoint/2010/main" val="298342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CC1B9-3D65-3E99-F38A-EF76ED9CE887}"/>
              </a:ext>
            </a:extLst>
          </p:cNvPr>
          <p:cNvSpPr>
            <a:spLocks noGrp="1"/>
          </p:cNvSpPr>
          <p:nvPr>
            <p:ph type="title"/>
          </p:nvPr>
        </p:nvSpPr>
        <p:spPr/>
        <p:txBody>
          <a:bodyPr/>
          <a:lstStyle/>
          <a:p>
            <a:r>
              <a:rPr lang="es-ES" dirty="0"/>
              <a:t>Modelo de Calidad Interna y Externa</a:t>
            </a:r>
            <a:endParaRPr lang="es-CO" dirty="0"/>
          </a:p>
        </p:txBody>
      </p:sp>
      <p:sp>
        <p:nvSpPr>
          <p:cNvPr id="3" name="Marcador de contenido 2">
            <a:extLst>
              <a:ext uri="{FF2B5EF4-FFF2-40B4-BE49-F238E27FC236}">
                <a16:creationId xmlns:a16="http://schemas.microsoft.com/office/drawing/2014/main" id="{13A18A37-0839-D520-B506-F16B356B721E}"/>
              </a:ext>
            </a:extLst>
          </p:cNvPr>
          <p:cNvSpPr>
            <a:spLocks noGrp="1"/>
          </p:cNvSpPr>
          <p:nvPr>
            <p:ph idx="1"/>
          </p:nvPr>
        </p:nvSpPr>
        <p:spPr/>
        <p:txBody>
          <a:bodyPr>
            <a:normAutofit fontScale="47500" lnSpcReduction="20000"/>
          </a:bodyPr>
          <a:lstStyle/>
          <a:p>
            <a:pPr algn="l"/>
            <a:r>
              <a:rPr lang="es-ES" sz="2300" b="1" i="0" dirty="0">
                <a:effectLst/>
                <a:latin typeface="Times New Roman" panose="02020603050405020304" pitchFamily="18" charset="0"/>
                <a:cs typeface="Times New Roman" panose="02020603050405020304" pitchFamily="18" charset="0"/>
              </a:rPr>
              <a:t>Modelo de Calidad Interna:</a:t>
            </a:r>
            <a:endParaRPr lang="es-ES" sz="2300" b="0" i="0" dirty="0">
              <a:effectLst/>
              <a:latin typeface="Times New Roman" panose="02020603050405020304" pitchFamily="18" charset="0"/>
              <a:cs typeface="Times New Roman" panose="02020603050405020304" pitchFamily="18" charset="0"/>
            </a:endParaRPr>
          </a:p>
          <a:p>
            <a:pPr algn="l"/>
            <a:r>
              <a:rPr lang="es-ES" sz="2300" b="0" i="0" dirty="0">
                <a:effectLst/>
                <a:latin typeface="Times New Roman" panose="02020603050405020304" pitchFamily="18" charset="0"/>
                <a:cs typeface="Times New Roman" panose="02020603050405020304" pitchFamily="18" charset="0"/>
              </a:rPr>
              <a:t>El modelo de calidad interna se centra en la calidad del software durante su desarrollo y no está directamente relacionado con la percepción del usuario final. Evalúa aspectos que se pueden medir y controlar internamente en el proceso de desarrollo. Algunos de los factores clave evaluados en este modelo incluyen:</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Mantenibilidad:</a:t>
            </a:r>
            <a:r>
              <a:rPr lang="es-ES" sz="2300" b="0" i="0" dirty="0">
                <a:effectLst/>
                <a:latin typeface="Times New Roman" panose="02020603050405020304" pitchFamily="18" charset="0"/>
                <a:cs typeface="Times New Roman" panose="02020603050405020304" pitchFamily="18" charset="0"/>
              </a:rPr>
              <a:t> Se refiere a la facilidad con la que el software se puede mantener, modificar y actualizar. Esto implica evaluar la legibilidad del código, la modularidad y la documentación.</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Eficiencia:</a:t>
            </a:r>
            <a:r>
              <a:rPr lang="es-ES" sz="2300" b="0" i="0" dirty="0">
                <a:effectLst/>
                <a:latin typeface="Times New Roman" panose="02020603050405020304" pitchFamily="18" charset="0"/>
                <a:cs typeface="Times New Roman" panose="02020603050405020304" pitchFamily="18" charset="0"/>
              </a:rPr>
              <a:t> Evalúa cómo el software utiliza los recursos del sistema, como la memoria y la capacidad de procesamiento, para llevar a cabo sus tareas de manera eficiente.</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Fiabilidad:</a:t>
            </a:r>
            <a:r>
              <a:rPr lang="es-ES" sz="2300" b="0" i="0" dirty="0">
                <a:effectLst/>
                <a:latin typeface="Times New Roman" panose="02020603050405020304" pitchFamily="18" charset="0"/>
                <a:cs typeface="Times New Roman" panose="02020603050405020304" pitchFamily="18" charset="0"/>
              </a:rPr>
              <a:t> Mide la capacidad del software para funcionar sin errores o fallas, lo que incluye la detección y manejo de excepciones.</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Portabilidad:</a:t>
            </a:r>
            <a:r>
              <a:rPr lang="es-ES" sz="2300" b="0" i="0" dirty="0">
                <a:effectLst/>
                <a:latin typeface="Times New Roman" panose="02020603050405020304" pitchFamily="18" charset="0"/>
                <a:cs typeface="Times New Roman" panose="02020603050405020304" pitchFamily="18" charset="0"/>
              </a:rPr>
              <a:t> Evalúa la capacidad del software para funcionar en diferentes entornos y plataformas.</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Claridad del Código:</a:t>
            </a:r>
            <a:r>
              <a:rPr lang="es-ES" sz="2300" b="0" i="0" dirty="0">
                <a:effectLst/>
                <a:latin typeface="Times New Roman" panose="02020603050405020304" pitchFamily="18" charset="0"/>
                <a:cs typeface="Times New Roman" panose="02020603050405020304" pitchFamily="18" charset="0"/>
              </a:rPr>
              <a:t> Se refiere a la facilidad de entender el código fuente, lo que incluye la coherencia de la estructura y el uso de convenciones de nomenclatura.</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Seguridad:</a:t>
            </a:r>
            <a:r>
              <a:rPr lang="es-ES" sz="2300" b="0" i="0" dirty="0">
                <a:effectLst/>
                <a:latin typeface="Times New Roman" panose="02020603050405020304" pitchFamily="18" charset="0"/>
                <a:cs typeface="Times New Roman" panose="02020603050405020304" pitchFamily="18" charset="0"/>
              </a:rPr>
              <a:t> Evalúa cómo el software maneja la seguridad de los datos y protege contra vulnerabilidades conocidas.</a:t>
            </a:r>
          </a:p>
          <a:p>
            <a:pPr algn="l">
              <a:buFont typeface="Arial" panose="020B0604020202020204" pitchFamily="34" charset="0"/>
              <a:buChar char="•"/>
            </a:pPr>
            <a:r>
              <a:rPr lang="es-ES" sz="2300" b="1" i="0" dirty="0">
                <a:effectLst/>
                <a:latin typeface="Times New Roman" panose="02020603050405020304" pitchFamily="18" charset="0"/>
                <a:cs typeface="Times New Roman" panose="02020603050405020304" pitchFamily="18" charset="0"/>
              </a:rPr>
              <a:t>Cumplimiento de estándares de desarrollo:</a:t>
            </a:r>
            <a:r>
              <a:rPr lang="es-ES" sz="2300" b="0" i="0" dirty="0">
                <a:effectLst/>
                <a:latin typeface="Times New Roman" panose="02020603050405020304" pitchFamily="18" charset="0"/>
                <a:cs typeface="Times New Roman" panose="02020603050405020304" pitchFamily="18" charset="0"/>
              </a:rPr>
              <a:t> Verifica si el software sigue las mejores prácticas y estándares de desarrollo establecidos.</a:t>
            </a:r>
          </a:p>
          <a:p>
            <a:endParaRPr lang="es-CO" dirty="0"/>
          </a:p>
        </p:txBody>
      </p:sp>
    </p:spTree>
    <p:extLst>
      <p:ext uri="{BB962C8B-B14F-4D97-AF65-F5344CB8AC3E}">
        <p14:creationId xmlns:p14="http://schemas.microsoft.com/office/powerpoint/2010/main" val="63570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DDA2660-7363-555B-C169-14DD07F58429}"/>
              </a:ext>
            </a:extLst>
          </p:cNvPr>
          <p:cNvSpPr>
            <a:spLocks noGrp="1"/>
          </p:cNvSpPr>
          <p:nvPr>
            <p:ph idx="1"/>
          </p:nvPr>
        </p:nvSpPr>
        <p:spPr>
          <a:xfrm>
            <a:off x="1247429" y="1176061"/>
            <a:ext cx="9905999" cy="3541714"/>
          </a:xfrm>
        </p:spPr>
        <p:txBody>
          <a:bodyPr>
            <a:normAutofit fontScale="25000" lnSpcReduction="20000"/>
          </a:bodyPr>
          <a:lstStyle/>
          <a:p>
            <a:pPr algn="l"/>
            <a:r>
              <a:rPr lang="es-ES" sz="5500" b="1" i="0" dirty="0">
                <a:effectLst/>
                <a:latin typeface="Times New Roman" panose="02020603050405020304" pitchFamily="18" charset="0"/>
                <a:cs typeface="Times New Roman" panose="02020603050405020304" pitchFamily="18" charset="0"/>
              </a:rPr>
              <a:t>Modelo de Calidad Externa:</a:t>
            </a:r>
            <a:endParaRPr lang="es-ES" sz="5500" b="0" i="0" dirty="0">
              <a:effectLst/>
              <a:latin typeface="Times New Roman" panose="02020603050405020304" pitchFamily="18" charset="0"/>
              <a:cs typeface="Times New Roman" panose="02020603050405020304" pitchFamily="18" charset="0"/>
            </a:endParaRPr>
          </a:p>
          <a:p>
            <a:pPr algn="l"/>
            <a:r>
              <a:rPr lang="es-ES" sz="5500" b="0" i="0" dirty="0">
                <a:effectLst/>
                <a:latin typeface="Times New Roman" panose="02020603050405020304" pitchFamily="18" charset="0"/>
                <a:cs typeface="Times New Roman" panose="02020603050405020304" pitchFamily="18" charset="0"/>
              </a:rPr>
              <a:t>El modelo de calidad externa se enfoca en cómo el software es percibido y experimentado por los usuarios finales o clientes. Se basa en la evaluación de aspectos que son visibles desde fuera del sistema. Algunos de los factores clave evaluados en este modelo incluyen:</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Usabilidad:</a:t>
            </a:r>
            <a:r>
              <a:rPr lang="es-ES" sz="5500" b="0" i="0" dirty="0">
                <a:effectLst/>
                <a:latin typeface="Times New Roman" panose="02020603050405020304" pitchFamily="18" charset="0"/>
                <a:cs typeface="Times New Roman" panose="02020603050405020304" pitchFamily="18" charset="0"/>
              </a:rPr>
              <a:t> Se refiere a la facilidad con la que los usuarios pueden aprender a utilizar el software y realizar sus tareas de manera eficiente.</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Funcionalidad:</a:t>
            </a:r>
            <a:r>
              <a:rPr lang="es-ES" sz="5500" b="0" i="0" dirty="0">
                <a:effectLst/>
                <a:latin typeface="Times New Roman" panose="02020603050405020304" pitchFamily="18" charset="0"/>
                <a:cs typeface="Times New Roman" panose="02020603050405020304" pitchFamily="18" charset="0"/>
              </a:rPr>
              <a:t> Evalúa si el software cumple con todas las funciones y características requeridas por los usuarios.</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Confiabilidad:</a:t>
            </a:r>
            <a:r>
              <a:rPr lang="es-ES" sz="5500" b="0" i="0" dirty="0">
                <a:effectLst/>
                <a:latin typeface="Times New Roman" panose="02020603050405020304" pitchFamily="18" charset="0"/>
                <a:cs typeface="Times New Roman" panose="02020603050405020304" pitchFamily="18" charset="0"/>
              </a:rPr>
              <a:t> Mide la capacidad del software para funcionar sin errores y de manera confiable durante su uso por parte de los usuarios.</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Eficiencia de rendimiento:</a:t>
            </a:r>
            <a:r>
              <a:rPr lang="es-ES" sz="5500" b="0" i="0" dirty="0">
                <a:effectLst/>
                <a:latin typeface="Times New Roman" panose="02020603050405020304" pitchFamily="18" charset="0"/>
                <a:cs typeface="Times New Roman" panose="02020603050405020304" pitchFamily="18" charset="0"/>
              </a:rPr>
              <a:t> Evalúa la velocidad y la capacidad de respuesta del software en situaciones de carga y uso intensivo.</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Compatibilidad:</a:t>
            </a:r>
            <a:r>
              <a:rPr lang="es-ES" sz="5500" b="0" i="0" dirty="0">
                <a:effectLst/>
                <a:latin typeface="Times New Roman" panose="02020603050405020304" pitchFamily="18" charset="0"/>
                <a:cs typeface="Times New Roman" panose="02020603050405020304" pitchFamily="18" charset="0"/>
              </a:rPr>
              <a:t> Verifica si el software es compatible con diferentes dispositivos, navegadores u otros componentes del sistema.</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Estética y diseño de la interfaz de usuario:</a:t>
            </a:r>
            <a:r>
              <a:rPr lang="es-ES" sz="5500" b="0" i="0" dirty="0">
                <a:effectLst/>
                <a:latin typeface="Times New Roman" panose="02020603050405020304" pitchFamily="18" charset="0"/>
                <a:cs typeface="Times New Roman" panose="02020603050405020304" pitchFamily="18" charset="0"/>
              </a:rPr>
              <a:t> Evalúa la apariencia visual y la facilidad de navegación de la interfaz de usuario.</a:t>
            </a:r>
          </a:p>
          <a:p>
            <a:pPr algn="l">
              <a:buFont typeface="Arial" panose="020B0604020202020204" pitchFamily="34" charset="0"/>
              <a:buChar char="•"/>
            </a:pPr>
            <a:r>
              <a:rPr lang="es-ES" sz="5500" b="1" i="0" dirty="0">
                <a:effectLst/>
                <a:latin typeface="Times New Roman" panose="02020603050405020304" pitchFamily="18" charset="0"/>
                <a:cs typeface="Times New Roman" panose="02020603050405020304" pitchFamily="18" charset="0"/>
              </a:rPr>
              <a:t>Cumplimiento de requisitos del usuario:</a:t>
            </a:r>
            <a:r>
              <a:rPr lang="es-ES" sz="5500" b="0" i="0" dirty="0">
                <a:effectLst/>
                <a:latin typeface="Times New Roman" panose="02020603050405020304" pitchFamily="18" charset="0"/>
                <a:cs typeface="Times New Roman" panose="02020603050405020304" pitchFamily="18" charset="0"/>
              </a:rPr>
              <a:t> Verifica si el software cumple con los requisitos y expectativas específicos del cliente.</a:t>
            </a:r>
          </a:p>
          <a:p>
            <a:endParaRPr lang="es-CO" dirty="0"/>
          </a:p>
        </p:txBody>
      </p:sp>
    </p:spTree>
    <p:extLst>
      <p:ext uri="{BB962C8B-B14F-4D97-AF65-F5344CB8AC3E}">
        <p14:creationId xmlns:p14="http://schemas.microsoft.com/office/powerpoint/2010/main" val="238074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525C9-8D07-C13C-49AE-6E4BBC7993E4}"/>
              </a:ext>
            </a:extLst>
          </p:cNvPr>
          <p:cNvSpPr>
            <a:spLocks noGrp="1"/>
          </p:cNvSpPr>
          <p:nvPr>
            <p:ph type="title"/>
          </p:nvPr>
        </p:nvSpPr>
        <p:spPr>
          <a:xfrm>
            <a:off x="1141413" y="618518"/>
            <a:ext cx="9905998" cy="839221"/>
          </a:xfrm>
        </p:spPr>
        <p:txBody>
          <a:bodyPr>
            <a:normAutofit fontScale="90000"/>
          </a:bodyPr>
          <a:lstStyle/>
          <a:p>
            <a:pPr algn="ctr"/>
            <a:r>
              <a:rPr lang="es-ES" dirty="0">
                <a:latin typeface="Times New Roman" panose="02020603050405020304" pitchFamily="18" charset="0"/>
                <a:cs typeface="Times New Roman" panose="02020603050405020304" pitchFamily="18" charset="0"/>
              </a:rPr>
              <a:t>Modelo de Calidad en uso</a:t>
            </a:r>
            <a:br>
              <a:rPr lang="es-ES" b="0" i="0" dirty="0">
                <a:solidFill>
                  <a:srgbClr val="374151"/>
                </a:solidFill>
                <a:effectLst/>
                <a:latin typeface="Söhne"/>
              </a:rPr>
            </a:br>
            <a:endParaRPr lang="es-CO" dirty="0"/>
          </a:p>
        </p:txBody>
      </p:sp>
      <p:sp>
        <p:nvSpPr>
          <p:cNvPr id="3" name="Marcador de contenido 2">
            <a:extLst>
              <a:ext uri="{FF2B5EF4-FFF2-40B4-BE49-F238E27FC236}">
                <a16:creationId xmlns:a16="http://schemas.microsoft.com/office/drawing/2014/main" id="{5BFFF612-09C9-8B34-A79C-357F3A164D2F}"/>
              </a:ext>
            </a:extLst>
          </p:cNvPr>
          <p:cNvSpPr>
            <a:spLocks noGrp="1"/>
          </p:cNvSpPr>
          <p:nvPr>
            <p:ph idx="1"/>
          </p:nvPr>
        </p:nvSpPr>
        <p:spPr>
          <a:xfrm>
            <a:off x="1022142" y="1457739"/>
            <a:ext cx="9905999" cy="3541714"/>
          </a:xfrm>
        </p:spPr>
        <p:txBody>
          <a:bodyPr>
            <a:normAutofit fontScale="25000" lnSpcReduction="20000"/>
          </a:bodyPr>
          <a:lstStyle/>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Efectividad:</a:t>
            </a:r>
            <a:r>
              <a:rPr lang="es-ES" sz="4900" b="0" i="0" dirty="0">
                <a:effectLst/>
                <a:latin typeface="Times New Roman" panose="02020603050405020304" pitchFamily="18" charset="0"/>
                <a:cs typeface="Times New Roman" panose="02020603050405020304" pitchFamily="18" charset="0"/>
              </a:rPr>
              <a:t> Se refiere a la capacidad del software para permitir a los usuarios lograr sus objetivos de manera precisa y completa. Un software efectivo asegura que los usuarios puedan realizar tareas específicas sin problemas ni interrupciones.</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Eficiencia:</a:t>
            </a:r>
            <a:r>
              <a:rPr lang="es-ES" sz="4900" b="0" i="0" dirty="0">
                <a:effectLst/>
                <a:latin typeface="Times New Roman" panose="02020603050405020304" pitchFamily="18" charset="0"/>
                <a:cs typeface="Times New Roman" panose="02020603050405020304" pitchFamily="18" charset="0"/>
              </a:rPr>
              <a:t> Evalúa la capacidad del software para permitir que los usuarios realicen tareas de manera rápida y con un uso eficiente de recursos como tiempo, esfuerzo y recursos del sistema.</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Satisfacción del Usuario:</a:t>
            </a:r>
            <a:r>
              <a:rPr lang="es-ES" sz="4900" b="0" i="0" dirty="0">
                <a:effectLst/>
                <a:latin typeface="Times New Roman" panose="02020603050405020304" pitchFamily="18" charset="0"/>
                <a:cs typeface="Times New Roman" panose="02020603050405020304" pitchFamily="18" charset="0"/>
              </a:rPr>
              <a:t> Mide el nivel de satisfacción y comodidad de los usuarios al interactuar con el software. Un software de alta calidad de uso debería proporcionar una experiencia positiva y agradable.</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Facilidad de Aprendizaje:</a:t>
            </a:r>
            <a:r>
              <a:rPr lang="es-ES" sz="4900" b="0" i="0" dirty="0">
                <a:effectLst/>
                <a:latin typeface="Times New Roman" panose="02020603050405020304" pitchFamily="18" charset="0"/>
                <a:cs typeface="Times New Roman" panose="02020603050405020304" pitchFamily="18" charset="0"/>
              </a:rPr>
              <a:t> Evalúa cuán fácil es para los nuevos usuarios aprender a utilizar el software. Un software con buena facilidad de aprendizaje permite que los usuarios se familiaricen rápidamente con sus funciones y características.</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Facilidad de Uso:</a:t>
            </a:r>
            <a:r>
              <a:rPr lang="es-ES" sz="4900" b="0" i="0" dirty="0">
                <a:effectLst/>
                <a:latin typeface="Times New Roman" panose="02020603050405020304" pitchFamily="18" charset="0"/>
                <a:cs typeface="Times New Roman" panose="02020603050405020304" pitchFamily="18" charset="0"/>
              </a:rPr>
              <a:t> Se refiere a la facilidad con la que los usuarios pueden utilizar el software en su día a día. Un software fácil de usar minimiza la necesidad de capacitación adicional y de consultas de soporte técnico.</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Flexibilidad:</a:t>
            </a:r>
            <a:r>
              <a:rPr lang="es-ES" sz="4900" b="0" i="0" dirty="0">
                <a:effectLst/>
                <a:latin typeface="Times New Roman" panose="02020603050405020304" pitchFamily="18" charset="0"/>
                <a:cs typeface="Times New Roman" panose="02020603050405020304" pitchFamily="18" charset="0"/>
              </a:rPr>
              <a:t> Evalúa la capacidad del software para adaptarse a diferentes estilos y necesidades de trabajo de los usuarios. Un software flexible permite la personalización y la adaptación a diferentes situaciones.</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Accesibilidad:</a:t>
            </a:r>
            <a:r>
              <a:rPr lang="es-ES" sz="4900" b="0" i="0" dirty="0">
                <a:effectLst/>
                <a:latin typeface="Times New Roman" panose="02020603050405020304" pitchFamily="18" charset="0"/>
                <a:cs typeface="Times New Roman" panose="02020603050405020304" pitchFamily="18" charset="0"/>
              </a:rPr>
              <a:t> Verifica si el software es accesible para personas con discapacidades, garantizando que todos los usuarios, independientemente de sus capacidades, puedan utilizarlo de manera efectiva.</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Confiabilidad:</a:t>
            </a:r>
            <a:r>
              <a:rPr lang="es-ES" sz="4900" b="0" i="0" dirty="0">
                <a:effectLst/>
                <a:latin typeface="Times New Roman" panose="02020603050405020304" pitchFamily="18" charset="0"/>
                <a:cs typeface="Times New Roman" panose="02020603050405020304" pitchFamily="18" charset="0"/>
              </a:rPr>
              <a:t> Mide la capacidad del software para funcionar de manera confiable y predecible durante el uso. Un software confiable minimiza las interrupciones y los errores.</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Seguridad:</a:t>
            </a:r>
            <a:r>
              <a:rPr lang="es-ES" sz="4900" b="0" i="0" dirty="0">
                <a:effectLst/>
                <a:latin typeface="Times New Roman" panose="02020603050405020304" pitchFamily="18" charset="0"/>
                <a:cs typeface="Times New Roman" panose="02020603050405020304" pitchFamily="18" charset="0"/>
              </a:rPr>
              <a:t> Evalúa la seguridad de los datos y la protección contra amenazas y ataques. Un software seguro es fundamental para proteger la información de los usuarios.</a:t>
            </a:r>
          </a:p>
          <a:p>
            <a:pPr algn="l">
              <a:buFont typeface="+mj-lt"/>
              <a:buAutoNum type="arabicPeriod"/>
            </a:pPr>
            <a:r>
              <a:rPr lang="es-ES" sz="4900" b="1" i="0" dirty="0">
                <a:effectLst/>
                <a:latin typeface="Times New Roman" panose="02020603050405020304" pitchFamily="18" charset="0"/>
                <a:cs typeface="Times New Roman" panose="02020603050405020304" pitchFamily="18" charset="0"/>
              </a:rPr>
              <a:t>Cumplimiento de Expectativas:</a:t>
            </a:r>
            <a:r>
              <a:rPr lang="es-ES" sz="4900" b="0" i="0" dirty="0">
                <a:effectLst/>
                <a:latin typeface="Times New Roman" panose="02020603050405020304" pitchFamily="18" charset="0"/>
                <a:cs typeface="Times New Roman" panose="02020603050405020304" pitchFamily="18" charset="0"/>
              </a:rPr>
              <a:t> Verifica si el software cumple con las expectativas de los usuarios y si se alinea con sus necesidades y requerimientos.</a:t>
            </a:r>
          </a:p>
          <a:p>
            <a:endParaRPr lang="es-CO" dirty="0"/>
          </a:p>
        </p:txBody>
      </p:sp>
    </p:spTree>
    <p:extLst>
      <p:ext uri="{BB962C8B-B14F-4D97-AF65-F5344CB8AC3E}">
        <p14:creationId xmlns:p14="http://schemas.microsoft.com/office/powerpoint/2010/main" val="1384144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AB56DB1-6107-CDD1-9382-96F2A5213729}"/>
              </a:ext>
            </a:extLst>
          </p:cNvPr>
          <p:cNvPicPr>
            <a:picLocks noChangeAspect="1"/>
          </p:cNvPicPr>
          <p:nvPr/>
        </p:nvPicPr>
        <p:blipFill>
          <a:blip r:embed="rId2"/>
          <a:stretch>
            <a:fillRect/>
          </a:stretch>
        </p:blipFill>
        <p:spPr>
          <a:xfrm>
            <a:off x="2292626" y="1487557"/>
            <a:ext cx="7885043" cy="3882886"/>
          </a:xfrm>
          <a:prstGeom prst="rect">
            <a:avLst/>
          </a:prstGeom>
        </p:spPr>
      </p:pic>
    </p:spTree>
    <p:extLst>
      <p:ext uri="{BB962C8B-B14F-4D97-AF65-F5344CB8AC3E}">
        <p14:creationId xmlns:p14="http://schemas.microsoft.com/office/powerpoint/2010/main" val="245093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0D4AD4-6151-6BE3-7F7A-1E622A9A8020}"/>
              </a:ext>
            </a:extLst>
          </p:cNvPr>
          <p:cNvSpPr>
            <a:spLocks noGrp="1"/>
          </p:cNvSpPr>
          <p:nvPr>
            <p:ph type="title"/>
          </p:nvPr>
        </p:nvSpPr>
        <p:spPr/>
        <p:txBody>
          <a:bodyPr/>
          <a:lstStyle/>
          <a:p>
            <a:r>
              <a:rPr lang="es-ES" dirty="0"/>
              <a:t>Proceso de evaluación </a:t>
            </a:r>
            <a:endParaRPr lang="es-CO" dirty="0"/>
          </a:p>
        </p:txBody>
      </p:sp>
      <p:sp>
        <p:nvSpPr>
          <p:cNvPr id="3" name="Marcador de contenido 2">
            <a:extLst>
              <a:ext uri="{FF2B5EF4-FFF2-40B4-BE49-F238E27FC236}">
                <a16:creationId xmlns:a16="http://schemas.microsoft.com/office/drawing/2014/main" id="{8A3F54E6-872F-D93D-1474-6D05240CB04A}"/>
              </a:ext>
            </a:extLst>
          </p:cNvPr>
          <p:cNvSpPr>
            <a:spLocks noGrp="1"/>
          </p:cNvSpPr>
          <p:nvPr>
            <p:ph idx="1"/>
          </p:nvPr>
        </p:nvSpPr>
        <p:spPr/>
        <p:txBody>
          <a:bodyPr>
            <a:normAutofit fontScale="70000" lnSpcReduction="20000"/>
          </a:bodyPr>
          <a:lstStyle/>
          <a:p>
            <a:pPr algn="l">
              <a:buFont typeface="+mj-lt"/>
              <a:buAutoNum type="arabicPeriod"/>
            </a:pPr>
            <a:r>
              <a:rPr lang="es-ES" sz="2200" b="1" i="0" dirty="0">
                <a:effectLst/>
                <a:latin typeface="Times New Roman" panose="02020603050405020304" pitchFamily="18" charset="0"/>
                <a:cs typeface="Times New Roman" panose="02020603050405020304" pitchFamily="18" charset="0"/>
              </a:rPr>
              <a:t>Definir los Objetivos de la Evaluación: </a:t>
            </a:r>
            <a:r>
              <a:rPr lang="es-ES" sz="2200" b="0" i="0" dirty="0">
                <a:effectLst/>
                <a:latin typeface="Times New Roman" panose="02020603050405020304" pitchFamily="18" charset="0"/>
                <a:cs typeface="Times New Roman" panose="02020603050405020304" pitchFamily="18" charset="0"/>
              </a:rPr>
              <a:t>Antes de comenzar cualquier evaluación, es esencial definir claramente los objetivos y el propósito de la misma. ¿Qué aspectos o características se van a evaluar? ¿Cuáles son los criterios de éxito?</a:t>
            </a:r>
          </a:p>
          <a:p>
            <a:pPr algn="l">
              <a:buFont typeface="+mj-lt"/>
              <a:buAutoNum type="arabicPeriod"/>
            </a:pPr>
            <a:r>
              <a:rPr lang="es-ES" sz="2200" b="1" i="0" dirty="0">
                <a:effectLst/>
                <a:latin typeface="Times New Roman" panose="02020603050405020304" pitchFamily="18" charset="0"/>
                <a:cs typeface="Times New Roman" panose="02020603050405020304" pitchFamily="18" charset="0"/>
              </a:rPr>
              <a:t>Planificar la Evaluación:</a:t>
            </a:r>
            <a:endParaRPr lang="es-ES" sz="2200" b="0" i="0" dirty="0">
              <a:effectLst/>
              <a:latin typeface="Times New Roman" panose="02020603050405020304" pitchFamily="18" charset="0"/>
              <a:cs typeface="Times New Roman" panose="02020603050405020304" pitchFamily="18" charset="0"/>
            </a:endParaRPr>
          </a:p>
          <a:p>
            <a:pPr marL="457200" lvl="1" indent="0" algn="l">
              <a:buNone/>
            </a:pPr>
            <a:r>
              <a:rPr lang="es-ES" sz="2200" b="0" i="0" dirty="0">
                <a:effectLst/>
                <a:latin typeface="Times New Roman" panose="02020603050405020304" pitchFamily="18" charset="0"/>
                <a:cs typeface="Times New Roman" panose="02020603050405020304" pitchFamily="18" charset="0"/>
              </a:rPr>
              <a:t>Desarrollar un plan detallado que incluya la metodología a utilizar, los recursos necesarios, los plazos y los roles y responsabilidades de las personas involucradas en la evaluación.</a:t>
            </a:r>
          </a:p>
          <a:p>
            <a:pPr algn="l">
              <a:buFont typeface="+mj-lt"/>
              <a:buAutoNum type="arabicPeriod"/>
            </a:pPr>
            <a:r>
              <a:rPr lang="es-ES" sz="2200" b="1" i="0" dirty="0">
                <a:effectLst/>
                <a:latin typeface="Times New Roman" panose="02020603050405020304" pitchFamily="18" charset="0"/>
                <a:cs typeface="Times New Roman" panose="02020603050405020304" pitchFamily="18" charset="0"/>
              </a:rPr>
              <a:t>Recopilar Datos:</a:t>
            </a:r>
            <a:endParaRPr lang="es-ES" sz="2200" b="0" i="0" dirty="0">
              <a:effectLst/>
              <a:latin typeface="Times New Roman" panose="02020603050405020304" pitchFamily="18" charset="0"/>
              <a:cs typeface="Times New Roman" panose="02020603050405020304" pitchFamily="18" charset="0"/>
            </a:endParaRPr>
          </a:p>
          <a:p>
            <a:pPr marL="457200" lvl="1" indent="0" algn="l">
              <a:buNone/>
            </a:pPr>
            <a:r>
              <a:rPr lang="es-ES" sz="2200" b="0" i="0" dirty="0">
                <a:effectLst/>
                <a:latin typeface="Times New Roman" panose="02020603050405020304" pitchFamily="18" charset="0"/>
                <a:cs typeface="Times New Roman" panose="02020603050405020304" pitchFamily="18" charset="0"/>
              </a:rPr>
              <a:t>En esta etapa, se recopilan datos y evidencias relevantes para la evaluación. Esto puede incluir realizar pruebas, recopilar información documental, observar el proceso o producto, realizar encuestas, entrevistar a personas o cualquier otro método apropiado.</a:t>
            </a:r>
          </a:p>
          <a:p>
            <a:pPr algn="l">
              <a:buFont typeface="+mj-lt"/>
              <a:buAutoNum type="arabicPeriod"/>
            </a:pPr>
            <a:r>
              <a:rPr lang="es-ES" sz="2200" b="1" i="0" dirty="0">
                <a:effectLst/>
                <a:latin typeface="Times New Roman" panose="02020603050405020304" pitchFamily="18" charset="0"/>
                <a:cs typeface="Times New Roman" panose="02020603050405020304" pitchFamily="18" charset="0"/>
              </a:rPr>
              <a:t>Análisis de Datos:</a:t>
            </a:r>
            <a:endParaRPr lang="es-ES" sz="2200" b="0" i="0" dirty="0">
              <a:effectLst/>
              <a:latin typeface="Times New Roman" panose="02020603050405020304" pitchFamily="18" charset="0"/>
              <a:cs typeface="Times New Roman" panose="02020603050405020304" pitchFamily="18" charset="0"/>
            </a:endParaRPr>
          </a:p>
          <a:p>
            <a:pPr marL="457200" lvl="1" indent="0" algn="l">
              <a:buNone/>
            </a:pPr>
            <a:r>
              <a:rPr lang="es-ES" sz="2200" b="0" i="0" dirty="0">
                <a:effectLst/>
                <a:latin typeface="Times New Roman" panose="02020603050405020304" pitchFamily="18" charset="0"/>
                <a:cs typeface="Times New Roman" panose="02020603050405020304" pitchFamily="18" charset="0"/>
              </a:rPr>
              <a:t>Una vez que se han recopilado los datos, se analizan para evaluar el cumplimiento de los objetivos de la evaluación. Esto puede incluir la comparación de los datos recopilados con los criterios de éxito predefinidos.</a:t>
            </a:r>
          </a:p>
          <a:p>
            <a:endParaRPr lang="es-CO" dirty="0"/>
          </a:p>
        </p:txBody>
      </p:sp>
    </p:spTree>
    <p:extLst>
      <p:ext uri="{BB962C8B-B14F-4D97-AF65-F5344CB8AC3E}">
        <p14:creationId xmlns:p14="http://schemas.microsoft.com/office/powerpoint/2010/main" val="37355282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67</TotalTime>
  <Words>1479</Words>
  <Application>Microsoft Office PowerPoint</Application>
  <PresentationFormat>Panorámica</PresentationFormat>
  <Paragraphs>73</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Söhne</vt:lpstr>
      <vt:lpstr>Times New Roman</vt:lpstr>
      <vt:lpstr>Tw Cen MT</vt:lpstr>
      <vt:lpstr>Circuito</vt:lpstr>
      <vt:lpstr>Estructura Norma ISO/IEC 9126</vt:lpstr>
      <vt:lpstr>Calidad </vt:lpstr>
      <vt:lpstr>para determinar si un sitio web o una aplicación lo es. Debemos producir un producto de alta calidad. preguntanos. </vt:lpstr>
      <vt:lpstr>Presentación de PowerPoint</vt:lpstr>
      <vt:lpstr>Modelo de Calidad Interna y Externa</vt:lpstr>
      <vt:lpstr>Presentación de PowerPoint</vt:lpstr>
      <vt:lpstr>Modelo de Calidad en uso </vt:lpstr>
      <vt:lpstr>Presentación de PowerPoint</vt:lpstr>
      <vt:lpstr>Proceso de evaluación </vt:lpstr>
      <vt:lpstr>Presentación de PowerPoint</vt:lpstr>
      <vt:lpstr>Presentación de PowerPoint</vt:lpstr>
      <vt:lpstr>Referencias bibliograficas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Norma ISO/IEC 9126</dc:title>
  <dc:creator>santiago</dc:creator>
  <cp:lastModifiedBy>santiago</cp:lastModifiedBy>
  <cp:revision>1</cp:revision>
  <dcterms:created xsi:type="dcterms:W3CDTF">2023-09-25T16:02:15Z</dcterms:created>
  <dcterms:modified xsi:type="dcterms:W3CDTF">2023-09-25T17:10:06Z</dcterms:modified>
</cp:coreProperties>
</file>