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m1LGjJhufB4IHelZa5PXdhtAT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hyperlink" Target="https://www.niskanencenter.org/one-bill-forever-alter-internet-landscape/" TargetMode="External"/><Relationship Id="rId6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14.jpg"/><Relationship Id="rId5" Type="http://schemas.openxmlformats.org/officeDocument/2006/relationships/image" Target="../media/image10.jpg"/><Relationship Id="rId6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12.jpg"/><Relationship Id="rId5" Type="http://schemas.openxmlformats.org/officeDocument/2006/relationships/image" Target="../media/image6.jpg"/><Relationship Id="rId6" Type="http://schemas.openxmlformats.org/officeDocument/2006/relationships/image" Target="../media/image5.png"/><Relationship Id="rId7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9.jpg"/><Relationship Id="rId5" Type="http://schemas.openxmlformats.org/officeDocument/2006/relationships/image" Target="../media/image7.jpg"/><Relationship Id="rId6" Type="http://schemas.openxmlformats.org/officeDocument/2006/relationships/image" Target="../media/image16.jpg"/><Relationship Id="rId7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iki-content.arduino.cc/en/Tutorial/LibraryExamples/MasterWriter" TargetMode="External"/><Relationship Id="rId4" Type="http://schemas.openxmlformats.org/officeDocument/2006/relationships/hyperlink" Target="https://www.arduino.cc/en/hardware" TargetMode="External"/><Relationship Id="rId5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circuit board&#10;&#10;Description automatically generated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4762"/>
          <a:stretch/>
        </p:blipFill>
        <p:spPr>
          <a:xfrm>
            <a:off x="20" y="10"/>
            <a:ext cx="12191980" cy="6095990"/>
          </a:xfrm>
          <a:custGeom>
            <a:rect b="b" l="l" r="r" t="t"/>
            <a:pathLst>
              <a:path extrusionOk="0" h="6096000" w="12192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noFill/>
          <a:ln>
            <a:noFill/>
          </a:ln>
          <a:effectLst>
            <a:outerShdw blurRad="381000" rotWithShape="0" algn="t" dir="5400000" dist="152400">
              <a:srgbClr val="000000">
                <a:alpha val="20000"/>
              </a:srgbClr>
            </a:outerShdw>
          </a:effectLst>
        </p:spPr>
      </p:pic>
      <p:sp>
        <p:nvSpPr>
          <p:cNvPr id="86" name="Google Shape;86;p1"/>
          <p:cNvSpPr/>
          <p:nvPr/>
        </p:nvSpPr>
        <p:spPr>
          <a:xfrm>
            <a:off x="0" y="0"/>
            <a:ext cx="12198350" cy="6038850"/>
          </a:xfrm>
          <a:custGeom>
            <a:rect b="b" l="l" r="r" t="t"/>
            <a:pathLst>
              <a:path extrusionOk="0" h="6038850" w="121983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60000"/>
                </a:srgbClr>
              </a:gs>
              <a:gs pos="68000">
                <a:srgbClr val="000000">
                  <a:alpha val="4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88" name="Google Shape;88;p1"/>
            <p:cNvSpPr/>
            <p:nvPr/>
          </p:nvSpPr>
          <p:spPr>
            <a:xfrm>
              <a:off x="476" y="-3923156"/>
              <a:ext cx="10667524" cy="2493728"/>
            </a:xfrm>
            <a:custGeom>
              <a:rect b="b" l="l" r="r" t="t"/>
              <a:pathLst>
                <a:path extrusionOk="0" h="1424940" w="6095524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476" y="-3923157"/>
              <a:ext cx="10667524" cy="2493728"/>
            </a:xfrm>
            <a:custGeom>
              <a:rect b="b" l="l" r="r" t="t"/>
              <a:pathLst>
                <a:path extrusionOk="0" h="1424940" w="6095524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rotWithShape="1">
              <a:blip r:embed="rId4">
                <a:alphaModFix amt="57000"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"/>
          <p:cNvSpPr txBox="1"/>
          <p:nvPr>
            <p:ph type="ctrTitle"/>
          </p:nvPr>
        </p:nvSpPr>
        <p:spPr>
          <a:xfrm>
            <a:off x="838199" y="1100356"/>
            <a:ext cx="7021513" cy="1221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b="1" lang="en-US" sz="4000">
                <a:solidFill>
                  <a:srgbClr val="FFFFFF"/>
                </a:solidFill>
              </a:rPr>
              <a:t>Assignment 10 - IoT</a:t>
            </a:r>
            <a:br>
              <a:rPr b="1" lang="en-US" sz="4000"/>
            </a:br>
            <a:r>
              <a:rPr b="1" lang="en-US" sz="4000">
                <a:solidFill>
                  <a:srgbClr val="FFFFFF"/>
                </a:solidFill>
              </a:rPr>
              <a:t>Master Writer/Slave Receiver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835024" y="2570479"/>
            <a:ext cx="7025753" cy="275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1" lang="en-US" sz="1800">
                <a:solidFill>
                  <a:srgbClr val="FFFFFF"/>
                </a:solidFill>
              </a:rPr>
              <a:t>Student Name: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Santiago Cruz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1" lang="en-US" sz="1800">
                <a:solidFill>
                  <a:srgbClr val="FFFFFF"/>
                </a:solidFill>
              </a:rPr>
              <a:t>Student ID: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200540981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rgbClr val="FFFFFF"/>
                </a:solidFill>
              </a:rPr>
              <a:t>04/02/2024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9873738" y="6657945"/>
            <a:ext cx="2318262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Photo</a:t>
            </a: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Unknown author is licensed under </a:t>
            </a:r>
            <a:r>
              <a:rPr b="0" i="0" lang="en-US" sz="7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</a:t>
            </a:r>
            <a:r>
              <a:rPr b="0" i="0" lang="en-US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793662" y="386930"/>
            <a:ext cx="10066122" cy="12984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b="1" lang="en-US" sz="4800"/>
              <a:t>Master Writer/Slave Receiver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793661" y="2599509"/>
            <a:ext cx="4530898" cy="363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Master Receiver: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Initiates communication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Controls data flow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May send commands or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Slave Receiver: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Receives signals from the master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Responds to commands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May send data back to the master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Master Sender bb"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1532" y="3324197"/>
            <a:ext cx="5150277" cy="2034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>
            <p:ph type="title"/>
          </p:nvPr>
        </p:nvSpPr>
        <p:spPr>
          <a:xfrm>
            <a:off x="1295400" y="669925"/>
            <a:ext cx="4800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</a:pPr>
            <a:r>
              <a:rPr b="1" lang="en-US"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Two use cases of IoT using </a:t>
            </a:r>
            <a:r>
              <a:rPr b="1" lang="en-US" sz="2800">
                <a:solidFill>
                  <a:schemeClr val="lt1"/>
                </a:solidFill>
              </a:rPr>
              <a:t>Master Writer/Slave Receiver on Arduino</a:t>
            </a:r>
            <a:endParaRPr b="1" sz="2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 rot="10800000">
            <a:off x="1" y="2026340"/>
            <a:ext cx="6095999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1295400" y="2288833"/>
            <a:ext cx="4800600" cy="3711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b="1" lang="en-US" sz="19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Smart Homes:</a:t>
            </a:r>
            <a:endParaRPr b="1" sz="19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Thermostats that adjust the temperature automatically</a:t>
            </a:r>
            <a:endParaRPr sz="19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</a:pPr>
            <a:r>
              <a:rPr lang="en-US" sz="19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Lights that turn on/off based on occupancy or time</a:t>
            </a:r>
            <a:endParaRPr/>
          </a:p>
          <a:p>
            <a:pPr indent="-1079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b="1" lang="en-US" sz="19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Industrial Automation:</a:t>
            </a:r>
            <a:endParaRPr b="1" sz="19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Machines that monitor and optimize production processes</a:t>
            </a:r>
            <a:endParaRPr sz="19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Sensors that detect equipment failures and trigger maintenance alerts</a:t>
            </a:r>
            <a:endParaRPr sz="19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A smart phone and a small speaker&#10;&#10;Description automatically generated"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7247" y="369913"/>
            <a:ext cx="2784532" cy="278453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dustrial Automation Companies of 2019 - Blogs &amp; Articles"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8661" y="4045941"/>
            <a:ext cx="3588640" cy="215318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>
            <p:ph type="title"/>
          </p:nvPr>
        </p:nvSpPr>
        <p:spPr>
          <a:xfrm>
            <a:off x="655320" y="1188085"/>
            <a:ext cx="4151304" cy="6753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b="1" lang="en-US">
                <a:solidFill>
                  <a:schemeClr val="lt1"/>
                </a:solidFill>
              </a:rPr>
              <a:t>Arduino Family</a:t>
            </a:r>
            <a:endParaRPr/>
          </a:p>
        </p:txBody>
      </p:sp>
      <p:cxnSp>
        <p:nvCxnSpPr>
          <p:cNvPr id="122" name="Google Shape;122;p4"/>
          <p:cNvCxnSpPr/>
          <p:nvPr/>
        </p:nvCxnSpPr>
        <p:spPr>
          <a:xfrm rot="10800000">
            <a:off x="2" y="2026340"/>
            <a:ext cx="5446702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655320" y="2278673"/>
            <a:ext cx="4781224" cy="4229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Nano Family:</a:t>
            </a: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 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Arduino Nano 33 IoT, Arduino Nano RP2040 Connect, Arduino Nano ESP32, etc.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MKR Family:</a:t>
            </a: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  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Arduino MKR 1000 WiFi, Arduino MKR WiFi 1010, Arduino MKR WAN 1300, etc.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Classic Family:</a:t>
            </a: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 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Arduino UNO R4 Minima, Arduino UNO R4 WiFi, Arduino UNO R3, etc.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Mega Family:</a:t>
            </a: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 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Arduino Mega 2560 Rev3, Arduino Due, and Arduino GIGA R1 WiFi</a:t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descr="Arduino GIGA R1 WiFi"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6853" y="3922932"/>
            <a:ext cx="29718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duino Nano 33 IoT"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2325" y="1525172"/>
            <a:ext cx="29718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duino MKR WiFi 1010" id="126" name="Google Shape;12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06853" y="1521993"/>
            <a:ext cx="29718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duino® UNO R4 WiFi" id="127" name="Google Shape;12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2325" y="3919753"/>
            <a:ext cx="2971800" cy="222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4"/>
          <p:cNvCxnSpPr/>
          <p:nvPr/>
        </p:nvCxnSpPr>
        <p:spPr>
          <a:xfrm>
            <a:off x="11829053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320045" y="318582"/>
            <a:ext cx="4556762" cy="2028511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>
            <p:ph type="title"/>
          </p:nvPr>
        </p:nvSpPr>
        <p:spPr>
          <a:xfrm>
            <a:off x="641776" y="637523"/>
            <a:ext cx="3941121" cy="1386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Play"/>
              <a:buNone/>
            </a:pPr>
            <a:r>
              <a:rPr lang="en-US" sz="3100">
                <a:solidFill>
                  <a:srgbClr val="FFFFFF"/>
                </a:solidFill>
              </a:rPr>
              <a:t>10 Electronic Components and their Functionalities</a:t>
            </a:r>
            <a:endParaRPr/>
          </a:p>
        </p:txBody>
      </p:sp>
      <p:pic>
        <p:nvPicPr>
          <p:cNvPr descr="In-Depth Tutorial to Interface 16x2 Character LCD Module with Arduino"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0901" y="324472"/>
            <a:ext cx="3110413" cy="178071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Ultrasonic Distance Sensor HC-SR04 Module Circuit Board, Arduino Sensor |  Myinnovation"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5007" y="333327"/>
            <a:ext cx="1882162" cy="1882162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Learn Everything About Types of Linear Actuators" id="138" name="Google Shape;13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272" y="3094375"/>
            <a:ext cx="4114800" cy="298323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/>
          <p:nvPr/>
        </p:nvSpPr>
        <p:spPr>
          <a:xfrm>
            <a:off x="4966650" y="2429124"/>
            <a:ext cx="4561251" cy="4108837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>
            <p:ph idx="1" type="body"/>
          </p:nvPr>
        </p:nvSpPr>
        <p:spPr>
          <a:xfrm>
            <a:off x="5262159" y="2758930"/>
            <a:ext cx="3944010" cy="3455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arenR"/>
            </a:pPr>
            <a:r>
              <a:rPr b="1"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Microcontroller:</a:t>
            </a:r>
            <a:r>
              <a:rPr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Acts as the brain of the system, controlling all the components and processes.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arenR"/>
            </a:pPr>
            <a:r>
              <a:rPr b="1"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Sensors:</a:t>
            </a:r>
            <a:r>
              <a:rPr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Detect physical parameters such as temperature, humidity, light, motion, etc.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arenR"/>
            </a:pPr>
            <a:r>
              <a:rPr b="1"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Actuators:</a:t>
            </a:r>
            <a:r>
              <a:rPr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Convert electrical signals into physical actions, such as motors, solenoids, or relays.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arenR"/>
            </a:pPr>
            <a:r>
              <a:rPr b="1"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Relays:</a:t>
            </a:r>
            <a:r>
              <a:rPr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Used to switch high voltage or high current devices on and off.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arenR"/>
            </a:pPr>
            <a:r>
              <a:rPr b="1"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LCD Display:</a:t>
            </a:r>
            <a:r>
              <a:rPr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 Provides visual feedback on the system's status and data.</a:t>
            </a:r>
            <a:endParaRPr/>
          </a:p>
        </p:txBody>
      </p:sp>
      <p:pic>
        <p:nvPicPr>
          <p:cNvPr descr="ATmega328 8-Bit AVR MCUs - Microchip Technology | Mouser" id="141" name="Google Shape;14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23410" y="2685882"/>
            <a:ext cx="2045361" cy="14880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A close-up of a circuit board&#10;&#10;Description automatically generated" id="142" name="Google Shape;14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23408" y="4583036"/>
            <a:ext cx="2045362" cy="175683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4966650" y="2429124"/>
            <a:ext cx="4561251" cy="4108837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5272319" y="2758930"/>
            <a:ext cx="3944010" cy="34550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6) </a:t>
            </a:r>
            <a:r>
              <a:rPr b="1" i="0" lang="en-US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Keypad:</a:t>
            </a:r>
            <a:r>
              <a:rPr b="0" i="0" lang="en-US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Allows users to input data or commands into the system.</a:t>
            </a:r>
            <a:endParaRPr b="0" i="0" sz="16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7) </a:t>
            </a:r>
            <a:r>
              <a:rPr b="1" i="0" lang="en-US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Encoder:</a:t>
            </a:r>
            <a:r>
              <a:rPr b="0" i="0" lang="en-US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Measures the position or rotation of a mechanical component.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8) </a:t>
            </a:r>
            <a:r>
              <a:rPr b="1" i="0" lang="en-US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RTC(Real−TimeClock):</a:t>
            </a:r>
            <a:r>
              <a:rPr b="0" i="0" lang="en-US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Keeps track of time for scheduling tasks or events.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9) </a:t>
            </a:r>
            <a:r>
              <a:rPr b="1" i="0" lang="en-US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EthernetModule:</a:t>
            </a:r>
            <a:r>
              <a:rPr b="0" i="0" lang="en-US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Enables communication with other devices or networks.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10) </a:t>
            </a:r>
            <a:r>
              <a:rPr b="1" i="0" lang="en-US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WirelessModule:</a:t>
            </a:r>
            <a:r>
              <a:rPr b="0" i="0" lang="en-US" sz="1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Allows for wireless communication with other devices or systems.</a:t>
            </a:r>
            <a:endParaRPr b="0" i="0" sz="16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Sensors Modules 4x4 Keypad Module | Sensors Modules"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520" y="3467100"/>
            <a:ext cx="3647440" cy="273812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RTC DS1302 Real Time Clock Sensor Module at Rs 125/piece | RTC Module in  Pollachi | ID: 19969223173"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50315" y="4070255"/>
            <a:ext cx="2123440" cy="214376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2-Channel UART To Ethernet Converter, Serial Port Transparent Transmission  Module UART TTL and RJ45 Ethernet Bi-Directional Transmission, with Control  ..." id="151" name="Google Shape;15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89028" y="291010"/>
            <a:ext cx="2316479" cy="175317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descr="Wireless module ESP8285, wireless transmission control module WIFI,  development board, ESP-01F, ESP-01M, ESP-01E, M3" id="152" name="Google Shape;15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55400" y="290994"/>
            <a:ext cx="2113280" cy="21336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8550" y="451825"/>
            <a:ext cx="2445375" cy="2445375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1" y="0"/>
            <a:ext cx="8522446" cy="22859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sx="90000" rotWithShape="0" algn="t" dir="7140000" dist="304800" sy="90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 txBox="1"/>
          <p:nvPr>
            <p:ph type="title"/>
          </p:nvPr>
        </p:nvSpPr>
        <p:spPr>
          <a:xfrm>
            <a:off x="761803" y="350196"/>
            <a:ext cx="4646904" cy="162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/>
              <a:t>References</a:t>
            </a:r>
            <a:endParaRPr/>
          </a:p>
        </p:txBody>
      </p:sp>
      <p:sp>
        <p:nvSpPr>
          <p:cNvPr id="161" name="Google Shape;161;p7"/>
          <p:cNvSpPr txBox="1"/>
          <p:nvPr>
            <p:ph idx="1" type="body"/>
          </p:nvPr>
        </p:nvSpPr>
        <p:spPr>
          <a:xfrm>
            <a:off x="761802" y="2743200"/>
            <a:ext cx="4646905" cy="3613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Master Writer/Slave Receiver | Arduino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4"/>
              </a:rPr>
              <a:t>Arduino Hardware | Arduino</a:t>
            </a:r>
            <a:endParaRPr sz="2000"/>
          </a:p>
        </p:txBody>
      </p:sp>
      <p:pic>
        <p:nvPicPr>
          <p:cNvPr descr="CPU with binary numbers and blueprint" id="162" name="Google Shape;162;p7"/>
          <p:cNvPicPr preferRelativeResize="0"/>
          <p:nvPr/>
        </p:nvPicPr>
        <p:blipFill rotWithShape="1">
          <a:blip r:embed="rId5">
            <a:alphaModFix/>
          </a:blip>
          <a:srcRect b="-2" l="27934" r="22008" t="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2024-04-02T16:19:25Z</dcterms:created>
</cp:coreProperties>
</file>