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85" r:id="rId5"/>
    <p:sldId id="259" r:id="rId6"/>
    <p:sldId id="260" r:id="rId7"/>
    <p:sldId id="261" r:id="rId8"/>
    <p:sldId id="262" r:id="rId9"/>
    <p:sldId id="287" r:id="rId10"/>
    <p:sldId id="263" r:id="rId11"/>
    <p:sldId id="265" r:id="rId12"/>
    <p:sldId id="264" r:id="rId13"/>
    <p:sldId id="266" r:id="rId14"/>
    <p:sldId id="267" r:id="rId15"/>
    <p:sldId id="271" r:id="rId16"/>
    <p:sldId id="272" r:id="rId17"/>
    <p:sldId id="273" r:id="rId18"/>
    <p:sldId id="274" r:id="rId19"/>
    <p:sldId id="275" r:id="rId20"/>
    <p:sldId id="281" r:id="rId21"/>
    <p:sldId id="282" r:id="rId22"/>
    <p:sldId id="283" r:id="rId23"/>
    <p:sldId id="270" r:id="rId24"/>
    <p:sldId id="276" r:id="rId25"/>
    <p:sldId id="277" r:id="rId26"/>
    <p:sldId id="278" r:id="rId27"/>
    <p:sldId id="279" r:id="rId28"/>
    <p:sldId id="280" r:id="rId29"/>
    <p:sldId id="288"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64160" autoAdjust="0"/>
  </p:normalViewPr>
  <p:slideViewPr>
    <p:cSldViewPr snapToGrid="0">
      <p:cViewPr varScale="1">
        <p:scale>
          <a:sx n="57" d="100"/>
          <a:sy n="57" d="100"/>
        </p:scale>
        <p:origin x="78"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B2FCC-6CA8-4B40-AFD8-125590A5B193}" type="datetimeFigureOut">
              <a:rPr lang="es-ES" smtClean="0"/>
              <a:t>29/06/2020</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16110-F50F-4A83-938C-92A20DE2856C}" type="slidenum">
              <a:rPr lang="es-ES" smtClean="0"/>
              <a:t>‹#›</a:t>
            </a:fld>
            <a:endParaRPr lang="es-ES"/>
          </a:p>
        </p:txBody>
      </p:sp>
    </p:spTree>
    <p:extLst>
      <p:ext uri="{BB962C8B-B14F-4D97-AF65-F5344CB8AC3E}">
        <p14:creationId xmlns:p14="http://schemas.microsoft.com/office/powerpoint/2010/main" val="1729840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ciencia de hacer que las computadoras actúen sin estar explícitamente programadas. </a:t>
            </a:r>
          </a:p>
          <a:p>
            <a:endParaRPr lang="es-ES" dirty="0"/>
          </a:p>
          <a:p>
            <a:r>
              <a:rPr lang="es-ES" dirty="0"/>
              <a:t>Fases:</a:t>
            </a:r>
          </a:p>
          <a:p>
            <a:r>
              <a:rPr lang="es-ES" dirty="0"/>
              <a:t>	Train</a:t>
            </a:r>
          </a:p>
          <a:p>
            <a:r>
              <a:rPr lang="es-ES" dirty="0"/>
              <a:t>	</a:t>
            </a:r>
            <a:r>
              <a:rPr lang="es-ES" dirty="0" err="1"/>
              <a:t>Valid</a:t>
            </a:r>
            <a:endParaRPr lang="es-ES" dirty="0"/>
          </a:p>
          <a:p>
            <a:r>
              <a:rPr lang="es-ES" dirty="0"/>
              <a:t>	Test</a:t>
            </a:r>
          </a:p>
        </p:txBody>
      </p:sp>
      <p:sp>
        <p:nvSpPr>
          <p:cNvPr id="4" name="Slide Number Placeholder 3"/>
          <p:cNvSpPr>
            <a:spLocks noGrp="1"/>
          </p:cNvSpPr>
          <p:nvPr>
            <p:ph type="sldNum" sz="quarter" idx="5"/>
          </p:nvPr>
        </p:nvSpPr>
        <p:spPr/>
        <p:txBody>
          <a:bodyPr/>
          <a:lstStyle/>
          <a:p>
            <a:fld id="{F9216110-F50F-4A83-938C-92A20DE2856C}" type="slidenum">
              <a:rPr lang="es-ES" smtClean="0"/>
              <a:t>3</a:t>
            </a:fld>
            <a:endParaRPr lang="es-ES"/>
          </a:p>
        </p:txBody>
      </p:sp>
    </p:spTree>
    <p:extLst>
      <p:ext uri="{BB962C8B-B14F-4D97-AF65-F5344CB8AC3E}">
        <p14:creationId xmlns:p14="http://schemas.microsoft.com/office/powerpoint/2010/main" val="3657540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a:p>
            <a:r>
              <a:rPr lang="es-ES" dirty="0"/>
              <a:t>(</a:t>
            </a:r>
            <a:r>
              <a:rPr lang="es-ES" dirty="0" err="1"/>
              <a:t>Variance</a:t>
            </a:r>
            <a:r>
              <a:rPr lang="es-ES" dirty="0"/>
              <a:t> o sobreajuste). Se dice que nuestro modelo está </a:t>
            </a:r>
            <a:r>
              <a:rPr lang="es-ES" dirty="0" err="1"/>
              <a:t>sobreajustado</a:t>
            </a:r>
            <a:r>
              <a:rPr lang="es-ES" dirty="0"/>
              <a:t> o tiene problema de </a:t>
            </a:r>
            <a:r>
              <a:rPr lang="es-ES" dirty="0" err="1"/>
              <a:t>variance</a:t>
            </a:r>
            <a:r>
              <a:rPr lang="es-ES" dirty="0"/>
              <a:t> cuando nuestra hipótesis se ajusta demasiado a los datos de la muestra, siendo solo capaz de predecir correctamente dichos datos, y no nuevos. Es decir, cuando es incapaz de generalizar. También se conoce como </a:t>
            </a:r>
            <a:r>
              <a:rPr lang="es-ES" dirty="0" err="1"/>
              <a:t>overfitting</a:t>
            </a:r>
            <a:r>
              <a:rPr lang="es-ES" dirty="0"/>
              <a:t>.</a:t>
            </a:r>
          </a:p>
          <a:p>
            <a:endParaRPr lang="es-ES" dirty="0"/>
          </a:p>
          <a:p>
            <a:r>
              <a:rPr lang="es-ES" dirty="0"/>
              <a:t>(</a:t>
            </a:r>
            <a:r>
              <a:rPr lang="es-ES" dirty="0" err="1"/>
              <a:t>Bias</a:t>
            </a:r>
            <a:r>
              <a:rPr lang="es-ES" dirty="0"/>
              <a:t> o </a:t>
            </a:r>
            <a:r>
              <a:rPr lang="es-ES" dirty="0" err="1"/>
              <a:t>sobresimplificación</a:t>
            </a:r>
            <a:r>
              <a:rPr lang="es-ES" dirty="0"/>
              <a:t>). Se dice que nuestro modelo está </a:t>
            </a:r>
            <a:r>
              <a:rPr lang="es-ES" dirty="0" err="1"/>
              <a:t>sobresimplificado</a:t>
            </a:r>
            <a:r>
              <a:rPr lang="es-ES" dirty="0"/>
              <a:t> o tiene problema de </a:t>
            </a:r>
            <a:r>
              <a:rPr lang="es-ES" dirty="0" err="1"/>
              <a:t>bias</a:t>
            </a:r>
            <a:r>
              <a:rPr lang="es-ES" dirty="0"/>
              <a:t> cuando nuestra hipótesis no se ajusta correctamente a los datos. También se conoce como </a:t>
            </a:r>
            <a:r>
              <a:rPr lang="es-ES" dirty="0" err="1"/>
              <a:t>underfitting</a:t>
            </a:r>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12</a:t>
            </a:fld>
            <a:endParaRPr lang="es-ES"/>
          </a:p>
        </p:txBody>
      </p:sp>
    </p:spTree>
    <p:extLst>
      <p:ext uri="{BB962C8B-B14F-4D97-AF65-F5344CB8AC3E}">
        <p14:creationId xmlns:p14="http://schemas.microsoft.com/office/powerpoint/2010/main" val="71279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requerimos que los errores muestrales sean normales y </a:t>
            </a:r>
            <a:r>
              <a:rPr lang="es-ES" sz="1200" kern="1200" dirty="0" err="1">
                <a:solidFill>
                  <a:schemeClr val="tx1"/>
                </a:solidFill>
                <a:effectLst/>
                <a:latin typeface="+mn-lt"/>
                <a:ea typeface="+mn-ea"/>
                <a:cs typeface="+mn-cs"/>
              </a:rPr>
              <a:t>homocedásticos</a:t>
            </a:r>
            <a:r>
              <a:rPr lang="es-ES" sz="1200" kern="1200" dirty="0">
                <a:solidFill>
                  <a:schemeClr val="tx1"/>
                </a:solidFill>
                <a:effectLst/>
                <a:latin typeface="+mn-lt"/>
                <a:ea typeface="+mn-ea"/>
                <a:cs typeface="+mn-cs"/>
              </a:rPr>
              <a:t> (misma varianza poblacional).</a:t>
            </a:r>
          </a:p>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14</a:t>
            </a:fld>
            <a:endParaRPr lang="es-ES"/>
          </a:p>
        </p:txBody>
      </p:sp>
    </p:spTree>
    <p:extLst>
      <p:ext uri="{BB962C8B-B14F-4D97-AF65-F5344CB8AC3E}">
        <p14:creationId xmlns:p14="http://schemas.microsoft.com/office/powerpoint/2010/main" val="486526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Redes neuronales, qué son. Son un modelo (o estructura) inspirado en el comportamiento observado en el cerebro humano​. Consiste en un conjunto de unidades, llamadas neuronas artificiales, conectadas entre sí para transmitirse señales. La información de entrada atraviesa la red neuronal (donde se somete a diversas operaciones) produciendo unos valores de salida.</a:t>
            </a:r>
          </a:p>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15</a:t>
            </a:fld>
            <a:endParaRPr lang="es-ES"/>
          </a:p>
        </p:txBody>
      </p:sp>
    </p:spTree>
    <p:extLst>
      <p:ext uri="{BB962C8B-B14F-4D97-AF65-F5344CB8AC3E}">
        <p14:creationId xmlns:p14="http://schemas.microsoft.com/office/powerpoint/2010/main" val="2281220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Neurona, basada en neurona humana. Entradas -&gt; cálculos -&gt; salida. Unidad mínima de la red neuronal, realiza los cálculos e interacciona con otras neuronas (o no) para colaborar con el objetivo de la red.</a:t>
            </a:r>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16</a:t>
            </a:fld>
            <a:endParaRPr lang="es-ES"/>
          </a:p>
        </p:txBody>
      </p:sp>
    </p:spTree>
    <p:extLst>
      <p:ext uri="{BB962C8B-B14F-4D97-AF65-F5344CB8AC3E}">
        <p14:creationId xmlns:p14="http://schemas.microsoft.com/office/powerpoint/2010/main" val="2497712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Explicación de entradas, </a:t>
            </a:r>
            <a:r>
              <a:rPr lang="es-ES" sz="1200" kern="1200" dirty="0" err="1">
                <a:solidFill>
                  <a:schemeClr val="tx1"/>
                </a:solidFill>
                <a:effectLst/>
                <a:latin typeface="+mn-lt"/>
                <a:ea typeface="+mn-ea"/>
                <a:cs typeface="+mn-cs"/>
              </a:rPr>
              <a:t>bias</a:t>
            </a:r>
            <a:r>
              <a:rPr lang="es-ES" sz="1200" kern="1200" dirty="0">
                <a:solidFill>
                  <a:schemeClr val="tx1"/>
                </a:solidFill>
                <a:effectLst/>
                <a:latin typeface="+mn-lt"/>
                <a:ea typeface="+mn-ea"/>
                <a:cs typeface="+mn-cs"/>
              </a:rPr>
              <a:t>, pesos, y funciones de activación. Limitaciones de una sola neurona. </a:t>
            </a:r>
          </a:p>
          <a:p>
            <a:r>
              <a:rPr lang="es-ES" sz="1200" kern="1200" dirty="0">
                <a:solidFill>
                  <a:schemeClr val="tx1"/>
                </a:solidFill>
                <a:effectLst/>
                <a:latin typeface="+mn-lt"/>
                <a:ea typeface="+mn-ea"/>
                <a:cs typeface="+mn-cs"/>
              </a:rPr>
              <a:t>Entradas: datos del problema.</a:t>
            </a:r>
          </a:p>
          <a:p>
            <a:r>
              <a:rPr lang="es-ES" sz="1200" kern="1200" dirty="0">
                <a:solidFill>
                  <a:schemeClr val="tx1"/>
                </a:solidFill>
                <a:effectLst/>
                <a:latin typeface="+mn-lt"/>
                <a:ea typeface="+mn-ea"/>
                <a:cs typeface="+mn-cs"/>
              </a:rPr>
              <a:t>Pesos: valor de “relevancia que se le da a cada entrada”</a:t>
            </a:r>
          </a:p>
          <a:p>
            <a:r>
              <a:rPr lang="es-ES" sz="1200" kern="1200" dirty="0" err="1">
                <a:solidFill>
                  <a:schemeClr val="tx1"/>
                </a:solidFill>
                <a:effectLst/>
                <a:latin typeface="+mn-lt"/>
                <a:ea typeface="+mn-ea"/>
                <a:cs typeface="+mn-cs"/>
              </a:rPr>
              <a:t>Bias</a:t>
            </a:r>
            <a:r>
              <a:rPr lang="es-ES" sz="1200" kern="1200" dirty="0">
                <a:solidFill>
                  <a:schemeClr val="tx1"/>
                </a:solidFill>
                <a:effectLst/>
                <a:latin typeface="+mn-lt"/>
                <a:ea typeface="+mn-ea"/>
                <a:cs typeface="+mn-cs"/>
              </a:rPr>
              <a:t>: actúa como sesgo ya que controla qué tan predispuesta está la neurona a disparar una determinada salida independiente de los pesos. Un sesgo alto hace que la neurona requiera una entrada más alta para generar una salida de alta.</a:t>
            </a:r>
          </a:p>
          <a:p>
            <a:r>
              <a:rPr lang="es-ES" sz="1200" kern="1200" dirty="0">
                <a:solidFill>
                  <a:schemeClr val="tx1"/>
                </a:solidFill>
                <a:effectLst/>
                <a:latin typeface="+mn-lt"/>
                <a:ea typeface="+mn-ea"/>
                <a:cs typeface="+mn-cs"/>
              </a:rPr>
              <a:t>Función de activación: Cálculo que se realiza con la salida de la neurona en función de la naturaleza del problema.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Comentar que F*W denota el producto escalar de X por W.</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Arquitectura.</a:t>
            </a:r>
          </a:p>
          <a:p>
            <a:endParaRPr lang="es-ES" sz="1200" kern="1200" dirty="0">
              <a:solidFill>
                <a:schemeClr val="tx1"/>
              </a:solidFill>
              <a:effectLst/>
              <a:latin typeface="+mn-lt"/>
              <a:ea typeface="+mn-ea"/>
              <a:cs typeface="+mn-cs"/>
            </a:endParaRPr>
          </a:p>
          <a:p>
            <a:endParaRPr lang="es-ES" sz="1200" kern="1200" dirty="0">
              <a:solidFill>
                <a:schemeClr val="tx1"/>
              </a:solidFill>
              <a:effectLst/>
              <a:latin typeface="+mn-lt"/>
              <a:ea typeface="+mn-ea"/>
              <a:cs typeface="+mn-cs"/>
            </a:endParaRPr>
          </a:p>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17</a:t>
            </a:fld>
            <a:endParaRPr lang="es-ES"/>
          </a:p>
        </p:txBody>
      </p:sp>
    </p:spTree>
    <p:extLst>
      <p:ext uri="{BB962C8B-B14F-4D97-AF65-F5344CB8AC3E}">
        <p14:creationId xmlns:p14="http://schemas.microsoft.com/office/powerpoint/2010/main" val="195044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es el algoritmo de aprendizaje más utilizado. Su objetivo es reducir la función de error, es decir, lo que falla la red. “La red actúa, se equivoca, tiene en cuenta si se ha pasado se ha quedado corta y para la siguiente vez, lo hará mejor”</a:t>
            </a:r>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18</a:t>
            </a:fld>
            <a:endParaRPr lang="es-ES"/>
          </a:p>
        </p:txBody>
      </p:sp>
    </p:spTree>
    <p:extLst>
      <p:ext uri="{BB962C8B-B14F-4D97-AF65-F5344CB8AC3E}">
        <p14:creationId xmlns:p14="http://schemas.microsoft.com/office/powerpoint/2010/main" val="303645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a:solidFill>
                  <a:schemeClr val="tx1"/>
                </a:solidFill>
                <a:effectLst/>
                <a:latin typeface="+mn-lt"/>
                <a:ea typeface="+mn-ea"/>
                <a:cs typeface="+mn-cs"/>
              </a:rPr>
              <a:t>Red neuronal, como aprenden: error, forward y </a:t>
            </a:r>
            <a:r>
              <a:rPr lang="es-ES" sz="1200" kern="1200" dirty="0" err="1">
                <a:solidFill>
                  <a:schemeClr val="tx1"/>
                </a:solidFill>
                <a:effectLst/>
                <a:latin typeface="+mn-lt"/>
                <a:ea typeface="+mn-ea"/>
                <a:cs typeface="+mn-cs"/>
              </a:rPr>
              <a:t>backward</a:t>
            </a: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Forward: la red avanza, computa los pesos con las entradas y </a:t>
            </a:r>
            <a:r>
              <a:rPr lang="es-ES" sz="1200" kern="1200" dirty="0" err="1">
                <a:solidFill>
                  <a:schemeClr val="tx1"/>
                </a:solidFill>
                <a:effectLst/>
                <a:latin typeface="+mn-lt"/>
                <a:ea typeface="+mn-ea"/>
                <a:cs typeface="+mn-cs"/>
              </a:rPr>
              <a:t>bias</a:t>
            </a:r>
            <a:r>
              <a:rPr lang="es-ES" sz="1200" kern="1200" dirty="0">
                <a:solidFill>
                  <a:schemeClr val="tx1"/>
                </a:solidFill>
                <a:effectLst/>
                <a:latin typeface="+mn-lt"/>
                <a:ea typeface="+mn-ea"/>
                <a:cs typeface="+mn-cs"/>
              </a:rPr>
              <a:t> y  expone su respuesta. Los pesos aquí no cambian Lo que importa para que la red funcione bien son los pesos.</a:t>
            </a:r>
          </a:p>
          <a:p>
            <a:r>
              <a:rPr lang="es-ES" sz="1200" kern="1200" dirty="0" err="1">
                <a:solidFill>
                  <a:schemeClr val="tx1"/>
                </a:solidFill>
                <a:effectLst/>
                <a:latin typeface="+mn-lt"/>
                <a:ea typeface="+mn-ea"/>
                <a:cs typeface="+mn-cs"/>
              </a:rPr>
              <a:t>Backprop</a:t>
            </a:r>
            <a:r>
              <a:rPr lang="es-ES" sz="1200" kern="1200" dirty="0">
                <a:solidFill>
                  <a:schemeClr val="tx1"/>
                </a:solidFill>
                <a:effectLst/>
                <a:latin typeface="+mn-lt"/>
                <a:ea typeface="+mn-ea"/>
                <a:cs typeface="+mn-cs"/>
              </a:rPr>
              <a:t>: se calcula el error, y se propaga hacia atrás, modificando levemente o no (mencionar </a:t>
            </a:r>
            <a:r>
              <a:rPr lang="es-ES" sz="1200" kern="1200" dirty="0" err="1">
                <a:solidFill>
                  <a:schemeClr val="tx1"/>
                </a:solidFill>
                <a:effectLst/>
                <a:latin typeface="+mn-lt"/>
                <a:ea typeface="+mn-ea"/>
                <a:cs typeface="+mn-cs"/>
              </a:rPr>
              <a:t>lr</a:t>
            </a:r>
            <a:r>
              <a:rPr lang="es-ES" sz="1200" kern="1200" dirty="0">
                <a:solidFill>
                  <a:schemeClr val="tx1"/>
                </a:solidFill>
                <a:effectLst/>
                <a:latin typeface="+mn-lt"/>
                <a:ea typeface="+mn-ea"/>
                <a:cs typeface="+mn-cs"/>
              </a:rPr>
              <a:t>) los valores definidos en el forward</a:t>
            </a:r>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19</a:t>
            </a:fld>
            <a:endParaRPr lang="es-ES"/>
          </a:p>
        </p:txBody>
      </p:sp>
    </p:spTree>
    <p:extLst>
      <p:ext uri="{BB962C8B-B14F-4D97-AF65-F5344CB8AC3E}">
        <p14:creationId xmlns:p14="http://schemas.microsoft.com/office/powerpoint/2010/main" val="3006529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Comentar curva </a:t>
            </a:r>
            <a:r>
              <a:rPr lang="es-ES" dirty="0" err="1"/>
              <a:t>loss</a:t>
            </a:r>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22</a:t>
            </a:fld>
            <a:endParaRPr lang="es-ES"/>
          </a:p>
        </p:txBody>
      </p:sp>
    </p:spTree>
    <p:extLst>
      <p:ext uri="{BB962C8B-B14F-4D97-AF65-F5344CB8AC3E}">
        <p14:creationId xmlns:p14="http://schemas.microsoft.com/office/powerpoint/2010/main" val="2974496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Que son, para que se usan, que ventajas tienen (tamaño de la </a:t>
            </a:r>
            <a:r>
              <a:rPr lang="es-ES" dirty="0" err="1"/>
              <a:t>inf</a:t>
            </a:r>
            <a:r>
              <a:rPr lang="es-ES" dirty="0"/>
              <a:t> y de las fotos)</a:t>
            </a:r>
          </a:p>
          <a:p>
            <a:r>
              <a:rPr lang="es-ES" dirty="0"/>
              <a:t>Hablar de las etapas de la imagen(</a:t>
            </a:r>
            <a:r>
              <a:rPr lang="es-ES" dirty="0" err="1"/>
              <a:t>pooling,convolution</a:t>
            </a:r>
            <a:r>
              <a:rPr lang="es-ES" dirty="0"/>
              <a:t>, etc.)</a:t>
            </a:r>
          </a:p>
        </p:txBody>
      </p:sp>
      <p:sp>
        <p:nvSpPr>
          <p:cNvPr id="4" name="Slide Number Placeholder 3"/>
          <p:cNvSpPr>
            <a:spLocks noGrp="1"/>
          </p:cNvSpPr>
          <p:nvPr>
            <p:ph type="sldNum" sz="quarter" idx="5"/>
          </p:nvPr>
        </p:nvSpPr>
        <p:spPr/>
        <p:txBody>
          <a:bodyPr/>
          <a:lstStyle/>
          <a:p>
            <a:fld id="{F9216110-F50F-4A83-938C-92A20DE2856C}" type="slidenum">
              <a:rPr lang="es-ES" smtClean="0"/>
              <a:t>23</a:t>
            </a:fld>
            <a:endParaRPr lang="es-ES"/>
          </a:p>
        </p:txBody>
      </p:sp>
    </p:spTree>
    <p:extLst>
      <p:ext uri="{BB962C8B-B14F-4D97-AF65-F5344CB8AC3E}">
        <p14:creationId xmlns:p14="http://schemas.microsoft.com/office/powerpoint/2010/main" val="414854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Son la equivalencia a los pesos de las otras </a:t>
            </a:r>
            <a:r>
              <a:rPr lang="es-ES" dirty="0" err="1"/>
              <a:t>nn</a:t>
            </a:r>
            <a:endParaRPr lang="es-ES" dirty="0"/>
          </a:p>
          <a:p>
            <a:r>
              <a:rPr lang="es-ES" dirty="0"/>
              <a:t>Hablar de la operación de convolución (no es producto matricial)</a:t>
            </a:r>
          </a:p>
        </p:txBody>
      </p:sp>
      <p:sp>
        <p:nvSpPr>
          <p:cNvPr id="4" name="Slide Number Placeholder 3"/>
          <p:cNvSpPr>
            <a:spLocks noGrp="1"/>
          </p:cNvSpPr>
          <p:nvPr>
            <p:ph type="sldNum" sz="quarter" idx="5"/>
          </p:nvPr>
        </p:nvSpPr>
        <p:spPr/>
        <p:txBody>
          <a:bodyPr/>
          <a:lstStyle/>
          <a:p>
            <a:fld id="{F9216110-F50F-4A83-938C-92A20DE2856C}" type="slidenum">
              <a:rPr lang="es-ES" smtClean="0"/>
              <a:t>24</a:t>
            </a:fld>
            <a:endParaRPr lang="es-ES"/>
          </a:p>
        </p:txBody>
      </p:sp>
    </p:spTree>
    <p:extLst>
      <p:ext uri="{BB962C8B-B14F-4D97-AF65-F5344CB8AC3E}">
        <p14:creationId xmlns:p14="http://schemas.microsoft.com/office/powerpoint/2010/main" val="379694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Algoritmos de clasificación. </a:t>
            </a:r>
          </a:p>
          <a:p>
            <a:r>
              <a:rPr lang="es-ES" dirty="0"/>
              <a:t>	Algoritmos de regresión: variable continua</a:t>
            </a:r>
          </a:p>
          <a:p>
            <a:r>
              <a:rPr lang="es-ES" dirty="0"/>
              <a:t>                        Clasificación: variable discreta</a:t>
            </a:r>
          </a:p>
          <a:p>
            <a:r>
              <a:rPr lang="es-ES" dirty="0"/>
              <a:t>	nosotros en </a:t>
            </a:r>
            <a:r>
              <a:rPr lang="es-ES" dirty="0" err="1"/>
              <a:t>etse</a:t>
            </a:r>
            <a:r>
              <a:rPr lang="es-ES" dirty="0"/>
              <a:t> </a:t>
            </a:r>
            <a:r>
              <a:rPr lang="es-ES" dirty="0" err="1"/>
              <a:t>tfg</a:t>
            </a:r>
            <a:r>
              <a:rPr lang="es-ES" dirty="0"/>
              <a:t> vamos a abordar </a:t>
            </a:r>
            <a:r>
              <a:rPr lang="es-ES" dirty="0" err="1"/>
              <a:t>nn</a:t>
            </a:r>
            <a:r>
              <a:rPr lang="es-ES" dirty="0"/>
              <a:t> para problemas de clasificación</a:t>
            </a:r>
          </a:p>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4</a:t>
            </a:fld>
            <a:endParaRPr lang="es-ES"/>
          </a:p>
        </p:txBody>
      </p:sp>
    </p:spTree>
    <p:extLst>
      <p:ext uri="{BB962C8B-B14F-4D97-AF65-F5344CB8AC3E}">
        <p14:creationId xmlns:p14="http://schemas.microsoft.com/office/powerpoint/2010/main" val="3973166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25</a:t>
            </a:fld>
            <a:endParaRPr lang="es-ES"/>
          </a:p>
        </p:txBody>
      </p:sp>
    </p:spTree>
    <p:extLst>
      <p:ext uri="{BB962C8B-B14F-4D97-AF65-F5344CB8AC3E}">
        <p14:creationId xmlns:p14="http://schemas.microsoft.com/office/powerpoint/2010/main" val="1071553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26</a:t>
            </a:fld>
            <a:endParaRPr lang="es-ES"/>
          </a:p>
        </p:txBody>
      </p:sp>
    </p:spTree>
    <p:extLst>
      <p:ext uri="{BB962C8B-B14F-4D97-AF65-F5344CB8AC3E}">
        <p14:creationId xmlns:p14="http://schemas.microsoft.com/office/powerpoint/2010/main" val="2413422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Decir que las imágenes han sido </a:t>
            </a:r>
            <a:r>
              <a:rPr lang="es-ES" dirty="0" err="1"/>
              <a:t>resized</a:t>
            </a:r>
            <a:endParaRPr lang="es-ES" dirty="0"/>
          </a:p>
          <a:p>
            <a:endParaRPr lang="es-ES" dirty="0"/>
          </a:p>
          <a:p>
            <a:r>
              <a:rPr lang="es-ES" dirty="0"/>
              <a:t>Explicar arquitectura y porqué</a:t>
            </a:r>
          </a:p>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27</a:t>
            </a:fld>
            <a:endParaRPr lang="es-ES"/>
          </a:p>
        </p:txBody>
      </p:sp>
    </p:spTree>
    <p:extLst>
      <p:ext uri="{BB962C8B-B14F-4D97-AF65-F5344CB8AC3E}">
        <p14:creationId xmlns:p14="http://schemas.microsoft.com/office/powerpoint/2010/main" val="2779594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28</a:t>
            </a:fld>
            <a:endParaRPr lang="es-ES"/>
          </a:p>
        </p:txBody>
      </p:sp>
    </p:spTree>
    <p:extLst>
      <p:ext uri="{BB962C8B-B14F-4D97-AF65-F5344CB8AC3E}">
        <p14:creationId xmlns:p14="http://schemas.microsoft.com/office/powerpoint/2010/main" val="408174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Ventajas: al tener la información de las clases de cada dato podemos aprovecharla para desarrollar modelo muy </a:t>
            </a:r>
            <a:r>
              <a:rPr lang="es-ES" dirty="0" err="1"/>
              <a:t>precisios</a:t>
            </a:r>
            <a:r>
              <a:rPr lang="es-ES" dirty="0"/>
              <a:t>.</a:t>
            </a:r>
          </a:p>
          <a:p>
            <a:r>
              <a:rPr lang="es-ES" dirty="0"/>
              <a:t>Desventajas: datos escasos y caros.</a:t>
            </a:r>
          </a:p>
          <a:p>
            <a:r>
              <a:rPr lang="es-ES" dirty="0"/>
              <a:t>Ejemplo: </a:t>
            </a:r>
            <a:r>
              <a:rPr lang="es-ES" dirty="0" err="1"/>
              <a:t>nn</a:t>
            </a:r>
            <a:r>
              <a:rPr lang="es-ES" dirty="0"/>
              <a:t>, </a:t>
            </a:r>
            <a:r>
              <a:rPr lang="es-ES" dirty="0" err="1"/>
              <a:t>knn</a:t>
            </a:r>
            <a:r>
              <a:rPr lang="es-ES" dirty="0"/>
              <a:t>, </a:t>
            </a:r>
            <a:r>
              <a:rPr lang="es-ES" dirty="0" err="1"/>
              <a:t>svd</a:t>
            </a:r>
            <a:r>
              <a:rPr lang="es-ES" dirty="0"/>
              <a:t>, Regresiones</a:t>
            </a:r>
          </a:p>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5</a:t>
            </a:fld>
            <a:endParaRPr lang="es-ES"/>
          </a:p>
        </p:txBody>
      </p:sp>
    </p:spTree>
    <p:extLst>
      <p:ext uri="{BB962C8B-B14F-4D97-AF65-F5344CB8AC3E}">
        <p14:creationId xmlns:p14="http://schemas.microsoft.com/office/powerpoint/2010/main" val="283122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Ejemplos: </a:t>
            </a:r>
            <a:r>
              <a:rPr lang="es-ES" dirty="0" err="1"/>
              <a:t>kmeans</a:t>
            </a:r>
            <a:r>
              <a:rPr lang="es-ES" dirty="0"/>
              <a:t>, árbol de decisión, </a:t>
            </a:r>
            <a:r>
              <a:rPr lang="es-ES" dirty="0" err="1"/>
              <a:t>random</a:t>
            </a:r>
            <a:r>
              <a:rPr lang="es-ES" dirty="0"/>
              <a:t> </a:t>
            </a:r>
            <a:r>
              <a:rPr lang="es-ES" dirty="0" err="1"/>
              <a:t>forest</a:t>
            </a:r>
            <a:r>
              <a:rPr lang="es-ES" dirty="0"/>
              <a:t>. </a:t>
            </a:r>
          </a:p>
          <a:p>
            <a:r>
              <a:rPr lang="es-ES" dirty="0"/>
              <a:t>Campo más usado: Sistemas de recomendación.</a:t>
            </a:r>
          </a:p>
          <a:p>
            <a:r>
              <a:rPr lang="es-ES" dirty="0"/>
              <a:t>Pros: los algoritmos suelen ser más “</a:t>
            </a:r>
            <a:r>
              <a:rPr lang="es-ES" dirty="0" err="1"/>
              <a:t>faciles</a:t>
            </a:r>
            <a:r>
              <a:rPr lang="es-ES" dirty="0"/>
              <a:t>”, </a:t>
            </a:r>
            <a:r>
              <a:rPr lang="es-ES" dirty="0" err="1"/>
              <a:t>it</a:t>
            </a:r>
            <a:r>
              <a:rPr lang="es-ES" dirty="0"/>
              <a:t> </a:t>
            </a:r>
            <a:r>
              <a:rPr lang="es-ES" dirty="0" err="1"/>
              <a:t>is</a:t>
            </a:r>
            <a:r>
              <a:rPr lang="es-ES" dirty="0"/>
              <a:t> </a:t>
            </a:r>
            <a:r>
              <a:rPr lang="es-ES" dirty="0" err="1"/>
              <a:t>easier</a:t>
            </a:r>
            <a:r>
              <a:rPr lang="es-ES" dirty="0"/>
              <a:t> </a:t>
            </a:r>
            <a:r>
              <a:rPr lang="es-ES" dirty="0" err="1"/>
              <a:t>work</a:t>
            </a:r>
            <a:r>
              <a:rPr lang="es-ES" dirty="0"/>
              <a:t> </a:t>
            </a:r>
            <a:r>
              <a:rPr lang="es-ES" dirty="0" err="1"/>
              <a:t>with</a:t>
            </a:r>
            <a:r>
              <a:rPr lang="es-ES" dirty="0"/>
              <a:t> </a:t>
            </a:r>
            <a:r>
              <a:rPr lang="es-ES" dirty="0" err="1"/>
              <a:t>them</a:t>
            </a:r>
            <a:r>
              <a:rPr lang="es-ES" dirty="0"/>
              <a:t>.</a:t>
            </a:r>
          </a:p>
          <a:p>
            <a:r>
              <a:rPr lang="es-ES" dirty="0"/>
              <a:t>Desventajas: a años luz de poder competir con una NN o similares.</a:t>
            </a:r>
          </a:p>
        </p:txBody>
      </p:sp>
      <p:sp>
        <p:nvSpPr>
          <p:cNvPr id="4" name="Slide Number Placeholder 3"/>
          <p:cNvSpPr>
            <a:spLocks noGrp="1"/>
          </p:cNvSpPr>
          <p:nvPr>
            <p:ph type="sldNum" sz="quarter" idx="5"/>
          </p:nvPr>
        </p:nvSpPr>
        <p:spPr/>
        <p:txBody>
          <a:bodyPr/>
          <a:lstStyle/>
          <a:p>
            <a:fld id="{F9216110-F50F-4A83-938C-92A20DE2856C}" type="slidenum">
              <a:rPr lang="es-ES" smtClean="0"/>
              <a:t>6</a:t>
            </a:fld>
            <a:endParaRPr lang="es-ES"/>
          </a:p>
        </p:txBody>
      </p:sp>
    </p:spTree>
    <p:extLst>
      <p:ext uri="{BB962C8B-B14F-4D97-AF65-F5344CB8AC3E}">
        <p14:creationId xmlns:p14="http://schemas.microsoft.com/office/powerpoint/2010/main" val="365868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Modelo matemático usado para aproximar la relación de dependencia entre una variable dependiente Y, las variables independientes Xi y un término </a:t>
            </a:r>
            <a:r>
              <a:rPr lang="es-ES" dirty="0" err="1"/>
              <a:t>a.leatorio</a:t>
            </a:r>
            <a:r>
              <a:rPr lang="es-ES" dirty="0"/>
              <a:t> ε. La épsilon se ignora por motivos obvios</a:t>
            </a:r>
          </a:p>
        </p:txBody>
      </p:sp>
      <p:sp>
        <p:nvSpPr>
          <p:cNvPr id="4" name="Slide Number Placeholder 3"/>
          <p:cNvSpPr>
            <a:spLocks noGrp="1"/>
          </p:cNvSpPr>
          <p:nvPr>
            <p:ph type="sldNum" sz="quarter" idx="5"/>
          </p:nvPr>
        </p:nvSpPr>
        <p:spPr/>
        <p:txBody>
          <a:bodyPr/>
          <a:lstStyle/>
          <a:p>
            <a:fld id="{F9216110-F50F-4A83-938C-92A20DE2856C}" type="slidenum">
              <a:rPr lang="es-ES" smtClean="0"/>
              <a:t>7</a:t>
            </a:fld>
            <a:endParaRPr lang="es-ES"/>
          </a:p>
        </p:txBody>
      </p:sp>
    </p:spTree>
    <p:extLst>
      <p:ext uri="{BB962C8B-B14F-4D97-AF65-F5344CB8AC3E}">
        <p14:creationId xmlns:p14="http://schemas.microsoft.com/office/powerpoint/2010/main" val="365632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Realizamos los cálculos del </a:t>
            </a:r>
            <a:r>
              <a:rPr lang="es-ES" dirty="0" err="1"/>
              <a:t>max</a:t>
            </a:r>
            <a:r>
              <a:rPr lang="es-ES" dirty="0"/>
              <a:t>/min para obtener las incógnitas de la hipótesis.</a:t>
            </a:r>
          </a:p>
          <a:p>
            <a:endParaRPr lang="es-ES" dirty="0"/>
          </a:p>
          <a:p>
            <a:r>
              <a:rPr lang="es-ES" dirty="0"/>
              <a:t>Esto se puede extrapolar a multivariable y a polinómica.</a:t>
            </a:r>
          </a:p>
          <a:p>
            <a:endParaRPr lang="es-ES" dirty="0"/>
          </a:p>
          <a:p>
            <a:r>
              <a:rPr lang="es-ES" dirty="0"/>
              <a:t>No </a:t>
            </a:r>
            <a:r>
              <a:rPr lang="es-ES" dirty="0" err="1"/>
              <a:t>obastante</a:t>
            </a:r>
            <a:r>
              <a:rPr lang="es-ES" dirty="0"/>
              <a:t> para hacer esto viable hay que hacer uso del algoritmo </a:t>
            </a:r>
            <a:r>
              <a:rPr lang="es-ES" dirty="0" err="1"/>
              <a:t>gradient</a:t>
            </a:r>
            <a:r>
              <a:rPr lang="es-ES" dirty="0"/>
              <a:t> </a:t>
            </a:r>
            <a:r>
              <a:rPr lang="es-ES" dirty="0" err="1"/>
              <a:t>descent</a:t>
            </a:r>
            <a:r>
              <a:rPr lang="es-ES" dirty="0"/>
              <a:t> (siguiente </a:t>
            </a:r>
            <a:r>
              <a:rPr lang="es-ES" dirty="0" err="1"/>
              <a:t>slide</a:t>
            </a:r>
            <a:r>
              <a:rPr lang="es-ES" dirty="0"/>
              <a:t>)</a:t>
            </a:r>
          </a:p>
        </p:txBody>
      </p:sp>
      <p:sp>
        <p:nvSpPr>
          <p:cNvPr id="4" name="Slide Number Placeholder 3"/>
          <p:cNvSpPr>
            <a:spLocks noGrp="1"/>
          </p:cNvSpPr>
          <p:nvPr>
            <p:ph type="sldNum" sz="quarter" idx="5"/>
          </p:nvPr>
        </p:nvSpPr>
        <p:spPr/>
        <p:txBody>
          <a:bodyPr/>
          <a:lstStyle/>
          <a:p>
            <a:fld id="{F9216110-F50F-4A83-938C-92A20DE2856C}" type="slidenum">
              <a:rPr lang="es-ES" smtClean="0"/>
              <a:t>8</a:t>
            </a:fld>
            <a:endParaRPr lang="es-ES"/>
          </a:p>
        </p:txBody>
      </p:sp>
    </p:spTree>
    <p:extLst>
      <p:ext uri="{BB962C8B-B14F-4D97-AF65-F5344CB8AC3E}">
        <p14:creationId xmlns:p14="http://schemas.microsoft.com/office/powerpoint/2010/main" val="45209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esa es la solución que anula el gradiente y que el Hessiano es </a:t>
            </a:r>
            <a:r>
              <a:rPr lang="es-ES" sz="1200" kern="1200" dirty="0" err="1">
                <a:solidFill>
                  <a:schemeClr val="tx1"/>
                </a:solidFill>
                <a:effectLst/>
                <a:latin typeface="+mn-lt"/>
                <a:ea typeface="+mn-ea"/>
                <a:cs typeface="+mn-cs"/>
              </a:rPr>
              <a:t>def</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pos</a:t>
            </a:r>
            <a:r>
              <a:rPr lang="es-ES" sz="1200" kern="1200" dirty="0">
                <a:solidFill>
                  <a:schemeClr val="tx1"/>
                </a:solidFill>
                <a:effectLst/>
                <a:latin typeface="+mn-lt"/>
                <a:ea typeface="+mn-ea"/>
                <a:cs typeface="+mn-cs"/>
              </a:rPr>
              <a:t>, luego por convexidad la solución es el único mínimo global.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requiere O(N^3) operaciones por lo que se prefiere </a:t>
            </a:r>
            <a:r>
              <a:rPr lang="es-ES" sz="1200" kern="1200" dirty="0" err="1">
                <a:solidFill>
                  <a:schemeClr val="tx1"/>
                </a:solidFill>
                <a:effectLst/>
                <a:latin typeface="+mn-lt"/>
                <a:ea typeface="+mn-ea"/>
                <a:cs typeface="+mn-cs"/>
              </a:rPr>
              <a:t>gradient</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descent</a:t>
            </a:r>
            <a:r>
              <a:rPr lang="es-ES" sz="1200" kern="1200" dirty="0">
                <a:solidFill>
                  <a:schemeClr val="tx1"/>
                </a:solidFill>
                <a:effectLst/>
                <a:latin typeface="+mn-lt"/>
                <a:ea typeface="+mn-ea"/>
                <a:cs typeface="+mn-cs"/>
              </a:rPr>
              <a:t>, que requiere O(N^2) operaciones, y que hay otros algoritmos de aproximación incluso mejores que pueden llegar a O(N) operaciones y se usan dependiendo del problema.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endParaRPr lang="es-ES" dirty="0"/>
          </a:p>
        </p:txBody>
      </p:sp>
      <p:sp>
        <p:nvSpPr>
          <p:cNvPr id="4" name="Slide Number Placeholder 3"/>
          <p:cNvSpPr>
            <a:spLocks noGrp="1"/>
          </p:cNvSpPr>
          <p:nvPr>
            <p:ph type="sldNum" sz="quarter" idx="5"/>
          </p:nvPr>
        </p:nvSpPr>
        <p:spPr/>
        <p:txBody>
          <a:bodyPr/>
          <a:lstStyle/>
          <a:p>
            <a:fld id="{F9216110-F50F-4A83-938C-92A20DE2856C}" type="slidenum">
              <a:rPr lang="es-ES" smtClean="0"/>
              <a:t>9</a:t>
            </a:fld>
            <a:endParaRPr lang="es-ES"/>
          </a:p>
        </p:txBody>
      </p:sp>
    </p:spTree>
    <p:extLst>
      <p:ext uri="{BB962C8B-B14F-4D97-AF65-F5344CB8AC3E}">
        <p14:creationId xmlns:p14="http://schemas.microsoft.com/office/powerpoint/2010/main" val="192887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intervalo que "descendemos" por el gradiente está condicionado por la variable </a:t>
            </a:r>
            <a:r>
              <a:rPr lang="es-ES" dirty="0" err="1"/>
              <a:t>learning</a:t>
            </a:r>
            <a:r>
              <a:rPr lang="es-ES" dirty="0"/>
              <a:t> </a:t>
            </a:r>
            <a:r>
              <a:rPr lang="es-ES" dirty="0" err="1"/>
              <a:t>rate</a:t>
            </a:r>
            <a:r>
              <a:rPr lang="es-ES" dirty="0"/>
              <a:t>. </a:t>
            </a:r>
          </a:p>
          <a:p>
            <a:r>
              <a:rPr lang="es-ES" dirty="0"/>
              <a:t>Con un alto </a:t>
            </a:r>
            <a:r>
              <a:rPr lang="es-ES" dirty="0" err="1"/>
              <a:t>learning</a:t>
            </a:r>
            <a:r>
              <a:rPr lang="es-ES" dirty="0"/>
              <a:t> </a:t>
            </a:r>
            <a:r>
              <a:rPr lang="es-ES" dirty="0" err="1"/>
              <a:t>rate</a:t>
            </a:r>
            <a:r>
              <a:rPr lang="es-ES" dirty="0"/>
              <a:t> descenderemos más rápido, arriesgándonos a ignorar el mínimo de la función.</a:t>
            </a:r>
          </a:p>
          <a:p>
            <a:r>
              <a:rPr lang="es-ES" dirty="0"/>
              <a:t>Con un </a:t>
            </a:r>
            <a:r>
              <a:rPr lang="es-ES" dirty="0" err="1"/>
              <a:t>learning</a:t>
            </a:r>
            <a:r>
              <a:rPr lang="es-ES" dirty="0"/>
              <a:t> </a:t>
            </a:r>
            <a:r>
              <a:rPr lang="es-ES" dirty="0" err="1"/>
              <a:t>rate</a:t>
            </a:r>
            <a:r>
              <a:rPr lang="es-ES" dirty="0"/>
              <a:t> muy bajo tendremos que recalcular el gradiente numerosas veces, probablemente sin hallar un resultado óptimo en un tiempo aceptable.</a:t>
            </a:r>
          </a:p>
        </p:txBody>
      </p:sp>
      <p:sp>
        <p:nvSpPr>
          <p:cNvPr id="4" name="Slide Number Placeholder 3"/>
          <p:cNvSpPr>
            <a:spLocks noGrp="1"/>
          </p:cNvSpPr>
          <p:nvPr>
            <p:ph type="sldNum" sz="quarter" idx="5"/>
          </p:nvPr>
        </p:nvSpPr>
        <p:spPr/>
        <p:txBody>
          <a:bodyPr/>
          <a:lstStyle/>
          <a:p>
            <a:fld id="{F9216110-F50F-4A83-938C-92A20DE2856C}" type="slidenum">
              <a:rPr lang="es-ES" smtClean="0"/>
              <a:t>10</a:t>
            </a:fld>
            <a:endParaRPr lang="es-ES"/>
          </a:p>
        </p:txBody>
      </p:sp>
    </p:spTree>
    <p:extLst>
      <p:ext uri="{BB962C8B-B14F-4D97-AF65-F5344CB8AC3E}">
        <p14:creationId xmlns:p14="http://schemas.microsoft.com/office/powerpoint/2010/main" val="50356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Cuando nuestra nube de puntos no se ajusta a una línea recta, la regresión lineal no nos sirve para definir una hipótesis que se ajuste a nuestro modelo de datos.</a:t>
            </a:r>
          </a:p>
          <a:p>
            <a:endParaRPr lang="es-ES" dirty="0"/>
          </a:p>
          <a:p>
            <a:r>
              <a:rPr lang="es-ES" dirty="0"/>
              <a:t>En tal caso recurrimos a la regresión polinomial. Se utiliza cada modelo cuando el conjunto de datos tiende a ajustarse por una curva respectivamente polinomial. </a:t>
            </a:r>
          </a:p>
          <a:p>
            <a:endParaRPr lang="es-ES" dirty="0"/>
          </a:p>
          <a:p>
            <a:r>
              <a:rPr lang="es-ES" dirty="0"/>
              <a:t>Eso nos lleva al problema de determinar el número de parámetros del modelo. Necesitamos saber cómo aplicar regresión polinomial, en qué grado.  ¿Cómo lo determinamos?: Spearman y Pearson.</a:t>
            </a:r>
          </a:p>
        </p:txBody>
      </p:sp>
      <p:sp>
        <p:nvSpPr>
          <p:cNvPr id="4" name="Slide Number Placeholder 3"/>
          <p:cNvSpPr>
            <a:spLocks noGrp="1"/>
          </p:cNvSpPr>
          <p:nvPr>
            <p:ph type="sldNum" sz="quarter" idx="5"/>
          </p:nvPr>
        </p:nvSpPr>
        <p:spPr/>
        <p:txBody>
          <a:bodyPr/>
          <a:lstStyle/>
          <a:p>
            <a:fld id="{F9216110-F50F-4A83-938C-92A20DE2856C}" type="slidenum">
              <a:rPr lang="es-ES" smtClean="0"/>
              <a:t>11</a:t>
            </a:fld>
            <a:endParaRPr lang="es-ES"/>
          </a:p>
        </p:txBody>
      </p:sp>
    </p:spTree>
    <p:extLst>
      <p:ext uri="{BB962C8B-B14F-4D97-AF65-F5344CB8AC3E}">
        <p14:creationId xmlns:p14="http://schemas.microsoft.com/office/powerpoint/2010/main" val="122138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0F7F-71B5-4D9F-90D4-5ACA058970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22B00DB5-ED36-40FE-8878-1F65632CC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E318496A-1DEE-4356-AB56-05A9CE2F9156}"/>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5" name="Footer Placeholder 4">
            <a:extLst>
              <a:ext uri="{FF2B5EF4-FFF2-40B4-BE49-F238E27FC236}">
                <a16:creationId xmlns:a16="http://schemas.microsoft.com/office/drawing/2014/main" id="{084F8514-975F-4F7A-8D16-BCDAB910006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693FDD33-ADAC-4868-A9A6-A1B09776FB64}"/>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359217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17B7-65F0-4351-8951-5BD25446681B}"/>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13E20072-6C20-48C0-A7AA-917C1ED5E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5FDEEC42-7EDD-427A-8608-87854309DCE2}"/>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5" name="Footer Placeholder 4">
            <a:extLst>
              <a:ext uri="{FF2B5EF4-FFF2-40B4-BE49-F238E27FC236}">
                <a16:creationId xmlns:a16="http://schemas.microsoft.com/office/drawing/2014/main" id="{7E9FA390-C4C2-4618-89D1-419FFF50CCDD}"/>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E7F3DFA8-7B2B-4CFF-B287-DC6801B69009}"/>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368927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C77A7-0F96-470C-9EC8-D33DDC9350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0A127011-D5F5-4BC2-8975-52846AF2AE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D59CFE9-C44B-4F2A-AB75-9AE2617E5735}"/>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5" name="Footer Placeholder 4">
            <a:extLst>
              <a:ext uri="{FF2B5EF4-FFF2-40B4-BE49-F238E27FC236}">
                <a16:creationId xmlns:a16="http://schemas.microsoft.com/office/drawing/2014/main" id="{BF0A47FE-730D-467A-9228-3070DF777937}"/>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6BF8140-FC54-40A4-BEBA-30E5C2DAE2BE}"/>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374484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FF84-686B-439A-8F55-4416DAEC3150}"/>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9B8A60A4-FEA6-4604-B217-9A2B8C311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BD2CA4D0-D5D8-45CA-BAC4-C4D780E2E49D}"/>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5" name="Footer Placeholder 4">
            <a:extLst>
              <a:ext uri="{FF2B5EF4-FFF2-40B4-BE49-F238E27FC236}">
                <a16:creationId xmlns:a16="http://schemas.microsoft.com/office/drawing/2014/main" id="{8FB155B6-66AC-4F75-8BC7-30D73502602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1A7BC93-AAA3-492C-AED1-10548AAFB96A}"/>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161212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CB26-00C0-4CE3-8391-85D94113C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D2329B5B-11C1-4704-A726-933F0659B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D7FC7-C67B-452F-B860-FC922FB42E32}"/>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5" name="Footer Placeholder 4">
            <a:extLst>
              <a:ext uri="{FF2B5EF4-FFF2-40B4-BE49-F238E27FC236}">
                <a16:creationId xmlns:a16="http://schemas.microsoft.com/office/drawing/2014/main" id="{3A1E4B8C-1058-4577-BAE0-18242E6C197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AF56BAA6-2EFA-498E-A734-6E10283A0E03}"/>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78426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A172-A341-4D5F-B276-ADCA76E88EC2}"/>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4841995D-72CF-44A3-854A-1667A89A5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963EF3F5-34BA-4C0B-B104-0B32C8F3CE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69D59D79-72DE-4482-B14F-DA1A43E61F4F}"/>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6" name="Footer Placeholder 5">
            <a:extLst>
              <a:ext uri="{FF2B5EF4-FFF2-40B4-BE49-F238E27FC236}">
                <a16:creationId xmlns:a16="http://schemas.microsoft.com/office/drawing/2014/main" id="{25E902E4-6E3D-41B3-9A8E-2F75FE9008B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4605CA06-6D6F-4463-98D2-A2CAFAB13EF4}"/>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333288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3E66-8E7B-4F26-8A2B-95D9CD89CBF0}"/>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BEA3816-F0F9-4EE5-AAA7-5DEABE280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8FA4D9-C2B6-416E-8BFE-D34395124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F8AD9259-FCE3-4C0F-8778-954CAFE9E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67314D-BC8B-4A20-8777-79C34C553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F26A2657-DFC8-4F48-AF3A-7271037DAFA8}"/>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8" name="Footer Placeholder 7">
            <a:extLst>
              <a:ext uri="{FF2B5EF4-FFF2-40B4-BE49-F238E27FC236}">
                <a16:creationId xmlns:a16="http://schemas.microsoft.com/office/drawing/2014/main" id="{E815E4C9-64F2-4A67-BD51-2A69302F1A22}"/>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5174A790-05E7-4E55-B6B0-70E639E1C8C4}"/>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83110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BD88-B21D-4DCD-B749-53AFD82ED991}"/>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F0697DB3-9F93-4440-8F97-2CF085BE6FEE}"/>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4" name="Footer Placeholder 3">
            <a:extLst>
              <a:ext uri="{FF2B5EF4-FFF2-40B4-BE49-F238E27FC236}">
                <a16:creationId xmlns:a16="http://schemas.microsoft.com/office/drawing/2014/main" id="{7C095DA8-2E99-41EA-9BE7-0DB42F6CA12C}"/>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5A85E452-EDC2-434B-8193-30DF1F255620}"/>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226697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7B0E7D-064C-4086-B8D0-8E4A1C197624}"/>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3" name="Footer Placeholder 2">
            <a:extLst>
              <a:ext uri="{FF2B5EF4-FFF2-40B4-BE49-F238E27FC236}">
                <a16:creationId xmlns:a16="http://schemas.microsoft.com/office/drawing/2014/main" id="{5D702634-7F4C-46E3-B6A8-6760BB3F94EC}"/>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1A89D6F0-A313-489F-81AC-0FB2A4F597C1}"/>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80362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EC20-D6C1-4374-A98E-2777DAB3F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7FFD018D-B81A-4033-AAE6-89ED5B9A7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DBE49ADD-E409-4781-A022-878FC7CAC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4281B-0366-4E75-AF95-5128AC4ED717}"/>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6" name="Footer Placeholder 5">
            <a:extLst>
              <a:ext uri="{FF2B5EF4-FFF2-40B4-BE49-F238E27FC236}">
                <a16:creationId xmlns:a16="http://schemas.microsoft.com/office/drawing/2014/main" id="{E2D12B50-68BE-4F72-94A1-2259CB9389FF}"/>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F0AFCFAE-A773-4824-9DFF-A88989CEB43E}"/>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259973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EF53-34E5-4333-B036-C54673227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0DDEB765-742B-430A-BF15-5FC1896B4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EC8749DC-F6BD-4B93-B8E4-9252B4D45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FC8BE-7AA7-4DC9-8AC0-DC7D798E11F7}"/>
              </a:ext>
            </a:extLst>
          </p:cNvPr>
          <p:cNvSpPr>
            <a:spLocks noGrp="1"/>
          </p:cNvSpPr>
          <p:nvPr>
            <p:ph type="dt" sz="half" idx="10"/>
          </p:nvPr>
        </p:nvSpPr>
        <p:spPr/>
        <p:txBody>
          <a:bodyPr/>
          <a:lstStyle/>
          <a:p>
            <a:fld id="{79402A1E-C8DC-44B5-B63F-1CD1B94A5E72}" type="datetimeFigureOut">
              <a:rPr lang="es-ES" smtClean="0"/>
              <a:t>29/06/2020</a:t>
            </a:fld>
            <a:endParaRPr lang="es-ES"/>
          </a:p>
        </p:txBody>
      </p:sp>
      <p:sp>
        <p:nvSpPr>
          <p:cNvPr id="6" name="Footer Placeholder 5">
            <a:extLst>
              <a:ext uri="{FF2B5EF4-FFF2-40B4-BE49-F238E27FC236}">
                <a16:creationId xmlns:a16="http://schemas.microsoft.com/office/drawing/2014/main" id="{7D51E7E6-85AC-4FC6-973D-CE8C834A81AF}"/>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678BA8F3-5C41-40A7-B203-926EB617E6A3}"/>
              </a:ext>
            </a:extLst>
          </p:cNvPr>
          <p:cNvSpPr>
            <a:spLocks noGrp="1"/>
          </p:cNvSpPr>
          <p:nvPr>
            <p:ph type="sldNum" sz="quarter" idx="12"/>
          </p:nvPr>
        </p:nvSpPr>
        <p:spPr/>
        <p:txBody>
          <a:bodyPr/>
          <a:lstStyle/>
          <a:p>
            <a:fld id="{078CEB00-3F6A-4FE8-A4BC-28660456C871}" type="slidenum">
              <a:rPr lang="es-ES" smtClean="0"/>
              <a:t>‹#›</a:t>
            </a:fld>
            <a:endParaRPr lang="es-ES"/>
          </a:p>
        </p:txBody>
      </p:sp>
    </p:spTree>
    <p:extLst>
      <p:ext uri="{BB962C8B-B14F-4D97-AF65-F5344CB8AC3E}">
        <p14:creationId xmlns:p14="http://schemas.microsoft.com/office/powerpoint/2010/main" val="356600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6617A-17A6-4457-93A8-613D47BAB8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68D2077E-8215-40AF-8388-D5030D608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28C96F3-99A2-4F43-A82E-F512CE946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02A1E-C8DC-44B5-B63F-1CD1B94A5E72}" type="datetimeFigureOut">
              <a:rPr lang="es-ES" smtClean="0"/>
              <a:t>29/06/2020</a:t>
            </a:fld>
            <a:endParaRPr lang="es-ES"/>
          </a:p>
        </p:txBody>
      </p:sp>
      <p:sp>
        <p:nvSpPr>
          <p:cNvPr id="5" name="Footer Placeholder 4">
            <a:extLst>
              <a:ext uri="{FF2B5EF4-FFF2-40B4-BE49-F238E27FC236}">
                <a16:creationId xmlns:a16="http://schemas.microsoft.com/office/drawing/2014/main" id="{FAB4F32E-980A-44DE-9AD3-9E684EF0D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147EA312-BD12-4099-89DE-5A21787AD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CEB00-3F6A-4FE8-A4BC-28660456C871}" type="slidenum">
              <a:rPr lang="es-ES" smtClean="0"/>
              <a:t>‹#›</a:t>
            </a:fld>
            <a:endParaRPr lang="es-ES"/>
          </a:p>
        </p:txBody>
      </p:sp>
    </p:spTree>
    <p:extLst>
      <p:ext uri="{BB962C8B-B14F-4D97-AF65-F5344CB8AC3E}">
        <p14:creationId xmlns:p14="http://schemas.microsoft.com/office/powerpoint/2010/main" val="20218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A066-EDD2-4C13-95DF-A0784C4A817F}"/>
              </a:ext>
            </a:extLst>
          </p:cNvPr>
          <p:cNvSpPr>
            <a:spLocks noGrp="1"/>
          </p:cNvSpPr>
          <p:nvPr>
            <p:ph type="ctrTitle"/>
          </p:nvPr>
        </p:nvSpPr>
        <p:spPr>
          <a:xfrm>
            <a:off x="1524000" y="1332088"/>
            <a:ext cx="9144000" cy="2387600"/>
          </a:xfrm>
        </p:spPr>
        <p:txBody>
          <a:bodyPr>
            <a:noAutofit/>
          </a:bodyPr>
          <a:lstStyle/>
          <a:p>
            <a:r>
              <a:rPr lang="es-ES" sz="4400" dirty="0"/>
              <a:t>Estudio de los fundamentos de Machine </a:t>
            </a:r>
            <a:r>
              <a:rPr lang="es-ES" sz="4400" dirty="0" err="1"/>
              <a:t>Learning</a:t>
            </a:r>
            <a:r>
              <a:rPr lang="es-ES" sz="4400" dirty="0"/>
              <a:t> y desarrollo de redes neuronales en problemas de clasificación</a:t>
            </a:r>
          </a:p>
        </p:txBody>
      </p:sp>
      <p:sp>
        <p:nvSpPr>
          <p:cNvPr id="3" name="Subtitle 2">
            <a:extLst>
              <a:ext uri="{FF2B5EF4-FFF2-40B4-BE49-F238E27FC236}">
                <a16:creationId xmlns:a16="http://schemas.microsoft.com/office/drawing/2014/main" id="{8E8E09AE-69BD-40CC-B51D-33387B178396}"/>
              </a:ext>
            </a:extLst>
          </p:cNvPr>
          <p:cNvSpPr>
            <a:spLocks noGrp="1"/>
          </p:cNvSpPr>
          <p:nvPr>
            <p:ph type="subTitle" idx="1"/>
          </p:nvPr>
        </p:nvSpPr>
        <p:spPr/>
        <p:txBody>
          <a:bodyPr>
            <a:normAutofit lnSpcReduction="10000"/>
          </a:bodyPr>
          <a:lstStyle/>
          <a:p>
            <a:endParaRPr lang="es-ES" dirty="0"/>
          </a:p>
          <a:p>
            <a:r>
              <a:rPr lang="es-ES" dirty="0"/>
              <a:t>Presidente: D. Juan Gerardo Alcázar Arribas </a:t>
            </a:r>
          </a:p>
          <a:p>
            <a:r>
              <a:rPr lang="es-ES" dirty="0"/>
              <a:t>Vocal 1: D. José Manuel Salazar Crespo </a:t>
            </a:r>
          </a:p>
          <a:p>
            <a:r>
              <a:rPr lang="es-ES" dirty="0"/>
              <a:t>Vocal 2: D. Iván Blanco Chacón.</a:t>
            </a:r>
          </a:p>
        </p:txBody>
      </p:sp>
      <p:sp>
        <p:nvSpPr>
          <p:cNvPr id="4" name="TextBox 3">
            <a:extLst>
              <a:ext uri="{FF2B5EF4-FFF2-40B4-BE49-F238E27FC236}">
                <a16:creationId xmlns:a16="http://schemas.microsoft.com/office/drawing/2014/main" id="{F2ABF506-65CF-4F9B-8401-9303B0D457F9}"/>
              </a:ext>
            </a:extLst>
          </p:cNvPr>
          <p:cNvSpPr txBox="1"/>
          <p:nvPr/>
        </p:nvSpPr>
        <p:spPr>
          <a:xfrm>
            <a:off x="4009417" y="5787957"/>
            <a:ext cx="4173166" cy="369332"/>
          </a:xfrm>
          <a:prstGeom prst="rect">
            <a:avLst/>
          </a:prstGeom>
          <a:noFill/>
        </p:spPr>
        <p:txBody>
          <a:bodyPr wrap="square" rtlCol="0">
            <a:spAutoFit/>
          </a:bodyPr>
          <a:lstStyle/>
          <a:p>
            <a:pPr algn="ctr"/>
            <a:r>
              <a:rPr lang="es-ES" dirty="0"/>
              <a:t>Autor: Santiago Domínguez Collado</a:t>
            </a:r>
          </a:p>
        </p:txBody>
      </p:sp>
    </p:spTree>
    <p:extLst>
      <p:ext uri="{BB962C8B-B14F-4D97-AF65-F5344CB8AC3E}">
        <p14:creationId xmlns:p14="http://schemas.microsoft.com/office/powerpoint/2010/main" val="428950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7D7D-3BBD-48AB-BF55-A6E3816F3129}"/>
              </a:ext>
            </a:extLst>
          </p:cNvPr>
          <p:cNvSpPr>
            <a:spLocks noGrp="1"/>
          </p:cNvSpPr>
          <p:nvPr>
            <p:ph type="title"/>
          </p:nvPr>
        </p:nvSpPr>
        <p:spPr/>
        <p:txBody>
          <a:bodyPr/>
          <a:lstStyle/>
          <a:p>
            <a:r>
              <a:rPr lang="es-ES" dirty="0"/>
              <a:t>Regresión Lineal IV. </a:t>
            </a:r>
            <a:r>
              <a:rPr lang="es-ES" dirty="0" err="1"/>
              <a:t>Gradient</a:t>
            </a:r>
            <a:r>
              <a:rPr lang="es-ES" dirty="0"/>
              <a:t> </a:t>
            </a:r>
            <a:r>
              <a:rPr lang="es-ES" dirty="0" err="1"/>
              <a:t>Descent</a:t>
            </a:r>
            <a:r>
              <a:rPr lang="es-ES" dirty="0"/>
              <a:t>.</a:t>
            </a:r>
          </a:p>
        </p:txBody>
      </p:sp>
      <p:sp>
        <p:nvSpPr>
          <p:cNvPr id="4" name="TextBox 3">
            <a:extLst>
              <a:ext uri="{FF2B5EF4-FFF2-40B4-BE49-F238E27FC236}">
                <a16:creationId xmlns:a16="http://schemas.microsoft.com/office/drawing/2014/main" id="{982A9ACD-D115-44E3-B663-4CCF8AC56437}"/>
              </a:ext>
            </a:extLst>
          </p:cNvPr>
          <p:cNvSpPr txBox="1"/>
          <p:nvPr/>
        </p:nvSpPr>
        <p:spPr>
          <a:xfrm>
            <a:off x="1322454" y="2283618"/>
            <a:ext cx="3777767" cy="2862322"/>
          </a:xfrm>
          <a:prstGeom prst="rect">
            <a:avLst/>
          </a:prstGeom>
          <a:noFill/>
        </p:spPr>
        <p:txBody>
          <a:bodyPr wrap="square" rtlCol="0">
            <a:spAutoFit/>
          </a:bodyPr>
          <a:lstStyle/>
          <a:p>
            <a:pPr algn="just"/>
            <a:r>
              <a:rPr lang="es-ES" dirty="0"/>
              <a:t>El algoritmo </a:t>
            </a:r>
            <a:r>
              <a:rPr lang="es-ES" dirty="0" err="1"/>
              <a:t>gradient</a:t>
            </a:r>
            <a:r>
              <a:rPr lang="es-ES" dirty="0"/>
              <a:t> </a:t>
            </a:r>
            <a:r>
              <a:rPr lang="es-ES" dirty="0" err="1"/>
              <a:t>descent</a:t>
            </a:r>
            <a:r>
              <a:rPr lang="es-ES" dirty="0"/>
              <a:t> es uno de los algoritmos de optimización más populares en el ML. Se utiliza para minimizar una función J moviéndose de forma iterativa en la dirección del gradiente de dicha función.</a:t>
            </a:r>
          </a:p>
          <a:p>
            <a:pPr algn="just"/>
            <a:endParaRPr lang="es-ES" dirty="0"/>
          </a:p>
          <a:p>
            <a:pPr algn="just"/>
            <a:r>
              <a:rPr lang="es-ES" dirty="0"/>
              <a:t>En cada iteración se recalcula el gradiente y se actualiza la aproximación de los parámetros.</a:t>
            </a:r>
          </a:p>
        </p:txBody>
      </p:sp>
      <p:pic>
        <p:nvPicPr>
          <p:cNvPr id="6" name="Content Placeholder 5">
            <a:extLst>
              <a:ext uri="{FF2B5EF4-FFF2-40B4-BE49-F238E27FC236}">
                <a16:creationId xmlns:a16="http://schemas.microsoft.com/office/drawing/2014/main" id="{A154821B-4372-4CA3-AF4F-4CB42CDE1F33}"/>
              </a:ext>
            </a:extLst>
          </p:cNvPr>
          <p:cNvPicPr>
            <a:picLocks noGrp="1" noChangeAspect="1"/>
          </p:cNvPicPr>
          <p:nvPr>
            <p:ph idx="1"/>
          </p:nvPr>
        </p:nvPicPr>
        <p:blipFill>
          <a:blip r:embed="rId3"/>
          <a:stretch>
            <a:fillRect/>
          </a:stretch>
        </p:blipFill>
        <p:spPr>
          <a:xfrm>
            <a:off x="5959511" y="2512218"/>
            <a:ext cx="4910035" cy="2724800"/>
          </a:xfrm>
          <a:prstGeom prst="rect">
            <a:avLst/>
          </a:prstGeom>
        </p:spPr>
      </p:pic>
    </p:spTree>
    <p:extLst>
      <p:ext uri="{BB962C8B-B14F-4D97-AF65-F5344CB8AC3E}">
        <p14:creationId xmlns:p14="http://schemas.microsoft.com/office/powerpoint/2010/main" val="332116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olynomial Regression in R - wwblog - Medium">
            <a:extLst>
              <a:ext uri="{FF2B5EF4-FFF2-40B4-BE49-F238E27FC236}">
                <a16:creationId xmlns:a16="http://schemas.microsoft.com/office/drawing/2014/main" id="{996164EB-D23B-42BA-9399-35621744D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799" y="2036473"/>
            <a:ext cx="4456402" cy="44564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CCDEC4-54EB-430E-B53D-DCE8BD602A92}"/>
              </a:ext>
            </a:extLst>
          </p:cNvPr>
          <p:cNvSpPr>
            <a:spLocks noGrp="1"/>
          </p:cNvSpPr>
          <p:nvPr>
            <p:ph type="title"/>
          </p:nvPr>
        </p:nvSpPr>
        <p:spPr/>
        <p:txBody>
          <a:bodyPr/>
          <a:lstStyle/>
          <a:p>
            <a:r>
              <a:rPr lang="es-ES" dirty="0"/>
              <a:t>Regresión Polinomial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EB8678-20F0-4CC6-9934-1A31CB49B9B0}"/>
                  </a:ext>
                </a:extLst>
              </p:cNvPr>
              <p:cNvSpPr>
                <a:spLocks noGrp="1"/>
              </p:cNvSpPr>
              <p:nvPr>
                <p:ph idx="1"/>
              </p:nvPr>
            </p:nvSpPr>
            <p:spPr/>
            <p:txBody>
              <a:bodyPr/>
              <a:lstStyle/>
              <a:p>
                <a:pPr marL="0" indent="0" algn="ctr">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h</m:t>
                          </m:r>
                        </m:e>
                        <m:sub>
                          <m:r>
                            <a:rPr lang="es-ES" i="1" smtClean="0">
                              <a:latin typeface="Cambria Math" panose="02040503050406030204" pitchFamily="18" charset="0"/>
                              <a:ea typeface="Cambria Math" panose="02040503050406030204" pitchFamily="18" charset="0"/>
                            </a:rPr>
                            <m:t>𝜃</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𝑎𝑥</m:t>
                      </m:r>
                      <m:r>
                        <a:rPr lang="es-ES" b="0" i="1" smtClean="0">
                          <a:latin typeface="Cambria Math" panose="02040503050406030204" pitchFamily="18" charset="0"/>
                        </a:rPr>
                        <m:t>+</m:t>
                      </m:r>
                      <m:r>
                        <a:rPr lang="es-ES" b="0" i="1" smtClean="0">
                          <a:latin typeface="Cambria Math" panose="02040503050406030204" pitchFamily="18" charset="0"/>
                        </a:rPr>
                        <m:t>𝑏</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2</m:t>
                          </m:r>
                        </m:sup>
                      </m:sSup>
                      <m:r>
                        <a:rPr lang="es-ES" b="0" i="0" smtClean="0">
                          <a:latin typeface="Cambria Math" panose="02040503050406030204" pitchFamily="18" charset="0"/>
                        </a:rPr>
                        <m:t>+</m:t>
                      </m:r>
                      <m:r>
                        <m:rPr>
                          <m:sty m:val="p"/>
                        </m:rPr>
                        <a:rPr lang="es-ES" b="0" i="0" smtClean="0">
                          <a:latin typeface="Cambria Math" panose="02040503050406030204" pitchFamily="18" charset="0"/>
                        </a:rPr>
                        <m:t>c</m:t>
                      </m:r>
                      <m:r>
                        <a:rPr lang="es-ES" b="0" i="0" smtClean="0">
                          <a:latin typeface="Cambria Math" panose="02040503050406030204" pitchFamily="18" charset="0"/>
                        </a:rPr>
                        <m:t>.</m:t>
                      </m:r>
                    </m:oMath>
                  </m:oMathPara>
                </a14:m>
                <a:endParaRPr lang="es-ES" dirty="0"/>
              </a:p>
              <a:p>
                <a:pPr marL="0" indent="0" algn="ctr">
                  <a:buNone/>
                </a:pPr>
                <a:endParaRPr lang="es-ES" dirty="0"/>
              </a:p>
            </p:txBody>
          </p:sp>
        </mc:Choice>
        <mc:Fallback xmlns="">
          <p:sp>
            <p:nvSpPr>
              <p:cNvPr id="3" name="Content Placeholder 2">
                <a:extLst>
                  <a:ext uri="{FF2B5EF4-FFF2-40B4-BE49-F238E27FC236}">
                    <a16:creationId xmlns:a16="http://schemas.microsoft.com/office/drawing/2014/main" id="{7FEB8678-20F0-4CC6-9934-1A31CB49B9B0}"/>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61771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2A34-5C20-45BF-AEA2-42C8811BB3CD}"/>
              </a:ext>
            </a:extLst>
          </p:cNvPr>
          <p:cNvSpPr>
            <a:spLocks noGrp="1"/>
          </p:cNvSpPr>
          <p:nvPr>
            <p:ph type="title"/>
          </p:nvPr>
        </p:nvSpPr>
        <p:spPr/>
        <p:txBody>
          <a:bodyPr/>
          <a:lstStyle/>
          <a:p>
            <a:r>
              <a:rPr lang="es-ES"/>
              <a:t>Bias &amp; Variance</a:t>
            </a:r>
            <a:endParaRPr lang="es-ES" dirty="0"/>
          </a:p>
        </p:txBody>
      </p:sp>
      <p:pic>
        <p:nvPicPr>
          <p:cNvPr id="5122" name="Picture 2" descr="Model Design - Deep Learning | Dragon Notes">
            <a:extLst>
              <a:ext uri="{FF2B5EF4-FFF2-40B4-BE49-F238E27FC236}">
                <a16:creationId xmlns:a16="http://schemas.microsoft.com/office/drawing/2014/main" id="{4519632B-2A7A-4C13-9869-D2618746E52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66568"/>
          <a:stretch/>
        </p:blipFill>
        <p:spPr bwMode="auto">
          <a:xfrm>
            <a:off x="1072364" y="2358737"/>
            <a:ext cx="4313592" cy="311417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odel Design - Deep Learning | Dragon Notes">
            <a:extLst>
              <a:ext uri="{FF2B5EF4-FFF2-40B4-BE49-F238E27FC236}">
                <a16:creationId xmlns:a16="http://schemas.microsoft.com/office/drawing/2014/main" id="{0C8FDCE4-6A0C-4DCC-820B-6674D7CF8D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182"/>
          <a:stretch/>
        </p:blipFill>
        <p:spPr bwMode="auto">
          <a:xfrm>
            <a:off x="6806046" y="2358736"/>
            <a:ext cx="4104583" cy="311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4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5F8B-E194-49CD-A002-7C7928B74A4C}"/>
              </a:ext>
            </a:extLst>
          </p:cNvPr>
          <p:cNvSpPr>
            <a:spLocks noGrp="1"/>
          </p:cNvSpPr>
          <p:nvPr>
            <p:ph type="title"/>
          </p:nvPr>
        </p:nvSpPr>
        <p:spPr/>
        <p:txBody>
          <a:bodyPr/>
          <a:lstStyle/>
          <a:p>
            <a:r>
              <a:rPr lang="es-ES" dirty="0"/>
              <a:t>Regresión logística I</a:t>
            </a:r>
          </a:p>
        </p:txBody>
      </p:sp>
      <p:pic>
        <p:nvPicPr>
          <p:cNvPr id="4" name="Content Placeholder 3">
            <a:extLst>
              <a:ext uri="{FF2B5EF4-FFF2-40B4-BE49-F238E27FC236}">
                <a16:creationId xmlns:a16="http://schemas.microsoft.com/office/drawing/2014/main" id="{A33D8DB1-6D52-4E2E-83FB-5AAC21459F2C}"/>
              </a:ext>
            </a:extLst>
          </p:cNvPr>
          <p:cNvPicPr>
            <a:picLocks noGrp="1" noChangeAspect="1"/>
          </p:cNvPicPr>
          <p:nvPr>
            <p:ph idx="1"/>
          </p:nvPr>
        </p:nvPicPr>
        <p:blipFill>
          <a:blip r:embed="rId2"/>
          <a:stretch>
            <a:fillRect/>
          </a:stretch>
        </p:blipFill>
        <p:spPr>
          <a:xfrm>
            <a:off x="1389993" y="2062686"/>
            <a:ext cx="9412013" cy="3877216"/>
          </a:xfrm>
          <a:prstGeom prst="rect">
            <a:avLst/>
          </a:prstGeom>
        </p:spPr>
      </p:pic>
    </p:spTree>
    <p:extLst>
      <p:ext uri="{BB962C8B-B14F-4D97-AF65-F5344CB8AC3E}">
        <p14:creationId xmlns:p14="http://schemas.microsoft.com/office/powerpoint/2010/main" val="345545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27D0-AC2D-4786-9714-F16129E187DC}"/>
              </a:ext>
            </a:extLst>
          </p:cNvPr>
          <p:cNvSpPr>
            <a:spLocks noGrp="1"/>
          </p:cNvSpPr>
          <p:nvPr>
            <p:ph type="title"/>
          </p:nvPr>
        </p:nvSpPr>
        <p:spPr/>
        <p:txBody>
          <a:bodyPr/>
          <a:lstStyle/>
          <a:p>
            <a:r>
              <a:rPr lang="es-ES" dirty="0"/>
              <a:t>Regresión logística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3F832D-3AE3-40F0-98AA-A184E660B8F5}"/>
                  </a:ext>
                </a:extLst>
              </p:cNvPr>
              <p:cNvSpPr>
                <a:spLocks noGrp="1"/>
              </p:cNvSpPr>
              <p:nvPr>
                <p:ph idx="1"/>
              </p:nvPr>
            </p:nvSpPr>
            <p:spPr/>
            <p:txBody>
              <a:bodyPr/>
              <a:lstStyle/>
              <a:p>
                <a:pPr marL="0" indent="0">
                  <a:buNone/>
                </a:pPr>
                <a:r>
                  <a:rPr lang="es-ES" dirty="0"/>
                  <a:t>En regresión logística principalmente se emplea la función sigmoide para resolver problemas, que se define de la siguiente manera:</a:t>
                </a:r>
              </a:p>
              <a:p>
                <a:pPr marL="0" indent="0">
                  <a:buNone/>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Cambria Math" panose="02040503050406030204" pitchFamily="18" charset="0"/>
                        </a:rPr>
                        <m:t>𝜎</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1+</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𝑒</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sup>
                          </m:sSup>
                        </m:den>
                      </m:f>
                    </m:oMath>
                  </m:oMathPara>
                </a14:m>
                <a:endParaRPr lang="es-ES" b="0" dirty="0">
                  <a:ea typeface="Cambria Math" panose="02040503050406030204" pitchFamily="18" charset="0"/>
                </a:endParaRPr>
              </a:p>
              <a:p>
                <a:pPr marL="0" indent="0">
                  <a:buNone/>
                </a:pPr>
                <a:r>
                  <a:rPr lang="es-ES" dirty="0"/>
                  <a:t>En este caso, al ser la función del error cuadrático medio muy difícil de minimizar, tratamos de maximizar la función de verosimilitud</a:t>
                </a:r>
              </a:p>
            </p:txBody>
          </p:sp>
        </mc:Choice>
        <mc:Fallback xmlns="">
          <p:sp>
            <p:nvSpPr>
              <p:cNvPr id="3" name="Content Placeholder 2">
                <a:extLst>
                  <a:ext uri="{FF2B5EF4-FFF2-40B4-BE49-F238E27FC236}">
                    <a16:creationId xmlns:a16="http://schemas.microsoft.com/office/drawing/2014/main" id="{583F832D-3AE3-40F0-98AA-A184E660B8F5}"/>
                  </a:ext>
                </a:extLst>
              </p:cNvPr>
              <p:cNvSpPr>
                <a:spLocks noGrp="1" noRot="1" noChangeAspect="1" noMove="1" noResize="1" noEditPoints="1" noAdjustHandles="1" noChangeArrowheads="1" noChangeShapeType="1" noTextEdit="1"/>
              </p:cNvSpPr>
              <p:nvPr>
                <p:ph idx="1"/>
              </p:nvPr>
            </p:nvSpPr>
            <p:spPr>
              <a:blipFill>
                <a:blip r:embed="rId3"/>
                <a:stretch>
                  <a:fillRect l="-1217" t="-2241" r="-1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40BFAB-9566-47BD-BF19-1F5BEF299621}"/>
                  </a:ext>
                </a:extLst>
              </p:cNvPr>
              <p:cNvSpPr txBox="1"/>
              <p:nvPr/>
            </p:nvSpPr>
            <p:spPr>
              <a:xfrm>
                <a:off x="8348657" y="5733619"/>
                <a:ext cx="4975457" cy="474489"/>
              </a:xfrm>
              <a:prstGeom prst="rect">
                <a:avLst/>
              </a:prstGeom>
              <a:noFill/>
            </p:spPr>
            <p:txBody>
              <a:bodyPr wrap="square" rtlCol="0">
                <a:spAutoFit/>
              </a:bodyPr>
              <a:lstStyle/>
              <a:p>
                <a:r>
                  <a:rPr lang="es-ES" sz="2400" dirty="0"/>
                  <a:t>Siendo </a:t>
                </a:r>
                <a14:m>
                  <m:oMath xmlns:m="http://schemas.openxmlformats.org/officeDocument/2006/math">
                    <m:r>
                      <m:rPr>
                        <m:sty m:val="p"/>
                      </m:rPr>
                      <a:rPr lang="es-ES" sz="2200">
                        <a:latin typeface="Cambria Math" panose="02040503050406030204" pitchFamily="18" charset="0"/>
                        <a:ea typeface="Cambria Math" panose="02040503050406030204" pitchFamily="18" charset="0"/>
                      </a:rPr>
                      <m:t>l</m:t>
                    </m:r>
                    <m:d>
                      <m:dPr>
                        <m:ctrlPr>
                          <a:rPr lang="es-ES" sz="2200" b="0" i="1" smtClean="0">
                            <a:latin typeface="Cambria Math" panose="02040503050406030204" pitchFamily="18" charset="0"/>
                            <a:ea typeface="Cambria Math" panose="02040503050406030204" pitchFamily="18" charset="0"/>
                          </a:rPr>
                        </m:ctrlPr>
                      </m:dPr>
                      <m:e>
                        <m:r>
                          <a:rPr lang="es-ES" sz="2200" i="1" smtClean="0">
                            <a:latin typeface="Cambria Math" panose="02040503050406030204" pitchFamily="18" charset="0"/>
                            <a:ea typeface="Cambria Math" panose="02040503050406030204" pitchFamily="18" charset="0"/>
                          </a:rPr>
                          <m:t>𝜃</m:t>
                        </m:r>
                      </m:e>
                    </m:d>
                    <m:r>
                      <a:rPr lang="es-ES" sz="2200" b="0" i="1" smtClean="0">
                        <a:latin typeface="Cambria Math" panose="02040503050406030204" pitchFamily="18" charset="0"/>
                        <a:ea typeface="Cambria Math" panose="02040503050406030204" pitchFamily="18" charset="0"/>
                      </a:rPr>
                      <m:t>=</m:t>
                    </m:r>
                    <m:r>
                      <m:rPr>
                        <m:sty m:val="p"/>
                      </m:rPr>
                      <a:rPr lang="es-ES" sz="2200" b="0" i="0" smtClean="0">
                        <a:latin typeface="Cambria Math" panose="02040503050406030204" pitchFamily="18" charset="0"/>
                        <a:ea typeface="Cambria Math" panose="02040503050406030204" pitchFamily="18" charset="0"/>
                      </a:rPr>
                      <m:t>log</m:t>
                    </m:r>
                    <m:d>
                      <m:dPr>
                        <m:ctrlPr>
                          <a:rPr lang="es-ES" sz="2200" b="0" i="1" smtClean="0">
                            <a:latin typeface="Cambria Math" panose="02040503050406030204" pitchFamily="18" charset="0"/>
                            <a:ea typeface="Cambria Math" panose="02040503050406030204" pitchFamily="18" charset="0"/>
                          </a:rPr>
                        </m:ctrlPr>
                      </m:dPr>
                      <m:e>
                        <m:r>
                          <a:rPr lang="es-ES" sz="2200" b="0" i="1" smtClean="0">
                            <a:latin typeface="Cambria Math" panose="02040503050406030204" pitchFamily="18" charset="0"/>
                            <a:ea typeface="Cambria Math" panose="02040503050406030204" pitchFamily="18" charset="0"/>
                          </a:rPr>
                          <m:t>𝐿</m:t>
                        </m:r>
                        <m:d>
                          <m:dPr>
                            <m:ctrlPr>
                              <a:rPr lang="es-ES" sz="2200" b="0" i="1" smtClean="0">
                                <a:latin typeface="Cambria Math" panose="02040503050406030204" pitchFamily="18" charset="0"/>
                                <a:ea typeface="Cambria Math" panose="02040503050406030204" pitchFamily="18" charset="0"/>
                              </a:rPr>
                            </m:ctrlPr>
                          </m:dPr>
                          <m:e>
                            <m:r>
                              <a:rPr lang="es-ES" sz="2200" b="0" i="1" smtClean="0">
                                <a:latin typeface="Cambria Math" panose="02040503050406030204" pitchFamily="18" charset="0"/>
                                <a:ea typeface="Cambria Math" panose="02040503050406030204" pitchFamily="18" charset="0"/>
                              </a:rPr>
                              <m:t>𝜃</m:t>
                            </m:r>
                          </m:e>
                        </m:d>
                      </m:e>
                    </m:d>
                    <m:r>
                      <a:rPr lang="es-ES" sz="2200" b="0" i="1" smtClean="0">
                        <a:latin typeface="Cambria Math" panose="02040503050406030204" pitchFamily="18" charset="0"/>
                        <a:ea typeface="Cambria Math" panose="02040503050406030204" pitchFamily="18" charset="0"/>
                      </a:rPr>
                      <m:t>.</m:t>
                    </m:r>
                  </m:oMath>
                </a14:m>
                <a:endParaRPr lang="es-ES" sz="2200" dirty="0"/>
              </a:p>
            </p:txBody>
          </p:sp>
        </mc:Choice>
        <mc:Fallback xmlns="">
          <p:sp>
            <p:nvSpPr>
              <p:cNvPr id="6" name="TextBox 5">
                <a:extLst>
                  <a:ext uri="{FF2B5EF4-FFF2-40B4-BE49-F238E27FC236}">
                    <a16:creationId xmlns:a16="http://schemas.microsoft.com/office/drawing/2014/main" id="{7040BFAB-9566-47BD-BF19-1F5BEF299621}"/>
                  </a:ext>
                </a:extLst>
              </p:cNvPr>
              <p:cNvSpPr txBox="1">
                <a:spLocks noRot="1" noChangeAspect="1" noMove="1" noResize="1" noEditPoints="1" noAdjustHandles="1" noChangeArrowheads="1" noChangeShapeType="1" noTextEdit="1"/>
              </p:cNvSpPr>
              <p:nvPr/>
            </p:nvSpPr>
            <p:spPr>
              <a:xfrm>
                <a:off x="8348657" y="5733619"/>
                <a:ext cx="4975457" cy="474489"/>
              </a:xfrm>
              <a:prstGeom prst="rect">
                <a:avLst/>
              </a:prstGeom>
              <a:blipFill>
                <a:blip r:embed="rId5"/>
                <a:stretch>
                  <a:fillRect l="-1961" t="-10390" b="-27273"/>
                </a:stretch>
              </a:blipFill>
            </p:spPr>
            <p:txBody>
              <a:bodyPr/>
              <a:lstStyle/>
              <a:p>
                <a:r>
                  <a:rPr lang="es-ES">
                    <a:noFill/>
                  </a:rPr>
                  <a:t> </a:t>
                </a:r>
              </a:p>
            </p:txBody>
          </p:sp>
        </mc:Fallback>
      </mc:AlternateContent>
      <p:pic>
        <p:nvPicPr>
          <p:cNvPr id="7" name="Picture 6">
            <a:extLst>
              <a:ext uri="{FF2B5EF4-FFF2-40B4-BE49-F238E27FC236}">
                <a16:creationId xmlns:a16="http://schemas.microsoft.com/office/drawing/2014/main" id="{E27C08A3-078D-4F68-99B1-C7FACE9E0D34}"/>
              </a:ext>
            </a:extLst>
          </p:cNvPr>
          <p:cNvPicPr>
            <a:picLocks noChangeAspect="1"/>
          </p:cNvPicPr>
          <p:nvPr/>
        </p:nvPicPr>
        <p:blipFill>
          <a:blip r:embed="rId6"/>
          <a:stretch>
            <a:fillRect/>
          </a:stretch>
        </p:blipFill>
        <p:spPr>
          <a:xfrm>
            <a:off x="2623652" y="4443171"/>
            <a:ext cx="6944694" cy="762106"/>
          </a:xfrm>
          <a:prstGeom prst="rect">
            <a:avLst/>
          </a:prstGeom>
        </p:spPr>
      </p:pic>
      <p:pic>
        <p:nvPicPr>
          <p:cNvPr id="4" name="Picture 3">
            <a:extLst>
              <a:ext uri="{FF2B5EF4-FFF2-40B4-BE49-F238E27FC236}">
                <a16:creationId xmlns:a16="http://schemas.microsoft.com/office/drawing/2014/main" id="{7C89D68C-9127-47D2-A92D-246E88803886}"/>
              </a:ext>
            </a:extLst>
          </p:cNvPr>
          <p:cNvPicPr>
            <a:picLocks noChangeAspect="1"/>
          </p:cNvPicPr>
          <p:nvPr/>
        </p:nvPicPr>
        <p:blipFill>
          <a:blip r:embed="rId7"/>
          <a:stretch>
            <a:fillRect/>
          </a:stretch>
        </p:blipFill>
        <p:spPr>
          <a:xfrm>
            <a:off x="4306865" y="5382767"/>
            <a:ext cx="3578270" cy="929133"/>
          </a:xfrm>
          <a:prstGeom prst="rect">
            <a:avLst/>
          </a:prstGeom>
        </p:spPr>
      </p:pic>
    </p:spTree>
    <p:extLst>
      <p:ext uri="{BB962C8B-B14F-4D97-AF65-F5344CB8AC3E}">
        <p14:creationId xmlns:p14="http://schemas.microsoft.com/office/powerpoint/2010/main" val="376066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DF49-FE71-49C8-99AD-3E30422F0103}"/>
              </a:ext>
            </a:extLst>
          </p:cNvPr>
          <p:cNvSpPr>
            <a:spLocks noGrp="1"/>
          </p:cNvSpPr>
          <p:nvPr>
            <p:ph type="ctrTitle"/>
          </p:nvPr>
        </p:nvSpPr>
        <p:spPr>
          <a:xfrm>
            <a:off x="838199" y="291090"/>
            <a:ext cx="10515599" cy="932688"/>
          </a:xfrm>
        </p:spPr>
        <p:txBody>
          <a:bodyPr>
            <a:normAutofit/>
          </a:bodyPr>
          <a:lstStyle/>
          <a:p>
            <a:pPr algn="l"/>
            <a:r>
              <a:rPr lang="es-ES" sz="4400"/>
              <a:t>Redes Neuronales</a:t>
            </a:r>
            <a:endParaRPr lang="es-ES" sz="4400" dirty="0"/>
          </a:p>
        </p:txBody>
      </p:sp>
      <p:pic>
        <p:nvPicPr>
          <p:cNvPr id="6" name="Picture 5" descr="A close up of a logo&#10;&#10;Description automatically generated">
            <a:extLst>
              <a:ext uri="{FF2B5EF4-FFF2-40B4-BE49-F238E27FC236}">
                <a16:creationId xmlns:a16="http://schemas.microsoft.com/office/drawing/2014/main" id="{137962FD-14FE-4CCF-A134-1A609AA41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008" y="1817381"/>
            <a:ext cx="7941984" cy="3951138"/>
          </a:xfrm>
          <a:prstGeom prst="rect">
            <a:avLst/>
          </a:prstGeom>
        </p:spPr>
      </p:pic>
    </p:spTree>
    <p:extLst>
      <p:ext uri="{BB962C8B-B14F-4D97-AF65-F5344CB8AC3E}">
        <p14:creationId xmlns:p14="http://schemas.microsoft.com/office/powerpoint/2010/main" val="3516674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79C3-B530-4959-AD4A-3EF0311C4E81}"/>
              </a:ext>
            </a:extLst>
          </p:cNvPr>
          <p:cNvSpPr>
            <a:spLocks noGrp="1"/>
          </p:cNvSpPr>
          <p:nvPr>
            <p:ph type="title"/>
          </p:nvPr>
        </p:nvSpPr>
        <p:spPr>
          <a:xfrm>
            <a:off x="847344" y="300505"/>
            <a:ext cx="10506456" cy="1197864"/>
          </a:xfrm>
        </p:spPr>
        <p:txBody>
          <a:bodyPr vert="horz" lIns="91440" tIns="45720" rIns="91440" bIns="45720" rtlCol="0" anchor="b">
            <a:normAutofit/>
          </a:bodyPr>
          <a:lstStyle/>
          <a:p>
            <a:r>
              <a:rPr lang="en-US" dirty="0" err="1"/>
              <a:t>Neurona</a:t>
            </a:r>
            <a:r>
              <a:rPr lang="en-US" dirty="0"/>
              <a:t> I</a:t>
            </a:r>
          </a:p>
        </p:txBody>
      </p:sp>
      <p:pic>
        <p:nvPicPr>
          <p:cNvPr id="3" name="Picture 2">
            <a:extLst>
              <a:ext uri="{FF2B5EF4-FFF2-40B4-BE49-F238E27FC236}">
                <a16:creationId xmlns:a16="http://schemas.microsoft.com/office/drawing/2014/main" id="{B0DE6F75-89B6-4E17-BD41-BEFDE5970FF2}"/>
              </a:ext>
            </a:extLst>
          </p:cNvPr>
          <p:cNvPicPr>
            <a:picLocks noChangeAspect="1"/>
          </p:cNvPicPr>
          <p:nvPr/>
        </p:nvPicPr>
        <p:blipFill>
          <a:blip r:embed="rId3"/>
          <a:stretch>
            <a:fillRect/>
          </a:stretch>
        </p:blipFill>
        <p:spPr>
          <a:xfrm>
            <a:off x="567558" y="1958322"/>
            <a:ext cx="11056883" cy="3414321"/>
          </a:xfrm>
          <a:prstGeom prst="rect">
            <a:avLst/>
          </a:prstGeom>
        </p:spPr>
      </p:pic>
    </p:spTree>
    <p:extLst>
      <p:ext uri="{BB962C8B-B14F-4D97-AF65-F5344CB8AC3E}">
        <p14:creationId xmlns:p14="http://schemas.microsoft.com/office/powerpoint/2010/main" val="3531939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8DD2F4-C053-48E3-AFD9-47686C11F125}"/>
              </a:ext>
            </a:extLst>
          </p:cNvPr>
          <p:cNvSpPr txBox="1"/>
          <p:nvPr/>
        </p:nvSpPr>
        <p:spPr>
          <a:xfrm>
            <a:off x="5153635" y="5231345"/>
            <a:ext cx="1755397" cy="369332"/>
          </a:xfrm>
          <a:prstGeom prst="rect">
            <a:avLst/>
          </a:prstGeom>
          <a:noFill/>
        </p:spPr>
        <p:txBody>
          <a:bodyPr wrap="square" rtlCol="0">
            <a:spAutoFit/>
          </a:bodyPr>
          <a:lstStyle/>
          <a:p>
            <a:r>
              <a:rPr lang="es-ES" dirty="0"/>
              <a:t>Y = F(X*W + B)</a:t>
            </a:r>
          </a:p>
        </p:txBody>
      </p:sp>
      <p:sp>
        <p:nvSpPr>
          <p:cNvPr id="39" name="Oval 38">
            <a:extLst>
              <a:ext uri="{FF2B5EF4-FFF2-40B4-BE49-F238E27FC236}">
                <a16:creationId xmlns:a16="http://schemas.microsoft.com/office/drawing/2014/main" id="{2FBC355D-DFF0-4FC5-AE10-DD466BE66DC6}"/>
              </a:ext>
            </a:extLst>
          </p:cNvPr>
          <p:cNvSpPr/>
          <p:nvPr/>
        </p:nvSpPr>
        <p:spPr>
          <a:xfrm>
            <a:off x="5546520" y="3030523"/>
            <a:ext cx="838899" cy="79695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chemeClr val="tx1"/>
                </a:solidFill>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806B5F-AF5D-47C1-96DD-B188AF2B268F}"/>
                  </a:ext>
                </a:extLst>
              </p:cNvPr>
              <p:cNvSpPr txBox="1"/>
              <p:nvPr/>
            </p:nvSpPr>
            <p:spPr>
              <a:xfrm>
                <a:off x="3187816" y="2144180"/>
                <a:ext cx="604007" cy="400110"/>
              </a:xfrm>
              <a:prstGeom prst="rect">
                <a:avLst/>
              </a:prstGeom>
              <a:noFill/>
            </p:spPr>
            <p:txBody>
              <a:bodyPr wrap="square" rtlCol="0">
                <a:spAutoFit/>
              </a:bodyPr>
              <a:lstStyle/>
              <a:p>
                <a:r>
                  <a:rPr lang="es-ES" sz="2000" b="0" dirty="0">
                    <a:latin typeface="Cambria Math" panose="02040503050406030204" pitchFamily="18" charset="0"/>
                    <a:ea typeface="Cambria Math" panose="02040503050406030204" pitchFamily="18" charset="0"/>
                  </a:rPr>
                  <a:t>X</a:t>
                </a:r>
                <a14:m>
                  <m:oMath xmlns:m="http://schemas.openxmlformats.org/officeDocument/2006/math">
                    <m:r>
                      <a:rPr lang="es-ES" sz="2000" b="0" i="1" smtClean="0">
                        <a:latin typeface="Cambria Math" panose="02040503050406030204" pitchFamily="18" charset="0"/>
                      </a:rPr>
                      <m:t> 1</m:t>
                    </m:r>
                  </m:oMath>
                </a14:m>
                <a:endParaRPr lang="es-ES" sz="2000" dirty="0"/>
              </a:p>
            </p:txBody>
          </p:sp>
        </mc:Choice>
        <mc:Fallback xmlns="">
          <p:sp>
            <p:nvSpPr>
              <p:cNvPr id="8" name="TextBox 7">
                <a:extLst>
                  <a:ext uri="{FF2B5EF4-FFF2-40B4-BE49-F238E27FC236}">
                    <a16:creationId xmlns:a16="http://schemas.microsoft.com/office/drawing/2014/main" id="{BB806B5F-AF5D-47C1-96DD-B188AF2B268F}"/>
                  </a:ext>
                </a:extLst>
              </p:cNvPr>
              <p:cNvSpPr txBox="1">
                <a:spLocks noRot="1" noChangeAspect="1" noMove="1" noResize="1" noEditPoints="1" noAdjustHandles="1" noChangeArrowheads="1" noChangeShapeType="1" noTextEdit="1"/>
              </p:cNvSpPr>
              <p:nvPr/>
            </p:nvSpPr>
            <p:spPr>
              <a:xfrm>
                <a:off x="3187816" y="2144180"/>
                <a:ext cx="604007" cy="400110"/>
              </a:xfrm>
              <a:prstGeom prst="rect">
                <a:avLst/>
              </a:prstGeom>
              <a:blipFill>
                <a:blip r:embed="rId3"/>
                <a:stretch>
                  <a:fillRect l="-11111" t="-12308" b="-246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4BAAF44-A1DF-41E1-85EA-DB6C5BE94F8D}"/>
                  </a:ext>
                </a:extLst>
              </p:cNvPr>
              <p:cNvSpPr txBox="1"/>
              <p:nvPr/>
            </p:nvSpPr>
            <p:spPr>
              <a:xfrm>
                <a:off x="4398626" y="2488148"/>
                <a:ext cx="604007" cy="400110"/>
              </a:xfrm>
              <a:prstGeom prst="rect">
                <a:avLst/>
              </a:prstGeom>
              <a:noFill/>
            </p:spPr>
            <p:txBody>
              <a:bodyPr wrap="square" rtlCol="0">
                <a:spAutoFit/>
              </a:bodyPr>
              <a:lstStyle/>
              <a:p>
                <a:r>
                  <a:rPr lang="es-ES" sz="2000" dirty="0">
                    <a:latin typeface="Cambria Math" panose="02040503050406030204" pitchFamily="18" charset="0"/>
                    <a:ea typeface="Cambria Math" panose="02040503050406030204" pitchFamily="18" charset="0"/>
                  </a:rPr>
                  <a:t>w</a:t>
                </a:r>
                <a14:m>
                  <m:oMath xmlns:m="http://schemas.openxmlformats.org/officeDocument/2006/math">
                    <m:r>
                      <a:rPr lang="es-ES" sz="2000" b="0" i="1" smtClean="0">
                        <a:latin typeface="Cambria Math" panose="02040503050406030204" pitchFamily="18" charset="0"/>
                      </a:rPr>
                      <m:t> 1</m:t>
                    </m:r>
                  </m:oMath>
                </a14:m>
                <a:endParaRPr lang="es-ES" sz="2000" dirty="0"/>
              </a:p>
            </p:txBody>
          </p:sp>
        </mc:Choice>
        <mc:Fallback xmlns="">
          <p:sp>
            <p:nvSpPr>
              <p:cNvPr id="41" name="TextBox 40">
                <a:extLst>
                  <a:ext uri="{FF2B5EF4-FFF2-40B4-BE49-F238E27FC236}">
                    <a16:creationId xmlns:a16="http://schemas.microsoft.com/office/drawing/2014/main" id="{04BAAF44-A1DF-41E1-85EA-DB6C5BE94F8D}"/>
                  </a:ext>
                </a:extLst>
              </p:cNvPr>
              <p:cNvSpPr txBox="1">
                <a:spLocks noRot="1" noChangeAspect="1" noMove="1" noResize="1" noEditPoints="1" noAdjustHandles="1" noChangeArrowheads="1" noChangeShapeType="1" noTextEdit="1"/>
              </p:cNvSpPr>
              <p:nvPr/>
            </p:nvSpPr>
            <p:spPr>
              <a:xfrm>
                <a:off x="4398626" y="2488148"/>
                <a:ext cx="604007" cy="400110"/>
              </a:xfrm>
              <a:prstGeom prst="rect">
                <a:avLst/>
              </a:prstGeom>
              <a:blipFill>
                <a:blip r:embed="rId4"/>
                <a:stretch>
                  <a:fillRect l="-11111" t="-10606" b="-2272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11D17A7-63B3-4F0D-817C-196457B2F97C}"/>
                  </a:ext>
                </a:extLst>
              </p:cNvPr>
              <p:cNvSpPr txBox="1"/>
              <p:nvPr/>
            </p:nvSpPr>
            <p:spPr>
              <a:xfrm>
                <a:off x="3187815" y="3218454"/>
                <a:ext cx="604007" cy="400110"/>
              </a:xfrm>
              <a:prstGeom prst="rect">
                <a:avLst/>
              </a:prstGeom>
              <a:noFill/>
            </p:spPr>
            <p:txBody>
              <a:bodyPr wrap="square" rtlCol="0">
                <a:spAutoFit/>
              </a:bodyPr>
              <a:lstStyle/>
              <a:p>
                <a:r>
                  <a:rPr lang="es-ES" sz="2000" b="0" dirty="0">
                    <a:latin typeface="Cambria Math" panose="02040503050406030204" pitchFamily="18" charset="0"/>
                    <a:ea typeface="Cambria Math" panose="02040503050406030204" pitchFamily="18" charset="0"/>
                  </a:rPr>
                  <a:t>X</a:t>
                </a:r>
                <a14:m>
                  <m:oMath xmlns:m="http://schemas.openxmlformats.org/officeDocument/2006/math">
                    <m:r>
                      <a:rPr lang="es-ES" sz="2000" b="0" i="1" smtClean="0">
                        <a:latin typeface="Cambria Math" panose="02040503050406030204" pitchFamily="18" charset="0"/>
                      </a:rPr>
                      <m:t> 2</m:t>
                    </m:r>
                  </m:oMath>
                </a14:m>
                <a:endParaRPr lang="es-ES" sz="2000" dirty="0"/>
              </a:p>
            </p:txBody>
          </p:sp>
        </mc:Choice>
        <mc:Fallback xmlns="">
          <p:sp>
            <p:nvSpPr>
              <p:cNvPr id="42" name="TextBox 41">
                <a:extLst>
                  <a:ext uri="{FF2B5EF4-FFF2-40B4-BE49-F238E27FC236}">
                    <a16:creationId xmlns:a16="http://schemas.microsoft.com/office/drawing/2014/main" id="{011D17A7-63B3-4F0D-817C-196457B2F97C}"/>
                  </a:ext>
                </a:extLst>
              </p:cNvPr>
              <p:cNvSpPr txBox="1">
                <a:spLocks noRot="1" noChangeAspect="1" noMove="1" noResize="1" noEditPoints="1" noAdjustHandles="1" noChangeArrowheads="1" noChangeShapeType="1" noTextEdit="1"/>
              </p:cNvSpPr>
              <p:nvPr/>
            </p:nvSpPr>
            <p:spPr>
              <a:xfrm>
                <a:off x="3187815" y="3218454"/>
                <a:ext cx="604007" cy="400110"/>
              </a:xfrm>
              <a:prstGeom prst="rect">
                <a:avLst/>
              </a:prstGeom>
              <a:blipFill>
                <a:blip r:embed="rId5"/>
                <a:stretch>
                  <a:fillRect l="-11111" t="-12121" b="-2272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B78887F-1026-4910-9C29-CEB007B3EB16}"/>
                  </a:ext>
                </a:extLst>
              </p:cNvPr>
              <p:cNvSpPr txBox="1"/>
              <p:nvPr/>
            </p:nvSpPr>
            <p:spPr>
              <a:xfrm>
                <a:off x="3187815" y="4160308"/>
                <a:ext cx="604007" cy="400110"/>
              </a:xfrm>
              <a:prstGeom prst="rect">
                <a:avLst/>
              </a:prstGeom>
              <a:noFill/>
            </p:spPr>
            <p:txBody>
              <a:bodyPr wrap="square" rtlCol="0">
                <a:spAutoFit/>
              </a:bodyPr>
              <a:lstStyle/>
              <a:p>
                <a:r>
                  <a:rPr lang="es-ES" sz="2000" b="0" dirty="0">
                    <a:latin typeface="Cambria Math" panose="02040503050406030204" pitchFamily="18" charset="0"/>
                    <a:ea typeface="Cambria Math" panose="02040503050406030204" pitchFamily="18" charset="0"/>
                  </a:rPr>
                  <a:t>X</a:t>
                </a:r>
                <a14:m>
                  <m:oMath xmlns:m="http://schemas.openxmlformats.org/officeDocument/2006/math">
                    <m:r>
                      <a:rPr lang="es-ES" sz="2000" b="0" i="1" smtClean="0">
                        <a:latin typeface="Cambria Math" panose="02040503050406030204" pitchFamily="18" charset="0"/>
                      </a:rPr>
                      <m:t> 3</m:t>
                    </m:r>
                  </m:oMath>
                </a14:m>
                <a:endParaRPr lang="es-ES" sz="2000" dirty="0"/>
              </a:p>
            </p:txBody>
          </p:sp>
        </mc:Choice>
        <mc:Fallback xmlns="">
          <p:sp>
            <p:nvSpPr>
              <p:cNvPr id="43" name="TextBox 42">
                <a:extLst>
                  <a:ext uri="{FF2B5EF4-FFF2-40B4-BE49-F238E27FC236}">
                    <a16:creationId xmlns:a16="http://schemas.microsoft.com/office/drawing/2014/main" id="{DB78887F-1026-4910-9C29-CEB007B3EB16}"/>
                  </a:ext>
                </a:extLst>
              </p:cNvPr>
              <p:cNvSpPr txBox="1">
                <a:spLocks noRot="1" noChangeAspect="1" noMove="1" noResize="1" noEditPoints="1" noAdjustHandles="1" noChangeArrowheads="1" noChangeShapeType="1" noTextEdit="1"/>
              </p:cNvSpPr>
              <p:nvPr/>
            </p:nvSpPr>
            <p:spPr>
              <a:xfrm>
                <a:off x="3187815" y="4160308"/>
                <a:ext cx="604007" cy="400110"/>
              </a:xfrm>
              <a:prstGeom prst="rect">
                <a:avLst/>
              </a:prstGeom>
              <a:blipFill>
                <a:blip r:embed="rId6"/>
                <a:stretch>
                  <a:fillRect l="-11111" t="-10606" b="-2272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A60184A-4ED5-492F-A802-AC02883EA1A4}"/>
                  </a:ext>
                </a:extLst>
              </p:cNvPr>
              <p:cNvSpPr txBox="1"/>
              <p:nvPr/>
            </p:nvSpPr>
            <p:spPr>
              <a:xfrm>
                <a:off x="4398625" y="3091298"/>
                <a:ext cx="604007" cy="400110"/>
              </a:xfrm>
              <a:prstGeom prst="rect">
                <a:avLst/>
              </a:prstGeom>
              <a:noFill/>
            </p:spPr>
            <p:txBody>
              <a:bodyPr wrap="square" rtlCol="0">
                <a:spAutoFit/>
              </a:bodyPr>
              <a:lstStyle/>
              <a:p>
                <a:r>
                  <a:rPr lang="es-ES" sz="2000" dirty="0">
                    <a:latin typeface="Cambria Math" panose="02040503050406030204" pitchFamily="18" charset="0"/>
                    <a:ea typeface="Cambria Math" panose="02040503050406030204" pitchFamily="18" charset="0"/>
                  </a:rPr>
                  <a:t>w</a:t>
                </a:r>
                <a14:m>
                  <m:oMath xmlns:m="http://schemas.openxmlformats.org/officeDocument/2006/math">
                    <m:r>
                      <a:rPr lang="es-ES" sz="2000" b="0" i="1" smtClean="0">
                        <a:latin typeface="Cambria Math" panose="02040503050406030204" pitchFamily="18" charset="0"/>
                      </a:rPr>
                      <m:t> </m:t>
                    </m:r>
                  </m:oMath>
                </a14:m>
                <a:r>
                  <a:rPr lang="es-ES" sz="2000" dirty="0"/>
                  <a:t>2</a:t>
                </a:r>
              </a:p>
            </p:txBody>
          </p:sp>
        </mc:Choice>
        <mc:Fallback xmlns="">
          <p:sp>
            <p:nvSpPr>
              <p:cNvPr id="44" name="TextBox 43">
                <a:extLst>
                  <a:ext uri="{FF2B5EF4-FFF2-40B4-BE49-F238E27FC236}">
                    <a16:creationId xmlns:a16="http://schemas.microsoft.com/office/drawing/2014/main" id="{9A60184A-4ED5-492F-A802-AC02883EA1A4}"/>
                  </a:ext>
                </a:extLst>
              </p:cNvPr>
              <p:cNvSpPr txBox="1">
                <a:spLocks noRot="1" noChangeAspect="1" noMove="1" noResize="1" noEditPoints="1" noAdjustHandles="1" noChangeArrowheads="1" noChangeShapeType="1" noTextEdit="1"/>
              </p:cNvSpPr>
              <p:nvPr/>
            </p:nvSpPr>
            <p:spPr>
              <a:xfrm>
                <a:off x="4398625" y="3091298"/>
                <a:ext cx="604007" cy="400110"/>
              </a:xfrm>
              <a:prstGeom prst="rect">
                <a:avLst/>
              </a:prstGeom>
              <a:blipFill>
                <a:blip r:embed="rId7"/>
                <a:stretch>
                  <a:fillRect l="-11111" t="-10606" r="-4040" b="-257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134D59B-78EE-42F4-93B0-13580D8B7FB7}"/>
                  </a:ext>
                </a:extLst>
              </p:cNvPr>
              <p:cNvSpPr txBox="1"/>
              <p:nvPr/>
            </p:nvSpPr>
            <p:spPr>
              <a:xfrm>
                <a:off x="4398625" y="3566647"/>
                <a:ext cx="604007" cy="400110"/>
              </a:xfrm>
              <a:prstGeom prst="rect">
                <a:avLst/>
              </a:prstGeom>
              <a:noFill/>
            </p:spPr>
            <p:txBody>
              <a:bodyPr wrap="square" rtlCol="0">
                <a:spAutoFit/>
              </a:bodyPr>
              <a:lstStyle/>
              <a:p>
                <a:r>
                  <a:rPr lang="es-ES" sz="2000" dirty="0">
                    <a:latin typeface="Cambria Math" panose="02040503050406030204" pitchFamily="18" charset="0"/>
                    <a:ea typeface="Cambria Math" panose="02040503050406030204" pitchFamily="18" charset="0"/>
                  </a:rPr>
                  <a:t>w</a:t>
                </a:r>
                <a14:m>
                  <m:oMath xmlns:m="http://schemas.openxmlformats.org/officeDocument/2006/math">
                    <m:r>
                      <a:rPr lang="es-ES" sz="2000" b="0" i="1" smtClean="0">
                        <a:latin typeface="Cambria Math" panose="02040503050406030204" pitchFamily="18" charset="0"/>
                      </a:rPr>
                      <m:t> 3</m:t>
                    </m:r>
                  </m:oMath>
                </a14:m>
                <a:endParaRPr lang="es-ES" sz="2000" dirty="0"/>
              </a:p>
            </p:txBody>
          </p:sp>
        </mc:Choice>
        <mc:Fallback xmlns="">
          <p:sp>
            <p:nvSpPr>
              <p:cNvPr id="45" name="TextBox 44">
                <a:extLst>
                  <a:ext uri="{FF2B5EF4-FFF2-40B4-BE49-F238E27FC236}">
                    <a16:creationId xmlns:a16="http://schemas.microsoft.com/office/drawing/2014/main" id="{B134D59B-78EE-42F4-93B0-13580D8B7FB7}"/>
                  </a:ext>
                </a:extLst>
              </p:cNvPr>
              <p:cNvSpPr txBox="1">
                <a:spLocks noRot="1" noChangeAspect="1" noMove="1" noResize="1" noEditPoints="1" noAdjustHandles="1" noChangeArrowheads="1" noChangeShapeType="1" noTextEdit="1"/>
              </p:cNvSpPr>
              <p:nvPr/>
            </p:nvSpPr>
            <p:spPr>
              <a:xfrm>
                <a:off x="4398625" y="3566647"/>
                <a:ext cx="604007" cy="400110"/>
              </a:xfrm>
              <a:prstGeom prst="rect">
                <a:avLst/>
              </a:prstGeom>
              <a:blipFill>
                <a:blip r:embed="rId8"/>
                <a:stretch>
                  <a:fillRect l="-11111" t="-10606" b="-22727"/>
                </a:stretch>
              </a:blipFill>
            </p:spPr>
            <p:txBody>
              <a:bodyPr/>
              <a:lstStyle/>
              <a:p>
                <a:r>
                  <a:rPr lang="es-ES">
                    <a:noFill/>
                  </a:rPr>
                  <a:t> </a:t>
                </a:r>
              </a:p>
            </p:txBody>
          </p:sp>
        </mc:Fallback>
      </mc:AlternateContent>
      <p:cxnSp>
        <p:nvCxnSpPr>
          <p:cNvPr id="10" name="Straight Arrow Connector 9">
            <a:extLst>
              <a:ext uri="{FF2B5EF4-FFF2-40B4-BE49-F238E27FC236}">
                <a16:creationId xmlns:a16="http://schemas.microsoft.com/office/drawing/2014/main" id="{3B79DC9C-84E5-43CD-8937-0A9AF8AB4362}"/>
              </a:ext>
            </a:extLst>
          </p:cNvPr>
          <p:cNvCxnSpPr>
            <a:cxnSpLocks/>
          </p:cNvCxnSpPr>
          <p:nvPr/>
        </p:nvCxnSpPr>
        <p:spPr>
          <a:xfrm>
            <a:off x="3632433" y="2357023"/>
            <a:ext cx="1914086" cy="9402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3C5102CD-2CAD-4B90-A192-91752F30DAAB}"/>
              </a:ext>
            </a:extLst>
          </p:cNvPr>
          <p:cNvCxnSpPr>
            <a:cxnSpLocks/>
            <a:endCxn id="39" idx="2"/>
          </p:cNvCxnSpPr>
          <p:nvPr/>
        </p:nvCxnSpPr>
        <p:spPr>
          <a:xfrm>
            <a:off x="3632433" y="3412916"/>
            <a:ext cx="1914087" cy="16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66320022-8010-49C4-BE14-EBECE27E206B}"/>
              </a:ext>
            </a:extLst>
          </p:cNvPr>
          <p:cNvCxnSpPr>
            <a:cxnSpLocks/>
          </p:cNvCxnSpPr>
          <p:nvPr/>
        </p:nvCxnSpPr>
        <p:spPr>
          <a:xfrm flipV="1">
            <a:off x="3632433" y="3554157"/>
            <a:ext cx="1914086" cy="8006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a:extLst>
              <a:ext uri="{FF2B5EF4-FFF2-40B4-BE49-F238E27FC236}">
                <a16:creationId xmlns:a16="http://schemas.microsoft.com/office/drawing/2014/main" id="{FB061E72-1B73-4B92-BC39-1E2079218590}"/>
              </a:ext>
            </a:extLst>
          </p:cNvPr>
          <p:cNvSpPr/>
          <p:nvPr/>
        </p:nvSpPr>
        <p:spPr>
          <a:xfrm>
            <a:off x="5760440" y="4398824"/>
            <a:ext cx="411060" cy="400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ES" dirty="0"/>
          </a:p>
        </p:txBody>
      </p:sp>
      <p:cxnSp>
        <p:nvCxnSpPr>
          <p:cNvPr id="61" name="Straight Arrow Connector 60">
            <a:extLst>
              <a:ext uri="{FF2B5EF4-FFF2-40B4-BE49-F238E27FC236}">
                <a16:creationId xmlns:a16="http://schemas.microsoft.com/office/drawing/2014/main" id="{DDB27A65-39EC-40CD-BBD2-AD5942DF1870}"/>
              </a:ext>
            </a:extLst>
          </p:cNvPr>
          <p:cNvCxnSpPr>
            <a:stCxn id="59" idx="0"/>
            <a:endCxn id="39" idx="4"/>
          </p:cNvCxnSpPr>
          <p:nvPr/>
        </p:nvCxnSpPr>
        <p:spPr>
          <a:xfrm flipV="1">
            <a:off x="5965970" y="3827477"/>
            <a:ext cx="0" cy="5713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3DF23904-FBE0-4571-A9E8-102CE8115FD9}"/>
              </a:ext>
            </a:extLst>
          </p:cNvPr>
          <p:cNvCxnSpPr>
            <a:stCxn id="39" idx="6"/>
          </p:cNvCxnSpPr>
          <p:nvPr/>
        </p:nvCxnSpPr>
        <p:spPr>
          <a:xfrm flipV="1">
            <a:off x="6385419" y="3412916"/>
            <a:ext cx="711667" cy="16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9746A604-86BD-4E31-811E-96CACB845573}"/>
              </a:ext>
            </a:extLst>
          </p:cNvPr>
          <p:cNvSpPr txBox="1"/>
          <p:nvPr/>
        </p:nvSpPr>
        <p:spPr>
          <a:xfrm>
            <a:off x="6520345" y="3091298"/>
            <a:ext cx="335560" cy="400110"/>
          </a:xfrm>
          <a:prstGeom prst="rect">
            <a:avLst/>
          </a:prstGeom>
          <a:noFill/>
        </p:spPr>
        <p:txBody>
          <a:bodyPr wrap="square" rtlCol="0">
            <a:spAutoFit/>
          </a:bodyPr>
          <a:lstStyle/>
          <a:p>
            <a:r>
              <a:rPr lang="es-ES" sz="2000" dirty="0">
                <a:latin typeface="Cambria Math" panose="02040503050406030204" pitchFamily="18" charset="0"/>
                <a:ea typeface="Cambria Math" panose="02040503050406030204" pitchFamily="18" charset="0"/>
              </a:rPr>
              <a:t>N</a:t>
            </a:r>
            <a:endParaRPr lang="es-ES" sz="2000" dirty="0"/>
          </a:p>
        </p:txBody>
      </p:sp>
      <p:sp>
        <p:nvSpPr>
          <p:cNvPr id="68" name="Rectangle 67">
            <a:extLst>
              <a:ext uri="{FF2B5EF4-FFF2-40B4-BE49-F238E27FC236}">
                <a16:creationId xmlns:a16="http://schemas.microsoft.com/office/drawing/2014/main" id="{DE30DA59-F879-4613-BC8C-F3517CAB949D}"/>
              </a:ext>
            </a:extLst>
          </p:cNvPr>
          <p:cNvSpPr/>
          <p:nvPr/>
        </p:nvSpPr>
        <p:spPr>
          <a:xfrm>
            <a:off x="7097085" y="3030523"/>
            <a:ext cx="711667" cy="699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F(N)</a:t>
            </a:r>
          </a:p>
        </p:txBody>
      </p:sp>
      <p:cxnSp>
        <p:nvCxnSpPr>
          <p:cNvPr id="69" name="Straight Arrow Connector 68">
            <a:extLst>
              <a:ext uri="{FF2B5EF4-FFF2-40B4-BE49-F238E27FC236}">
                <a16:creationId xmlns:a16="http://schemas.microsoft.com/office/drawing/2014/main" id="{57DBE593-9D61-41D4-A395-32F99EA3629C}"/>
              </a:ext>
            </a:extLst>
          </p:cNvPr>
          <p:cNvCxnSpPr/>
          <p:nvPr/>
        </p:nvCxnSpPr>
        <p:spPr>
          <a:xfrm flipV="1">
            <a:off x="7813645" y="3396832"/>
            <a:ext cx="711667" cy="16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 name="TextBox 70">
            <a:extLst>
              <a:ext uri="{FF2B5EF4-FFF2-40B4-BE49-F238E27FC236}">
                <a16:creationId xmlns:a16="http://schemas.microsoft.com/office/drawing/2014/main" id="{BA416DD4-4E6C-4188-A2D2-A677FACE9ACD}"/>
              </a:ext>
            </a:extLst>
          </p:cNvPr>
          <p:cNvSpPr txBox="1"/>
          <p:nvPr/>
        </p:nvSpPr>
        <p:spPr>
          <a:xfrm>
            <a:off x="8511327" y="3177835"/>
            <a:ext cx="604007" cy="400110"/>
          </a:xfrm>
          <a:prstGeom prst="rect">
            <a:avLst/>
          </a:prstGeom>
          <a:noFill/>
        </p:spPr>
        <p:txBody>
          <a:bodyPr wrap="square" rtlCol="0">
            <a:spAutoFit/>
          </a:bodyPr>
          <a:lstStyle/>
          <a:p>
            <a:r>
              <a:rPr lang="es-ES" sz="2000" dirty="0">
                <a:latin typeface="Cambria Math" panose="02040503050406030204" pitchFamily="18" charset="0"/>
                <a:ea typeface="Cambria Math" panose="02040503050406030204" pitchFamily="18" charset="0"/>
              </a:rPr>
              <a:t>Y</a:t>
            </a:r>
            <a:endParaRPr lang="es-ES" sz="2000" dirty="0"/>
          </a:p>
        </p:txBody>
      </p:sp>
      <p:sp>
        <p:nvSpPr>
          <p:cNvPr id="23" name="Title 1">
            <a:extLst>
              <a:ext uri="{FF2B5EF4-FFF2-40B4-BE49-F238E27FC236}">
                <a16:creationId xmlns:a16="http://schemas.microsoft.com/office/drawing/2014/main" id="{635544D0-EADA-4D16-9336-EE654F7B9C1C}"/>
              </a:ext>
            </a:extLst>
          </p:cNvPr>
          <p:cNvSpPr txBox="1">
            <a:spLocks/>
          </p:cNvSpPr>
          <p:nvPr/>
        </p:nvSpPr>
        <p:spPr>
          <a:xfrm>
            <a:off x="847344" y="300505"/>
            <a:ext cx="10506456" cy="119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Neurona</a:t>
            </a:r>
            <a:r>
              <a:rPr lang="en-US" dirty="0"/>
              <a:t> II</a:t>
            </a:r>
          </a:p>
        </p:txBody>
      </p:sp>
    </p:spTree>
    <p:extLst>
      <p:ext uri="{BB962C8B-B14F-4D97-AF65-F5344CB8AC3E}">
        <p14:creationId xmlns:p14="http://schemas.microsoft.com/office/powerpoint/2010/main" val="355941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B42B-BC47-461B-99AE-DA4615A6D1AB}"/>
              </a:ext>
            </a:extLst>
          </p:cNvPr>
          <p:cNvSpPr>
            <a:spLocks noGrp="1"/>
          </p:cNvSpPr>
          <p:nvPr>
            <p:ph type="title"/>
          </p:nvPr>
        </p:nvSpPr>
        <p:spPr>
          <a:xfrm>
            <a:off x="847344" y="300505"/>
            <a:ext cx="10506456" cy="1197864"/>
          </a:xfrm>
        </p:spPr>
        <p:txBody>
          <a:bodyPr vert="horz" lIns="91440" tIns="45720" rIns="91440" bIns="45720" rtlCol="0" anchor="b">
            <a:normAutofit/>
          </a:bodyPr>
          <a:lstStyle/>
          <a:p>
            <a:r>
              <a:rPr lang="en-US" dirty="0" err="1"/>
              <a:t>Aprendizaje</a:t>
            </a:r>
            <a:r>
              <a:rPr lang="en-US" dirty="0"/>
              <a:t> </a:t>
            </a:r>
            <a:r>
              <a:rPr lang="en-US" dirty="0" err="1"/>
              <a:t>en</a:t>
            </a:r>
            <a:r>
              <a:rPr lang="en-US" dirty="0"/>
              <a:t> redes II. Gradient descent.</a:t>
            </a:r>
          </a:p>
        </p:txBody>
      </p:sp>
      <p:pic>
        <p:nvPicPr>
          <p:cNvPr id="6" name="Picture 5" descr="A picture containing text, map&#10;&#10;Description automatically generated">
            <a:extLst>
              <a:ext uri="{FF2B5EF4-FFF2-40B4-BE49-F238E27FC236}">
                <a16:creationId xmlns:a16="http://schemas.microsoft.com/office/drawing/2014/main" id="{1CD13965-8565-4B12-80B5-4735529DB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097" y="2606350"/>
            <a:ext cx="3918509" cy="3324309"/>
          </a:xfrm>
          <a:prstGeom prst="rect">
            <a:avLst/>
          </a:prstGeom>
        </p:spPr>
      </p:pic>
      <p:pic>
        <p:nvPicPr>
          <p:cNvPr id="4" name="Picture 3" descr="A close up of a map&#10;&#10;Description automatically generated">
            <a:extLst>
              <a:ext uri="{FF2B5EF4-FFF2-40B4-BE49-F238E27FC236}">
                <a16:creationId xmlns:a16="http://schemas.microsoft.com/office/drawing/2014/main" id="{5A421053-9ADD-4AA1-85D7-5A613ADA41E3}"/>
              </a:ext>
            </a:extLst>
          </p:cNvPr>
          <p:cNvPicPr>
            <a:picLocks noChangeAspect="1"/>
          </p:cNvPicPr>
          <p:nvPr/>
        </p:nvPicPr>
        <p:blipFill rotWithShape="1">
          <a:blip r:embed="rId4">
            <a:extLst>
              <a:ext uri="{28A0092B-C50C-407E-A947-70E740481C1C}">
                <a14:useLocalDpi xmlns:a14="http://schemas.microsoft.com/office/drawing/2010/main" val="0"/>
              </a:ext>
            </a:extLst>
          </a:blip>
          <a:srcRect l="9796" t="3651" r="6875" b="13587"/>
          <a:stretch/>
        </p:blipFill>
        <p:spPr>
          <a:xfrm>
            <a:off x="6244617" y="2681536"/>
            <a:ext cx="5681219" cy="3173939"/>
          </a:xfrm>
          <a:prstGeom prst="rect">
            <a:avLst/>
          </a:prstGeom>
        </p:spPr>
      </p:pic>
    </p:spTree>
    <p:extLst>
      <p:ext uri="{BB962C8B-B14F-4D97-AF65-F5344CB8AC3E}">
        <p14:creationId xmlns:p14="http://schemas.microsoft.com/office/powerpoint/2010/main" val="79291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necklace, hanging, white&#10;&#10;Description automatically generated">
            <a:extLst>
              <a:ext uri="{FF2B5EF4-FFF2-40B4-BE49-F238E27FC236}">
                <a16:creationId xmlns:a16="http://schemas.microsoft.com/office/drawing/2014/main" id="{8CE90EC6-A01E-4C1F-8894-4B3294B9B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673" y="1883976"/>
            <a:ext cx="9606642" cy="4074794"/>
          </a:xfrm>
          <a:prstGeom prst="rect">
            <a:avLst/>
          </a:prstGeom>
        </p:spPr>
      </p:pic>
      <p:sp>
        <p:nvSpPr>
          <p:cNvPr id="8" name="TextBox 7">
            <a:extLst>
              <a:ext uri="{FF2B5EF4-FFF2-40B4-BE49-F238E27FC236}">
                <a16:creationId xmlns:a16="http://schemas.microsoft.com/office/drawing/2014/main" id="{7D89E535-4AB7-4ADF-A7F8-264D9C759AC6}"/>
              </a:ext>
            </a:extLst>
          </p:cNvPr>
          <p:cNvSpPr txBox="1"/>
          <p:nvPr/>
        </p:nvSpPr>
        <p:spPr>
          <a:xfrm>
            <a:off x="4778924" y="1617279"/>
            <a:ext cx="2634143" cy="369332"/>
          </a:xfrm>
          <a:prstGeom prst="rect">
            <a:avLst/>
          </a:prstGeom>
          <a:noFill/>
        </p:spPr>
        <p:txBody>
          <a:bodyPr wrap="square" rtlCol="0">
            <a:spAutoFit/>
          </a:bodyPr>
          <a:lstStyle/>
          <a:p>
            <a:r>
              <a:rPr lang="es-ES" dirty="0"/>
              <a:t>FORWARD PROPAGATION</a:t>
            </a:r>
          </a:p>
        </p:txBody>
      </p:sp>
      <p:sp>
        <p:nvSpPr>
          <p:cNvPr id="11" name="TextBox 10">
            <a:extLst>
              <a:ext uri="{FF2B5EF4-FFF2-40B4-BE49-F238E27FC236}">
                <a16:creationId xmlns:a16="http://schemas.microsoft.com/office/drawing/2014/main" id="{70680B95-98AD-4124-9809-3B3FD576F747}"/>
              </a:ext>
            </a:extLst>
          </p:cNvPr>
          <p:cNvSpPr txBox="1"/>
          <p:nvPr/>
        </p:nvSpPr>
        <p:spPr>
          <a:xfrm>
            <a:off x="5080926" y="5774104"/>
            <a:ext cx="2030136" cy="369332"/>
          </a:xfrm>
          <a:prstGeom prst="rect">
            <a:avLst/>
          </a:prstGeom>
          <a:noFill/>
        </p:spPr>
        <p:txBody>
          <a:bodyPr wrap="square" rtlCol="0">
            <a:spAutoFit/>
          </a:bodyPr>
          <a:lstStyle/>
          <a:p>
            <a:r>
              <a:rPr lang="es-ES" dirty="0"/>
              <a:t>BACKPROPAGATION</a:t>
            </a:r>
          </a:p>
        </p:txBody>
      </p:sp>
      <p:sp>
        <p:nvSpPr>
          <p:cNvPr id="13" name="Title 1">
            <a:extLst>
              <a:ext uri="{FF2B5EF4-FFF2-40B4-BE49-F238E27FC236}">
                <a16:creationId xmlns:a16="http://schemas.microsoft.com/office/drawing/2014/main" id="{49449D53-1351-45AD-9037-962BF2D4A6D7}"/>
              </a:ext>
            </a:extLst>
          </p:cNvPr>
          <p:cNvSpPr txBox="1">
            <a:spLocks/>
          </p:cNvSpPr>
          <p:nvPr/>
        </p:nvSpPr>
        <p:spPr>
          <a:xfrm>
            <a:off x="847344" y="300505"/>
            <a:ext cx="10506456" cy="119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Aprendizaje</a:t>
            </a:r>
            <a:r>
              <a:rPr lang="en-US" dirty="0"/>
              <a:t> </a:t>
            </a:r>
            <a:r>
              <a:rPr lang="en-US" dirty="0" err="1"/>
              <a:t>en</a:t>
            </a:r>
            <a:r>
              <a:rPr lang="en-US" dirty="0"/>
              <a:t> redes II. Gradient descent.</a:t>
            </a:r>
          </a:p>
        </p:txBody>
      </p:sp>
      <p:pic>
        <p:nvPicPr>
          <p:cNvPr id="17" name="Graphic 16" descr="Arrow Right">
            <a:extLst>
              <a:ext uri="{FF2B5EF4-FFF2-40B4-BE49-F238E27FC236}">
                <a16:creationId xmlns:a16="http://schemas.microsoft.com/office/drawing/2014/main" id="{D24EF68C-A295-4A19-AD98-598952DAB4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64524" y="1356430"/>
            <a:ext cx="914400" cy="914400"/>
          </a:xfrm>
          <a:prstGeom prst="rect">
            <a:avLst/>
          </a:prstGeom>
        </p:spPr>
      </p:pic>
      <p:pic>
        <p:nvPicPr>
          <p:cNvPr id="18" name="Graphic 17" descr="Arrow Right">
            <a:extLst>
              <a:ext uri="{FF2B5EF4-FFF2-40B4-BE49-F238E27FC236}">
                <a16:creationId xmlns:a16="http://schemas.microsoft.com/office/drawing/2014/main" id="{BE3D20D0-3777-46E0-BF28-E25095868A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8904" y="1344745"/>
            <a:ext cx="914400" cy="914400"/>
          </a:xfrm>
          <a:prstGeom prst="rect">
            <a:avLst/>
          </a:prstGeom>
        </p:spPr>
      </p:pic>
      <p:pic>
        <p:nvPicPr>
          <p:cNvPr id="19" name="Graphic 18" descr="Arrow Right">
            <a:extLst>
              <a:ext uri="{FF2B5EF4-FFF2-40B4-BE49-F238E27FC236}">
                <a16:creationId xmlns:a16="http://schemas.microsoft.com/office/drawing/2014/main" id="{7F899FBB-1454-40EF-BD7A-0C33C873E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7111061" y="5501570"/>
            <a:ext cx="914400" cy="914400"/>
          </a:xfrm>
          <a:prstGeom prst="rect">
            <a:avLst/>
          </a:prstGeom>
        </p:spPr>
      </p:pic>
      <p:pic>
        <p:nvPicPr>
          <p:cNvPr id="20" name="Graphic 19" descr="Arrow Right">
            <a:extLst>
              <a:ext uri="{FF2B5EF4-FFF2-40B4-BE49-F238E27FC236}">
                <a16:creationId xmlns:a16="http://schemas.microsoft.com/office/drawing/2014/main" id="{C89264C8-15EB-4CD0-9728-1739E86284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166528" y="5501570"/>
            <a:ext cx="914400" cy="914400"/>
          </a:xfrm>
          <a:prstGeom prst="rect">
            <a:avLst/>
          </a:prstGeom>
        </p:spPr>
      </p:pic>
    </p:spTree>
    <p:extLst>
      <p:ext uri="{BB962C8B-B14F-4D97-AF65-F5344CB8AC3E}">
        <p14:creationId xmlns:p14="http://schemas.microsoft.com/office/powerpoint/2010/main" val="422484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5998-997F-4BF4-9535-1755B8672EEA}"/>
              </a:ext>
            </a:extLst>
          </p:cNvPr>
          <p:cNvSpPr>
            <a:spLocks noGrp="1"/>
          </p:cNvSpPr>
          <p:nvPr>
            <p:ph type="title"/>
          </p:nvPr>
        </p:nvSpPr>
        <p:spPr/>
        <p:txBody>
          <a:bodyPr/>
          <a:lstStyle/>
          <a:p>
            <a:r>
              <a:rPr lang="es-ES" dirty="0"/>
              <a:t>Índice</a:t>
            </a:r>
          </a:p>
        </p:txBody>
      </p:sp>
      <p:sp>
        <p:nvSpPr>
          <p:cNvPr id="3" name="Content Placeholder 2">
            <a:extLst>
              <a:ext uri="{FF2B5EF4-FFF2-40B4-BE49-F238E27FC236}">
                <a16:creationId xmlns:a16="http://schemas.microsoft.com/office/drawing/2014/main" id="{74A2261C-8564-4071-A237-AEC74D929452}"/>
              </a:ext>
            </a:extLst>
          </p:cNvPr>
          <p:cNvSpPr>
            <a:spLocks noGrp="1"/>
          </p:cNvSpPr>
          <p:nvPr>
            <p:ph idx="1"/>
          </p:nvPr>
        </p:nvSpPr>
        <p:spPr>
          <a:xfrm>
            <a:off x="838200" y="1794452"/>
            <a:ext cx="10515600" cy="4351338"/>
          </a:xfrm>
        </p:spPr>
        <p:txBody>
          <a:bodyPr>
            <a:normAutofit/>
          </a:bodyPr>
          <a:lstStyle/>
          <a:p>
            <a:r>
              <a:rPr lang="es-ES" dirty="0"/>
              <a:t>Machine </a:t>
            </a:r>
            <a:r>
              <a:rPr lang="es-ES" dirty="0" err="1"/>
              <a:t>Learning</a:t>
            </a:r>
            <a:endParaRPr lang="es-ES" dirty="0"/>
          </a:p>
          <a:p>
            <a:r>
              <a:rPr lang="es-ES" dirty="0"/>
              <a:t>Tipos de algoritmos</a:t>
            </a:r>
          </a:p>
          <a:p>
            <a:r>
              <a:rPr lang="es-ES" dirty="0"/>
              <a:t>Tipos de aprendizaje</a:t>
            </a:r>
          </a:p>
          <a:p>
            <a:r>
              <a:rPr lang="es-ES" dirty="0"/>
              <a:t>Regresión Lineal</a:t>
            </a:r>
          </a:p>
          <a:p>
            <a:r>
              <a:rPr lang="es-ES" dirty="0"/>
              <a:t>Regresión Logística</a:t>
            </a:r>
          </a:p>
          <a:p>
            <a:r>
              <a:rPr lang="es-ES" dirty="0" err="1"/>
              <a:t>Bias</a:t>
            </a:r>
            <a:r>
              <a:rPr lang="es-ES" dirty="0"/>
              <a:t> &amp; </a:t>
            </a:r>
            <a:r>
              <a:rPr lang="es-ES" dirty="0" err="1"/>
              <a:t>Variance</a:t>
            </a:r>
            <a:endParaRPr lang="es-ES" dirty="0"/>
          </a:p>
          <a:p>
            <a:r>
              <a:rPr lang="es-ES" dirty="0"/>
              <a:t>Redes neuronales y resultados</a:t>
            </a:r>
          </a:p>
          <a:p>
            <a:r>
              <a:rPr lang="es-ES" dirty="0"/>
              <a:t>Redes convolucionales y resultados</a:t>
            </a:r>
          </a:p>
        </p:txBody>
      </p:sp>
    </p:spTree>
    <p:extLst>
      <p:ext uri="{BB962C8B-B14F-4D97-AF65-F5344CB8AC3E}">
        <p14:creationId xmlns:p14="http://schemas.microsoft.com/office/powerpoint/2010/main" val="162888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7F40-123F-4F61-8E5B-6226D40A0C3B}"/>
              </a:ext>
            </a:extLst>
          </p:cNvPr>
          <p:cNvSpPr>
            <a:spLocks noGrp="1"/>
          </p:cNvSpPr>
          <p:nvPr>
            <p:ph type="title"/>
          </p:nvPr>
        </p:nvSpPr>
        <p:spPr/>
        <p:txBody>
          <a:bodyPr/>
          <a:lstStyle/>
          <a:p>
            <a:r>
              <a:rPr lang="es-ES" dirty="0"/>
              <a:t>Clasificación de tumores</a:t>
            </a:r>
          </a:p>
        </p:txBody>
      </p:sp>
      <p:pic>
        <p:nvPicPr>
          <p:cNvPr id="4" name="Picture 3">
            <a:extLst>
              <a:ext uri="{FF2B5EF4-FFF2-40B4-BE49-F238E27FC236}">
                <a16:creationId xmlns:a16="http://schemas.microsoft.com/office/drawing/2014/main" id="{AADB6544-9164-4879-B31B-630FCA33C9E7}"/>
              </a:ext>
            </a:extLst>
          </p:cNvPr>
          <p:cNvPicPr>
            <a:picLocks noChangeAspect="1"/>
          </p:cNvPicPr>
          <p:nvPr/>
        </p:nvPicPr>
        <p:blipFill>
          <a:blip r:embed="rId2"/>
          <a:stretch>
            <a:fillRect/>
          </a:stretch>
        </p:blipFill>
        <p:spPr>
          <a:xfrm>
            <a:off x="6445897" y="1690688"/>
            <a:ext cx="4686954" cy="3200847"/>
          </a:xfrm>
          <a:prstGeom prst="rect">
            <a:avLst/>
          </a:prstGeom>
        </p:spPr>
      </p:pic>
      <p:pic>
        <p:nvPicPr>
          <p:cNvPr id="5" name="Picture 4">
            <a:extLst>
              <a:ext uri="{FF2B5EF4-FFF2-40B4-BE49-F238E27FC236}">
                <a16:creationId xmlns:a16="http://schemas.microsoft.com/office/drawing/2014/main" id="{F7728A3B-AD35-45CA-BA0E-6D8B25876216}"/>
              </a:ext>
            </a:extLst>
          </p:cNvPr>
          <p:cNvPicPr>
            <a:picLocks noChangeAspect="1"/>
          </p:cNvPicPr>
          <p:nvPr/>
        </p:nvPicPr>
        <p:blipFill rotWithShape="1">
          <a:blip r:embed="rId3"/>
          <a:srcRect t="8943"/>
          <a:stretch/>
        </p:blipFill>
        <p:spPr>
          <a:xfrm>
            <a:off x="2844944" y="3522785"/>
            <a:ext cx="3600953" cy="3200847"/>
          </a:xfrm>
          <a:prstGeom prst="rect">
            <a:avLst/>
          </a:prstGeom>
        </p:spPr>
      </p:pic>
      <p:pic>
        <p:nvPicPr>
          <p:cNvPr id="6" name="Picture 5">
            <a:extLst>
              <a:ext uri="{FF2B5EF4-FFF2-40B4-BE49-F238E27FC236}">
                <a16:creationId xmlns:a16="http://schemas.microsoft.com/office/drawing/2014/main" id="{2B0DD5E7-A835-4A65-905F-6E4015CEFDEA}"/>
              </a:ext>
            </a:extLst>
          </p:cNvPr>
          <p:cNvPicPr>
            <a:picLocks noChangeAspect="1"/>
          </p:cNvPicPr>
          <p:nvPr/>
        </p:nvPicPr>
        <p:blipFill>
          <a:blip r:embed="rId4"/>
          <a:stretch>
            <a:fillRect/>
          </a:stretch>
        </p:blipFill>
        <p:spPr>
          <a:xfrm>
            <a:off x="1021045" y="1457050"/>
            <a:ext cx="4725059" cy="1971950"/>
          </a:xfrm>
          <a:prstGeom prst="rect">
            <a:avLst/>
          </a:prstGeom>
        </p:spPr>
      </p:pic>
    </p:spTree>
    <p:extLst>
      <p:ext uri="{BB962C8B-B14F-4D97-AF65-F5344CB8AC3E}">
        <p14:creationId xmlns:p14="http://schemas.microsoft.com/office/powerpoint/2010/main" val="952118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E796-3EB2-4E4F-8B68-F005A9732FC5}"/>
              </a:ext>
            </a:extLst>
          </p:cNvPr>
          <p:cNvSpPr>
            <a:spLocks noGrp="1"/>
          </p:cNvSpPr>
          <p:nvPr>
            <p:ph type="title"/>
          </p:nvPr>
        </p:nvSpPr>
        <p:spPr/>
        <p:txBody>
          <a:bodyPr/>
          <a:lstStyle/>
          <a:p>
            <a:r>
              <a:rPr lang="es-ES" dirty="0"/>
              <a:t>Clasificación de mensajes I</a:t>
            </a:r>
          </a:p>
        </p:txBody>
      </p:sp>
      <p:pic>
        <p:nvPicPr>
          <p:cNvPr id="3" name="Picture 2">
            <a:extLst>
              <a:ext uri="{FF2B5EF4-FFF2-40B4-BE49-F238E27FC236}">
                <a16:creationId xmlns:a16="http://schemas.microsoft.com/office/drawing/2014/main" id="{403B559C-EFE5-4752-9BBE-ABC772E04CC1}"/>
              </a:ext>
            </a:extLst>
          </p:cNvPr>
          <p:cNvPicPr>
            <a:picLocks noChangeAspect="1"/>
          </p:cNvPicPr>
          <p:nvPr/>
        </p:nvPicPr>
        <p:blipFill>
          <a:blip r:embed="rId2"/>
          <a:stretch>
            <a:fillRect/>
          </a:stretch>
        </p:blipFill>
        <p:spPr>
          <a:xfrm>
            <a:off x="1165070" y="1816590"/>
            <a:ext cx="3953427" cy="1724266"/>
          </a:xfrm>
          <a:prstGeom prst="rect">
            <a:avLst/>
          </a:prstGeom>
        </p:spPr>
      </p:pic>
      <p:pic>
        <p:nvPicPr>
          <p:cNvPr id="4" name="Picture 3">
            <a:extLst>
              <a:ext uri="{FF2B5EF4-FFF2-40B4-BE49-F238E27FC236}">
                <a16:creationId xmlns:a16="http://schemas.microsoft.com/office/drawing/2014/main" id="{7CF1ECCC-8D62-4F61-89F4-EF9BA7134536}"/>
              </a:ext>
            </a:extLst>
          </p:cNvPr>
          <p:cNvPicPr>
            <a:picLocks noChangeAspect="1"/>
          </p:cNvPicPr>
          <p:nvPr/>
        </p:nvPicPr>
        <p:blipFill>
          <a:blip r:embed="rId3"/>
          <a:stretch>
            <a:fillRect/>
          </a:stretch>
        </p:blipFill>
        <p:spPr>
          <a:xfrm>
            <a:off x="3535834" y="3917587"/>
            <a:ext cx="7230484" cy="1695687"/>
          </a:xfrm>
          <a:prstGeom prst="rect">
            <a:avLst/>
          </a:prstGeom>
        </p:spPr>
      </p:pic>
      <p:sp>
        <p:nvSpPr>
          <p:cNvPr id="7" name="Arrow: Bent 6">
            <a:extLst>
              <a:ext uri="{FF2B5EF4-FFF2-40B4-BE49-F238E27FC236}">
                <a16:creationId xmlns:a16="http://schemas.microsoft.com/office/drawing/2014/main" id="{012390E9-B802-4885-88BC-CE242AB5F480}"/>
              </a:ext>
            </a:extLst>
          </p:cNvPr>
          <p:cNvSpPr/>
          <p:nvPr/>
        </p:nvSpPr>
        <p:spPr>
          <a:xfrm rot="5400000">
            <a:off x="6018228" y="2215159"/>
            <a:ext cx="605812" cy="1156853"/>
          </a:xfrm>
          <a:prstGeom prst="bentArrow">
            <a:avLst>
              <a:gd name="adj1" fmla="val 12993"/>
              <a:gd name="adj2" fmla="val 23285"/>
              <a:gd name="adj3" fmla="val 45583"/>
              <a:gd name="adj4" fmla="val 6015"/>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137701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29F3-0416-419D-B6D3-9F3F2F65711B}"/>
              </a:ext>
            </a:extLst>
          </p:cNvPr>
          <p:cNvSpPr>
            <a:spLocks noGrp="1"/>
          </p:cNvSpPr>
          <p:nvPr>
            <p:ph type="title"/>
          </p:nvPr>
        </p:nvSpPr>
        <p:spPr/>
        <p:txBody>
          <a:bodyPr/>
          <a:lstStyle/>
          <a:p>
            <a:r>
              <a:rPr lang="es-ES" dirty="0"/>
              <a:t>Clasificación de mensajes II</a:t>
            </a:r>
          </a:p>
        </p:txBody>
      </p:sp>
      <p:pic>
        <p:nvPicPr>
          <p:cNvPr id="3" name="Picture 2">
            <a:extLst>
              <a:ext uri="{FF2B5EF4-FFF2-40B4-BE49-F238E27FC236}">
                <a16:creationId xmlns:a16="http://schemas.microsoft.com/office/drawing/2014/main" id="{E73CF2E0-B485-4ED4-AA8D-0EAF74874ECD}"/>
              </a:ext>
            </a:extLst>
          </p:cNvPr>
          <p:cNvPicPr>
            <a:picLocks noChangeAspect="1"/>
          </p:cNvPicPr>
          <p:nvPr/>
        </p:nvPicPr>
        <p:blipFill>
          <a:blip r:embed="rId3"/>
          <a:stretch>
            <a:fillRect/>
          </a:stretch>
        </p:blipFill>
        <p:spPr>
          <a:xfrm>
            <a:off x="1326483" y="1690688"/>
            <a:ext cx="4639322" cy="3238952"/>
          </a:xfrm>
          <a:prstGeom prst="rect">
            <a:avLst/>
          </a:prstGeom>
        </p:spPr>
      </p:pic>
      <p:pic>
        <p:nvPicPr>
          <p:cNvPr id="4" name="Picture 3">
            <a:extLst>
              <a:ext uri="{FF2B5EF4-FFF2-40B4-BE49-F238E27FC236}">
                <a16:creationId xmlns:a16="http://schemas.microsoft.com/office/drawing/2014/main" id="{60B66A26-E673-4AD7-AD71-5C26AAF603F8}"/>
              </a:ext>
            </a:extLst>
          </p:cNvPr>
          <p:cNvPicPr>
            <a:picLocks noChangeAspect="1"/>
          </p:cNvPicPr>
          <p:nvPr/>
        </p:nvPicPr>
        <p:blipFill>
          <a:blip r:embed="rId4"/>
          <a:stretch>
            <a:fillRect/>
          </a:stretch>
        </p:blipFill>
        <p:spPr>
          <a:xfrm>
            <a:off x="6677504" y="2790608"/>
            <a:ext cx="3620005" cy="3105583"/>
          </a:xfrm>
          <a:prstGeom prst="rect">
            <a:avLst/>
          </a:prstGeom>
        </p:spPr>
      </p:pic>
    </p:spTree>
    <p:extLst>
      <p:ext uri="{BB962C8B-B14F-4D97-AF65-F5344CB8AC3E}">
        <p14:creationId xmlns:p14="http://schemas.microsoft.com/office/powerpoint/2010/main" val="3882620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512E-EF8B-4C3E-ACBF-EA333EBED5A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Redes </a:t>
            </a:r>
            <a:r>
              <a:rPr lang="en-US" kern="1200" dirty="0" err="1">
                <a:solidFill>
                  <a:schemeClr val="tx1"/>
                </a:solidFill>
                <a:latin typeface="+mj-lt"/>
                <a:ea typeface="+mj-ea"/>
                <a:cs typeface="+mj-cs"/>
              </a:rPr>
              <a:t>convolucionales</a:t>
            </a:r>
            <a:r>
              <a:rPr lang="en-US" kern="1200" dirty="0">
                <a:solidFill>
                  <a:schemeClr val="tx1"/>
                </a:solidFill>
                <a:latin typeface="+mj-lt"/>
                <a:ea typeface="+mj-ea"/>
                <a:cs typeface="+mj-cs"/>
              </a:rPr>
              <a:t> I</a:t>
            </a:r>
          </a:p>
        </p:txBody>
      </p:sp>
      <p:pic>
        <p:nvPicPr>
          <p:cNvPr id="1026" name="Picture 2" descr="Convolutional Networks for everyone - Rohan Thomas - Medium">
            <a:extLst>
              <a:ext uri="{FF2B5EF4-FFF2-40B4-BE49-F238E27FC236}">
                <a16:creationId xmlns:a16="http://schemas.microsoft.com/office/drawing/2014/main" id="{B08A09F6-AD14-494A-BFA5-E4FC0BA1C5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8675" y="2225180"/>
            <a:ext cx="10525125" cy="355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234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4670-F06D-4E7E-B861-9FAF14D62732}"/>
              </a:ext>
            </a:extLst>
          </p:cNvPr>
          <p:cNvSpPr>
            <a:spLocks noGrp="1"/>
          </p:cNvSpPr>
          <p:nvPr>
            <p:ph type="title"/>
          </p:nvPr>
        </p:nvSpPr>
        <p:spPr/>
        <p:txBody>
          <a:bodyPr/>
          <a:lstStyle/>
          <a:p>
            <a:r>
              <a:rPr lang="en-US"/>
              <a:t>Redes convolucionales II. Filtros</a:t>
            </a:r>
            <a:endParaRPr lang="es-ES" dirty="0"/>
          </a:p>
        </p:txBody>
      </p:sp>
      <p:pic>
        <p:nvPicPr>
          <p:cNvPr id="4" name="Content Placeholder 3" descr="A close up of a keyboard&#10;&#10;Description automatically generated">
            <a:extLst>
              <a:ext uri="{FF2B5EF4-FFF2-40B4-BE49-F238E27FC236}">
                <a16:creationId xmlns:a16="http://schemas.microsoft.com/office/drawing/2014/main" id="{112E740E-489E-4D45-B9DE-B75749E63BB9}"/>
              </a:ext>
            </a:extLst>
          </p:cNvPr>
          <p:cNvPicPr>
            <a:picLocks noGrp="1" noChangeAspect="1"/>
          </p:cNvPicPr>
          <p:nvPr>
            <p:ph idx="1"/>
          </p:nvPr>
        </p:nvPicPr>
        <p:blipFill>
          <a:blip r:embed="rId3"/>
          <a:stretch>
            <a:fillRect/>
          </a:stretch>
        </p:blipFill>
        <p:spPr>
          <a:xfrm>
            <a:off x="2547442" y="2334909"/>
            <a:ext cx="7097115" cy="2610214"/>
          </a:xfrm>
          <a:prstGeom prst="rect">
            <a:avLst/>
          </a:prstGeom>
        </p:spPr>
      </p:pic>
    </p:spTree>
    <p:extLst>
      <p:ext uri="{BB962C8B-B14F-4D97-AF65-F5344CB8AC3E}">
        <p14:creationId xmlns:p14="http://schemas.microsoft.com/office/powerpoint/2010/main" val="1353836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E43E-87C3-4CE3-9967-959CBA0E45BD}"/>
              </a:ext>
            </a:extLst>
          </p:cNvPr>
          <p:cNvSpPr>
            <a:spLocks noGrp="1"/>
          </p:cNvSpPr>
          <p:nvPr>
            <p:ph type="title"/>
          </p:nvPr>
        </p:nvSpPr>
        <p:spPr>
          <a:xfrm>
            <a:off x="838199" y="365125"/>
            <a:ext cx="4802945" cy="5688357"/>
          </a:xfrm>
        </p:spPr>
        <p:txBody>
          <a:bodyPr>
            <a:normAutofit/>
          </a:bodyPr>
          <a:lstStyle/>
          <a:p>
            <a:r>
              <a:rPr lang="en-US" dirty="0"/>
              <a:t>Redes </a:t>
            </a:r>
            <a:r>
              <a:rPr lang="en-US" dirty="0" err="1"/>
              <a:t>convolucionales</a:t>
            </a:r>
            <a:r>
              <a:rPr lang="en-US" dirty="0"/>
              <a:t> II. Padding y Stride</a:t>
            </a:r>
            <a:endParaRPr lang="es-ES" dirty="0"/>
          </a:p>
        </p:txBody>
      </p:sp>
      <p:pic>
        <p:nvPicPr>
          <p:cNvPr id="4" name="Picture 3">
            <a:extLst>
              <a:ext uri="{FF2B5EF4-FFF2-40B4-BE49-F238E27FC236}">
                <a16:creationId xmlns:a16="http://schemas.microsoft.com/office/drawing/2014/main" id="{3D7E42B3-0E73-41BA-8B67-8C341A025191}"/>
              </a:ext>
            </a:extLst>
          </p:cNvPr>
          <p:cNvPicPr>
            <a:picLocks noChangeAspect="1"/>
          </p:cNvPicPr>
          <p:nvPr/>
        </p:nvPicPr>
        <p:blipFill>
          <a:blip r:embed="rId3"/>
          <a:stretch>
            <a:fillRect/>
          </a:stretch>
        </p:blipFill>
        <p:spPr>
          <a:xfrm>
            <a:off x="5416832" y="804518"/>
            <a:ext cx="5801535" cy="2743583"/>
          </a:xfrm>
          <a:prstGeom prst="rect">
            <a:avLst/>
          </a:prstGeom>
        </p:spPr>
      </p:pic>
      <p:pic>
        <p:nvPicPr>
          <p:cNvPr id="5" name="Picture 4">
            <a:extLst>
              <a:ext uri="{FF2B5EF4-FFF2-40B4-BE49-F238E27FC236}">
                <a16:creationId xmlns:a16="http://schemas.microsoft.com/office/drawing/2014/main" id="{8530FF8C-D76E-477F-AB89-3483AA87329A}"/>
              </a:ext>
            </a:extLst>
          </p:cNvPr>
          <p:cNvPicPr>
            <a:picLocks noChangeAspect="1"/>
          </p:cNvPicPr>
          <p:nvPr/>
        </p:nvPicPr>
        <p:blipFill>
          <a:blip r:embed="rId4"/>
          <a:stretch>
            <a:fillRect/>
          </a:stretch>
        </p:blipFill>
        <p:spPr>
          <a:xfrm>
            <a:off x="5416832" y="3429000"/>
            <a:ext cx="6582694" cy="2829320"/>
          </a:xfrm>
          <a:prstGeom prst="rect">
            <a:avLst/>
          </a:prstGeom>
        </p:spPr>
      </p:pic>
    </p:spTree>
    <p:extLst>
      <p:ext uri="{BB962C8B-B14F-4D97-AF65-F5344CB8AC3E}">
        <p14:creationId xmlns:p14="http://schemas.microsoft.com/office/powerpoint/2010/main" val="1156255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E9D1-A354-4F86-A09B-E227EB9FE2F1}"/>
              </a:ext>
            </a:extLst>
          </p:cNvPr>
          <p:cNvSpPr>
            <a:spLocks noGrp="1"/>
          </p:cNvSpPr>
          <p:nvPr>
            <p:ph type="title"/>
          </p:nvPr>
        </p:nvSpPr>
        <p:spPr>
          <a:xfrm>
            <a:off x="657602" y="2319182"/>
            <a:ext cx="4970474" cy="2637829"/>
          </a:xfrm>
        </p:spPr>
        <p:txBody>
          <a:bodyPr/>
          <a:lstStyle/>
          <a:p>
            <a:r>
              <a:rPr lang="es-ES" dirty="0"/>
              <a:t>Redes convolucionales III. </a:t>
            </a:r>
            <a:r>
              <a:rPr lang="es-ES" dirty="0" err="1"/>
              <a:t>Pooling</a:t>
            </a:r>
            <a:endParaRPr lang="es-ES" dirty="0"/>
          </a:p>
        </p:txBody>
      </p:sp>
      <p:pic>
        <p:nvPicPr>
          <p:cNvPr id="5" name="Content Placeholder 4" descr="A close up of a clock&#10;&#10;Description automatically generated">
            <a:extLst>
              <a:ext uri="{FF2B5EF4-FFF2-40B4-BE49-F238E27FC236}">
                <a16:creationId xmlns:a16="http://schemas.microsoft.com/office/drawing/2014/main" id="{49B29AF4-CA71-41EF-8DA3-CC4F742E28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8076" y="3638096"/>
            <a:ext cx="5820587" cy="2372056"/>
          </a:xfrm>
        </p:spPr>
      </p:pic>
      <p:pic>
        <p:nvPicPr>
          <p:cNvPr id="7" name="Picture 6" descr="A drawing of a person&#10;&#10;Description automatically generated">
            <a:extLst>
              <a:ext uri="{FF2B5EF4-FFF2-40B4-BE49-F238E27FC236}">
                <a16:creationId xmlns:a16="http://schemas.microsoft.com/office/drawing/2014/main" id="{B2175DD6-0F05-4D6F-8AB2-2727E188B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8076" y="1056944"/>
            <a:ext cx="5906324" cy="2219635"/>
          </a:xfrm>
          <a:prstGeom prst="rect">
            <a:avLst/>
          </a:prstGeom>
        </p:spPr>
      </p:pic>
      <p:sp>
        <p:nvSpPr>
          <p:cNvPr id="8" name="TextBox 7">
            <a:extLst>
              <a:ext uri="{FF2B5EF4-FFF2-40B4-BE49-F238E27FC236}">
                <a16:creationId xmlns:a16="http://schemas.microsoft.com/office/drawing/2014/main" id="{0E36C4CA-7C61-4D6A-BD54-15E920E4451A}"/>
              </a:ext>
            </a:extLst>
          </p:cNvPr>
          <p:cNvSpPr txBox="1"/>
          <p:nvPr/>
        </p:nvSpPr>
        <p:spPr>
          <a:xfrm>
            <a:off x="6808585" y="737792"/>
            <a:ext cx="3545305" cy="369332"/>
          </a:xfrm>
          <a:prstGeom prst="rect">
            <a:avLst/>
          </a:prstGeom>
          <a:noFill/>
        </p:spPr>
        <p:txBody>
          <a:bodyPr wrap="square" rtlCol="0">
            <a:spAutoFit/>
          </a:bodyPr>
          <a:lstStyle/>
          <a:p>
            <a:pPr algn="ctr"/>
            <a:r>
              <a:rPr lang="es-ES" b="1" dirty="0" err="1"/>
              <a:t>Meanpooling</a:t>
            </a:r>
            <a:endParaRPr lang="es-ES" b="1" dirty="0"/>
          </a:p>
        </p:txBody>
      </p:sp>
      <p:sp>
        <p:nvSpPr>
          <p:cNvPr id="9" name="Rectangle 8">
            <a:extLst>
              <a:ext uri="{FF2B5EF4-FFF2-40B4-BE49-F238E27FC236}">
                <a16:creationId xmlns:a16="http://schemas.microsoft.com/office/drawing/2014/main" id="{7488E571-D19A-4E71-8983-4F20F3C4F8F1}"/>
              </a:ext>
            </a:extLst>
          </p:cNvPr>
          <p:cNvSpPr/>
          <p:nvPr/>
        </p:nvSpPr>
        <p:spPr>
          <a:xfrm>
            <a:off x="8053051" y="3281639"/>
            <a:ext cx="1319080" cy="369332"/>
          </a:xfrm>
          <a:prstGeom prst="rect">
            <a:avLst/>
          </a:prstGeom>
        </p:spPr>
        <p:txBody>
          <a:bodyPr wrap="none">
            <a:spAutoFit/>
          </a:bodyPr>
          <a:lstStyle/>
          <a:p>
            <a:pPr algn="ctr"/>
            <a:r>
              <a:rPr lang="es-ES" b="1" dirty="0" err="1"/>
              <a:t>Maxpooling</a:t>
            </a:r>
            <a:endParaRPr lang="es-ES" b="1" dirty="0"/>
          </a:p>
        </p:txBody>
      </p:sp>
    </p:spTree>
    <p:extLst>
      <p:ext uri="{BB962C8B-B14F-4D97-AF65-F5344CB8AC3E}">
        <p14:creationId xmlns:p14="http://schemas.microsoft.com/office/powerpoint/2010/main" val="14383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8BF7-2E50-4DDE-9003-C7216E43DEE2}"/>
              </a:ext>
            </a:extLst>
          </p:cNvPr>
          <p:cNvSpPr>
            <a:spLocks noGrp="1"/>
          </p:cNvSpPr>
          <p:nvPr>
            <p:ph type="title"/>
          </p:nvPr>
        </p:nvSpPr>
        <p:spPr/>
        <p:txBody>
          <a:bodyPr/>
          <a:lstStyle/>
          <a:p>
            <a:r>
              <a:rPr lang="es-ES" dirty="0"/>
              <a:t>Clasificación de señales de tráfico I</a:t>
            </a:r>
          </a:p>
        </p:txBody>
      </p:sp>
      <p:pic>
        <p:nvPicPr>
          <p:cNvPr id="4" name="Content Placeholder 3">
            <a:extLst>
              <a:ext uri="{FF2B5EF4-FFF2-40B4-BE49-F238E27FC236}">
                <a16:creationId xmlns:a16="http://schemas.microsoft.com/office/drawing/2014/main" id="{02C0BF5B-ECD8-47F8-95EF-8A5D6F63D27A}"/>
              </a:ext>
            </a:extLst>
          </p:cNvPr>
          <p:cNvPicPr>
            <a:picLocks noGrp="1" noChangeAspect="1"/>
          </p:cNvPicPr>
          <p:nvPr>
            <p:ph idx="1"/>
          </p:nvPr>
        </p:nvPicPr>
        <p:blipFill>
          <a:blip r:embed="rId3"/>
          <a:stretch>
            <a:fillRect/>
          </a:stretch>
        </p:blipFill>
        <p:spPr>
          <a:xfrm>
            <a:off x="838200" y="2403519"/>
            <a:ext cx="3433606" cy="3167050"/>
          </a:xfrm>
          <a:prstGeom prst="rect">
            <a:avLst/>
          </a:prstGeom>
        </p:spPr>
      </p:pic>
      <p:pic>
        <p:nvPicPr>
          <p:cNvPr id="6" name="Picture 5">
            <a:extLst>
              <a:ext uri="{FF2B5EF4-FFF2-40B4-BE49-F238E27FC236}">
                <a16:creationId xmlns:a16="http://schemas.microsoft.com/office/drawing/2014/main" id="{F4F82561-8FE1-4957-953A-AF53119FA07E}"/>
              </a:ext>
            </a:extLst>
          </p:cNvPr>
          <p:cNvPicPr>
            <a:picLocks noChangeAspect="1"/>
          </p:cNvPicPr>
          <p:nvPr/>
        </p:nvPicPr>
        <p:blipFill>
          <a:blip r:embed="rId4"/>
          <a:stretch>
            <a:fillRect/>
          </a:stretch>
        </p:blipFill>
        <p:spPr>
          <a:xfrm>
            <a:off x="4620176" y="2863777"/>
            <a:ext cx="7353558" cy="2246533"/>
          </a:xfrm>
          <a:prstGeom prst="rect">
            <a:avLst/>
          </a:prstGeom>
        </p:spPr>
      </p:pic>
    </p:spTree>
    <p:extLst>
      <p:ext uri="{BB962C8B-B14F-4D97-AF65-F5344CB8AC3E}">
        <p14:creationId xmlns:p14="http://schemas.microsoft.com/office/powerpoint/2010/main" val="200654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9EF2-CCF1-415B-A228-0143DEC887EA}"/>
              </a:ext>
            </a:extLst>
          </p:cNvPr>
          <p:cNvSpPr>
            <a:spLocks noGrp="1"/>
          </p:cNvSpPr>
          <p:nvPr>
            <p:ph type="title"/>
          </p:nvPr>
        </p:nvSpPr>
        <p:spPr/>
        <p:txBody>
          <a:bodyPr/>
          <a:lstStyle/>
          <a:p>
            <a:r>
              <a:rPr lang="es-ES" dirty="0"/>
              <a:t>Clasificación de señales de tráfico II</a:t>
            </a:r>
          </a:p>
        </p:txBody>
      </p:sp>
      <p:pic>
        <p:nvPicPr>
          <p:cNvPr id="4" name="Content Placeholder 3">
            <a:extLst>
              <a:ext uri="{FF2B5EF4-FFF2-40B4-BE49-F238E27FC236}">
                <a16:creationId xmlns:a16="http://schemas.microsoft.com/office/drawing/2014/main" id="{EE5FA5EE-B130-4A59-BE4D-37E4A14AE582}"/>
              </a:ext>
            </a:extLst>
          </p:cNvPr>
          <p:cNvPicPr>
            <a:picLocks noGrp="1" noChangeAspect="1"/>
          </p:cNvPicPr>
          <p:nvPr>
            <p:ph idx="1"/>
          </p:nvPr>
        </p:nvPicPr>
        <p:blipFill>
          <a:blip r:embed="rId3"/>
          <a:stretch>
            <a:fillRect/>
          </a:stretch>
        </p:blipFill>
        <p:spPr>
          <a:xfrm>
            <a:off x="838200" y="2185720"/>
            <a:ext cx="10515600" cy="3631148"/>
          </a:xfrm>
          <a:prstGeom prst="rect">
            <a:avLst/>
          </a:prstGeom>
        </p:spPr>
      </p:pic>
    </p:spTree>
    <p:extLst>
      <p:ext uri="{BB962C8B-B14F-4D97-AF65-F5344CB8AC3E}">
        <p14:creationId xmlns:p14="http://schemas.microsoft.com/office/powerpoint/2010/main" val="629291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6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E764-2705-433F-BA79-DDE2785D1CD0}"/>
              </a:ext>
            </a:extLst>
          </p:cNvPr>
          <p:cNvSpPr>
            <a:spLocks noGrp="1"/>
          </p:cNvSpPr>
          <p:nvPr>
            <p:ph type="title"/>
          </p:nvPr>
        </p:nvSpPr>
        <p:spPr/>
        <p:txBody>
          <a:bodyPr/>
          <a:lstStyle/>
          <a:p>
            <a:r>
              <a:rPr lang="es-ES" dirty="0"/>
              <a:t>Machine </a:t>
            </a:r>
            <a:r>
              <a:rPr lang="es-ES" dirty="0" err="1"/>
              <a:t>Learning</a:t>
            </a:r>
            <a:endParaRPr lang="es-ES" dirty="0"/>
          </a:p>
        </p:txBody>
      </p:sp>
      <p:sp>
        <p:nvSpPr>
          <p:cNvPr id="3" name="Content Placeholder 2">
            <a:extLst>
              <a:ext uri="{FF2B5EF4-FFF2-40B4-BE49-F238E27FC236}">
                <a16:creationId xmlns:a16="http://schemas.microsoft.com/office/drawing/2014/main" id="{52A76A48-75C7-4D7A-B1FA-E4538C5A708D}"/>
              </a:ext>
            </a:extLst>
          </p:cNvPr>
          <p:cNvSpPr>
            <a:spLocks noGrp="1"/>
          </p:cNvSpPr>
          <p:nvPr>
            <p:ph idx="1"/>
          </p:nvPr>
        </p:nvSpPr>
        <p:spPr/>
        <p:txBody>
          <a:bodyPr/>
          <a:lstStyle/>
          <a:p>
            <a:pPr algn="just"/>
            <a:r>
              <a:rPr lang="es-ES" dirty="0"/>
              <a:t>El Aprendizaje Automático (o Machine </a:t>
            </a:r>
            <a:r>
              <a:rPr lang="es-ES" dirty="0" err="1"/>
              <a:t>Learning</a:t>
            </a:r>
            <a:r>
              <a:rPr lang="es-ES" dirty="0"/>
              <a:t>, ML, en inglés) es la rama de la inteligencia artificial que permite la inferencia de un modelo, de manera autónoma, por parte de un ordenador (Samuel 1959).</a:t>
            </a:r>
          </a:p>
          <a:p>
            <a:pPr algn="just"/>
            <a:r>
              <a:rPr lang="es-ES" dirty="0"/>
              <a:t>Programas que aprenden de una experiencia E, con respecto a alguna clase de tareas T y con una medida de rendimiento P. Mejorando su rendimiento en tareas T, medidas por P, con experiencia E (Tom Michel).</a:t>
            </a:r>
          </a:p>
        </p:txBody>
      </p:sp>
    </p:spTree>
    <p:extLst>
      <p:ext uri="{BB962C8B-B14F-4D97-AF65-F5344CB8AC3E}">
        <p14:creationId xmlns:p14="http://schemas.microsoft.com/office/powerpoint/2010/main" val="36901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FB57-B240-466E-A18F-D9EB767CC79A}"/>
              </a:ext>
            </a:extLst>
          </p:cNvPr>
          <p:cNvSpPr>
            <a:spLocks noGrp="1"/>
          </p:cNvSpPr>
          <p:nvPr>
            <p:ph type="title"/>
          </p:nvPr>
        </p:nvSpPr>
        <p:spPr/>
        <p:txBody>
          <a:bodyPr/>
          <a:lstStyle/>
          <a:p>
            <a:r>
              <a:rPr lang="es-ES" dirty="0"/>
              <a:t>Tipos de algoritmos I</a:t>
            </a:r>
          </a:p>
        </p:txBody>
      </p:sp>
      <p:pic>
        <p:nvPicPr>
          <p:cNvPr id="4" name="Content Placeholder 3">
            <a:extLst>
              <a:ext uri="{FF2B5EF4-FFF2-40B4-BE49-F238E27FC236}">
                <a16:creationId xmlns:a16="http://schemas.microsoft.com/office/drawing/2014/main" id="{D078D6E5-46FB-4D16-BDDD-BD970E02E866}"/>
              </a:ext>
            </a:extLst>
          </p:cNvPr>
          <p:cNvPicPr>
            <a:picLocks noGrp="1" noChangeAspect="1"/>
          </p:cNvPicPr>
          <p:nvPr>
            <p:ph idx="1"/>
          </p:nvPr>
        </p:nvPicPr>
        <p:blipFill>
          <a:blip r:embed="rId3"/>
          <a:stretch>
            <a:fillRect/>
          </a:stretch>
        </p:blipFill>
        <p:spPr>
          <a:xfrm>
            <a:off x="838200" y="1947656"/>
            <a:ext cx="4848902" cy="2962688"/>
          </a:xfrm>
          <a:prstGeom prst="rect">
            <a:avLst/>
          </a:prstGeom>
        </p:spPr>
      </p:pic>
      <p:pic>
        <p:nvPicPr>
          <p:cNvPr id="5" name="Content Placeholder 3">
            <a:extLst>
              <a:ext uri="{FF2B5EF4-FFF2-40B4-BE49-F238E27FC236}">
                <a16:creationId xmlns:a16="http://schemas.microsoft.com/office/drawing/2014/main" id="{FFA337DC-936B-42AA-815B-34CDCF352C37}"/>
              </a:ext>
            </a:extLst>
          </p:cNvPr>
          <p:cNvPicPr>
            <a:picLocks noChangeAspect="1"/>
          </p:cNvPicPr>
          <p:nvPr/>
        </p:nvPicPr>
        <p:blipFill>
          <a:blip r:embed="rId4"/>
          <a:stretch>
            <a:fillRect/>
          </a:stretch>
        </p:blipFill>
        <p:spPr>
          <a:xfrm>
            <a:off x="7978579" y="623930"/>
            <a:ext cx="2466682" cy="2133516"/>
          </a:xfrm>
          <a:prstGeom prst="rect">
            <a:avLst/>
          </a:prstGeom>
        </p:spPr>
      </p:pic>
      <p:pic>
        <p:nvPicPr>
          <p:cNvPr id="6" name="Picture 5">
            <a:extLst>
              <a:ext uri="{FF2B5EF4-FFF2-40B4-BE49-F238E27FC236}">
                <a16:creationId xmlns:a16="http://schemas.microsoft.com/office/drawing/2014/main" id="{8A2759B1-5DDB-4355-89B9-2C8553B78388}"/>
              </a:ext>
            </a:extLst>
          </p:cNvPr>
          <p:cNvPicPr>
            <a:picLocks noChangeAspect="1"/>
          </p:cNvPicPr>
          <p:nvPr/>
        </p:nvPicPr>
        <p:blipFill rotWithShape="1">
          <a:blip r:embed="rId5"/>
          <a:srcRect t="2755" b="4655"/>
          <a:stretch/>
        </p:blipFill>
        <p:spPr>
          <a:xfrm>
            <a:off x="6096000" y="2902920"/>
            <a:ext cx="5706271" cy="3589955"/>
          </a:xfrm>
          <a:prstGeom prst="rect">
            <a:avLst/>
          </a:prstGeom>
        </p:spPr>
      </p:pic>
    </p:spTree>
    <p:extLst>
      <p:ext uri="{BB962C8B-B14F-4D97-AF65-F5344CB8AC3E}">
        <p14:creationId xmlns:p14="http://schemas.microsoft.com/office/powerpoint/2010/main" val="293960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B780-67D6-4D85-9B53-2BB4010EB5CD}"/>
              </a:ext>
            </a:extLst>
          </p:cNvPr>
          <p:cNvSpPr>
            <a:spLocks noGrp="1"/>
          </p:cNvSpPr>
          <p:nvPr>
            <p:ph type="title"/>
          </p:nvPr>
        </p:nvSpPr>
        <p:spPr>
          <a:xfrm>
            <a:off x="847344" y="300505"/>
            <a:ext cx="10506456" cy="1197864"/>
          </a:xfrm>
        </p:spPr>
        <p:txBody>
          <a:bodyPr vert="horz" lIns="91440" tIns="45720" rIns="91440" bIns="45720" rtlCol="0" anchor="b">
            <a:normAutofit fontScale="90000"/>
          </a:bodyPr>
          <a:lstStyle/>
          <a:p>
            <a:pPr algn="ctr"/>
            <a:r>
              <a:rPr lang="en-US" dirty="0" err="1"/>
              <a:t>Tipos</a:t>
            </a:r>
            <a:r>
              <a:rPr lang="en-US" dirty="0"/>
              <a:t> de </a:t>
            </a:r>
            <a:r>
              <a:rPr lang="en-US" dirty="0" err="1"/>
              <a:t>aprendizaje</a:t>
            </a:r>
            <a:r>
              <a:rPr lang="en-US" dirty="0"/>
              <a:t> I.</a:t>
            </a:r>
            <a:br>
              <a:rPr lang="en-US" dirty="0"/>
            </a:br>
            <a:r>
              <a:rPr lang="en-US" dirty="0"/>
              <a:t> </a:t>
            </a:r>
            <a:r>
              <a:rPr lang="en-US" dirty="0" err="1"/>
              <a:t>Aprendizaje</a:t>
            </a:r>
            <a:r>
              <a:rPr lang="en-US" dirty="0"/>
              <a:t> </a:t>
            </a:r>
            <a:r>
              <a:rPr lang="en-US" dirty="0" err="1"/>
              <a:t>Supervisado</a:t>
            </a:r>
            <a:endParaRPr lang="en-US" dirty="0"/>
          </a:p>
        </p:txBody>
      </p:sp>
      <p:sp>
        <p:nvSpPr>
          <p:cNvPr id="1030" name="Content Placeholder 1029">
            <a:extLst>
              <a:ext uri="{FF2B5EF4-FFF2-40B4-BE49-F238E27FC236}">
                <a16:creationId xmlns:a16="http://schemas.microsoft.com/office/drawing/2014/main" id="{E7E1247F-018F-4CA0-93CB-67E0705534D8}"/>
              </a:ext>
            </a:extLst>
          </p:cNvPr>
          <p:cNvSpPr>
            <a:spLocks noGrp="1"/>
          </p:cNvSpPr>
          <p:nvPr>
            <p:ph idx="1"/>
          </p:nvPr>
        </p:nvSpPr>
        <p:spPr>
          <a:xfrm>
            <a:off x="847344" y="1580665"/>
            <a:ext cx="10506456" cy="530352"/>
          </a:xfrm>
        </p:spPr>
        <p:txBody>
          <a:bodyPr vert="horz" lIns="91440" tIns="45720" rIns="91440" bIns="45720" rtlCol="0">
            <a:normAutofit/>
          </a:bodyPr>
          <a:lstStyle/>
          <a:p>
            <a:pPr marL="0" indent="0" algn="ctr">
              <a:buNone/>
            </a:pPr>
            <a:r>
              <a:rPr lang="en-US" sz="2000" dirty="0"/>
              <a:t>Son los </a:t>
            </a:r>
            <a:r>
              <a:rPr lang="en-US" sz="2000" dirty="0" err="1"/>
              <a:t>algoritmos</a:t>
            </a:r>
            <a:r>
              <a:rPr lang="en-US" sz="2000" dirty="0"/>
              <a:t> </a:t>
            </a:r>
            <a:r>
              <a:rPr lang="en-US" sz="2000" dirty="0" err="1"/>
              <a:t>en</a:t>
            </a:r>
            <a:r>
              <a:rPr lang="en-US" sz="2000" dirty="0"/>
              <a:t> los que </a:t>
            </a:r>
            <a:r>
              <a:rPr lang="en-US" sz="2000" dirty="0" err="1"/>
              <a:t>conocemos</a:t>
            </a:r>
            <a:r>
              <a:rPr lang="en-US" sz="2000" dirty="0"/>
              <a:t> la </a:t>
            </a:r>
            <a:r>
              <a:rPr lang="en-US" sz="2000" dirty="0" err="1"/>
              <a:t>etiqueta</a:t>
            </a:r>
            <a:r>
              <a:rPr lang="en-US" sz="2000" dirty="0"/>
              <a:t>/</a:t>
            </a:r>
            <a:r>
              <a:rPr lang="en-US" sz="2000" dirty="0" err="1"/>
              <a:t>clase</a:t>
            </a:r>
            <a:r>
              <a:rPr lang="en-US" sz="2000" dirty="0"/>
              <a:t> de </a:t>
            </a:r>
            <a:r>
              <a:rPr lang="en-US" sz="2000" dirty="0" err="1"/>
              <a:t>cada</a:t>
            </a:r>
            <a:r>
              <a:rPr lang="en-US" sz="2000" dirty="0"/>
              <a:t> </a:t>
            </a:r>
            <a:r>
              <a:rPr lang="en-US" sz="2000" dirty="0" err="1"/>
              <a:t>dato</a:t>
            </a:r>
            <a:r>
              <a:rPr lang="en-US" sz="2000" dirty="0"/>
              <a:t>. </a:t>
            </a:r>
          </a:p>
        </p:txBody>
      </p:sp>
      <p:pic>
        <p:nvPicPr>
          <p:cNvPr id="1026" name="Picture 2" descr="Supervised Learning vs Unsupervised Learning. Which is better?">
            <a:extLst>
              <a:ext uri="{FF2B5EF4-FFF2-40B4-BE49-F238E27FC236}">
                <a16:creationId xmlns:a16="http://schemas.microsoft.com/office/drawing/2014/main" id="{E105339B-6A5A-48D7-8186-F19B740130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667" t="18178" r="5325" b="11667"/>
          <a:stretch/>
        </p:blipFill>
        <p:spPr bwMode="auto">
          <a:xfrm>
            <a:off x="4064002" y="2193313"/>
            <a:ext cx="4063996" cy="400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86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6C04-966C-4E5F-A931-58F49CC7D214}"/>
              </a:ext>
            </a:extLst>
          </p:cNvPr>
          <p:cNvSpPr>
            <a:spLocks noGrp="1"/>
          </p:cNvSpPr>
          <p:nvPr>
            <p:ph type="title"/>
          </p:nvPr>
        </p:nvSpPr>
        <p:spPr>
          <a:xfrm>
            <a:off x="847344" y="300505"/>
            <a:ext cx="10506456" cy="1197864"/>
          </a:xfrm>
        </p:spPr>
        <p:txBody>
          <a:bodyPr vert="horz" lIns="91440" tIns="45720" rIns="91440" bIns="45720" rtlCol="0" anchor="b">
            <a:normAutofit fontScale="90000"/>
          </a:bodyPr>
          <a:lstStyle/>
          <a:p>
            <a:pPr algn="ctr"/>
            <a:r>
              <a:rPr lang="en-US" dirty="0" err="1"/>
              <a:t>Tipos</a:t>
            </a:r>
            <a:r>
              <a:rPr lang="en-US" dirty="0"/>
              <a:t> de </a:t>
            </a:r>
            <a:r>
              <a:rPr lang="en-US" dirty="0" err="1"/>
              <a:t>aprendizaje</a:t>
            </a:r>
            <a:r>
              <a:rPr lang="en-US" dirty="0"/>
              <a:t> II. </a:t>
            </a:r>
            <a:br>
              <a:rPr lang="en-US" dirty="0"/>
            </a:br>
            <a:r>
              <a:rPr lang="en-US" dirty="0" err="1"/>
              <a:t>Aprendizaje</a:t>
            </a:r>
            <a:r>
              <a:rPr lang="en-US" dirty="0"/>
              <a:t> no </a:t>
            </a:r>
            <a:r>
              <a:rPr lang="en-US" dirty="0" err="1"/>
              <a:t>supervisado</a:t>
            </a:r>
            <a:endParaRPr lang="en-US" dirty="0"/>
          </a:p>
        </p:txBody>
      </p:sp>
      <p:sp>
        <p:nvSpPr>
          <p:cNvPr id="2054" name="Content Placeholder 2053">
            <a:extLst>
              <a:ext uri="{FF2B5EF4-FFF2-40B4-BE49-F238E27FC236}">
                <a16:creationId xmlns:a16="http://schemas.microsoft.com/office/drawing/2014/main" id="{729F0492-8DE3-43C1-9C07-FA58412E68B7}"/>
              </a:ext>
            </a:extLst>
          </p:cNvPr>
          <p:cNvSpPr>
            <a:spLocks noGrp="1"/>
          </p:cNvSpPr>
          <p:nvPr>
            <p:ph idx="1"/>
          </p:nvPr>
        </p:nvSpPr>
        <p:spPr>
          <a:xfrm>
            <a:off x="847344" y="1580665"/>
            <a:ext cx="10506456" cy="530352"/>
          </a:xfrm>
        </p:spPr>
        <p:txBody>
          <a:bodyPr vert="horz" lIns="91440" tIns="45720" rIns="91440" bIns="45720" rtlCol="0">
            <a:normAutofit/>
          </a:bodyPr>
          <a:lstStyle/>
          <a:p>
            <a:pPr marL="0" indent="0" algn="ctr">
              <a:buNone/>
            </a:pPr>
            <a:r>
              <a:rPr lang="en-US" sz="2000" dirty="0"/>
              <a:t>Son los </a:t>
            </a:r>
            <a:r>
              <a:rPr lang="en-US" sz="2000" dirty="0" err="1"/>
              <a:t>algoritmos</a:t>
            </a:r>
            <a:r>
              <a:rPr lang="en-US" sz="2000" dirty="0"/>
              <a:t> </a:t>
            </a:r>
            <a:r>
              <a:rPr lang="en-US" sz="2000" dirty="0" err="1"/>
              <a:t>en</a:t>
            </a:r>
            <a:r>
              <a:rPr lang="en-US" sz="2000" dirty="0"/>
              <a:t> los que no </a:t>
            </a:r>
            <a:r>
              <a:rPr lang="en-US" sz="2000" dirty="0" err="1"/>
              <a:t>conocemos</a:t>
            </a:r>
            <a:r>
              <a:rPr lang="en-US" sz="2000" dirty="0"/>
              <a:t> la </a:t>
            </a:r>
            <a:r>
              <a:rPr lang="en-US" sz="2000" dirty="0" err="1"/>
              <a:t>etiqueta</a:t>
            </a:r>
            <a:r>
              <a:rPr lang="en-US" sz="2000" dirty="0"/>
              <a:t>/</a:t>
            </a:r>
            <a:r>
              <a:rPr lang="en-US" sz="2000" dirty="0" err="1"/>
              <a:t>clase</a:t>
            </a:r>
            <a:r>
              <a:rPr lang="en-US" sz="2000" dirty="0"/>
              <a:t> de </a:t>
            </a:r>
            <a:r>
              <a:rPr lang="en-US" sz="2000" dirty="0" err="1"/>
              <a:t>cada</a:t>
            </a:r>
            <a:r>
              <a:rPr lang="en-US" sz="2000" dirty="0"/>
              <a:t> </a:t>
            </a:r>
            <a:r>
              <a:rPr lang="en-US" sz="2000" dirty="0" err="1"/>
              <a:t>dato</a:t>
            </a:r>
            <a:r>
              <a:rPr lang="en-US" sz="2000" dirty="0"/>
              <a:t>.</a:t>
            </a:r>
          </a:p>
        </p:txBody>
      </p:sp>
      <p:pic>
        <p:nvPicPr>
          <p:cNvPr id="2050" name="Picture 2" descr="Supervised Learning vs Unsupervised Learning. Which is better?">
            <a:extLst>
              <a:ext uri="{FF2B5EF4-FFF2-40B4-BE49-F238E27FC236}">
                <a16:creationId xmlns:a16="http://schemas.microsoft.com/office/drawing/2014/main" id="{3FE0051B-674A-4840-92A6-C1DF830D9E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14" t="18501" r="52788" b="12313"/>
          <a:stretch/>
        </p:blipFill>
        <p:spPr bwMode="auto">
          <a:xfrm>
            <a:off x="3979407" y="2193313"/>
            <a:ext cx="4233186" cy="400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58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C11A-9F37-44F4-835F-2D849095454F}"/>
              </a:ext>
            </a:extLst>
          </p:cNvPr>
          <p:cNvSpPr>
            <a:spLocks noGrp="1"/>
          </p:cNvSpPr>
          <p:nvPr>
            <p:ph type="title"/>
          </p:nvPr>
        </p:nvSpPr>
        <p:spPr/>
        <p:txBody>
          <a:bodyPr/>
          <a:lstStyle/>
          <a:p>
            <a:r>
              <a:rPr lang="es-ES" dirty="0"/>
              <a:t>Regresión Lineal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DF1DC-D81F-4924-93E1-D0AD4BDF8045}"/>
                  </a:ext>
                </a:extLst>
              </p:cNvPr>
              <p:cNvSpPr>
                <a:spLocks noGrp="1"/>
              </p:cNvSpPr>
              <p:nvPr>
                <p:ph idx="1"/>
              </p:nvPr>
            </p:nvSpPr>
            <p:spPr/>
            <p:txBody>
              <a:bodyPr/>
              <a:lstStyle/>
              <a:p>
                <a:pPr marL="0" indent="0">
                  <a:buNone/>
                </a:pPr>
                <a:r>
                  <a:rPr lang="es-ES" dirty="0"/>
                  <a:t>Sea un conjunto de datos </a:t>
                </a:r>
                <a14:m>
                  <m:oMath xmlns:m="http://schemas.openxmlformats.org/officeDocument/2006/math">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𝑖</m:t>
                        </m:r>
                      </m:sub>
                    </m:sSub>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m:t>
                        </m:r>
                      </m:e>
                      <m:sub>
                        <m: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sSubSup>
                  </m:oMath>
                </a14:m>
                <a:r>
                  <a:rPr lang="es-ES" dirty="0"/>
                  <a:t>, queremos obtener la recta que mejor se ajuste a la nube de puntos. Esta recta tendrá la forma:</a:t>
                </a:r>
              </a:p>
              <a:p>
                <a:pPr marL="0" indent="0">
                  <a:buNone/>
                </a:pPr>
                <a:endParaRPr lang="es-ES" dirty="0"/>
              </a:p>
              <a:p>
                <a:pPr marL="0" indent="0" algn="ctr">
                  <a:buNone/>
                </a:pP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h</m:t>
                        </m:r>
                      </m:e>
                      <m:sub>
                        <m:r>
                          <a:rPr lang="es-ES" i="1" smtClean="0">
                            <a:latin typeface="Cambria Math" panose="02040503050406030204" pitchFamily="18" charset="0"/>
                            <a:ea typeface="Cambria Math" panose="02040503050406030204" pitchFamily="18" charset="0"/>
                          </a:rPr>
                          <m:t>𝜃</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𝑎𝑥</m:t>
                    </m:r>
                    <m:r>
                      <a:rPr lang="es-ES" b="0" i="1" smtClean="0">
                        <a:latin typeface="Cambria Math" panose="02040503050406030204" pitchFamily="18" charset="0"/>
                      </a:rPr>
                      <m:t>+</m:t>
                    </m:r>
                    <m:r>
                      <a:rPr lang="es-ES" b="0" i="1" smtClean="0">
                        <a:latin typeface="Cambria Math" panose="02040503050406030204" pitchFamily="18" charset="0"/>
                      </a:rPr>
                      <m:t>𝑏</m:t>
                    </m:r>
                  </m:oMath>
                </a14:m>
                <a:r>
                  <a:rPr lang="es-ES" dirty="0"/>
                  <a:t>.</a:t>
                </a:r>
              </a:p>
              <a:p>
                <a:pPr marL="0" indent="0" algn="ctr">
                  <a:buNone/>
                </a:pPr>
                <a:endParaRPr lang="es-ES" dirty="0"/>
              </a:p>
              <a:p>
                <a:pPr marL="0" indent="0" algn="just">
                  <a:buNone/>
                </a:pPr>
                <a:r>
                  <a:rPr lang="es-ES" dirty="0"/>
                  <a:t>Para ello, debemos escoger </a:t>
                </a:r>
                <a14:m>
                  <m:oMath xmlns:m="http://schemas.openxmlformats.org/officeDocument/2006/math">
                    <m:d>
                      <m:dPr>
                        <m:ctrlPr>
                          <a:rPr lang="es-ES" b="0" i="1" smtClean="0">
                            <a:latin typeface="Cambria Math" panose="02040503050406030204" pitchFamily="18" charset="0"/>
                          </a:rPr>
                        </m:ctrlPr>
                      </m:dPr>
                      <m:e>
                        <m:r>
                          <a:rPr lang="es-ES" b="0" i="1" smtClean="0">
                            <a:latin typeface="Cambria Math" panose="02040503050406030204" pitchFamily="18" charset="0"/>
                          </a:rPr>
                          <m:t>𝑎</m:t>
                        </m:r>
                        <m:r>
                          <a:rPr lang="es-ES" b="0" i="1" smtClean="0">
                            <a:latin typeface="Cambria Math" panose="02040503050406030204" pitchFamily="18" charset="0"/>
                          </a:rPr>
                          <m:t>,</m:t>
                        </m:r>
                        <m:r>
                          <a:rPr lang="es-ES" b="0" i="1" smtClean="0">
                            <a:latin typeface="Cambria Math" panose="02040503050406030204" pitchFamily="18" charset="0"/>
                          </a:rPr>
                          <m:t>𝑏</m:t>
                        </m:r>
                      </m:e>
                    </m:d>
                    <m:r>
                      <a:rPr lang="es-ES" b="0" i="1" smtClean="0">
                        <a:latin typeface="Cambria Math" panose="02040503050406030204" pitchFamily="18" charset="0"/>
                      </a:rPr>
                      <m:t> </m:t>
                    </m:r>
                  </m:oMath>
                </a14:m>
                <a:r>
                  <a:rPr lang="es-ES" dirty="0"/>
                  <a:t>tal que </a:t>
                </a:r>
                <a14:m>
                  <m:oMath xmlns:m="http://schemas.openxmlformats.org/officeDocument/2006/math">
                    <m:r>
                      <a:rPr lang="es-ES" b="0" i="1" smtClean="0">
                        <a:latin typeface="Cambria Math" panose="02040503050406030204" pitchFamily="18" charset="0"/>
                      </a:rPr>
                      <m:t>𝐸𝑀𝐶</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1</m:t>
                        </m:r>
                      </m:sub>
                      <m:sup>
                        <m:r>
                          <a:rPr lang="es-ES" b="0" i="1" smtClean="0">
                            <a:latin typeface="Cambria Math" panose="02040503050406030204" pitchFamily="18" charset="0"/>
                          </a:rPr>
                          <m:t>𝑁</m:t>
                        </m:r>
                      </m:sup>
                      <m:e>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𝑎</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𝑏</m:t>
                        </m:r>
                        <m:sSup>
                          <m:sSupPr>
                            <m:ctrlPr>
                              <a:rPr lang="es-ES" b="0" i="1" smtClean="0">
                                <a:latin typeface="Cambria Math" panose="02040503050406030204" pitchFamily="18" charset="0"/>
                              </a:rPr>
                            </m:ctrlPr>
                          </m:sSupPr>
                          <m:e>
                            <m:r>
                              <a:rPr lang="es-ES" b="0" i="1" smtClean="0">
                                <a:latin typeface="Cambria Math" panose="02040503050406030204" pitchFamily="18" charset="0"/>
                              </a:rPr>
                              <m:t>)</m:t>
                            </m:r>
                          </m:e>
                          <m:sup>
                            <m:r>
                              <a:rPr lang="es-ES" b="0" i="1" smtClean="0">
                                <a:latin typeface="Cambria Math" panose="02040503050406030204" pitchFamily="18" charset="0"/>
                              </a:rPr>
                              <m:t>2</m:t>
                            </m:r>
                          </m:sup>
                        </m:sSup>
                      </m:e>
                    </m:nary>
                  </m:oMath>
                </a14:m>
                <a:r>
                  <a:rPr lang="es-ES" dirty="0"/>
                  <a:t> sea mínimo.</a:t>
                </a:r>
              </a:p>
            </p:txBody>
          </p:sp>
        </mc:Choice>
        <mc:Fallback xmlns="">
          <p:sp>
            <p:nvSpPr>
              <p:cNvPr id="3" name="Content Placeholder 2">
                <a:extLst>
                  <a:ext uri="{FF2B5EF4-FFF2-40B4-BE49-F238E27FC236}">
                    <a16:creationId xmlns:a16="http://schemas.microsoft.com/office/drawing/2014/main" id="{2C0DF1DC-D81F-4924-93E1-D0AD4BDF8045}"/>
                  </a:ext>
                </a:extLst>
              </p:cNvPr>
              <p:cNvSpPr>
                <a:spLocks noGrp="1" noRot="1" noChangeAspect="1" noMove="1" noResize="1" noEditPoints="1" noAdjustHandles="1" noChangeArrowheads="1" noChangeShapeType="1" noTextEdit="1"/>
              </p:cNvSpPr>
              <p:nvPr>
                <p:ph idx="1"/>
              </p:nvPr>
            </p:nvSpPr>
            <p:spPr>
              <a:blipFill>
                <a:blip r:embed="rId3"/>
                <a:stretch>
                  <a:fillRect l="-1217" t="-1821"/>
                </a:stretch>
              </a:blipFill>
            </p:spPr>
            <p:txBody>
              <a:bodyPr/>
              <a:lstStyle/>
              <a:p>
                <a:r>
                  <a:rPr lang="es-ES">
                    <a:noFill/>
                  </a:rPr>
                  <a:t> </a:t>
                </a:r>
              </a:p>
            </p:txBody>
          </p:sp>
        </mc:Fallback>
      </mc:AlternateContent>
      <p:sp>
        <p:nvSpPr>
          <p:cNvPr id="4" name="TextBox 3">
            <a:extLst>
              <a:ext uri="{FF2B5EF4-FFF2-40B4-BE49-F238E27FC236}">
                <a16:creationId xmlns:a16="http://schemas.microsoft.com/office/drawing/2014/main" id="{808DC706-F68B-424B-A8D5-0A8387900EB0}"/>
              </a:ext>
            </a:extLst>
          </p:cNvPr>
          <p:cNvSpPr txBox="1"/>
          <p:nvPr/>
        </p:nvSpPr>
        <p:spPr>
          <a:xfrm>
            <a:off x="4202885" y="1916885"/>
            <a:ext cx="65" cy="276999"/>
          </a:xfrm>
          <a:prstGeom prst="rect">
            <a:avLst/>
          </a:prstGeom>
          <a:noFill/>
        </p:spPr>
        <p:txBody>
          <a:bodyPr wrap="none" lIns="0" tIns="0" rIns="0" bIns="0" rtlCol="0">
            <a:spAutoFit/>
          </a:bodyPr>
          <a:lstStyle/>
          <a:p>
            <a:endParaRPr lang="es-ES" dirty="0"/>
          </a:p>
        </p:txBody>
      </p:sp>
    </p:spTree>
    <p:extLst>
      <p:ext uri="{BB962C8B-B14F-4D97-AF65-F5344CB8AC3E}">
        <p14:creationId xmlns:p14="http://schemas.microsoft.com/office/powerpoint/2010/main" val="80864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1D6E-D010-41CC-B524-D00091F75E51}"/>
              </a:ext>
            </a:extLst>
          </p:cNvPr>
          <p:cNvSpPr>
            <a:spLocks noGrp="1"/>
          </p:cNvSpPr>
          <p:nvPr>
            <p:ph type="title"/>
          </p:nvPr>
        </p:nvSpPr>
        <p:spPr/>
        <p:txBody>
          <a:bodyPr/>
          <a:lstStyle/>
          <a:p>
            <a:r>
              <a:rPr lang="es-ES"/>
              <a:t>Regresión Lineal II</a:t>
            </a:r>
            <a:endParaRPr lang="es-ES" dirty="0"/>
          </a:p>
        </p:txBody>
      </p:sp>
      <p:sp>
        <p:nvSpPr>
          <p:cNvPr id="6" name="Content Placeholder 5">
            <a:extLst>
              <a:ext uri="{FF2B5EF4-FFF2-40B4-BE49-F238E27FC236}">
                <a16:creationId xmlns:a16="http://schemas.microsoft.com/office/drawing/2014/main" id="{204D996F-832C-4C92-955D-FD8548038B39}"/>
              </a:ext>
            </a:extLst>
          </p:cNvPr>
          <p:cNvSpPr>
            <a:spLocks noGrp="1"/>
          </p:cNvSpPr>
          <p:nvPr>
            <p:ph idx="1"/>
          </p:nvPr>
        </p:nvSpPr>
        <p:spPr/>
        <p:txBody>
          <a:bodyPr/>
          <a:lstStyle/>
          <a:p>
            <a:endParaRPr lang="es-ES"/>
          </a:p>
        </p:txBody>
      </p:sp>
      <p:pic>
        <p:nvPicPr>
          <p:cNvPr id="5" name="Picture 4">
            <a:extLst>
              <a:ext uri="{FF2B5EF4-FFF2-40B4-BE49-F238E27FC236}">
                <a16:creationId xmlns:a16="http://schemas.microsoft.com/office/drawing/2014/main" id="{4DC1A4E3-DC86-4DFB-BD52-69C11526151E}"/>
              </a:ext>
            </a:extLst>
          </p:cNvPr>
          <p:cNvPicPr>
            <a:picLocks noChangeAspect="1"/>
          </p:cNvPicPr>
          <p:nvPr/>
        </p:nvPicPr>
        <p:blipFill>
          <a:blip r:embed="rId3"/>
          <a:stretch>
            <a:fillRect/>
          </a:stretch>
        </p:blipFill>
        <p:spPr>
          <a:xfrm>
            <a:off x="2596646" y="1893587"/>
            <a:ext cx="6998707" cy="4351338"/>
          </a:xfrm>
          <a:prstGeom prst="rect">
            <a:avLst/>
          </a:prstGeom>
        </p:spPr>
      </p:pic>
    </p:spTree>
    <p:extLst>
      <p:ext uri="{BB962C8B-B14F-4D97-AF65-F5344CB8AC3E}">
        <p14:creationId xmlns:p14="http://schemas.microsoft.com/office/powerpoint/2010/main" val="168640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17C8-A57A-4ED5-BF28-33A50D0DDBE4}"/>
              </a:ext>
            </a:extLst>
          </p:cNvPr>
          <p:cNvSpPr>
            <a:spLocks noGrp="1"/>
          </p:cNvSpPr>
          <p:nvPr>
            <p:ph type="title"/>
          </p:nvPr>
        </p:nvSpPr>
        <p:spPr/>
        <p:txBody>
          <a:bodyPr/>
          <a:lstStyle/>
          <a:p>
            <a:r>
              <a:rPr lang="es-ES" dirty="0"/>
              <a:t>Regresión Lineal III. Multivariable</a:t>
            </a:r>
          </a:p>
        </p:txBody>
      </p:sp>
      <p:pic>
        <p:nvPicPr>
          <p:cNvPr id="4" name="Content Placeholder 3">
            <a:extLst>
              <a:ext uri="{FF2B5EF4-FFF2-40B4-BE49-F238E27FC236}">
                <a16:creationId xmlns:a16="http://schemas.microsoft.com/office/drawing/2014/main" id="{3C8D3530-CD50-47BF-B50D-D442786C31A0}"/>
              </a:ext>
            </a:extLst>
          </p:cNvPr>
          <p:cNvPicPr>
            <a:picLocks noGrp="1" noChangeAspect="1"/>
          </p:cNvPicPr>
          <p:nvPr>
            <p:ph idx="1"/>
          </p:nvPr>
        </p:nvPicPr>
        <p:blipFill>
          <a:blip r:embed="rId3"/>
          <a:stretch>
            <a:fillRect/>
          </a:stretch>
        </p:blipFill>
        <p:spPr>
          <a:xfrm>
            <a:off x="2052072" y="5248793"/>
            <a:ext cx="8087854" cy="609685"/>
          </a:xfrm>
          <a:prstGeom prst="rect">
            <a:avLst/>
          </a:prstGeom>
        </p:spPr>
      </p:pic>
      <p:pic>
        <p:nvPicPr>
          <p:cNvPr id="5" name="Picture 4">
            <a:extLst>
              <a:ext uri="{FF2B5EF4-FFF2-40B4-BE49-F238E27FC236}">
                <a16:creationId xmlns:a16="http://schemas.microsoft.com/office/drawing/2014/main" id="{34089566-B790-4508-B7FD-3334F474B82D}"/>
              </a:ext>
            </a:extLst>
          </p:cNvPr>
          <p:cNvPicPr>
            <a:picLocks noChangeAspect="1"/>
          </p:cNvPicPr>
          <p:nvPr/>
        </p:nvPicPr>
        <p:blipFill>
          <a:blip r:embed="rId4"/>
          <a:stretch>
            <a:fillRect/>
          </a:stretch>
        </p:blipFill>
        <p:spPr>
          <a:xfrm>
            <a:off x="3576071" y="1690688"/>
            <a:ext cx="5039853" cy="2551940"/>
          </a:xfrm>
          <a:prstGeom prst="rect">
            <a:avLst/>
          </a:prstGeom>
        </p:spPr>
      </p:pic>
      <p:pic>
        <p:nvPicPr>
          <p:cNvPr id="6" name="Picture 5">
            <a:extLst>
              <a:ext uri="{FF2B5EF4-FFF2-40B4-BE49-F238E27FC236}">
                <a16:creationId xmlns:a16="http://schemas.microsoft.com/office/drawing/2014/main" id="{7F511248-1B37-4297-AFD5-36390846FB97}"/>
              </a:ext>
            </a:extLst>
          </p:cNvPr>
          <p:cNvPicPr>
            <a:picLocks noChangeAspect="1"/>
          </p:cNvPicPr>
          <p:nvPr/>
        </p:nvPicPr>
        <p:blipFill>
          <a:blip r:embed="rId5"/>
          <a:stretch>
            <a:fillRect/>
          </a:stretch>
        </p:blipFill>
        <p:spPr>
          <a:xfrm>
            <a:off x="2704625" y="4242628"/>
            <a:ext cx="6782747" cy="819264"/>
          </a:xfrm>
          <a:prstGeom prst="rect">
            <a:avLst/>
          </a:prstGeom>
        </p:spPr>
      </p:pic>
    </p:spTree>
    <p:extLst>
      <p:ext uri="{BB962C8B-B14F-4D97-AF65-F5344CB8AC3E}">
        <p14:creationId xmlns:p14="http://schemas.microsoft.com/office/powerpoint/2010/main" val="281374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TotalTime>
  <Words>1508</Words>
  <Application>Microsoft Office PowerPoint</Application>
  <PresentationFormat>Widescreen</PresentationFormat>
  <Paragraphs>159</Paragraphs>
  <Slides>29</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Estudio de los fundamentos de Machine Learning y desarrollo de redes neuronales en problemas de clasificación</vt:lpstr>
      <vt:lpstr>Índice</vt:lpstr>
      <vt:lpstr>Machine Learning</vt:lpstr>
      <vt:lpstr>Tipos de algoritmos I</vt:lpstr>
      <vt:lpstr>Tipos de aprendizaje I.  Aprendizaje Supervisado</vt:lpstr>
      <vt:lpstr>Tipos de aprendizaje II.  Aprendizaje no supervisado</vt:lpstr>
      <vt:lpstr>Regresión Lineal I</vt:lpstr>
      <vt:lpstr>Regresión Lineal II</vt:lpstr>
      <vt:lpstr>Regresión Lineal III. Multivariable</vt:lpstr>
      <vt:lpstr>Regresión Lineal IV. Gradient Descent.</vt:lpstr>
      <vt:lpstr>Regresión Polinomial</vt:lpstr>
      <vt:lpstr>Bias &amp; Variance</vt:lpstr>
      <vt:lpstr>Regresión logística I</vt:lpstr>
      <vt:lpstr>Regresión logística II</vt:lpstr>
      <vt:lpstr>Redes Neuronales</vt:lpstr>
      <vt:lpstr>Neurona I</vt:lpstr>
      <vt:lpstr>PowerPoint Presentation</vt:lpstr>
      <vt:lpstr>Aprendizaje en redes II. Gradient descent.</vt:lpstr>
      <vt:lpstr>PowerPoint Presentation</vt:lpstr>
      <vt:lpstr>Clasificación de tumores</vt:lpstr>
      <vt:lpstr>Clasificación de mensajes I</vt:lpstr>
      <vt:lpstr>Clasificación de mensajes II</vt:lpstr>
      <vt:lpstr>Redes convolucionales I</vt:lpstr>
      <vt:lpstr>Redes convolucionales II. Filtros</vt:lpstr>
      <vt:lpstr>Redes convolucionales II. Padding y Stride</vt:lpstr>
      <vt:lpstr>Redes convolucionales III. Pooling</vt:lpstr>
      <vt:lpstr>Clasificación de señales de tráfico I</vt:lpstr>
      <vt:lpstr>Clasificación de señales de tráfico 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los fundamentos de Machine Learning y desarrollo de redes neuronales en problemas de clasificación</dc:title>
  <dc:creator>Domínguez Collado Santiago</dc:creator>
  <cp:lastModifiedBy>Domínguez Collado Santiago</cp:lastModifiedBy>
  <cp:revision>28</cp:revision>
  <dcterms:created xsi:type="dcterms:W3CDTF">2020-06-26T18:35:46Z</dcterms:created>
  <dcterms:modified xsi:type="dcterms:W3CDTF">2020-06-29T17:53:29Z</dcterms:modified>
</cp:coreProperties>
</file>