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65" r:id="rId4"/>
    <p:sldId id="258" r:id="rId5"/>
    <p:sldId id="266" r:id="rId6"/>
    <p:sldId id="267" r:id="rId7"/>
    <p:sldId id="268" r:id="rId8"/>
    <p:sldId id="272" r:id="rId9"/>
    <p:sldId id="273" r:id="rId10"/>
    <p:sldId id="274" r:id="rId11"/>
    <p:sldId id="269" r:id="rId12"/>
    <p:sldId id="270" r:id="rId13"/>
    <p:sldId id="259" r:id="rId14"/>
    <p:sldId id="263" r:id="rId15"/>
  </p:sldIdLst>
  <p:sldSz cx="9144000" cy="5143500" type="screen16x9"/>
  <p:notesSz cx="6858000" cy="9144000"/>
  <p:embeddedFontLst>
    <p:embeddedFont>
      <p:font typeface="Quattrocento Sans" panose="020B0502050000020003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Source Code Pro" panose="020B0509030403020204" pitchFamily="49" charset="77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/>
    <p:restoredTop sz="73702"/>
  </p:normalViewPr>
  <p:slideViewPr>
    <p:cSldViewPr snapToGrid="0" snapToObjects="1">
      <p:cViewPr varScale="1">
        <p:scale>
          <a:sx n="126" d="100"/>
          <a:sy n="126" d="100"/>
        </p:scale>
        <p:origin x="1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workshop on the fundamentals of React.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past experience with or knowledge of React is assumed, and we will go from the very bottom, from an empty HTML page, to building a modern app in a fully outfitted dev environment. The reason we'll be able to cover so much ground is that React is very simple. Its simplicity is why it's so brilliant.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(show of hands how many have worked with React, how many have worked with Angular, jQuery, or vanilla JS)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df9c8cb2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df9c8cb2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exists to abstract, simplify, and optimize the process of updating the views of your application. That's it.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0991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df9c8cb2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df9c8cb2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exists to abstract, simplify, and optimize the process of updating the views of your application. That's it.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1145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df9c8cb2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df9c8cb2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exists to abstract, simplify, and optimize the process of updating the views of your application. That's it.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8829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df9c8cb2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df9c8cb2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easy and guided coding session.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 ok if you just want to watch, and ask questions.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up the chrome devtools extension during this demo.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df9c8cb2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df9c8cb2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easy and guided coding session.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 ok if you just want to watch, and ask questions.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up the chrome devtools extension during this demo.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df9c8cb2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df9c8cb2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df9c8cb2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df9c8cb2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8211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df9c8cb2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df9c8cb2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exists to abstract, simplify, and optimize the process of updating the views of your application. That's it.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df9c8cb2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df9c8cb2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exists to abstract, simplify, and optimize the process of updating the views of your application. That's it.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9246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df9c8cb2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df9c8cb2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exists to abstract, simplify, and optimize the process of updating the views of your application. That's it.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9175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df9c8cb2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df9c8cb2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exists to abstract, simplify, and optimize the process of updating the views of your application. That's it.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4296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df9c8cb2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df9c8cb2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exists to abstract, simplify, and optimize the process of updating the views of your application. That's it.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7326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df9c8cb2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df9c8cb2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exists to abstract, simplify, and optimize the process of updating the views of your application. That's it.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1926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lame Wavetrim 1">
  <p:cSld name="Flame Wavetrim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/>
          <p:nvPr/>
        </p:nvSpPr>
        <p:spPr>
          <a:xfrm>
            <a:off x="9163986" y="432520"/>
            <a:ext cx="116700" cy="39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9163986" y="865041"/>
            <a:ext cx="116700" cy="39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9161810" y="1730082"/>
            <a:ext cx="116700" cy="395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9161810" y="2162602"/>
            <a:ext cx="116700" cy="395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9161810" y="2595123"/>
            <a:ext cx="116700" cy="39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9161810" y="3027643"/>
            <a:ext cx="116700" cy="395700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9161810" y="1297562"/>
            <a:ext cx="116700" cy="395700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9287213" y="432520"/>
            <a:ext cx="116700" cy="395700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9287213" y="865041"/>
            <a:ext cx="116700" cy="395700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9285037" y="1730082"/>
            <a:ext cx="116700" cy="395700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9285037" y="2162602"/>
            <a:ext cx="116700" cy="395700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9285037" y="2595123"/>
            <a:ext cx="116700" cy="395700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9285037" y="3027643"/>
            <a:ext cx="116700" cy="395700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9285037" y="1297562"/>
            <a:ext cx="116700" cy="395700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9163986" y="0"/>
            <a:ext cx="116700" cy="39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9287213" y="0"/>
            <a:ext cx="116700" cy="395700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" name="Google Shape;45;p2"/>
          <p:cNvSpPr txBox="1">
            <a:spLocks noGrp="1"/>
          </p:cNvSpPr>
          <p:nvPr>
            <p:ph type="subTitle" idx="1"/>
          </p:nvPr>
        </p:nvSpPr>
        <p:spPr>
          <a:xfrm>
            <a:off x="1729408" y="3294822"/>
            <a:ext cx="69705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title"/>
          </p:nvPr>
        </p:nvSpPr>
        <p:spPr>
          <a:xfrm>
            <a:off x="1729408" y="2236304"/>
            <a:ext cx="6976800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49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423405" y="4767263"/>
            <a:ext cx="371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body" idx="1"/>
          </p:nvPr>
        </p:nvSpPr>
        <p:spPr>
          <a:xfrm>
            <a:off x="720594" y="1143000"/>
            <a:ext cx="77028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720594" y="293039"/>
            <a:ext cx="77028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">
  <p:cSld name="Divider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sldNum" idx="12"/>
          </p:nvPr>
        </p:nvSpPr>
        <p:spPr>
          <a:xfrm>
            <a:off x="8423405" y="4767263"/>
            <a:ext cx="371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subTitle" idx="1"/>
          </p:nvPr>
        </p:nvSpPr>
        <p:spPr>
          <a:xfrm>
            <a:off x="806156" y="3117055"/>
            <a:ext cx="78936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806156" y="2242019"/>
            <a:ext cx="79002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 sz="3300"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49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719863" y="114300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2"/>
          </p:nvPr>
        </p:nvSpPr>
        <p:spPr>
          <a:xfrm>
            <a:off x="4720363" y="1143000"/>
            <a:ext cx="3702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b="0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ldNum" idx="12"/>
          </p:nvPr>
        </p:nvSpPr>
        <p:spPr>
          <a:xfrm>
            <a:off x="8422673" y="4767263"/>
            <a:ext cx="37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720594" y="293039"/>
            <a:ext cx="77028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89">
          <p15:clr>
            <a:srgbClr val="FBAE40"/>
          </p15:clr>
        </p15:guide>
        <p15:guide id="6" orient="horz" pos="294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23405" y="4767263"/>
            <a:ext cx="371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594" y="293039"/>
            <a:ext cx="77028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448">
          <p15:clr>
            <a:srgbClr val="FBAE40"/>
          </p15:clr>
        </p15:guide>
        <p15:guide id="4" pos="5312">
          <p15:clr>
            <a:srgbClr val="FBAE40"/>
          </p15:clr>
        </p15:guide>
        <p15:guide id="5" orient="horz" pos="89">
          <p15:clr>
            <a:srgbClr val="FBAE40"/>
          </p15:clr>
        </p15:guide>
        <p15:guide id="6" orient="horz" pos="294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">
  <p:cSld name="Logo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/>
        </p:nvSpPr>
        <p:spPr>
          <a:xfrm>
            <a:off x="3548747" y="4950681"/>
            <a:ext cx="18648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©2017 Avanade Inc. All Rights Reserved.</a:t>
            </a:r>
            <a:endParaRPr sz="1100"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8423405" y="4767263"/>
            <a:ext cx="371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49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Slide">
  <p:cSld name="Blank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/>
        </p:nvSpPr>
        <p:spPr>
          <a:xfrm>
            <a:off x="3548747" y="4950681"/>
            <a:ext cx="18648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©2017 Avanade Inc. All Rights Reserved.</a:t>
            </a:r>
            <a:endParaRPr sz="1100"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49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/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/>
          <a:lstStyle>
            <a:lvl1pPr marL="457200" lvl="0" indent="-228600" rtl="0">
              <a:spcBef>
                <a:spcPts val="80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298450" rtl="0"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4pPr>
            <a:lvl5pPr marL="2286000" lvl="4" indent="-298450" rtl="0"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594" y="293039"/>
            <a:ext cx="77028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594" y="1143000"/>
            <a:ext cx="77028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pic>
        <p:nvPicPr>
          <p:cNvPr id="8" name="Google Shape;8;p1" descr="AvanadeLogoNoTM_AWColor_RGB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31229" y="4551903"/>
            <a:ext cx="1121202" cy="4114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3498871" y="4695730"/>
            <a:ext cx="18648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rgbClr val="BFBFB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©2019 Avanade Inc. All Rights Reserved.</a:t>
            </a:r>
            <a:endParaRPr sz="1100"/>
          </a:p>
        </p:txBody>
      </p:sp>
      <p:sp>
        <p:nvSpPr>
          <p:cNvPr id="10" name="Google Shape;10;p1"/>
          <p:cNvSpPr/>
          <p:nvPr/>
        </p:nvSpPr>
        <p:spPr>
          <a:xfrm>
            <a:off x="9163986" y="432520"/>
            <a:ext cx="116700" cy="39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9163986" y="865041"/>
            <a:ext cx="116700" cy="39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61810" y="1730082"/>
            <a:ext cx="116700" cy="395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161810" y="2162602"/>
            <a:ext cx="116700" cy="395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9161810" y="2595123"/>
            <a:ext cx="116700" cy="39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161810" y="3027643"/>
            <a:ext cx="116700" cy="395700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9161810" y="1297562"/>
            <a:ext cx="116700" cy="395700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9287213" y="432520"/>
            <a:ext cx="116700" cy="395700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9287213" y="865041"/>
            <a:ext cx="116700" cy="395700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9285037" y="1730082"/>
            <a:ext cx="116700" cy="395700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9285037" y="2162602"/>
            <a:ext cx="116700" cy="395700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9285037" y="2595123"/>
            <a:ext cx="116700" cy="395700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9285037" y="3027643"/>
            <a:ext cx="116700" cy="395700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9285037" y="1297562"/>
            <a:ext cx="116700" cy="395700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9163986" y="0"/>
            <a:ext cx="116700" cy="39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9287213" y="0"/>
            <a:ext cx="116700" cy="395700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sldNum" idx="12"/>
          </p:nvPr>
        </p:nvSpPr>
        <p:spPr>
          <a:xfrm>
            <a:off x="8423405" y="4767263"/>
            <a:ext cx="371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9292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720595" y="0"/>
            <a:ext cx="7702800" cy="34200"/>
          </a:xfrm>
          <a:prstGeom prst="rect">
            <a:avLst/>
          </a:prstGeom>
          <a:gradFill>
            <a:gsLst>
              <a:gs pos="0">
                <a:srgbClr val="C80000"/>
              </a:gs>
              <a:gs pos="80000">
                <a:srgbClr val="FF5800"/>
              </a:gs>
              <a:gs pos="100000">
                <a:srgbClr val="FF5800"/>
              </a:gs>
            </a:gsLst>
            <a:lin ang="66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ctrTitle"/>
          </p:nvPr>
        </p:nvSpPr>
        <p:spPr>
          <a:xfrm>
            <a:off x="439545" y="589925"/>
            <a:ext cx="8520600" cy="2052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React &amp; React Native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2"/>
          <p:cNvSpPr txBox="1">
            <a:spLocks noGrp="1"/>
          </p:cNvSpPr>
          <p:nvPr>
            <p:ph type="subTitle" idx="1"/>
          </p:nvPr>
        </p:nvSpPr>
        <p:spPr>
          <a:xfrm>
            <a:off x="385301" y="2479251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Fundamentals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900" y="486775"/>
            <a:ext cx="1814200" cy="12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311700" y="34635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" dirty="0">
                <a:latin typeface="Roboto"/>
                <a:ea typeface="Roboto"/>
                <a:cs typeface="Roboto"/>
                <a:sym typeface="Roboto"/>
              </a:rPr>
              <a:t>Updating strategies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90;p13">
            <a:extLst>
              <a:ext uri="{FF2B5EF4-FFF2-40B4-BE49-F238E27FC236}">
                <a16:creationId xmlns:a16="http://schemas.microsoft.com/office/drawing/2014/main" id="{17BAD161-9B51-214D-A75C-4598C94BB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84660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indent="-323850">
              <a:buFont typeface="Roboto"/>
              <a:buChar char="-"/>
            </a:pPr>
            <a:r>
              <a:rPr lang="en-CA" dirty="0">
                <a:latin typeface="Roboto"/>
                <a:ea typeface="Roboto"/>
                <a:cs typeface="Roboto"/>
                <a:sym typeface="Roboto"/>
              </a:rPr>
              <a:t>Manual flush</a:t>
            </a:r>
          </a:p>
          <a:p>
            <a:pPr lvl="1" indent="-323850">
              <a:buFont typeface="Roboto"/>
              <a:buChar char="-"/>
            </a:pPr>
            <a:r>
              <a:rPr lang="en-CA" dirty="0">
                <a:latin typeface="Roboto"/>
                <a:ea typeface="Roboto"/>
                <a:cs typeface="Roboto"/>
                <a:sym typeface="Roboto"/>
              </a:rPr>
              <a:t>Responsibility on dev</a:t>
            </a:r>
          </a:p>
          <a:p>
            <a:pPr lvl="2" indent="-323850">
              <a:buFont typeface="Roboto"/>
              <a:buChar char="-"/>
            </a:pPr>
            <a:r>
              <a:rPr lang="en-CA" dirty="0">
                <a:latin typeface="Roboto"/>
                <a:ea typeface="Roboto"/>
                <a:cs typeface="Roboto"/>
                <a:sym typeface="Roboto"/>
              </a:rPr>
              <a:t>Examples: Templating libraries, D3.js</a:t>
            </a:r>
          </a:p>
          <a:p>
            <a:pPr lvl="1" indent="-323850">
              <a:buFont typeface="Roboto"/>
              <a:buChar char="-"/>
            </a:pPr>
            <a:endParaRPr lang="en-CA" dirty="0">
              <a:latin typeface="Roboto"/>
              <a:ea typeface="Roboto"/>
              <a:cs typeface="Roboto"/>
              <a:sym typeface="Roboto"/>
            </a:endParaRPr>
          </a:p>
          <a:p>
            <a:pPr indent="-323850">
              <a:buFont typeface="Roboto"/>
              <a:buChar char="-"/>
            </a:pPr>
            <a:r>
              <a:rPr lang="en-CA" dirty="0">
                <a:latin typeface="Roboto"/>
                <a:ea typeface="Roboto"/>
                <a:cs typeface="Roboto"/>
                <a:sym typeface="Roboto"/>
              </a:rPr>
              <a:t>Angular</a:t>
            </a:r>
          </a:p>
          <a:p>
            <a:pPr lvl="1" indent="-323850">
              <a:buFont typeface="Roboto"/>
              <a:buChar char="-"/>
            </a:pPr>
            <a:r>
              <a:rPr lang="en-CA" dirty="0">
                <a:latin typeface="Roboto"/>
                <a:ea typeface="Roboto"/>
                <a:cs typeface="Roboto"/>
                <a:sym typeface="Roboto"/>
              </a:rPr>
              <a:t>Every time anything happens, check everything for deltas</a:t>
            </a:r>
          </a:p>
          <a:p>
            <a:pPr lvl="1" indent="-323850">
              <a:buFont typeface="Roboto"/>
              <a:buChar char="-"/>
            </a:pPr>
            <a:r>
              <a:rPr lang="en-CA" dirty="0">
                <a:latin typeface="Roboto"/>
                <a:ea typeface="Roboto"/>
                <a:cs typeface="Roboto"/>
                <a:sym typeface="Roboto"/>
              </a:rPr>
              <a:t>Allows for freeform state representation within component</a:t>
            </a:r>
          </a:p>
          <a:p>
            <a:pPr lvl="1" indent="-323850">
              <a:buFont typeface="Roboto"/>
              <a:buChar char="-"/>
            </a:pPr>
            <a:endParaRPr lang="en-CA" dirty="0">
              <a:latin typeface="Roboto"/>
              <a:ea typeface="Roboto"/>
              <a:cs typeface="Roboto"/>
              <a:sym typeface="Roboto"/>
            </a:endParaRPr>
          </a:p>
          <a:p>
            <a:pPr indent="-323850">
              <a:buFont typeface="Roboto"/>
              <a:buChar char="-"/>
            </a:pPr>
            <a:r>
              <a:rPr lang="en-CA" dirty="0">
                <a:latin typeface="Roboto"/>
                <a:ea typeface="Roboto"/>
                <a:cs typeface="Roboto"/>
                <a:sym typeface="Roboto"/>
              </a:rPr>
              <a:t>React</a:t>
            </a:r>
          </a:p>
          <a:p>
            <a:pPr lvl="1" indent="-323850">
              <a:buFont typeface="Roboto"/>
              <a:buChar char="-"/>
            </a:pPr>
            <a:r>
              <a:rPr lang="en-CA" dirty="0">
                <a:latin typeface="Roboto"/>
                <a:ea typeface="Roboto"/>
                <a:cs typeface="Roboto"/>
                <a:sym typeface="Roboto"/>
              </a:rPr>
              <a:t>Keep all state in single plain object</a:t>
            </a:r>
          </a:p>
          <a:p>
            <a:pPr lvl="1" indent="-323850">
              <a:buFont typeface="Roboto"/>
              <a:buChar char="-"/>
            </a:pPr>
            <a:r>
              <a:rPr lang="en-CA" dirty="0">
                <a:latin typeface="Roboto"/>
                <a:ea typeface="Roboto"/>
                <a:cs typeface="Roboto"/>
                <a:sym typeface="Roboto"/>
              </a:rPr>
              <a:t>Only update that object by calling a function provided by React which updates the object as requested, and then </a:t>
            </a:r>
            <a:r>
              <a:rPr lang="en-CA" dirty="0" err="1">
                <a:latin typeface="Roboto"/>
                <a:ea typeface="Roboto"/>
                <a:cs typeface="Roboto"/>
                <a:sym typeface="Roboto"/>
              </a:rPr>
              <a:t>rerenders</a:t>
            </a:r>
            <a:r>
              <a:rPr lang="en-CA" dirty="0">
                <a:latin typeface="Roboto"/>
                <a:ea typeface="Roboto"/>
                <a:cs typeface="Roboto"/>
                <a:sym typeface="Roboto"/>
              </a:rPr>
              <a:t> that component and its children</a:t>
            </a:r>
          </a:p>
          <a:p>
            <a:pPr indent="-323850">
              <a:buFont typeface="Roboto"/>
              <a:buChar char="-"/>
            </a:pPr>
            <a:endParaRPr lang="en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5153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311700" y="34635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Roboto"/>
                <a:ea typeface="Roboto"/>
                <a:cs typeface="Roboto"/>
                <a:sym typeface="Roboto"/>
              </a:rPr>
              <a:t>React.Component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 internal state management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0ECCC5-8C93-0A40-BD5C-440FAF5FC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202" y="919050"/>
            <a:ext cx="4991020" cy="360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6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311700" y="34635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Redux application state management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F338C-CD2C-4C44-AD0B-FE47B0DDD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122" y="919050"/>
            <a:ext cx="5509068" cy="379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11700" y="1401550"/>
            <a:ext cx="8520600" cy="841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coding session #1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386080" y="2243350"/>
            <a:ext cx="844622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react-native-fun/1_bare-bones</a:t>
            </a:r>
            <a:endParaRPr sz="3600" b="1" dirty="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311700" y="1401550"/>
            <a:ext cx="8520600" cy="841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coding session #2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311700" y="2252786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react-native-fun/2_simple-app</a:t>
            </a:r>
            <a:endParaRPr sz="3600" b="1" dirty="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392980" y="9683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3350" lvl="0" indent="0"/>
            <a:endParaRPr lang="en-CA" dirty="0">
              <a:latin typeface="Roboto"/>
              <a:ea typeface="Roboto"/>
              <a:sym typeface="Roboto"/>
            </a:endParaRPr>
          </a:p>
          <a:p>
            <a:pPr marL="419100" lvl="0" indent="-285750">
              <a:buFontTx/>
              <a:buChar char="-"/>
            </a:pPr>
            <a:r>
              <a:rPr lang="en-CA" dirty="0">
                <a:latin typeface="Roboto"/>
                <a:ea typeface="Roboto"/>
                <a:sym typeface="Roboto"/>
              </a:rPr>
              <a:t>No experience with react is assumed</a:t>
            </a:r>
          </a:p>
          <a:p>
            <a:pPr marL="419100" lvl="0" indent="-285750">
              <a:buFontTx/>
              <a:buChar char="-"/>
            </a:pPr>
            <a:endParaRPr lang="en-CA" dirty="0">
              <a:latin typeface="Roboto"/>
              <a:ea typeface="Roboto"/>
              <a:sym typeface="Roboto"/>
            </a:endParaRPr>
          </a:p>
          <a:p>
            <a:pPr marL="419100" lvl="0" indent="-285750">
              <a:buFontTx/>
              <a:buChar char="-"/>
            </a:pPr>
            <a:r>
              <a:rPr lang="en-CA" dirty="0">
                <a:latin typeface="Roboto"/>
                <a:ea typeface="Roboto"/>
                <a:sym typeface="Roboto"/>
              </a:rPr>
              <a:t>My goal is for you to understand how everything works, </a:t>
            </a:r>
            <a:br>
              <a:rPr lang="en-CA" dirty="0">
                <a:latin typeface="Roboto"/>
                <a:ea typeface="Roboto"/>
                <a:sym typeface="Roboto"/>
              </a:rPr>
            </a:br>
            <a:r>
              <a:rPr lang="en-CA" dirty="0">
                <a:latin typeface="Roboto"/>
                <a:ea typeface="Roboto"/>
                <a:sym typeface="Roboto"/>
              </a:rPr>
              <a:t>so please ask questions anytime</a:t>
            </a:r>
          </a:p>
          <a:p>
            <a:pPr marL="419100" lvl="0" indent="-285750">
              <a:buFontTx/>
              <a:buChar char="-"/>
            </a:pPr>
            <a:endParaRPr lang="en-CA" dirty="0">
              <a:latin typeface="Roboto"/>
              <a:ea typeface="Roboto"/>
              <a:sym typeface="Roboto"/>
            </a:endParaRPr>
          </a:p>
          <a:p>
            <a:pPr marL="419100" lvl="0" indent="-285750">
              <a:buFontTx/>
              <a:buChar char="-"/>
            </a:pPr>
            <a:r>
              <a:rPr lang="en-CA" dirty="0">
                <a:latin typeface="Roboto"/>
                <a:ea typeface="Roboto"/>
                <a:sym typeface="Roboto"/>
              </a:rPr>
              <a:t>Bootcamp divided into 2 parts:</a:t>
            </a:r>
          </a:p>
          <a:p>
            <a:pPr marL="876300" lvl="1" indent="-285750">
              <a:buFontTx/>
              <a:buChar char="-"/>
            </a:pPr>
            <a:r>
              <a:rPr lang="en-CA" dirty="0">
                <a:latin typeface="Roboto"/>
                <a:ea typeface="Roboto"/>
                <a:sym typeface="Roboto"/>
              </a:rPr>
              <a:t>Part 1: React Fundamentals (can follow along in either web or native)</a:t>
            </a:r>
          </a:p>
          <a:p>
            <a:pPr marL="876300" lvl="1" indent="-285750">
              <a:buFontTx/>
              <a:buChar char="-"/>
            </a:pPr>
            <a:r>
              <a:rPr lang="en-CA" dirty="0">
                <a:latin typeface="Roboto"/>
                <a:ea typeface="Roboto"/>
                <a:sym typeface="Roboto"/>
              </a:rPr>
              <a:t>Part 2: React Native APIs</a:t>
            </a:r>
          </a:p>
          <a:p>
            <a:pPr marL="419100" lvl="0" indent="-285750">
              <a:buFontTx/>
              <a:buChar char="-"/>
            </a:pPr>
            <a:endParaRPr lang="en-CA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546075" y="39567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Roboto"/>
                <a:ea typeface="Roboto"/>
                <a:cs typeface="Roboto"/>
                <a:sym typeface="Roboto"/>
              </a:rPr>
              <a:t>Overview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-CA" dirty="0">
                <a:latin typeface="Roboto"/>
                <a:ea typeface="Roboto"/>
                <a:cs typeface="Roboto"/>
                <a:sym typeface="Roboto"/>
              </a:rPr>
              <a:t>What is React?</a:t>
            </a:r>
            <a:br>
              <a:rPr lang="en-CA" dirty="0">
                <a:latin typeface="Roboto"/>
                <a:ea typeface="Roboto"/>
                <a:cs typeface="Roboto"/>
                <a:sym typeface="Roboto"/>
              </a:rPr>
            </a:br>
            <a:r>
              <a:rPr lang="en-CA" dirty="0">
                <a:latin typeface="Roboto"/>
                <a:ea typeface="Roboto"/>
                <a:cs typeface="Roboto"/>
                <a:sym typeface="Roboto"/>
              </a:rPr>
              <a:t>    - What is it for?</a:t>
            </a:r>
            <a:br>
              <a:rPr lang="en-CA" dirty="0">
                <a:latin typeface="Roboto"/>
                <a:ea typeface="Roboto"/>
                <a:cs typeface="Roboto"/>
                <a:sym typeface="Roboto"/>
              </a:rPr>
            </a:br>
            <a:r>
              <a:rPr lang="en-CA" dirty="0">
                <a:latin typeface="Roboto"/>
                <a:ea typeface="Roboto"/>
                <a:cs typeface="Roboto"/>
                <a:sym typeface="Roboto"/>
              </a:rPr>
              <a:t>    - How does it work?</a:t>
            </a:r>
            <a:br>
              <a:rPr lang="en-CA" dirty="0">
                <a:latin typeface="Roboto"/>
                <a:ea typeface="Roboto"/>
                <a:cs typeface="Roboto"/>
                <a:sym typeface="Roboto"/>
              </a:rPr>
            </a:br>
            <a:r>
              <a:rPr lang="en-CA" dirty="0">
                <a:latin typeface="Roboto"/>
                <a:ea typeface="Roboto"/>
                <a:cs typeface="Roboto"/>
                <a:sym typeface="Roboto"/>
              </a:rPr>
              <a:t>    - React vs React Native</a:t>
            </a:r>
            <a:br>
              <a:rPr lang="en-CA" dirty="0">
                <a:latin typeface="Roboto"/>
                <a:ea typeface="Roboto"/>
                <a:cs typeface="Roboto"/>
                <a:sym typeface="Roboto"/>
              </a:rPr>
            </a:br>
            <a:endParaRPr lang="en-CA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Syntax and core constructs</a:t>
            </a:r>
            <a:br>
              <a:rPr lang="en" dirty="0">
                <a:latin typeface="Roboto"/>
                <a:ea typeface="Roboto"/>
                <a:cs typeface="Roboto"/>
                <a:sym typeface="Roboto"/>
              </a:rPr>
            </a:br>
            <a:r>
              <a:rPr lang="en" dirty="0">
                <a:latin typeface="Roboto"/>
                <a:ea typeface="Roboto"/>
                <a:cs typeface="Roboto"/>
                <a:sym typeface="Roboto"/>
              </a:rPr>
              <a:t>    - Rendering and updating (no compilers)</a:t>
            </a:r>
            <a:br>
              <a:rPr lang="en" dirty="0">
                <a:latin typeface="Roboto"/>
                <a:ea typeface="Roboto"/>
                <a:cs typeface="Roboto"/>
                <a:sym typeface="Roboto"/>
              </a:rPr>
            </a:br>
            <a:r>
              <a:rPr lang="en" dirty="0">
                <a:latin typeface="Roboto"/>
                <a:ea typeface="Roboto"/>
                <a:cs typeface="Roboto"/>
                <a:sym typeface="Roboto"/>
              </a:rPr>
              <a:t>    - Components &amp; JSX</a:t>
            </a:r>
            <a:br>
              <a:rPr lang="en" dirty="0">
                <a:latin typeface="Roboto"/>
                <a:ea typeface="Roboto"/>
                <a:cs typeface="Roboto"/>
                <a:sym typeface="Roboto"/>
              </a:rPr>
            </a:br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lvl="0" indent="-323850">
              <a:spcBef>
                <a:spcPts val="0"/>
              </a:spcBef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General design principles</a:t>
            </a:r>
            <a:br>
              <a:rPr lang="en" dirty="0">
                <a:latin typeface="Roboto"/>
                <a:ea typeface="Roboto"/>
                <a:cs typeface="Roboto"/>
                <a:sym typeface="Roboto"/>
              </a:rPr>
            </a:br>
            <a:r>
              <a:rPr lang="en" dirty="0">
                <a:latin typeface="Roboto"/>
                <a:ea typeface="Roboto"/>
                <a:cs typeface="Roboto"/>
                <a:sym typeface="Roboto"/>
              </a:rPr>
              <a:t>    - State management and updating</a:t>
            </a:r>
            <a:br>
              <a:rPr lang="en" dirty="0">
                <a:latin typeface="Roboto"/>
                <a:ea typeface="Roboto"/>
                <a:cs typeface="Roboto"/>
                <a:sym typeface="Roboto"/>
              </a:rPr>
            </a:br>
            <a:r>
              <a:rPr lang="en" dirty="0">
                <a:latin typeface="Roboto"/>
                <a:ea typeface="Roboto"/>
                <a:cs typeface="Roboto"/>
                <a:sym typeface="Roboto"/>
              </a:rPr>
              <a:t>    - The Redux philosophy</a:t>
            </a:r>
            <a:br>
              <a:rPr lang="en" dirty="0">
                <a:latin typeface="Roboto"/>
                <a:ea typeface="Roboto"/>
                <a:cs typeface="Roboto"/>
                <a:sym typeface="Roboto"/>
              </a:rPr>
            </a:br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lvl="0" indent="-323850">
              <a:spcBef>
                <a:spcPts val="0"/>
              </a:spcBef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Development tools (native and/or web)</a:t>
            </a:r>
            <a:br>
              <a:rPr lang="en" dirty="0">
                <a:latin typeface="Roboto"/>
                <a:ea typeface="Roboto"/>
                <a:cs typeface="Roboto"/>
                <a:sym typeface="Roboto"/>
              </a:rPr>
            </a:br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lvl="0" indent="-323850">
              <a:spcBef>
                <a:spcPts val="0"/>
              </a:spcBef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Working with remote data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546075" y="39567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Part 1: Topics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9286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311700" y="34635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What is React?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311700" y="1078475"/>
            <a:ext cx="8520600" cy="3689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-CA" b="1" dirty="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b="1" dirty="0" err="1">
                <a:latin typeface="Roboto"/>
                <a:ea typeface="Roboto"/>
                <a:cs typeface="Roboto"/>
                <a:sym typeface="Roboto"/>
              </a:rPr>
              <a:t>bstract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 Declarative UI Library</a:t>
            </a:r>
            <a:endParaRPr lang="en-CA" b="1" dirty="0">
              <a:latin typeface="Roboto"/>
              <a:ea typeface="Roboto"/>
              <a:cs typeface="Roboto"/>
              <a:sym typeface="Roboto"/>
            </a:endParaRPr>
          </a:p>
          <a:p>
            <a:pPr lvl="1" indent="-323850">
              <a:buFont typeface="Roboto"/>
              <a:buChar char="-"/>
            </a:pPr>
            <a:r>
              <a:rPr lang="en-CA" dirty="0">
                <a:latin typeface="Roboto"/>
                <a:ea typeface="Roboto"/>
                <a:cs typeface="Roboto"/>
                <a:sym typeface="Roboto"/>
              </a:rPr>
              <a:t>Benefits</a:t>
            </a:r>
          </a:p>
          <a:p>
            <a:pPr lvl="2" indent="-323850">
              <a:buFont typeface="Roboto"/>
              <a:buChar char="-"/>
            </a:pPr>
            <a:r>
              <a:rPr lang="en-CA" dirty="0">
                <a:latin typeface="Roboto"/>
                <a:ea typeface="Roboto"/>
                <a:cs typeface="Roboto"/>
                <a:sym typeface="Roboto"/>
              </a:rPr>
              <a:t>Portability</a:t>
            </a:r>
          </a:p>
          <a:p>
            <a:pPr lvl="2" indent="-323850"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Efficient updating </a:t>
            </a:r>
          </a:p>
          <a:p>
            <a:pPr lvl="3" indent="-323850"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Accessing native resources is expensive, use in-memory representation and take deltas</a:t>
            </a:r>
          </a:p>
          <a:p>
            <a:pPr lvl="2" indent="-323850">
              <a:buFont typeface="Roboto"/>
              <a:buChar char="-"/>
            </a:pPr>
            <a:endParaRPr lang="en-CA" dirty="0">
              <a:latin typeface="Roboto"/>
              <a:ea typeface="Roboto"/>
              <a:cs typeface="Roboto"/>
              <a:sym typeface="Roboto"/>
            </a:endParaRPr>
          </a:p>
          <a:p>
            <a:pPr indent="-317500">
              <a:spcBef>
                <a:spcPts val="0"/>
              </a:spcBef>
              <a:buSzPts val="14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Enforces a state management pattern that is simple and scalable</a:t>
            </a:r>
          </a:p>
          <a:p>
            <a:pPr lvl="1">
              <a:spcBef>
                <a:spcPts val="0"/>
              </a:spcBef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Benefits</a:t>
            </a:r>
          </a:p>
          <a:p>
            <a:pPr lvl="2">
              <a:spcBef>
                <a:spcPts val="0"/>
              </a:spcBef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Efficient updating </a:t>
            </a:r>
          </a:p>
          <a:p>
            <a:pPr lvl="3">
              <a:spcBef>
                <a:spcPts val="0"/>
              </a:spcBef>
              <a:buFont typeface="Roboto"/>
              <a:buChar char="-"/>
            </a:pPr>
            <a:r>
              <a:rPr lang="en-CA" dirty="0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" dirty="0" err="1">
                <a:latin typeface="Roboto"/>
                <a:ea typeface="Roboto"/>
                <a:cs typeface="Roboto"/>
                <a:sym typeface="Roboto"/>
              </a:rPr>
              <a:t>nly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 run reconciliation algorithm when relevant state has changed</a:t>
            </a:r>
          </a:p>
          <a:p>
            <a:pPr lvl="2">
              <a:spcBef>
                <a:spcPts val="0"/>
              </a:spcBef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Scalable pattern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311700" y="34635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Freeform DOM manipulation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90613B-7862-ED47-A70C-27384C03C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96" y="919050"/>
            <a:ext cx="7314958" cy="336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6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311700" y="34635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React web app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1D08A-175E-344A-BBBE-ADA5A7CC4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57" y="803302"/>
            <a:ext cx="7685591" cy="383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6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311700" y="34635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React native app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27A5F7-2593-FB4C-9B15-51DF2FA56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40" y="756375"/>
            <a:ext cx="7535119" cy="38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6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311700" y="34635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" dirty="0">
                <a:latin typeface="Roboto"/>
                <a:ea typeface="Roboto"/>
                <a:cs typeface="Roboto"/>
                <a:sym typeface="Roboto"/>
              </a:rPr>
              <a:t>State management non-strategies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90;p13">
            <a:extLst>
              <a:ext uri="{FF2B5EF4-FFF2-40B4-BE49-F238E27FC236}">
                <a16:creationId xmlns:a16="http://schemas.microsoft.com/office/drawing/2014/main" id="{17BAD161-9B51-214D-A75C-4598C94BB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Keep all state in native primitives</a:t>
            </a:r>
          </a:p>
          <a:p>
            <a:pPr lvl="1" indent="-323850">
              <a:spcBef>
                <a:spcPts val="800"/>
              </a:spcBef>
              <a:buSzPts val="15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Slow updates</a:t>
            </a:r>
          </a:p>
          <a:p>
            <a:pPr lvl="1" indent="-323850">
              <a:spcBef>
                <a:spcPts val="800"/>
              </a:spcBef>
              <a:buSzPts val="15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Updating more than necessary</a:t>
            </a:r>
          </a:p>
          <a:p>
            <a:pPr lvl="1" indent="-323850">
              <a:spcBef>
                <a:spcPts val="800"/>
              </a:spcBef>
              <a:buSzPts val="15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Have to interact with native APIs to perform business logic</a:t>
            </a:r>
          </a:p>
          <a:p>
            <a:pPr lvl="1" indent="-323850">
              <a:spcBef>
                <a:spcPts val="800"/>
              </a:spcBef>
              <a:buSzPts val="1500"/>
              <a:buFont typeface="Roboto"/>
              <a:buChar char="-"/>
            </a:pPr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indent="-323850"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Maintain state in memory freeform, update native primitives directly when necessary </a:t>
            </a:r>
          </a:p>
          <a:p>
            <a:pPr lvl="1" indent="-323850">
              <a:buFont typeface="Roboto"/>
              <a:buChar char="-"/>
            </a:pPr>
            <a:r>
              <a:rPr lang="en" dirty="0" err="1">
                <a:latin typeface="Roboto"/>
                <a:ea typeface="Roboto"/>
                <a:cs typeface="Roboto"/>
                <a:sym typeface="Roboto"/>
              </a:rPr>
              <a:t>getElementById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() / jQuery / </a:t>
            </a:r>
            <a:r>
              <a:rPr lang="en" dirty="0" err="1">
                <a:latin typeface="Roboto"/>
                <a:ea typeface="Roboto"/>
                <a:cs typeface="Roboto"/>
                <a:sym typeface="Roboto"/>
              </a:rPr>
              <a:t>getViewById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lvl="1" indent="-323850">
              <a:buFont typeface="Roboto"/>
              <a:buChar char="-"/>
            </a:pPr>
            <a:r>
              <a:rPr lang="en-CA" dirty="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dirty="0" err="1">
                <a:latin typeface="Roboto"/>
                <a:ea typeface="Roboto"/>
                <a:cs typeface="Roboto"/>
                <a:sym typeface="Roboto"/>
              </a:rPr>
              <a:t>oo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 much code</a:t>
            </a:r>
          </a:p>
          <a:p>
            <a:pPr lvl="1" indent="-323850">
              <a:buFont typeface="Roboto"/>
              <a:buChar char="-"/>
            </a:pPr>
            <a:r>
              <a:rPr lang="en-CA" dirty="0">
                <a:latin typeface="Roboto"/>
                <a:ea typeface="Roboto"/>
                <a:cs typeface="Roboto"/>
                <a:sym typeface="Roboto"/>
              </a:rPr>
              <a:t>Complicated, n</a:t>
            </a:r>
            <a:r>
              <a:rPr lang="en" dirty="0" err="1">
                <a:latin typeface="Roboto"/>
                <a:ea typeface="Roboto"/>
                <a:cs typeface="Roboto"/>
                <a:sym typeface="Roboto"/>
              </a:rPr>
              <a:t>ot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 scalable</a:t>
            </a:r>
          </a:p>
          <a:p>
            <a:pPr lvl="1" indent="-323850">
              <a:buFont typeface="Roboto"/>
              <a:buChar char="-"/>
            </a:pPr>
            <a:endParaRPr lang="en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9189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311700" y="34635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" dirty="0">
                <a:latin typeface="Roboto"/>
                <a:ea typeface="Roboto"/>
                <a:cs typeface="Roboto"/>
                <a:sym typeface="Roboto"/>
              </a:rPr>
              <a:t>Component pattern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90;p13">
            <a:extLst>
              <a:ext uri="{FF2B5EF4-FFF2-40B4-BE49-F238E27FC236}">
                <a16:creationId xmlns:a16="http://schemas.microsoft.com/office/drawing/2014/main" id="{17BAD161-9B51-214D-A75C-4598C94BB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84660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indent="-323850">
              <a:buFont typeface="Roboto"/>
              <a:buChar char="-"/>
            </a:pPr>
            <a:r>
              <a:rPr lang="en-CA" dirty="0">
                <a:latin typeface="Roboto"/>
                <a:ea typeface="Roboto"/>
                <a:cs typeface="Roboto"/>
                <a:sym typeface="Roboto"/>
              </a:rPr>
              <a:t>Each component only knows about its internal state and its direct children</a:t>
            </a:r>
          </a:p>
          <a:p>
            <a:pPr indent="-323850">
              <a:buFont typeface="Roboto"/>
              <a:buChar char="-"/>
            </a:pPr>
            <a:endParaRPr lang="en-CA" dirty="0">
              <a:latin typeface="Roboto"/>
              <a:ea typeface="Roboto"/>
              <a:cs typeface="Roboto"/>
              <a:sym typeface="Roboto"/>
            </a:endParaRPr>
          </a:p>
          <a:p>
            <a:pPr indent="-323850">
              <a:buFont typeface="Roboto"/>
              <a:buChar char="-"/>
            </a:pPr>
            <a:r>
              <a:rPr lang="en-CA" dirty="0">
                <a:latin typeface="Roboto"/>
                <a:ea typeface="Roboto"/>
                <a:cs typeface="Roboto"/>
                <a:sym typeface="Roboto"/>
              </a:rPr>
              <a:t>Components output abstract view representation of its current state upon request</a:t>
            </a:r>
          </a:p>
          <a:p>
            <a:pPr lvl="1" indent="-323850">
              <a:buFont typeface="Roboto"/>
              <a:buChar char="-"/>
            </a:pPr>
            <a:r>
              <a:rPr lang="en-CA" dirty="0">
                <a:latin typeface="Roboto"/>
                <a:ea typeface="Roboto"/>
                <a:cs typeface="Roboto"/>
                <a:sym typeface="Roboto"/>
              </a:rPr>
              <a:t>You can remember the last abstract state of a component and compute the delta</a:t>
            </a:r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indent="-323850">
              <a:buFont typeface="Roboto"/>
              <a:buChar char="-"/>
            </a:pPr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indent="-323850"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Update native primitives by providing this abstract representation to a renderer</a:t>
            </a:r>
          </a:p>
        </p:txBody>
      </p:sp>
    </p:spTree>
    <p:extLst>
      <p:ext uri="{BB962C8B-B14F-4D97-AF65-F5344CB8AC3E}">
        <p14:creationId xmlns:p14="http://schemas.microsoft.com/office/powerpoint/2010/main" val="4052390833"/>
      </p:ext>
    </p:extLst>
  </p:cSld>
  <p:clrMapOvr>
    <a:masterClrMapping/>
  </p:clrMapOvr>
</p:sld>
</file>

<file path=ppt/theme/theme1.xml><?xml version="1.0" encoding="utf-8"?>
<a:theme xmlns:a="http://schemas.openxmlformats.org/drawingml/2006/main" name="Unrestricted">
  <a:themeElements>
    <a:clrScheme name="Avanade FY17">
      <a:dk1>
        <a:srgbClr val="595959"/>
      </a:dk1>
      <a:lt1>
        <a:srgbClr val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559</Words>
  <Application>Microsoft Macintosh PowerPoint</Application>
  <PresentationFormat>On-screen Show (16:9)</PresentationFormat>
  <Paragraphs>88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Quattrocento Sans</vt:lpstr>
      <vt:lpstr>Source Code Pro</vt:lpstr>
      <vt:lpstr>Roboto</vt:lpstr>
      <vt:lpstr>Unrestricted</vt:lpstr>
      <vt:lpstr>React &amp; React Native</vt:lpstr>
      <vt:lpstr>Overview</vt:lpstr>
      <vt:lpstr>Part 1: Topics</vt:lpstr>
      <vt:lpstr>What is React?</vt:lpstr>
      <vt:lpstr>Freeform DOM manipulation</vt:lpstr>
      <vt:lpstr>React web app</vt:lpstr>
      <vt:lpstr>React native app</vt:lpstr>
      <vt:lpstr>State management non-strategies</vt:lpstr>
      <vt:lpstr>Component pattern</vt:lpstr>
      <vt:lpstr>Updating strategies</vt:lpstr>
      <vt:lpstr>React.Component internal state management</vt:lpstr>
      <vt:lpstr>Redux application state management</vt:lpstr>
      <vt:lpstr>coding session #1</vt:lpstr>
      <vt:lpstr>coding session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&amp; React Native</dc:title>
  <cp:lastModifiedBy>Santiago Elustondo (c)</cp:lastModifiedBy>
  <cp:revision>10</cp:revision>
  <cp:lastPrinted>2019-02-08T16:30:12Z</cp:lastPrinted>
  <dcterms:modified xsi:type="dcterms:W3CDTF">2019-02-08T16:54:01Z</dcterms:modified>
</cp:coreProperties>
</file>