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  <p:sldMasterId id="214748369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y="5143500" cx="9144000"/>
  <p:notesSz cx="6858000" cy="9144000"/>
  <p:embeddedFontLst>
    <p:embeddedFont>
      <p:font typeface="Rubik"/>
      <p:regular r:id="rId36"/>
      <p:bold r:id="rId37"/>
      <p:italic r:id="rId38"/>
      <p:boldItalic r:id="rId39"/>
    </p:embeddedFont>
    <p:embeddedFont>
      <p:font typeface="Rajdhani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81CF2B-CE5B-474C-A362-900BA1648920}">
  <a:tblStyle styleId="{E081CF2B-CE5B-474C-A362-900BA16489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jdhani-regular.fntdata"/><Relationship Id="rId20" Type="http://schemas.openxmlformats.org/officeDocument/2006/relationships/slide" Target="slides/slide12.xml"/><Relationship Id="rId42" Type="http://schemas.openxmlformats.org/officeDocument/2006/relationships/font" Target="fonts/OpenSans-regular.fntdata"/><Relationship Id="rId41" Type="http://schemas.openxmlformats.org/officeDocument/2006/relationships/font" Target="fonts/Rajdhani-bold.fntdata"/><Relationship Id="rId22" Type="http://schemas.openxmlformats.org/officeDocument/2006/relationships/slide" Target="slides/slide14.xml"/><Relationship Id="rId44" Type="http://schemas.openxmlformats.org/officeDocument/2006/relationships/font" Target="fonts/OpenSans-italic.fntdata"/><Relationship Id="rId21" Type="http://schemas.openxmlformats.org/officeDocument/2006/relationships/slide" Target="slides/slide13.xml"/><Relationship Id="rId43" Type="http://schemas.openxmlformats.org/officeDocument/2006/relationships/font" Target="fonts/OpenSans-bold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Rubik-bold.fntdata"/><Relationship Id="rId14" Type="http://schemas.openxmlformats.org/officeDocument/2006/relationships/slide" Target="slides/slide6.xml"/><Relationship Id="rId36" Type="http://schemas.openxmlformats.org/officeDocument/2006/relationships/font" Target="fonts/Rubik-regular.fntdata"/><Relationship Id="rId17" Type="http://schemas.openxmlformats.org/officeDocument/2006/relationships/slide" Target="slides/slide9.xml"/><Relationship Id="rId39" Type="http://schemas.openxmlformats.org/officeDocument/2006/relationships/font" Target="fonts/Rubik-boldItalic.fntdata"/><Relationship Id="rId16" Type="http://schemas.openxmlformats.org/officeDocument/2006/relationships/slide" Target="slides/slide8.xml"/><Relationship Id="rId38" Type="http://schemas.openxmlformats.org/officeDocument/2006/relationships/font" Target="fonts/Rubik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ef3882d8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2ef3882d8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e7022ba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e7022ba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2897897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2897897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cde4ed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cde4ed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67b817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67b817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e967b81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e967b81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e967b817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e967b817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967b817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e967b817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2897897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2897897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cde4ed4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cde4ed4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e967b81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e967b81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e7022ba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e7022ba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e967b817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e967b817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b7f4032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b7f4032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b7f4032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b7f4032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e967b817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e967b817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e967b817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e967b817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2ef3882d8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2ef3882d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e299b79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e299b79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262f27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262f27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2897897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2897897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cde4ed4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cde4ed4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e967b81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e967b81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e967b8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e967b8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e967b81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e967b81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6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9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9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26" name="Google Shape;1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4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44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Técnicas de prueba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3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30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/>
          <p:nvPr/>
        </p:nvSpPr>
        <p:spPr>
          <a:xfrm>
            <a:off x="7465651" y="-794825"/>
            <a:ext cx="917100" cy="1791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51" y="0"/>
            <a:ext cx="1051701" cy="105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5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de Prueba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4"/>
          <p:cNvSpPr txBox="1"/>
          <p:nvPr/>
        </p:nvSpPr>
        <p:spPr>
          <a:xfrm>
            <a:off x="541050" y="433300"/>
            <a:ext cx="7707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¿Cómo aplicamos la técnica?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54"/>
          <p:cNvSpPr txBox="1"/>
          <p:nvPr/>
        </p:nvSpPr>
        <p:spPr>
          <a:xfrm>
            <a:off x="1172500" y="1724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Partición Válida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5" name="Google Shape;205;p54"/>
          <p:cNvCxnSpPr/>
          <p:nvPr/>
        </p:nvCxnSpPr>
        <p:spPr>
          <a:xfrm flipH="1" rot="10800000">
            <a:off x="1009650" y="3174050"/>
            <a:ext cx="69192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54"/>
          <p:cNvCxnSpPr>
            <a:endCxn id="207" idx="0"/>
          </p:cNvCxnSpPr>
          <p:nvPr/>
        </p:nvCxnSpPr>
        <p:spPr>
          <a:xfrm flipH="1">
            <a:off x="3137075" y="2421675"/>
            <a:ext cx="5400" cy="12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54"/>
          <p:cNvCxnSpPr/>
          <p:nvPr/>
        </p:nvCxnSpPr>
        <p:spPr>
          <a:xfrm flipH="1">
            <a:off x="5265125" y="2421675"/>
            <a:ext cx="11100" cy="12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54"/>
          <p:cNvCxnSpPr/>
          <p:nvPr/>
        </p:nvCxnSpPr>
        <p:spPr>
          <a:xfrm flipH="1">
            <a:off x="1014525" y="2421775"/>
            <a:ext cx="7500" cy="123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54"/>
          <p:cNvSpPr txBox="1"/>
          <p:nvPr/>
        </p:nvSpPr>
        <p:spPr>
          <a:xfrm>
            <a:off x="876125" y="3643575"/>
            <a:ext cx="4071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54"/>
          <p:cNvSpPr txBox="1"/>
          <p:nvPr/>
        </p:nvSpPr>
        <p:spPr>
          <a:xfrm>
            <a:off x="7423350" y="3212575"/>
            <a:ext cx="825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Años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54"/>
          <p:cNvSpPr txBox="1"/>
          <p:nvPr/>
        </p:nvSpPr>
        <p:spPr>
          <a:xfrm>
            <a:off x="4983275" y="3643575"/>
            <a:ext cx="7863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54"/>
          <p:cNvSpPr txBox="1"/>
          <p:nvPr/>
        </p:nvSpPr>
        <p:spPr>
          <a:xfrm>
            <a:off x="2933525" y="3643575"/>
            <a:ext cx="4071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54"/>
          <p:cNvSpPr txBox="1"/>
          <p:nvPr/>
        </p:nvSpPr>
        <p:spPr>
          <a:xfrm>
            <a:off x="3306100" y="1724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Partición Válida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54"/>
          <p:cNvSpPr txBox="1"/>
          <p:nvPr/>
        </p:nvSpPr>
        <p:spPr>
          <a:xfrm>
            <a:off x="5439700" y="1724550"/>
            <a:ext cx="2311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Partición </a:t>
            </a:r>
            <a:r>
              <a:rPr b="1" lang="es" sz="1600" u="sng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No Válida</a:t>
            </a:r>
            <a:endParaRPr b="1" sz="1600" u="sng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54"/>
          <p:cNvSpPr txBox="1"/>
          <p:nvPr/>
        </p:nvSpPr>
        <p:spPr>
          <a:xfrm>
            <a:off x="1153213" y="2486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100% Descuento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54"/>
          <p:cNvSpPr txBox="1"/>
          <p:nvPr/>
        </p:nvSpPr>
        <p:spPr>
          <a:xfrm>
            <a:off x="3306100" y="2486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% Descuento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54"/>
          <p:cNvSpPr txBox="1"/>
          <p:nvPr/>
        </p:nvSpPr>
        <p:spPr>
          <a:xfrm>
            <a:off x="5592100" y="2486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Black friday N/A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8" name="Google Shape;218;p54"/>
          <p:cNvCxnSpPr/>
          <p:nvPr/>
        </p:nvCxnSpPr>
        <p:spPr>
          <a:xfrm>
            <a:off x="17383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54"/>
          <p:cNvSpPr txBox="1"/>
          <p:nvPr/>
        </p:nvSpPr>
        <p:spPr>
          <a:xfrm>
            <a:off x="1575350" y="3419575"/>
            <a:ext cx="268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0" name="Google Shape;220;p54"/>
          <p:cNvCxnSpPr/>
          <p:nvPr/>
        </p:nvCxnSpPr>
        <p:spPr>
          <a:xfrm>
            <a:off x="66151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54"/>
          <p:cNvSpPr txBox="1"/>
          <p:nvPr/>
        </p:nvSpPr>
        <p:spPr>
          <a:xfrm>
            <a:off x="6375950" y="3419575"/>
            <a:ext cx="54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2" name="Google Shape;222;p54"/>
          <p:cNvCxnSpPr/>
          <p:nvPr/>
        </p:nvCxnSpPr>
        <p:spPr>
          <a:xfrm>
            <a:off x="43291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54"/>
          <p:cNvSpPr txBox="1"/>
          <p:nvPr/>
        </p:nvSpPr>
        <p:spPr>
          <a:xfrm>
            <a:off x="4166150" y="3419575"/>
            <a:ext cx="268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5"/>
          <p:cNvSpPr txBox="1"/>
          <p:nvPr/>
        </p:nvSpPr>
        <p:spPr>
          <a:xfrm>
            <a:off x="3381150" y="1419000"/>
            <a:ext cx="5210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Análisis de valores límites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9" name="Google Shape;229;p55"/>
          <p:cNvSpPr txBox="1"/>
          <p:nvPr/>
        </p:nvSpPr>
        <p:spPr>
          <a:xfrm>
            <a:off x="2511803" y="21193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0" name="Google Shape;230;p55"/>
          <p:cNvSpPr/>
          <p:nvPr/>
        </p:nvSpPr>
        <p:spPr>
          <a:xfrm>
            <a:off x="3209850" y="20649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6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Análisis de valores límites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6" name="Google Shape;236;p56"/>
          <p:cNvSpPr txBox="1"/>
          <p:nvPr/>
        </p:nvSpPr>
        <p:spPr>
          <a:xfrm>
            <a:off x="641550" y="1405275"/>
            <a:ext cx="8018400" cy="3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una extensión de la técnica de partición de equivalencia que solo se puede usar cuando la partición está ordenada, y consiste en datos numéricos o secuenciales. 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425" y="2294400"/>
            <a:ext cx="3574850" cy="2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7"/>
          <p:cNvSpPr txBox="1"/>
          <p:nvPr/>
        </p:nvSpPr>
        <p:spPr>
          <a:xfrm>
            <a:off x="628875" y="1444175"/>
            <a:ext cx="77076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Veamos un ejemplo de cómo aplicar la</a:t>
            </a:r>
            <a:b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técnica de Análisis de valores límites</a:t>
            </a:r>
            <a:b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b="1" lang="es" sz="16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(continuación del ejemplo de Black Friday)</a:t>
            </a:r>
            <a:endParaRPr b="1" sz="16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27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9"/>
          <p:cNvSpPr txBox="1"/>
          <p:nvPr/>
        </p:nvSpPr>
        <p:spPr>
          <a:xfrm>
            <a:off x="1172500" y="1724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Partición válida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59"/>
          <p:cNvCxnSpPr/>
          <p:nvPr/>
        </p:nvCxnSpPr>
        <p:spPr>
          <a:xfrm flipH="1" rot="10800000">
            <a:off x="1009650" y="3174050"/>
            <a:ext cx="69192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59"/>
          <p:cNvCxnSpPr>
            <a:endCxn id="255" idx="0"/>
          </p:cNvCxnSpPr>
          <p:nvPr/>
        </p:nvCxnSpPr>
        <p:spPr>
          <a:xfrm flipH="1">
            <a:off x="3137075" y="2421675"/>
            <a:ext cx="5400" cy="12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59"/>
          <p:cNvCxnSpPr/>
          <p:nvPr/>
        </p:nvCxnSpPr>
        <p:spPr>
          <a:xfrm flipH="1">
            <a:off x="5265125" y="2421675"/>
            <a:ext cx="11100" cy="12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59"/>
          <p:cNvCxnSpPr/>
          <p:nvPr/>
        </p:nvCxnSpPr>
        <p:spPr>
          <a:xfrm>
            <a:off x="1010925" y="2432875"/>
            <a:ext cx="3600" cy="122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59"/>
          <p:cNvSpPr txBox="1"/>
          <p:nvPr/>
        </p:nvSpPr>
        <p:spPr>
          <a:xfrm>
            <a:off x="876125" y="3643575"/>
            <a:ext cx="4071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59"/>
          <p:cNvSpPr txBox="1"/>
          <p:nvPr/>
        </p:nvSpPr>
        <p:spPr>
          <a:xfrm>
            <a:off x="7423350" y="3212575"/>
            <a:ext cx="825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Años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59"/>
          <p:cNvSpPr txBox="1"/>
          <p:nvPr/>
        </p:nvSpPr>
        <p:spPr>
          <a:xfrm>
            <a:off x="4983275" y="3643575"/>
            <a:ext cx="7863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59"/>
          <p:cNvSpPr txBox="1"/>
          <p:nvPr/>
        </p:nvSpPr>
        <p:spPr>
          <a:xfrm>
            <a:off x="2933525" y="3643575"/>
            <a:ext cx="4071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59"/>
          <p:cNvSpPr txBox="1"/>
          <p:nvPr/>
        </p:nvSpPr>
        <p:spPr>
          <a:xfrm>
            <a:off x="3306100" y="1724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Partición válida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9"/>
          <p:cNvSpPr txBox="1"/>
          <p:nvPr/>
        </p:nvSpPr>
        <p:spPr>
          <a:xfrm>
            <a:off x="5439700" y="1724550"/>
            <a:ext cx="2311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Partición </a:t>
            </a:r>
            <a:r>
              <a:rPr b="1" lang="es" sz="1600" u="sng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1" lang="es" sz="1600" u="sng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o válida</a:t>
            </a:r>
            <a:endParaRPr b="1" sz="1600" u="sng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59"/>
          <p:cNvSpPr txBox="1"/>
          <p:nvPr/>
        </p:nvSpPr>
        <p:spPr>
          <a:xfrm>
            <a:off x="1172500" y="2486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100% Descuento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59"/>
          <p:cNvSpPr txBox="1"/>
          <p:nvPr/>
        </p:nvSpPr>
        <p:spPr>
          <a:xfrm>
            <a:off x="3306100" y="2486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15% Descuento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59"/>
          <p:cNvSpPr txBox="1"/>
          <p:nvPr/>
        </p:nvSpPr>
        <p:spPr>
          <a:xfrm>
            <a:off x="5592100" y="2486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Black friday N/A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9"/>
          <p:cNvCxnSpPr/>
          <p:nvPr/>
        </p:nvCxnSpPr>
        <p:spPr>
          <a:xfrm>
            <a:off x="17383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59"/>
          <p:cNvSpPr txBox="1"/>
          <p:nvPr/>
        </p:nvSpPr>
        <p:spPr>
          <a:xfrm>
            <a:off x="1575350" y="3419575"/>
            <a:ext cx="268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8" name="Google Shape;268;p59"/>
          <p:cNvCxnSpPr/>
          <p:nvPr/>
        </p:nvCxnSpPr>
        <p:spPr>
          <a:xfrm>
            <a:off x="66151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59"/>
          <p:cNvSpPr txBox="1"/>
          <p:nvPr/>
        </p:nvSpPr>
        <p:spPr>
          <a:xfrm>
            <a:off x="6375950" y="3419575"/>
            <a:ext cx="54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0" name="Google Shape;270;p59"/>
          <p:cNvCxnSpPr/>
          <p:nvPr/>
        </p:nvCxnSpPr>
        <p:spPr>
          <a:xfrm>
            <a:off x="43291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59"/>
          <p:cNvSpPr txBox="1"/>
          <p:nvPr/>
        </p:nvSpPr>
        <p:spPr>
          <a:xfrm>
            <a:off x="4166150" y="3419575"/>
            <a:ext cx="268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9"/>
          <p:cNvSpPr/>
          <p:nvPr/>
        </p:nvSpPr>
        <p:spPr>
          <a:xfrm>
            <a:off x="2810600" y="2788375"/>
            <a:ext cx="660000" cy="7665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9"/>
          <p:cNvSpPr/>
          <p:nvPr/>
        </p:nvSpPr>
        <p:spPr>
          <a:xfrm>
            <a:off x="4944200" y="2788375"/>
            <a:ext cx="660000" cy="7665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9"/>
          <p:cNvSpPr txBox="1"/>
          <p:nvPr/>
        </p:nvSpPr>
        <p:spPr>
          <a:xfrm>
            <a:off x="541050" y="433300"/>
            <a:ext cx="7707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¿Cómo aplicamos la técnica?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5" name="Google Shape;275;p59"/>
          <p:cNvSpPr/>
          <p:nvPr/>
        </p:nvSpPr>
        <p:spPr>
          <a:xfrm>
            <a:off x="677000" y="2788375"/>
            <a:ext cx="660000" cy="7665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0"/>
          <p:cNvSpPr txBox="1"/>
          <p:nvPr/>
        </p:nvSpPr>
        <p:spPr>
          <a:xfrm>
            <a:off x="1172500" y="1724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Partición válida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1" name="Google Shape;281;p60"/>
          <p:cNvCxnSpPr/>
          <p:nvPr/>
        </p:nvCxnSpPr>
        <p:spPr>
          <a:xfrm flipH="1" rot="10800000">
            <a:off x="1009650" y="3174050"/>
            <a:ext cx="69192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60"/>
          <p:cNvCxnSpPr>
            <a:endCxn id="283" idx="0"/>
          </p:cNvCxnSpPr>
          <p:nvPr/>
        </p:nvCxnSpPr>
        <p:spPr>
          <a:xfrm flipH="1">
            <a:off x="3137075" y="2421675"/>
            <a:ext cx="5400" cy="12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60"/>
          <p:cNvCxnSpPr/>
          <p:nvPr/>
        </p:nvCxnSpPr>
        <p:spPr>
          <a:xfrm flipH="1">
            <a:off x="5265125" y="2421675"/>
            <a:ext cx="11100" cy="12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60"/>
          <p:cNvCxnSpPr/>
          <p:nvPr/>
        </p:nvCxnSpPr>
        <p:spPr>
          <a:xfrm>
            <a:off x="1010925" y="2432875"/>
            <a:ext cx="3600" cy="122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60"/>
          <p:cNvSpPr txBox="1"/>
          <p:nvPr/>
        </p:nvSpPr>
        <p:spPr>
          <a:xfrm>
            <a:off x="876125" y="3643575"/>
            <a:ext cx="4071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60"/>
          <p:cNvSpPr txBox="1"/>
          <p:nvPr/>
        </p:nvSpPr>
        <p:spPr>
          <a:xfrm>
            <a:off x="7423350" y="3212575"/>
            <a:ext cx="825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Años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60"/>
          <p:cNvSpPr txBox="1"/>
          <p:nvPr/>
        </p:nvSpPr>
        <p:spPr>
          <a:xfrm>
            <a:off x="4983275" y="3643575"/>
            <a:ext cx="7863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60"/>
          <p:cNvSpPr txBox="1"/>
          <p:nvPr/>
        </p:nvSpPr>
        <p:spPr>
          <a:xfrm>
            <a:off x="2933525" y="3643575"/>
            <a:ext cx="4071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60"/>
          <p:cNvSpPr txBox="1"/>
          <p:nvPr/>
        </p:nvSpPr>
        <p:spPr>
          <a:xfrm>
            <a:off x="3306100" y="1724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Partición válida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60"/>
          <p:cNvSpPr txBox="1"/>
          <p:nvPr/>
        </p:nvSpPr>
        <p:spPr>
          <a:xfrm>
            <a:off x="5439700" y="1724550"/>
            <a:ext cx="2311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Partición </a:t>
            </a:r>
            <a:r>
              <a:rPr b="1" lang="es" sz="1600" u="sng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1" lang="es" sz="1600" u="sng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o válida</a:t>
            </a:r>
            <a:endParaRPr b="1" sz="1600" u="sng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60"/>
          <p:cNvSpPr txBox="1"/>
          <p:nvPr/>
        </p:nvSpPr>
        <p:spPr>
          <a:xfrm>
            <a:off x="1172500" y="2486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100% Descuento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60"/>
          <p:cNvSpPr txBox="1"/>
          <p:nvPr/>
        </p:nvSpPr>
        <p:spPr>
          <a:xfrm>
            <a:off x="3306100" y="2486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15% Descuento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60"/>
          <p:cNvSpPr txBox="1"/>
          <p:nvPr/>
        </p:nvSpPr>
        <p:spPr>
          <a:xfrm>
            <a:off x="5592100" y="2486550"/>
            <a:ext cx="2021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Black friday N/A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4" name="Google Shape;294;p60"/>
          <p:cNvCxnSpPr/>
          <p:nvPr/>
        </p:nvCxnSpPr>
        <p:spPr>
          <a:xfrm>
            <a:off x="17383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60"/>
          <p:cNvSpPr txBox="1"/>
          <p:nvPr/>
        </p:nvSpPr>
        <p:spPr>
          <a:xfrm>
            <a:off x="1575350" y="3419575"/>
            <a:ext cx="268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6" name="Google Shape;296;p60"/>
          <p:cNvCxnSpPr/>
          <p:nvPr/>
        </p:nvCxnSpPr>
        <p:spPr>
          <a:xfrm>
            <a:off x="66151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60"/>
          <p:cNvSpPr txBox="1"/>
          <p:nvPr/>
        </p:nvSpPr>
        <p:spPr>
          <a:xfrm>
            <a:off x="6375950" y="3419575"/>
            <a:ext cx="54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8" name="Google Shape;298;p60"/>
          <p:cNvCxnSpPr/>
          <p:nvPr/>
        </p:nvCxnSpPr>
        <p:spPr>
          <a:xfrm>
            <a:off x="43291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60"/>
          <p:cNvSpPr txBox="1"/>
          <p:nvPr/>
        </p:nvSpPr>
        <p:spPr>
          <a:xfrm>
            <a:off x="4166150" y="3419575"/>
            <a:ext cx="268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60"/>
          <p:cNvSpPr txBox="1"/>
          <p:nvPr/>
        </p:nvSpPr>
        <p:spPr>
          <a:xfrm>
            <a:off x="541050" y="433300"/>
            <a:ext cx="7707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¿Cómo aplicamos la técnica?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301" name="Google Shape;301;p60"/>
          <p:cNvCxnSpPr/>
          <p:nvPr/>
        </p:nvCxnSpPr>
        <p:spPr>
          <a:xfrm>
            <a:off x="28051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60"/>
          <p:cNvSpPr txBox="1"/>
          <p:nvPr/>
        </p:nvSpPr>
        <p:spPr>
          <a:xfrm>
            <a:off x="2642150" y="3419575"/>
            <a:ext cx="268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 sz="2000">
              <a:solidFill>
                <a:srgbClr val="00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3" name="Google Shape;303;p60"/>
          <p:cNvCxnSpPr/>
          <p:nvPr/>
        </p:nvCxnSpPr>
        <p:spPr>
          <a:xfrm>
            <a:off x="34147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60"/>
          <p:cNvSpPr txBox="1"/>
          <p:nvPr/>
        </p:nvSpPr>
        <p:spPr>
          <a:xfrm>
            <a:off x="3251750" y="3419575"/>
            <a:ext cx="268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b="1" sz="2000">
              <a:solidFill>
                <a:srgbClr val="00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60"/>
          <p:cNvCxnSpPr/>
          <p:nvPr/>
        </p:nvCxnSpPr>
        <p:spPr>
          <a:xfrm>
            <a:off x="47863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60"/>
          <p:cNvSpPr txBox="1"/>
          <p:nvPr/>
        </p:nvSpPr>
        <p:spPr>
          <a:xfrm>
            <a:off x="4573250" y="3419575"/>
            <a:ext cx="54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1" sz="2000">
              <a:solidFill>
                <a:srgbClr val="00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7" name="Google Shape;307;p60"/>
          <p:cNvCxnSpPr/>
          <p:nvPr/>
        </p:nvCxnSpPr>
        <p:spPr>
          <a:xfrm>
            <a:off x="56245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60"/>
          <p:cNvSpPr txBox="1"/>
          <p:nvPr/>
        </p:nvSpPr>
        <p:spPr>
          <a:xfrm>
            <a:off x="5385350" y="3419575"/>
            <a:ext cx="54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b="1" sz="2000">
              <a:solidFill>
                <a:srgbClr val="00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9" name="Google Shape;309;p60"/>
          <p:cNvCxnSpPr/>
          <p:nvPr/>
        </p:nvCxnSpPr>
        <p:spPr>
          <a:xfrm>
            <a:off x="1357325" y="3181350"/>
            <a:ext cx="0" cy="281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60"/>
          <p:cNvSpPr txBox="1"/>
          <p:nvPr/>
        </p:nvSpPr>
        <p:spPr>
          <a:xfrm>
            <a:off x="1194350" y="3419575"/>
            <a:ext cx="268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2000">
              <a:solidFill>
                <a:srgbClr val="00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/>
        </p:nvSpPr>
        <p:spPr>
          <a:xfrm>
            <a:off x="3457350" y="1342800"/>
            <a:ext cx="405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Tablas de decisión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6" name="Google Shape;316;p61"/>
          <p:cNvSpPr txBox="1"/>
          <p:nvPr/>
        </p:nvSpPr>
        <p:spPr>
          <a:xfrm>
            <a:off x="2588003" y="20431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7" name="Google Shape;317;p61"/>
          <p:cNvSpPr/>
          <p:nvPr/>
        </p:nvSpPr>
        <p:spPr>
          <a:xfrm>
            <a:off x="3286050" y="19887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Tablas de decisión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3" name="Google Shape;323;p62"/>
          <p:cNvSpPr txBox="1"/>
          <p:nvPr/>
        </p:nvSpPr>
        <p:spPr>
          <a:xfrm>
            <a:off x="641550" y="1245450"/>
            <a:ext cx="75066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Esta técnica se utiliza para pruebas combinatorias, formadas por reglas de negocio complejas que un sistema debe implementar.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925" y="2173850"/>
            <a:ext cx="5820150" cy="21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3"/>
          <p:cNvSpPr txBox="1"/>
          <p:nvPr/>
        </p:nvSpPr>
        <p:spPr>
          <a:xfrm>
            <a:off x="628875" y="1444175"/>
            <a:ext cx="77076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Veamos un ejemplo de cómo aplicar la</a:t>
            </a:r>
            <a:b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técnica de Tabla de decisión</a:t>
            </a:r>
            <a:endParaRPr b="1" sz="16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6"/>
          <p:cNvSpPr txBox="1"/>
          <p:nvPr/>
        </p:nvSpPr>
        <p:spPr>
          <a:xfrm>
            <a:off x="3646725" y="742475"/>
            <a:ext cx="4757100" cy="3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Caja negra vs caja blanca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Partición de equivalencia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Análisis de valores límites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Tablas de decisión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Transición de estados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2" name="Google Shape;152;p46"/>
          <p:cNvSpPr txBox="1"/>
          <p:nvPr/>
        </p:nvSpPr>
        <p:spPr>
          <a:xfrm>
            <a:off x="1355475" y="2028394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Agenda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3" name="Google Shape;153;p46"/>
          <p:cNvCxnSpPr/>
          <p:nvPr/>
        </p:nvCxnSpPr>
        <p:spPr>
          <a:xfrm flipH="1">
            <a:off x="3364150" y="11045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4"/>
          <p:cNvSpPr txBox="1"/>
          <p:nvPr/>
        </p:nvSpPr>
        <p:spPr>
          <a:xfrm>
            <a:off x="541050" y="433300"/>
            <a:ext cx="7707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¿Cómo aplicamos la técnica?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178" y="1588600"/>
            <a:ext cx="5391635" cy="30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/>
        </p:nvSpPr>
        <p:spPr>
          <a:xfrm>
            <a:off x="541050" y="433300"/>
            <a:ext cx="7707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¿Cómo aplicamos la técnica?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 rotWithShape="1">
          <a:blip r:embed="rId3">
            <a:alphaModFix/>
          </a:blip>
          <a:srcRect b="22118" l="59882" r="9215" t="0"/>
          <a:stretch/>
        </p:blipFill>
        <p:spPr>
          <a:xfrm>
            <a:off x="6920100" y="1386474"/>
            <a:ext cx="1971875" cy="2795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65"/>
          <p:cNvGraphicFramePr/>
          <p:nvPr/>
        </p:nvGraphicFramePr>
        <p:xfrm>
          <a:off x="816575" y="171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{E081CF2B-CE5B-474C-A362-900BA1648920}</a:tableStyleId>
              </a:tblPr>
              <a:tblGrid>
                <a:gridCol w="1971875"/>
              </a:tblGrid>
              <a:tr h="35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Condiciones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Online ID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Password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2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cciones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 OK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3" name="Google Shape;343;p65"/>
          <p:cNvGraphicFramePr/>
          <p:nvPr/>
        </p:nvGraphicFramePr>
        <p:xfrm>
          <a:off x="2788450" y="171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{E081CF2B-CE5B-474C-A362-900BA1648920}</a:tableStyleId>
              </a:tblPr>
              <a:tblGrid>
                <a:gridCol w="751850"/>
              </a:tblGrid>
              <a:tr h="426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1</a:t>
                      </a:r>
                      <a:endParaRPr b="1" sz="9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4" name="Google Shape;344;p65"/>
          <p:cNvGraphicFramePr/>
          <p:nvPr/>
        </p:nvGraphicFramePr>
        <p:xfrm>
          <a:off x="3550450" y="171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{E081CF2B-CE5B-474C-A362-900BA1648920}</a:tableStyleId>
              </a:tblPr>
              <a:tblGrid>
                <a:gridCol w="751850"/>
              </a:tblGrid>
              <a:tr h="426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2</a:t>
                      </a:r>
                      <a:endParaRPr b="1" sz="9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5" name="Google Shape;345;p65"/>
          <p:cNvGraphicFramePr/>
          <p:nvPr/>
        </p:nvGraphicFramePr>
        <p:xfrm>
          <a:off x="4312450" y="171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{E081CF2B-CE5B-474C-A362-900BA1648920}</a:tableStyleId>
              </a:tblPr>
              <a:tblGrid>
                <a:gridCol w="751850"/>
              </a:tblGrid>
              <a:tr h="426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3</a:t>
                      </a:r>
                      <a:endParaRPr b="1" sz="9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6" name="Google Shape;346;p65"/>
          <p:cNvGraphicFramePr/>
          <p:nvPr/>
        </p:nvGraphicFramePr>
        <p:xfrm>
          <a:off x="5074450" y="171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{E081CF2B-CE5B-474C-A362-900BA1648920}</a:tableStyleId>
              </a:tblPr>
              <a:tblGrid>
                <a:gridCol w="751850"/>
              </a:tblGrid>
              <a:tr h="426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r>
                        <a:rPr b="1" lang="es" sz="11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4</a:t>
                      </a:r>
                      <a:endParaRPr b="1" sz="9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6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Transición de estados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2" name="Google Shape;352;p6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3" name="Google Shape;353;p6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7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Transición de estados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9" name="Google Shape;359;p67"/>
          <p:cNvSpPr txBox="1"/>
          <p:nvPr/>
        </p:nvSpPr>
        <p:spPr>
          <a:xfrm>
            <a:off x="656400" y="1208325"/>
            <a:ext cx="75066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 diagrama de transición de estado muestra los posibles estados del software, así como la forma en que el software entra, sale y realiza las transiciones entre estados.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0" name="Google Shape;360;p67"/>
          <p:cNvPicPr preferRelativeResize="0"/>
          <p:nvPr/>
        </p:nvPicPr>
        <p:blipFill rotWithShape="1">
          <a:blip r:embed="rId3">
            <a:alphaModFix/>
          </a:blip>
          <a:srcRect b="0" l="5259" r="5598" t="53049"/>
          <a:stretch/>
        </p:blipFill>
        <p:spPr>
          <a:xfrm>
            <a:off x="718200" y="2571760"/>
            <a:ext cx="7707599" cy="202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8"/>
          <p:cNvSpPr txBox="1"/>
          <p:nvPr/>
        </p:nvSpPr>
        <p:spPr>
          <a:xfrm>
            <a:off x="628875" y="1444175"/>
            <a:ext cx="77076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Veamos un ejemplo de cómo aplicar la</a:t>
            </a:r>
            <a:b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técnica de 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Transición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de estados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(continuación del ejemplo de aplicativo bancario)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9"/>
          <p:cNvSpPr txBox="1"/>
          <p:nvPr/>
        </p:nvSpPr>
        <p:spPr>
          <a:xfrm>
            <a:off x="683600" y="1854725"/>
            <a:ext cx="37662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¿Cómo aplicamos</a:t>
            </a:r>
            <a:b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la técnica?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71" name="Google Shape;37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200" y="52850"/>
            <a:ext cx="3643775" cy="48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1"/>
          <p:cNvSpPr txBox="1"/>
          <p:nvPr/>
        </p:nvSpPr>
        <p:spPr>
          <a:xfrm>
            <a:off x="114300" y="444300"/>
            <a:ext cx="48450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Resuelto e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jercicio Kahoot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381" name="Google Shape;381;p71"/>
          <p:cNvCxnSpPr/>
          <p:nvPr/>
        </p:nvCxnSpPr>
        <p:spPr>
          <a:xfrm flipH="1" rot="10800000">
            <a:off x="38100" y="3181275"/>
            <a:ext cx="5619900" cy="477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71"/>
          <p:cNvCxnSpPr/>
          <p:nvPr/>
        </p:nvCxnSpPr>
        <p:spPr>
          <a:xfrm>
            <a:off x="1365425" y="2381250"/>
            <a:ext cx="192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71"/>
          <p:cNvSpPr txBox="1"/>
          <p:nvPr/>
        </p:nvSpPr>
        <p:spPr>
          <a:xfrm>
            <a:off x="1070675" y="3410025"/>
            <a:ext cx="7233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3000</a:t>
            </a:r>
            <a:endParaRPr b="1"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71"/>
          <p:cNvSpPr txBox="1"/>
          <p:nvPr/>
        </p:nvSpPr>
        <p:spPr>
          <a:xfrm>
            <a:off x="2337425" y="3410025"/>
            <a:ext cx="675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4500</a:t>
            </a:r>
            <a:endParaRPr b="1"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71"/>
          <p:cNvSpPr txBox="1"/>
          <p:nvPr/>
        </p:nvSpPr>
        <p:spPr>
          <a:xfrm>
            <a:off x="3651425" y="3410025"/>
            <a:ext cx="895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32.500</a:t>
            </a:r>
            <a:endParaRPr b="1"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71"/>
          <p:cNvSpPr txBox="1"/>
          <p:nvPr/>
        </p:nvSpPr>
        <p:spPr>
          <a:xfrm>
            <a:off x="1598125" y="2463619"/>
            <a:ext cx="675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10%</a:t>
            </a:r>
            <a:endParaRPr b="1" sz="15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7" name="Google Shape;387;p71"/>
          <p:cNvCxnSpPr/>
          <p:nvPr/>
        </p:nvCxnSpPr>
        <p:spPr>
          <a:xfrm>
            <a:off x="2584625" y="2381250"/>
            <a:ext cx="192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71"/>
          <p:cNvCxnSpPr/>
          <p:nvPr/>
        </p:nvCxnSpPr>
        <p:spPr>
          <a:xfrm>
            <a:off x="4032425" y="2381250"/>
            <a:ext cx="192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71"/>
          <p:cNvSpPr txBox="1"/>
          <p:nvPr/>
        </p:nvSpPr>
        <p:spPr>
          <a:xfrm>
            <a:off x="2893525" y="2463619"/>
            <a:ext cx="675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16%</a:t>
            </a:r>
            <a:endParaRPr b="1" sz="15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71"/>
          <p:cNvSpPr txBox="1"/>
          <p:nvPr/>
        </p:nvSpPr>
        <p:spPr>
          <a:xfrm>
            <a:off x="4354975" y="2463619"/>
            <a:ext cx="675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35%</a:t>
            </a:r>
            <a:endParaRPr b="1" sz="15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1" name="Google Shape;391;p71"/>
          <p:cNvPicPr preferRelativeResize="0"/>
          <p:nvPr/>
        </p:nvPicPr>
        <p:blipFill rotWithShape="1">
          <a:blip r:embed="rId3">
            <a:alphaModFix/>
          </a:blip>
          <a:srcRect b="66382" l="0" r="0" t="0"/>
          <a:stretch/>
        </p:blipFill>
        <p:spPr>
          <a:xfrm>
            <a:off x="5572100" y="116300"/>
            <a:ext cx="3495676" cy="160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71"/>
          <p:cNvPicPr preferRelativeResize="0"/>
          <p:nvPr/>
        </p:nvPicPr>
        <p:blipFill rotWithShape="1">
          <a:blip r:embed="rId4">
            <a:alphaModFix/>
          </a:blip>
          <a:srcRect b="0" l="1555" r="0" t="0"/>
          <a:stretch/>
        </p:blipFill>
        <p:spPr>
          <a:xfrm>
            <a:off x="6143325" y="2417675"/>
            <a:ext cx="30006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5950" y="2571750"/>
            <a:ext cx="2991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1"/>
          <p:cNvSpPr txBox="1"/>
          <p:nvPr/>
        </p:nvSpPr>
        <p:spPr>
          <a:xfrm>
            <a:off x="4246175" y="1644475"/>
            <a:ext cx="895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P.Eq. 4</a:t>
            </a:r>
            <a:endParaRPr b="1" sz="15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71"/>
          <p:cNvSpPr txBox="1"/>
          <p:nvPr/>
        </p:nvSpPr>
        <p:spPr>
          <a:xfrm>
            <a:off x="2798375" y="1644475"/>
            <a:ext cx="895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P.Eq. 3</a:t>
            </a:r>
            <a:endParaRPr b="1" sz="15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71"/>
          <p:cNvSpPr txBox="1"/>
          <p:nvPr/>
        </p:nvSpPr>
        <p:spPr>
          <a:xfrm>
            <a:off x="283775" y="1644475"/>
            <a:ext cx="895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P.Eq. 1</a:t>
            </a:r>
            <a:endParaRPr b="1" sz="15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71"/>
          <p:cNvSpPr txBox="1"/>
          <p:nvPr/>
        </p:nvSpPr>
        <p:spPr>
          <a:xfrm>
            <a:off x="1502975" y="1644475"/>
            <a:ext cx="895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P.Eq. 2</a:t>
            </a:r>
            <a:endParaRPr b="1" sz="15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71"/>
          <p:cNvSpPr txBox="1"/>
          <p:nvPr/>
        </p:nvSpPr>
        <p:spPr>
          <a:xfrm>
            <a:off x="378925" y="2463619"/>
            <a:ext cx="675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N/A</a:t>
            </a:r>
            <a:endParaRPr b="1" sz="15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7"/>
          <p:cNvSpPr txBox="1"/>
          <p:nvPr/>
        </p:nvSpPr>
        <p:spPr>
          <a:xfrm>
            <a:off x="2771550" y="1342800"/>
            <a:ext cx="5308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Caja negra vs. caja blanca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47"/>
          <p:cNvSpPr txBox="1"/>
          <p:nvPr/>
        </p:nvSpPr>
        <p:spPr>
          <a:xfrm>
            <a:off x="1902203" y="20431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47"/>
          <p:cNvSpPr/>
          <p:nvPr/>
        </p:nvSpPr>
        <p:spPr>
          <a:xfrm>
            <a:off x="2600250" y="19887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8"/>
          <p:cNvSpPr txBox="1"/>
          <p:nvPr/>
        </p:nvSpPr>
        <p:spPr>
          <a:xfrm>
            <a:off x="733050" y="480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Caja negra vs. caja blanca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6" name="Google Shape;166;p48"/>
          <p:cNvSpPr txBox="1"/>
          <p:nvPr/>
        </p:nvSpPr>
        <p:spPr>
          <a:xfrm>
            <a:off x="215250" y="1300625"/>
            <a:ext cx="86838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48"/>
          <p:cNvGraphicFramePr/>
          <p:nvPr/>
        </p:nvGraphicFramePr>
        <p:xfrm>
          <a:off x="303075" y="1019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{E081CF2B-CE5B-474C-A362-900BA1648920}</a:tableStyleId>
              </a:tblPr>
              <a:tblGrid>
                <a:gridCol w="1437875"/>
                <a:gridCol w="3689900"/>
                <a:gridCol w="3380375"/>
              </a:tblGrid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Rubik"/>
                          <a:ea typeface="Rubik"/>
                          <a:cs typeface="Rubik"/>
                          <a:sym typeface="Rubik"/>
                        </a:rPr>
                        <a:t>Criterio de </a:t>
                      </a:r>
                      <a:r>
                        <a:rPr b="1" lang="es" sz="1200">
                          <a:latin typeface="Rubik"/>
                          <a:ea typeface="Rubik"/>
                          <a:cs typeface="Rubik"/>
                          <a:sym typeface="Rubik"/>
                        </a:rPr>
                        <a:t>Comparación</a:t>
                      </a:r>
                      <a:endParaRPr b="1" sz="12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Rubik"/>
                          <a:ea typeface="Rubik"/>
                          <a:cs typeface="Rubik"/>
                          <a:sym typeface="Rubik"/>
                        </a:rPr>
                        <a:t>Caja Negra</a:t>
                      </a:r>
                      <a:endParaRPr b="1" sz="12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Rubik"/>
                          <a:ea typeface="Rubik"/>
                          <a:cs typeface="Rubik"/>
                          <a:sym typeface="Rubik"/>
                        </a:rPr>
                        <a:t>Caja Blanca </a:t>
                      </a:r>
                      <a:endParaRPr b="1" sz="12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  <a:tr h="144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Base de prueba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ubik"/>
                        <a:buChar char="●"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Requisitos de software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ubik"/>
                        <a:buChar char="●"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Especificaciones 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ubik"/>
                        <a:buChar char="●"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Casos de uso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ubik"/>
                        <a:buChar char="●"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Historias de usuario </a:t>
                      </a:r>
                      <a:endParaRPr sz="12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ubik"/>
                        <a:buChar char="●"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Arquitectura de software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ubik"/>
                        <a:buChar char="●"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Diseño detallado de software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ubik"/>
                        <a:buChar char="●"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Cualquier otra fuente de información relacionada a la estructura de software </a:t>
                      </a:r>
                      <a:endParaRPr sz="12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90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Uso de Especificaciones de software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Son una fuente principal de consulta para el diseño de estos casos de prueba. </a:t>
                      </a:r>
                      <a:endParaRPr sz="12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ubik"/>
                          <a:ea typeface="Rubik"/>
                          <a:cs typeface="Rubik"/>
                          <a:sym typeface="Rubik"/>
                        </a:rPr>
                        <a:t>S</a:t>
                      </a:r>
                      <a:r>
                        <a:rPr lang="es" sz="1200">
                          <a:latin typeface="Rubik"/>
                          <a:ea typeface="Rubik"/>
                          <a:cs typeface="Rubik"/>
                          <a:sym typeface="Rubik"/>
                        </a:rPr>
                        <a:t>e utilizan a menudo como una fuente adicional de información para detectar el resultado esperado de los casos de prueba.</a:t>
                      </a:r>
                      <a:endParaRPr sz="12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Cobertura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Se mide en función de los elementos probados en la base de prueba y de la técnica aplicada a la base de prueba. 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</a:t>
                      </a:r>
                      <a:r>
                        <a:rPr lang="es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 mide en base a los elementos probados dentro de la estructura seleccionada —por ejemplo, el código o las interfaces—.</a:t>
                      </a:r>
                      <a:endParaRPr sz="12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9"/>
          <p:cNvSpPr txBox="1"/>
          <p:nvPr/>
        </p:nvSpPr>
        <p:spPr>
          <a:xfrm>
            <a:off x="3533550" y="1342800"/>
            <a:ext cx="3087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Partición de equivalencia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3" name="Google Shape;173;p49"/>
          <p:cNvSpPr txBox="1"/>
          <p:nvPr/>
        </p:nvSpPr>
        <p:spPr>
          <a:xfrm>
            <a:off x="2664203" y="20431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49"/>
          <p:cNvSpPr/>
          <p:nvPr/>
        </p:nvSpPr>
        <p:spPr>
          <a:xfrm>
            <a:off x="3362250" y="19887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0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Partición de equivalencia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0" name="Google Shape;180;p50"/>
          <p:cNvSpPr txBox="1"/>
          <p:nvPr/>
        </p:nvSpPr>
        <p:spPr>
          <a:xfrm>
            <a:off x="671225" y="1260300"/>
            <a:ext cx="75066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esta técnica se dividen los datos en particiones conocidas como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clases de equivalencia,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donde cada miembro de estas clases o particiones es procesado de la misma manera.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25" y="2278325"/>
            <a:ext cx="4945000" cy="22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 txBox="1"/>
          <p:nvPr/>
        </p:nvSpPr>
        <p:spPr>
          <a:xfrm>
            <a:off x="628875" y="1444175"/>
            <a:ext cx="77076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Veamos un ejemplo de cómo aplicar la</a:t>
            </a:r>
            <a:b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técnica de Partición de equivalencia.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52"/>
          <p:cNvGrpSpPr/>
          <p:nvPr/>
        </p:nvGrpSpPr>
        <p:grpSpPr>
          <a:xfrm>
            <a:off x="1928813" y="309563"/>
            <a:ext cx="5286375" cy="4524375"/>
            <a:chOff x="1928813" y="309563"/>
            <a:chExt cx="5286375" cy="4524375"/>
          </a:xfrm>
        </p:grpSpPr>
        <p:pic>
          <p:nvPicPr>
            <p:cNvPr id="192" name="Google Shape;192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28813" y="309563"/>
              <a:ext cx="5286375" cy="452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52"/>
            <p:cNvPicPr preferRelativeResize="0"/>
            <p:nvPr/>
          </p:nvPicPr>
          <p:blipFill rotWithShape="1">
            <a:blip r:embed="rId4">
              <a:alphaModFix/>
            </a:blip>
            <a:srcRect b="0" l="0" r="0" t="13164"/>
            <a:stretch/>
          </p:blipFill>
          <p:spPr>
            <a:xfrm>
              <a:off x="5181600" y="4519625"/>
              <a:ext cx="533400" cy="157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27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