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cc25ef21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cc25ef21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cc25ef21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cc25ef21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cc25ef21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cc25ef21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cc25ef21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cc25ef21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cc25ef21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cc25ef21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cc25ef21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cc25ef21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cc25ef21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cc25ef21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Mountain Ski Resort</a:t>
            </a:r>
            <a:endParaRPr/>
          </a:p>
        </p:txBody>
      </p:sp>
      <p:pic>
        <p:nvPicPr>
          <p:cNvPr id="87" name="Google Shape;87;p13"/>
          <p:cNvPicPr preferRelativeResize="0"/>
          <p:nvPr/>
        </p:nvPicPr>
        <p:blipFill>
          <a:blip r:embed="rId3">
            <a:alphaModFix/>
          </a:blip>
          <a:stretch>
            <a:fillRect/>
          </a:stretch>
        </p:blipFill>
        <p:spPr>
          <a:xfrm>
            <a:off x="903699" y="2105525"/>
            <a:ext cx="6844324" cy="2955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Issue?</a:t>
            </a:r>
            <a:endParaRPr/>
          </a:p>
        </p:txBody>
      </p:sp>
      <p:sp>
        <p:nvSpPr>
          <p:cNvPr id="93" name="Google Shape;93;p14"/>
          <p:cNvSpPr txBox="1"/>
          <p:nvPr>
            <p:ph idx="1" type="body"/>
          </p:nvPr>
        </p:nvSpPr>
        <p:spPr>
          <a:xfrm>
            <a:off x="729450" y="2078875"/>
            <a:ext cx="3566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Big Mountain Resort has contacted us in order to determine whether their pricing is appropriate and meets industry standards. Big Mountain Resort will attempt to use data from other resorts across the USA in order to make this determination with the assistance of a Data Scientist.</a:t>
            </a:r>
            <a:endParaRPr/>
          </a:p>
        </p:txBody>
      </p:sp>
      <p:pic>
        <p:nvPicPr>
          <p:cNvPr id="94" name="Google Shape;94;p14"/>
          <p:cNvPicPr preferRelativeResize="0"/>
          <p:nvPr/>
        </p:nvPicPr>
        <p:blipFill>
          <a:blip r:embed="rId3">
            <a:alphaModFix/>
          </a:blip>
          <a:stretch>
            <a:fillRect/>
          </a:stretch>
        </p:blipFill>
        <p:spPr>
          <a:xfrm>
            <a:off x="4295772" y="795550"/>
            <a:ext cx="4122376" cy="27495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r>
              <a:rPr lang="en"/>
              <a:t>!</a:t>
            </a:r>
            <a:endParaRPr/>
          </a:p>
        </p:txBody>
      </p:sp>
      <p:sp>
        <p:nvSpPr>
          <p:cNvPr id="100" name="Google Shape;100;p15"/>
          <p:cNvSpPr txBox="1"/>
          <p:nvPr>
            <p:ph idx="1" type="body"/>
          </p:nvPr>
        </p:nvSpPr>
        <p:spPr>
          <a:xfrm>
            <a:off x="729450" y="2078875"/>
            <a:ext cx="4833900" cy="2261100"/>
          </a:xfrm>
          <a:prstGeom prst="rect">
            <a:avLst/>
          </a:prstGeom>
        </p:spPr>
        <p:txBody>
          <a:bodyPr anchorCtr="0" anchor="t" bIns="91425" lIns="91425" spcFirstLastPara="1" rIns="91425" wrap="square" tIns="91425">
            <a:normAutofit fontScale="92500" lnSpcReduction="20000"/>
          </a:bodyPr>
          <a:lstStyle/>
          <a:p>
            <a:pPr indent="-293211"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Raise Ticket Prices: </a:t>
            </a:r>
            <a:r>
              <a:rPr lang="en" sz="1100">
                <a:solidFill>
                  <a:srgbClr val="000000"/>
                </a:solidFill>
                <a:latin typeface="Arial"/>
                <a:ea typeface="Arial"/>
                <a:cs typeface="Arial"/>
                <a:sym typeface="Arial"/>
              </a:rPr>
              <a:t>Based on the information provided above, Big Mountain has grounds to constitute a price adjustment. Big Mountain is advised to increase their ticket price of $81.00 to around $95.87 or just $96.00.</a:t>
            </a: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Future Scenarios: </a:t>
            </a:r>
            <a:r>
              <a:rPr lang="en" sz="1100">
                <a:solidFill>
                  <a:srgbClr val="000000"/>
                </a:solidFill>
                <a:latin typeface="Arial"/>
                <a:ea typeface="Arial"/>
                <a:cs typeface="Arial"/>
                <a:sym typeface="Arial"/>
              </a:rPr>
              <a:t>The scenarios provided by leadership were queried and responses were returned. Should Big Mountain require additional testing, they may return to this worker and discuss compensation for additional queries.</a:t>
            </a: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Further Investigation: </a:t>
            </a:r>
            <a:r>
              <a:rPr lang="en" sz="1100">
                <a:solidFill>
                  <a:srgbClr val="000000"/>
                </a:solidFill>
                <a:latin typeface="Arial"/>
                <a:ea typeface="Arial"/>
                <a:cs typeface="Arial"/>
                <a:sym typeface="Arial"/>
              </a:rPr>
              <a:t>Leadership must determine other costs that may affect the key findings in order to reassess any changes they may have on the ticket pricing. Should there be additional costs with additions, then the model should be updated to reflect that. As such, the opposite must also occur.</a:t>
            </a:r>
            <a:endParaRPr/>
          </a:p>
        </p:txBody>
      </p:sp>
      <p:pic>
        <p:nvPicPr>
          <p:cNvPr id="101" name="Google Shape;101;p15"/>
          <p:cNvPicPr preferRelativeResize="0"/>
          <p:nvPr/>
        </p:nvPicPr>
        <p:blipFill>
          <a:blip r:embed="rId3">
            <a:alphaModFix/>
          </a:blip>
          <a:stretch>
            <a:fillRect/>
          </a:stretch>
        </p:blipFill>
        <p:spPr>
          <a:xfrm>
            <a:off x="5563446" y="1318651"/>
            <a:ext cx="2854702" cy="190267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7650" y="591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we know this to be true?</a:t>
            </a:r>
            <a:endParaRPr/>
          </a:p>
        </p:txBody>
      </p:sp>
      <p:sp>
        <p:nvSpPr>
          <p:cNvPr id="107" name="Google Shape;107;p16"/>
          <p:cNvSpPr txBox="1"/>
          <p:nvPr>
            <p:ph idx="1" type="body"/>
          </p:nvPr>
        </p:nvSpPr>
        <p:spPr>
          <a:xfrm>
            <a:off x="727650" y="1441200"/>
            <a:ext cx="2838300" cy="344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1. Raise Ticket Prices</a:t>
            </a:r>
            <a:endParaRPr b="1"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 In the above image, you can determine Big Mountain Resort ranks well with other resorts in the data in terms of price. There are fewer resorts with a higher price than there are lower. However, additional data indicates Big Mountain Resort possesses amenities other resorts do not. In this example, Vertical Drop (a sought after amenity for resorts) is much higher at Big Mountain Resort than many other resorts. With other amenities added in, Big Mountain Resort can justify a price increase as stated in the recommendations. </a:t>
            </a:r>
            <a:endParaRPr b="1" sz="1100">
              <a:solidFill>
                <a:srgbClr val="000000"/>
              </a:solidFill>
              <a:latin typeface="Arial"/>
              <a:ea typeface="Arial"/>
              <a:cs typeface="Arial"/>
              <a:sym typeface="Arial"/>
            </a:endParaRPr>
          </a:p>
          <a:p>
            <a:pPr indent="0" lvl="0" marL="0" rtl="0" algn="l">
              <a:spcBef>
                <a:spcPts val="0"/>
              </a:spcBef>
              <a:spcAft>
                <a:spcPts val="0"/>
              </a:spcAft>
              <a:buNone/>
            </a:pPr>
            <a:r>
              <a:t/>
            </a:r>
            <a:endParaRPr b="1" sz="1100">
              <a:solidFill>
                <a:srgbClr val="000000"/>
              </a:solidFill>
              <a:latin typeface="Arial"/>
              <a:ea typeface="Arial"/>
              <a:cs typeface="Arial"/>
              <a:sym typeface="Arial"/>
            </a:endParaRPr>
          </a:p>
        </p:txBody>
      </p:sp>
      <p:pic>
        <p:nvPicPr>
          <p:cNvPr id="108" name="Google Shape;108;p16"/>
          <p:cNvPicPr preferRelativeResize="0"/>
          <p:nvPr/>
        </p:nvPicPr>
        <p:blipFill>
          <a:blip r:embed="rId3">
            <a:alphaModFix/>
          </a:blip>
          <a:stretch>
            <a:fillRect/>
          </a:stretch>
        </p:blipFill>
        <p:spPr>
          <a:xfrm>
            <a:off x="3516450" y="1126375"/>
            <a:ext cx="3705475" cy="1847425"/>
          </a:xfrm>
          <a:prstGeom prst="rect">
            <a:avLst/>
          </a:prstGeom>
          <a:noFill/>
          <a:ln cap="flat" cmpd="sng" w="9525">
            <a:solidFill>
              <a:schemeClr val="dk2"/>
            </a:solidFill>
            <a:prstDash val="solid"/>
            <a:round/>
            <a:headEnd len="sm" w="sm" type="none"/>
            <a:tailEnd len="sm" w="sm" type="none"/>
          </a:ln>
        </p:spPr>
      </p:pic>
      <p:pic>
        <p:nvPicPr>
          <p:cNvPr id="109" name="Google Shape;109;p16"/>
          <p:cNvPicPr preferRelativeResize="0"/>
          <p:nvPr/>
        </p:nvPicPr>
        <p:blipFill>
          <a:blip r:embed="rId4">
            <a:alphaModFix/>
          </a:blip>
          <a:stretch>
            <a:fillRect/>
          </a:stretch>
        </p:blipFill>
        <p:spPr>
          <a:xfrm>
            <a:off x="3516450" y="3023750"/>
            <a:ext cx="3705475" cy="1864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we know this to be true?</a:t>
            </a:r>
            <a:endParaRPr/>
          </a:p>
          <a:p>
            <a:pPr indent="0" lvl="0" marL="0" rtl="0" algn="l">
              <a:spcBef>
                <a:spcPts val="0"/>
              </a:spcBef>
              <a:spcAft>
                <a:spcPts val="0"/>
              </a:spcAft>
              <a:buNone/>
            </a:pPr>
            <a:r>
              <a:t/>
            </a:r>
            <a:endParaRPr/>
          </a:p>
        </p:txBody>
      </p:sp>
      <p:sp>
        <p:nvSpPr>
          <p:cNvPr id="115" name="Google Shape;115;p17"/>
          <p:cNvSpPr txBox="1"/>
          <p:nvPr>
            <p:ph idx="1" type="body"/>
          </p:nvPr>
        </p:nvSpPr>
        <p:spPr>
          <a:xfrm>
            <a:off x="727650" y="20584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2. Scenario 1</a:t>
            </a:r>
            <a:endParaRPr b="1"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 In the below images, we were given a scenario of </a:t>
            </a:r>
            <a:r>
              <a:rPr b="1" lang="en" sz="1050">
                <a:solidFill>
                  <a:srgbClr val="000000"/>
                </a:solidFill>
                <a:highlight>
                  <a:srgbClr val="FFFFFF"/>
                </a:highlight>
                <a:latin typeface="Arial"/>
                <a:ea typeface="Arial"/>
                <a:cs typeface="Arial"/>
                <a:sym typeface="Arial"/>
              </a:rPr>
              <a:t>permanently closing down up to 10 of the least used runs. This doesn't impact any other resort statistics. This scenario could not justify the increase of ticket prices. On the contrary, it appears to indicate prices decrease by certain amounts as runs begin to be closed.</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100">
              <a:solidFill>
                <a:srgbClr val="000000"/>
              </a:solidFill>
              <a:latin typeface="Arial"/>
              <a:ea typeface="Arial"/>
              <a:cs typeface="Arial"/>
              <a:sym typeface="Arial"/>
            </a:endParaRPr>
          </a:p>
        </p:txBody>
      </p:sp>
      <p:pic>
        <p:nvPicPr>
          <p:cNvPr id="116" name="Google Shape;116;p17"/>
          <p:cNvPicPr preferRelativeResize="0"/>
          <p:nvPr/>
        </p:nvPicPr>
        <p:blipFill>
          <a:blip r:embed="rId3">
            <a:alphaModFix/>
          </a:blip>
          <a:stretch>
            <a:fillRect/>
          </a:stretch>
        </p:blipFill>
        <p:spPr>
          <a:xfrm>
            <a:off x="842224" y="2933250"/>
            <a:ext cx="7688701" cy="2210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we know this to be true?</a:t>
            </a:r>
            <a:endParaRPr/>
          </a:p>
          <a:p>
            <a:pPr indent="0" lvl="0" marL="0" rtl="0" algn="l">
              <a:spcBef>
                <a:spcPts val="0"/>
              </a:spcBef>
              <a:spcAft>
                <a:spcPts val="0"/>
              </a:spcAft>
              <a:buNone/>
            </a:pPr>
            <a:r>
              <a:t/>
            </a:r>
            <a:endParaRPr/>
          </a:p>
        </p:txBody>
      </p:sp>
      <p:sp>
        <p:nvSpPr>
          <p:cNvPr id="122" name="Google Shape;122;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3. Scenario 2</a:t>
            </a:r>
            <a:endParaRPr b="1"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 This scenario consisted of  Big Mountain adding a run, increasing the vertical drop by 150 feet, and installing an additional chair lift. After predicting the the outcome, it was determined it would justify a $1.99 increase in ticket prices, a potential $3,474,638 over one season. </a:t>
            </a:r>
            <a:endParaRPr b="1" sz="11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idx="1" type="body"/>
          </p:nvPr>
        </p:nvSpPr>
        <p:spPr>
          <a:xfrm>
            <a:off x="729450" y="3170125"/>
            <a:ext cx="7688700" cy="117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By requesting assistance and creating this model, Big Mountain was able to analyze industry data and use it to make data driven changes in terms of their pricing. This data gathered will support an increase in pricing and provide a constant tool to test future scenarios.</a:t>
            </a:r>
            <a:endParaRPr b="1"/>
          </a:p>
        </p:txBody>
      </p:sp>
      <p:pic>
        <p:nvPicPr>
          <p:cNvPr id="128" name="Google Shape;128;p19"/>
          <p:cNvPicPr preferRelativeResize="0"/>
          <p:nvPr/>
        </p:nvPicPr>
        <p:blipFill>
          <a:blip r:embed="rId3">
            <a:alphaModFix/>
          </a:blip>
          <a:stretch>
            <a:fillRect/>
          </a:stretch>
        </p:blipFill>
        <p:spPr>
          <a:xfrm>
            <a:off x="729450" y="649600"/>
            <a:ext cx="7688700" cy="2356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0"/>
          <p:cNvPicPr preferRelativeResize="0"/>
          <p:nvPr/>
        </p:nvPicPr>
        <p:blipFill>
          <a:blip r:embed="rId3">
            <a:alphaModFix/>
          </a:blip>
          <a:stretch>
            <a:fillRect/>
          </a:stretch>
        </p:blipFill>
        <p:spPr>
          <a:xfrm>
            <a:off x="727100" y="409000"/>
            <a:ext cx="7689802" cy="4325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