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81" r:id="rId3"/>
    <p:sldId id="264" r:id="rId4"/>
    <p:sldId id="265" r:id="rId5"/>
    <p:sldId id="266" r:id="rId6"/>
    <p:sldId id="267" r:id="rId7"/>
    <p:sldId id="268" r:id="rId8"/>
    <p:sldId id="269" r:id="rId9"/>
    <p:sldId id="270" r:id="rId10"/>
    <p:sldId id="271" r:id="rId11"/>
    <p:sldId id="272" r:id="rId12"/>
    <p:sldId id="277" r:id="rId13"/>
    <p:sldId id="278" r:id="rId14"/>
    <p:sldId id="279" r:id="rId15"/>
    <p:sldId id="28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8" d="100"/>
          <a:sy n="68" d="100"/>
        </p:scale>
        <p:origin x="608"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42E00A-C4E2-4B81-8213-F018CAEEA7ED}" type="datetimeFigureOut">
              <a:rPr lang="en-US" smtClean="0"/>
              <a:t>11/4/2020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64BA1EB-0B01-4951-9F9C-F9D78A54F82A}" type="slidenum">
              <a:rPr lang="en-US" smtClean="0"/>
              <a:t>‹#›</a:t>
            </a:fld>
            <a:endParaRPr lang="en-US"/>
          </a:p>
        </p:txBody>
      </p:sp>
    </p:spTree>
    <p:extLst>
      <p:ext uri="{BB962C8B-B14F-4D97-AF65-F5344CB8AC3E}">
        <p14:creationId xmlns:p14="http://schemas.microsoft.com/office/powerpoint/2010/main" val="636865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42E00A-C4E2-4B81-8213-F018CAEEA7ED}"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4BA1EB-0B01-4951-9F9C-F9D78A54F82A}" type="slidenum">
              <a:rPr lang="en-US" smtClean="0"/>
              <a:t>‹#›</a:t>
            </a:fld>
            <a:endParaRPr lang="en-US"/>
          </a:p>
        </p:txBody>
      </p:sp>
    </p:spTree>
    <p:extLst>
      <p:ext uri="{BB962C8B-B14F-4D97-AF65-F5344CB8AC3E}">
        <p14:creationId xmlns:p14="http://schemas.microsoft.com/office/powerpoint/2010/main" val="1392345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2E00A-C4E2-4B81-8213-F018CAEEA7ED}"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BA1EB-0B01-4951-9F9C-F9D78A54F82A}" type="slidenum">
              <a:rPr lang="en-US" smtClean="0"/>
              <a:t>‹#›</a:t>
            </a:fld>
            <a:endParaRPr lang="en-US"/>
          </a:p>
        </p:txBody>
      </p:sp>
    </p:spTree>
    <p:extLst>
      <p:ext uri="{BB962C8B-B14F-4D97-AF65-F5344CB8AC3E}">
        <p14:creationId xmlns:p14="http://schemas.microsoft.com/office/powerpoint/2010/main" val="3591248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2E00A-C4E2-4B81-8213-F018CAEEA7ED}"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BA1EB-0B01-4951-9F9C-F9D78A54F82A}" type="slidenum">
              <a:rPr lang="en-US" smtClean="0"/>
              <a:t>‹#›</a:t>
            </a:fld>
            <a:endParaRPr lang="en-US"/>
          </a:p>
        </p:txBody>
      </p:sp>
    </p:spTree>
    <p:extLst>
      <p:ext uri="{BB962C8B-B14F-4D97-AF65-F5344CB8AC3E}">
        <p14:creationId xmlns:p14="http://schemas.microsoft.com/office/powerpoint/2010/main" val="1052142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2E00A-C4E2-4B81-8213-F018CAEEA7ED}"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BA1EB-0B01-4951-9F9C-F9D78A54F82A}" type="slidenum">
              <a:rPr lang="en-US" smtClean="0"/>
              <a:t>‹#›</a:t>
            </a:fld>
            <a:endParaRPr lang="en-US"/>
          </a:p>
        </p:txBody>
      </p:sp>
    </p:spTree>
    <p:extLst>
      <p:ext uri="{BB962C8B-B14F-4D97-AF65-F5344CB8AC3E}">
        <p14:creationId xmlns:p14="http://schemas.microsoft.com/office/powerpoint/2010/main" val="1567261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2E00A-C4E2-4B81-8213-F018CAEEA7ED}"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BA1EB-0B01-4951-9F9C-F9D78A54F82A}" type="slidenum">
              <a:rPr lang="en-US" smtClean="0"/>
              <a:t>‹#›</a:t>
            </a:fld>
            <a:endParaRPr lang="en-US"/>
          </a:p>
        </p:txBody>
      </p:sp>
    </p:spTree>
    <p:extLst>
      <p:ext uri="{BB962C8B-B14F-4D97-AF65-F5344CB8AC3E}">
        <p14:creationId xmlns:p14="http://schemas.microsoft.com/office/powerpoint/2010/main" val="3182186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2E00A-C4E2-4B81-8213-F018CAEEA7ED}"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BA1EB-0B01-4951-9F9C-F9D78A54F82A}" type="slidenum">
              <a:rPr lang="en-US" smtClean="0"/>
              <a:t>‹#›</a:t>
            </a:fld>
            <a:endParaRPr lang="en-US"/>
          </a:p>
        </p:txBody>
      </p:sp>
    </p:spTree>
    <p:extLst>
      <p:ext uri="{BB962C8B-B14F-4D97-AF65-F5344CB8AC3E}">
        <p14:creationId xmlns:p14="http://schemas.microsoft.com/office/powerpoint/2010/main" val="18531385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2E00A-C4E2-4B81-8213-F018CAEEA7ED}"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BA1EB-0B01-4951-9F9C-F9D78A54F82A}" type="slidenum">
              <a:rPr lang="en-US" smtClean="0"/>
              <a:t>‹#›</a:t>
            </a:fld>
            <a:endParaRPr lang="en-US"/>
          </a:p>
        </p:txBody>
      </p:sp>
    </p:spTree>
    <p:extLst>
      <p:ext uri="{BB962C8B-B14F-4D97-AF65-F5344CB8AC3E}">
        <p14:creationId xmlns:p14="http://schemas.microsoft.com/office/powerpoint/2010/main" val="2760841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2E00A-C4E2-4B81-8213-F018CAEEA7ED}"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BA1EB-0B01-4951-9F9C-F9D78A54F82A}" type="slidenum">
              <a:rPr lang="en-US" smtClean="0"/>
              <a:t>‹#›</a:t>
            </a:fld>
            <a:endParaRPr lang="en-US"/>
          </a:p>
        </p:txBody>
      </p:sp>
    </p:spTree>
    <p:extLst>
      <p:ext uri="{BB962C8B-B14F-4D97-AF65-F5344CB8AC3E}">
        <p14:creationId xmlns:p14="http://schemas.microsoft.com/office/powerpoint/2010/main" val="176889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2E00A-C4E2-4B81-8213-F018CAEEA7ED}"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64BA1EB-0B01-4951-9F9C-F9D78A54F82A}" type="slidenum">
              <a:rPr lang="en-US" smtClean="0"/>
              <a:t>‹#›</a:t>
            </a:fld>
            <a:endParaRPr lang="en-US"/>
          </a:p>
        </p:txBody>
      </p:sp>
    </p:spTree>
    <p:extLst>
      <p:ext uri="{BB962C8B-B14F-4D97-AF65-F5344CB8AC3E}">
        <p14:creationId xmlns:p14="http://schemas.microsoft.com/office/powerpoint/2010/main" val="846018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2E00A-C4E2-4B81-8213-F018CAEEA7ED}"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BA1EB-0B01-4951-9F9C-F9D78A54F82A}" type="slidenum">
              <a:rPr lang="en-US" smtClean="0"/>
              <a:t>‹#›</a:t>
            </a:fld>
            <a:endParaRPr lang="en-US"/>
          </a:p>
        </p:txBody>
      </p:sp>
    </p:spTree>
    <p:extLst>
      <p:ext uri="{BB962C8B-B14F-4D97-AF65-F5344CB8AC3E}">
        <p14:creationId xmlns:p14="http://schemas.microsoft.com/office/powerpoint/2010/main" val="2754849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42E00A-C4E2-4B81-8213-F018CAEEA7ED}"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4BA1EB-0B01-4951-9F9C-F9D78A54F82A}" type="slidenum">
              <a:rPr lang="en-US" smtClean="0"/>
              <a:t>‹#›</a:t>
            </a:fld>
            <a:endParaRPr lang="en-US"/>
          </a:p>
        </p:txBody>
      </p:sp>
    </p:spTree>
    <p:extLst>
      <p:ext uri="{BB962C8B-B14F-4D97-AF65-F5344CB8AC3E}">
        <p14:creationId xmlns:p14="http://schemas.microsoft.com/office/powerpoint/2010/main" val="2993946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42E00A-C4E2-4B81-8213-F018CAEEA7ED}" type="datetimeFigureOut">
              <a:rPr lang="en-US" smtClean="0"/>
              <a:t>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4BA1EB-0B01-4951-9F9C-F9D78A54F82A}" type="slidenum">
              <a:rPr lang="en-US" smtClean="0"/>
              <a:t>‹#›</a:t>
            </a:fld>
            <a:endParaRPr lang="en-US"/>
          </a:p>
        </p:txBody>
      </p:sp>
    </p:spTree>
    <p:extLst>
      <p:ext uri="{BB962C8B-B14F-4D97-AF65-F5344CB8AC3E}">
        <p14:creationId xmlns:p14="http://schemas.microsoft.com/office/powerpoint/2010/main" val="343549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42E00A-C4E2-4B81-8213-F018CAEEA7ED}" type="datetimeFigureOut">
              <a:rPr lang="en-US" smtClean="0"/>
              <a:t>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4BA1EB-0B01-4951-9F9C-F9D78A54F82A}" type="slidenum">
              <a:rPr lang="en-US" smtClean="0"/>
              <a:t>‹#›</a:t>
            </a:fld>
            <a:endParaRPr lang="en-US"/>
          </a:p>
        </p:txBody>
      </p:sp>
    </p:spTree>
    <p:extLst>
      <p:ext uri="{BB962C8B-B14F-4D97-AF65-F5344CB8AC3E}">
        <p14:creationId xmlns:p14="http://schemas.microsoft.com/office/powerpoint/2010/main" val="3228478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2E00A-C4E2-4B81-8213-F018CAEEA7ED}" type="datetimeFigureOut">
              <a:rPr lang="en-US" smtClean="0"/>
              <a:t>11/4/2020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4BA1EB-0B01-4951-9F9C-F9D78A54F82A}" type="slidenum">
              <a:rPr lang="en-US" smtClean="0"/>
              <a:t>‹#›</a:t>
            </a:fld>
            <a:endParaRPr lang="en-US"/>
          </a:p>
        </p:txBody>
      </p:sp>
    </p:spTree>
    <p:extLst>
      <p:ext uri="{BB962C8B-B14F-4D97-AF65-F5344CB8AC3E}">
        <p14:creationId xmlns:p14="http://schemas.microsoft.com/office/powerpoint/2010/main" val="2179176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42E00A-C4E2-4B81-8213-F018CAEEA7ED}"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4BA1EB-0B01-4951-9F9C-F9D78A54F82A}" type="slidenum">
              <a:rPr lang="en-US" smtClean="0"/>
              <a:t>‹#›</a:t>
            </a:fld>
            <a:endParaRPr lang="en-US"/>
          </a:p>
        </p:txBody>
      </p:sp>
    </p:spTree>
    <p:extLst>
      <p:ext uri="{BB962C8B-B14F-4D97-AF65-F5344CB8AC3E}">
        <p14:creationId xmlns:p14="http://schemas.microsoft.com/office/powerpoint/2010/main" val="2751800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42E00A-C4E2-4B81-8213-F018CAEEA7ED}"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4BA1EB-0B01-4951-9F9C-F9D78A54F82A}" type="slidenum">
              <a:rPr lang="en-US" smtClean="0"/>
              <a:t>‹#›</a:t>
            </a:fld>
            <a:endParaRPr lang="en-US"/>
          </a:p>
        </p:txBody>
      </p:sp>
    </p:spTree>
    <p:extLst>
      <p:ext uri="{BB962C8B-B14F-4D97-AF65-F5344CB8AC3E}">
        <p14:creationId xmlns:p14="http://schemas.microsoft.com/office/powerpoint/2010/main" val="985498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42E00A-C4E2-4B81-8213-F018CAEEA7ED}" type="datetimeFigureOut">
              <a:rPr lang="en-US" smtClean="0"/>
              <a:t>11/4/2020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4BA1EB-0B01-4951-9F9C-F9D78A54F82A}" type="slidenum">
              <a:rPr lang="en-US" smtClean="0"/>
              <a:t>‹#›</a:t>
            </a:fld>
            <a:endParaRPr lang="en-US"/>
          </a:p>
        </p:txBody>
      </p:sp>
    </p:spTree>
    <p:extLst>
      <p:ext uri="{BB962C8B-B14F-4D97-AF65-F5344CB8AC3E}">
        <p14:creationId xmlns:p14="http://schemas.microsoft.com/office/powerpoint/2010/main" val="295775123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6000"/>
            <a:lum/>
          </a:blip>
          <a:srcRect/>
          <a:stretch>
            <a:fillRect l="-5000" r="-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9F82-D7CD-44F8-B5B7-9979B2D90522}"/>
              </a:ext>
            </a:extLst>
          </p:cNvPr>
          <p:cNvSpPr>
            <a:spLocks noGrp="1"/>
          </p:cNvSpPr>
          <p:nvPr>
            <p:ph type="ctrTitle"/>
          </p:nvPr>
        </p:nvSpPr>
        <p:spPr>
          <a:xfrm>
            <a:off x="2928401" y="750277"/>
            <a:ext cx="8883772" cy="5444197"/>
          </a:xfrm>
        </p:spPr>
        <p:txBody>
          <a:bodyPr>
            <a:noAutofit/>
          </a:bodyPr>
          <a:lstStyle/>
          <a:p>
            <a:pPr marL="0" marR="0" algn="ctr">
              <a:lnSpc>
                <a:spcPct val="150000"/>
              </a:lnSpc>
              <a:spcBef>
                <a:spcPts val="0"/>
              </a:spcBef>
              <a:spcAft>
                <a:spcPts val="800"/>
              </a:spcAft>
            </a:pPr>
            <a:r>
              <a:rPr lang="en-US" sz="4000" b="1" dirty="0">
                <a:effectLst/>
                <a:latin typeface="Times New Roman" panose="02020603050405020304" pitchFamily="18" charset="0"/>
                <a:ea typeface="Calibri" panose="020F0502020204030204" pitchFamily="34" charset="0"/>
                <a:cs typeface="Times New Roman" panose="02020603050405020304" pitchFamily="18" charset="0"/>
              </a:rPr>
              <a:t>FINAL PROJECT CAPSTONE</a:t>
            </a:r>
            <a:br>
              <a:rPr lang="en-US" sz="4000" dirty="0">
                <a:effectLst/>
                <a:latin typeface="Calibri" panose="020F0502020204030204" pitchFamily="34" charset="0"/>
                <a:ea typeface="Calibri" panose="020F0502020204030204" pitchFamily="34" charset="0"/>
                <a:cs typeface="Times New Roman" panose="02020603050405020304" pitchFamily="18" charset="0"/>
              </a:rPr>
            </a:b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Car Accident Severity</a:t>
            </a:r>
            <a:br>
              <a:rPr lang="en-US" sz="4000" dirty="0">
                <a:effectLst/>
                <a:latin typeface="Calibri" panose="020F0502020204030204" pitchFamily="34" charset="0"/>
                <a:ea typeface="Calibri" panose="020F0502020204030204" pitchFamily="34" charset="0"/>
                <a:cs typeface="Times New Roman" panose="02020603050405020304" pitchFamily="18" charset="0"/>
              </a:rPr>
            </a:b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A case for New York city</a:t>
            </a:r>
            <a:br>
              <a:rPr lang="en-US" sz="2800" dirty="0">
                <a:effectLst/>
                <a:latin typeface="Calibri" panose="020F0502020204030204" pitchFamily="34" charset="0"/>
                <a:ea typeface="Calibri" panose="020F0502020204030204" pitchFamily="34" charset="0"/>
                <a:cs typeface="Times New Roman" panose="02020603050405020304" pitchFamily="18" charset="0"/>
              </a:rPr>
            </a:br>
            <a:br>
              <a:rPr lang="en-US" sz="2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sz="2800" dirty="0"/>
          </a:p>
        </p:txBody>
      </p:sp>
    </p:spTree>
    <p:extLst>
      <p:ext uri="{BB962C8B-B14F-4D97-AF65-F5344CB8AC3E}">
        <p14:creationId xmlns:p14="http://schemas.microsoft.com/office/powerpoint/2010/main" val="3514050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6000"/>
            <a:lum/>
          </a:blip>
          <a:srcRect/>
          <a:stretch>
            <a:fillRect l="-5000" r="-5000"/>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BDD07E6-FFC2-4469-88AD-D482468DE9F6}"/>
              </a:ext>
            </a:extLst>
          </p:cNvPr>
          <p:cNvPicPr/>
          <p:nvPr/>
        </p:nvPicPr>
        <p:blipFill>
          <a:blip r:embed="rId3"/>
          <a:stretch>
            <a:fillRect/>
          </a:stretch>
        </p:blipFill>
        <p:spPr>
          <a:xfrm>
            <a:off x="291680" y="95716"/>
            <a:ext cx="5168900" cy="2945765"/>
          </a:xfrm>
          <a:prstGeom prst="rect">
            <a:avLst/>
          </a:prstGeom>
        </p:spPr>
      </p:pic>
      <p:pic>
        <p:nvPicPr>
          <p:cNvPr id="9" name="Picture 8">
            <a:extLst>
              <a:ext uri="{FF2B5EF4-FFF2-40B4-BE49-F238E27FC236}">
                <a16:creationId xmlns:a16="http://schemas.microsoft.com/office/drawing/2014/main" id="{3E9AE685-CF79-4B48-BAFA-DA3DEF99EE91}"/>
              </a:ext>
            </a:extLst>
          </p:cNvPr>
          <p:cNvPicPr/>
          <p:nvPr/>
        </p:nvPicPr>
        <p:blipFill>
          <a:blip r:embed="rId4"/>
          <a:stretch>
            <a:fillRect/>
          </a:stretch>
        </p:blipFill>
        <p:spPr>
          <a:xfrm>
            <a:off x="6328196" y="0"/>
            <a:ext cx="5226070" cy="3380935"/>
          </a:xfrm>
          <a:prstGeom prst="rect">
            <a:avLst/>
          </a:prstGeom>
        </p:spPr>
      </p:pic>
      <p:pic>
        <p:nvPicPr>
          <p:cNvPr id="10" name="Picture 9">
            <a:extLst>
              <a:ext uri="{FF2B5EF4-FFF2-40B4-BE49-F238E27FC236}">
                <a16:creationId xmlns:a16="http://schemas.microsoft.com/office/drawing/2014/main" id="{F1F88A4F-89FE-4F8B-A3EB-2717F9C3BA4C}"/>
              </a:ext>
            </a:extLst>
          </p:cNvPr>
          <p:cNvPicPr/>
          <p:nvPr/>
        </p:nvPicPr>
        <p:blipFill>
          <a:blip r:embed="rId5"/>
          <a:stretch>
            <a:fillRect/>
          </a:stretch>
        </p:blipFill>
        <p:spPr>
          <a:xfrm>
            <a:off x="169527" y="3170779"/>
            <a:ext cx="5346700" cy="3522980"/>
          </a:xfrm>
          <a:prstGeom prst="rect">
            <a:avLst/>
          </a:prstGeom>
        </p:spPr>
      </p:pic>
      <p:pic>
        <p:nvPicPr>
          <p:cNvPr id="11" name="Picture 10">
            <a:extLst>
              <a:ext uri="{FF2B5EF4-FFF2-40B4-BE49-F238E27FC236}">
                <a16:creationId xmlns:a16="http://schemas.microsoft.com/office/drawing/2014/main" id="{6520A11F-532E-456B-A804-16F9D9F17D8C}"/>
              </a:ext>
            </a:extLst>
          </p:cNvPr>
          <p:cNvPicPr/>
          <p:nvPr/>
        </p:nvPicPr>
        <p:blipFill>
          <a:blip r:embed="rId6"/>
          <a:stretch>
            <a:fillRect/>
          </a:stretch>
        </p:blipFill>
        <p:spPr>
          <a:xfrm>
            <a:off x="6675774" y="3549748"/>
            <a:ext cx="5070750" cy="3483561"/>
          </a:xfrm>
          <a:prstGeom prst="rect">
            <a:avLst/>
          </a:prstGeom>
        </p:spPr>
      </p:pic>
    </p:spTree>
    <p:extLst>
      <p:ext uri="{BB962C8B-B14F-4D97-AF65-F5344CB8AC3E}">
        <p14:creationId xmlns:p14="http://schemas.microsoft.com/office/powerpoint/2010/main" val="2227466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6000"/>
            <a:lum/>
          </a:blip>
          <a:srcRect/>
          <a:stretch>
            <a:fillRect l="-5000" r="-5000"/>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042DF58-E0D4-402E-9A26-D4092C644270}"/>
              </a:ext>
            </a:extLst>
          </p:cNvPr>
          <p:cNvPicPr/>
          <p:nvPr/>
        </p:nvPicPr>
        <p:blipFill>
          <a:blip r:embed="rId3"/>
          <a:stretch>
            <a:fillRect/>
          </a:stretch>
        </p:blipFill>
        <p:spPr>
          <a:xfrm>
            <a:off x="4375205" y="154511"/>
            <a:ext cx="5943600" cy="2205990"/>
          </a:xfrm>
          <a:prstGeom prst="rect">
            <a:avLst/>
          </a:prstGeom>
        </p:spPr>
      </p:pic>
      <p:pic>
        <p:nvPicPr>
          <p:cNvPr id="9" name="Picture 8">
            <a:extLst>
              <a:ext uri="{FF2B5EF4-FFF2-40B4-BE49-F238E27FC236}">
                <a16:creationId xmlns:a16="http://schemas.microsoft.com/office/drawing/2014/main" id="{9B147F0E-0752-403F-8A6B-EAA3AC15B61B}"/>
              </a:ext>
            </a:extLst>
          </p:cNvPr>
          <p:cNvPicPr/>
          <p:nvPr/>
        </p:nvPicPr>
        <p:blipFill>
          <a:blip r:embed="rId4"/>
          <a:stretch>
            <a:fillRect/>
          </a:stretch>
        </p:blipFill>
        <p:spPr>
          <a:xfrm>
            <a:off x="4323624" y="2360501"/>
            <a:ext cx="5943600" cy="2188210"/>
          </a:xfrm>
          <a:prstGeom prst="rect">
            <a:avLst/>
          </a:prstGeom>
        </p:spPr>
      </p:pic>
      <p:pic>
        <p:nvPicPr>
          <p:cNvPr id="10" name="Picture 9">
            <a:extLst>
              <a:ext uri="{FF2B5EF4-FFF2-40B4-BE49-F238E27FC236}">
                <a16:creationId xmlns:a16="http://schemas.microsoft.com/office/drawing/2014/main" id="{42AAC23A-9AD3-440A-ABA3-DDA079CBD997}"/>
              </a:ext>
            </a:extLst>
          </p:cNvPr>
          <p:cNvPicPr/>
          <p:nvPr/>
        </p:nvPicPr>
        <p:blipFill>
          <a:blip r:embed="rId5"/>
          <a:stretch>
            <a:fillRect/>
          </a:stretch>
        </p:blipFill>
        <p:spPr>
          <a:xfrm>
            <a:off x="4323624" y="4548711"/>
            <a:ext cx="5943600" cy="2228215"/>
          </a:xfrm>
          <a:prstGeom prst="rect">
            <a:avLst/>
          </a:prstGeom>
        </p:spPr>
      </p:pic>
    </p:spTree>
    <p:extLst>
      <p:ext uri="{BB962C8B-B14F-4D97-AF65-F5344CB8AC3E}">
        <p14:creationId xmlns:p14="http://schemas.microsoft.com/office/powerpoint/2010/main" val="1666369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6000"/>
            <a:lum/>
          </a:blip>
          <a:srcRect/>
          <a:stretch>
            <a:fillRect l="-5000" r="-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9F82-D7CD-44F8-B5B7-9979B2D90522}"/>
              </a:ext>
            </a:extLst>
          </p:cNvPr>
          <p:cNvSpPr>
            <a:spLocks noGrp="1"/>
          </p:cNvSpPr>
          <p:nvPr>
            <p:ph type="ctrTitle"/>
          </p:nvPr>
        </p:nvSpPr>
        <p:spPr>
          <a:xfrm>
            <a:off x="3008118" y="400019"/>
            <a:ext cx="8574622" cy="2616199"/>
          </a:xfrm>
        </p:spPr>
        <p:txBody>
          <a:bodyPr/>
          <a:lstStyle/>
          <a:p>
            <a:r>
              <a:rPr lang="en-US" sz="28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Modeling</a:t>
            </a:r>
            <a:b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b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F0564876-3E96-4791-868D-D1EF3BEF336B}"/>
              </a:ext>
            </a:extLst>
          </p:cNvPr>
          <p:cNvSpPr>
            <a:spLocks noGrp="1"/>
          </p:cNvSpPr>
          <p:nvPr>
            <p:ph type="subTitle" idx="1"/>
          </p:nvPr>
        </p:nvSpPr>
        <p:spPr>
          <a:xfrm>
            <a:off x="4801420" y="2181535"/>
            <a:ext cx="6987645" cy="1388534"/>
          </a:xfrm>
        </p:spPr>
        <p:txBody>
          <a:bodyPr>
            <a:normAutofit fontScale="25000" lnSpcReduction="20000"/>
          </a:bodyPr>
          <a:lstStyle/>
          <a:p>
            <a:pPr marL="0" marR="0">
              <a:lnSpc>
                <a:spcPct val="150000"/>
              </a:lnSpc>
              <a:spcBef>
                <a:spcPts val="0"/>
              </a:spcBef>
              <a:spcAft>
                <a:spcPts val="800"/>
              </a:spcAft>
            </a:pP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As this is a classification problem, we will compare the performance of some common Machine learning algorithms:</a:t>
            </a:r>
            <a:endParaRPr lang="en-US" sz="8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0" lvl="0" indent="-342900">
              <a:lnSpc>
                <a:spcPct val="150000"/>
              </a:lnSpc>
              <a:spcBef>
                <a:spcPts val="0"/>
              </a:spcBef>
              <a:spcAft>
                <a:spcPts val="800"/>
              </a:spcAft>
              <a:buSzPts val="1000"/>
              <a:buFont typeface="Symbol" panose="05050102010706020507" pitchFamily="18" charset="2"/>
              <a:buChar char=""/>
              <a:tabLst>
                <a:tab pos="457200" algn="l"/>
              </a:tabLst>
            </a:pPr>
            <a:r>
              <a:rPr lang="en-US"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 Nearest Neighbor (KNN)</a:t>
            </a:r>
            <a:endParaRPr lang="en-US" sz="8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0" lvl="0" indent="-342900">
              <a:lnSpc>
                <a:spcPct val="150000"/>
              </a:lnSpc>
              <a:spcBef>
                <a:spcPts val="0"/>
              </a:spcBef>
              <a:spcAft>
                <a:spcPts val="800"/>
              </a:spcAft>
              <a:buSzPts val="1000"/>
              <a:buFont typeface="Symbol" panose="05050102010706020507" pitchFamily="18" charset="2"/>
              <a:buChar char=""/>
              <a:tabLst>
                <a:tab pos="457200" algn="l"/>
              </a:tabLst>
            </a:pPr>
            <a:r>
              <a:rPr lang="en-US"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Decision Tree</a:t>
            </a:r>
            <a:endParaRPr lang="en-US" sz="8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0" lvl="0" indent="-342900">
              <a:lnSpc>
                <a:spcPct val="150000"/>
              </a:lnSpc>
              <a:spcBef>
                <a:spcPts val="0"/>
              </a:spcBef>
              <a:spcAft>
                <a:spcPts val="800"/>
              </a:spcAft>
              <a:buSzPts val="1000"/>
              <a:buFont typeface="Symbol" panose="05050102010706020507" pitchFamily="18" charset="2"/>
              <a:buChar char=""/>
              <a:tabLst>
                <a:tab pos="457200" algn="l"/>
              </a:tabLst>
            </a:pPr>
            <a:r>
              <a:rPr lang="en-US"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Support Vector Machine</a:t>
            </a:r>
            <a:endParaRPr lang="en-US" sz="8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0" lvl="0" indent="-342900">
              <a:lnSpc>
                <a:spcPct val="150000"/>
              </a:lnSpc>
              <a:spcBef>
                <a:spcPts val="0"/>
              </a:spcBef>
              <a:spcAft>
                <a:spcPts val="800"/>
              </a:spcAft>
              <a:buSzPts val="1000"/>
              <a:buFont typeface="Symbol" panose="05050102010706020507" pitchFamily="18" charset="2"/>
              <a:buChar char=""/>
              <a:tabLst>
                <a:tab pos="457200" algn="l"/>
              </a:tabLst>
            </a:pPr>
            <a:r>
              <a:rPr lang="en-US"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Logistic Regression</a:t>
            </a:r>
            <a:endParaRPr lang="en-US" sz="8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 We train-test split our data, leaving 20% for testing. And before we run the </a:t>
            </a:r>
            <a:r>
              <a:rPr lang="en-US" sz="80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 models, we normalize the data</a:t>
            </a:r>
            <a:endParaRPr lang="en-US" sz="8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5690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6000"/>
            <a:lum/>
          </a:blip>
          <a:srcRect/>
          <a:stretch>
            <a:fillRect l="-5000" r="-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9F82-D7CD-44F8-B5B7-9979B2D90522}"/>
              </a:ext>
            </a:extLst>
          </p:cNvPr>
          <p:cNvSpPr>
            <a:spLocks noGrp="1"/>
          </p:cNvSpPr>
          <p:nvPr>
            <p:ph type="ctrTitle"/>
          </p:nvPr>
        </p:nvSpPr>
        <p:spPr>
          <a:xfrm>
            <a:off x="3223822" y="193941"/>
            <a:ext cx="8574622" cy="2616199"/>
          </a:xfrm>
        </p:spPr>
        <p:txBody>
          <a:bodyPr/>
          <a:lstStyle/>
          <a:p>
            <a:r>
              <a:rPr lang="en-US" sz="24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Results</a:t>
            </a:r>
            <a:b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b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graphicFrame>
        <p:nvGraphicFramePr>
          <p:cNvPr id="8" name="Table 7">
            <a:extLst>
              <a:ext uri="{FF2B5EF4-FFF2-40B4-BE49-F238E27FC236}">
                <a16:creationId xmlns:a16="http://schemas.microsoft.com/office/drawing/2014/main" id="{AFED23C5-D968-466A-A88E-AD50DDB96C75}"/>
              </a:ext>
            </a:extLst>
          </p:cNvPr>
          <p:cNvGraphicFramePr>
            <a:graphicFrameLocks noGrp="1"/>
          </p:cNvGraphicFramePr>
          <p:nvPr>
            <p:extLst>
              <p:ext uri="{D42A27DB-BD31-4B8C-83A1-F6EECF244321}">
                <p14:modId xmlns:p14="http://schemas.microsoft.com/office/powerpoint/2010/main" val="1014130122"/>
              </p:ext>
            </p:extLst>
          </p:nvPr>
        </p:nvGraphicFramePr>
        <p:xfrm>
          <a:off x="7118252" y="2384840"/>
          <a:ext cx="4595263" cy="2088685"/>
        </p:xfrm>
        <a:graphic>
          <a:graphicData uri="http://schemas.openxmlformats.org/drawingml/2006/table">
            <a:tbl>
              <a:tblPr firstRow="1" firstCol="1" bandRow="1">
                <a:tableStyleId>{5C22544A-7EE6-4342-B048-85BDC9FD1C3A}</a:tableStyleId>
              </a:tblPr>
              <a:tblGrid>
                <a:gridCol w="1789111">
                  <a:extLst>
                    <a:ext uri="{9D8B030D-6E8A-4147-A177-3AD203B41FA5}">
                      <a16:colId xmlns:a16="http://schemas.microsoft.com/office/drawing/2014/main" val="1049095443"/>
                    </a:ext>
                  </a:extLst>
                </a:gridCol>
                <a:gridCol w="999838">
                  <a:extLst>
                    <a:ext uri="{9D8B030D-6E8A-4147-A177-3AD203B41FA5}">
                      <a16:colId xmlns:a16="http://schemas.microsoft.com/office/drawing/2014/main" val="1972654374"/>
                    </a:ext>
                  </a:extLst>
                </a:gridCol>
                <a:gridCol w="964744">
                  <a:extLst>
                    <a:ext uri="{9D8B030D-6E8A-4147-A177-3AD203B41FA5}">
                      <a16:colId xmlns:a16="http://schemas.microsoft.com/office/drawing/2014/main" val="2135503626"/>
                    </a:ext>
                  </a:extLst>
                </a:gridCol>
                <a:gridCol w="841570">
                  <a:extLst>
                    <a:ext uri="{9D8B030D-6E8A-4147-A177-3AD203B41FA5}">
                      <a16:colId xmlns:a16="http://schemas.microsoft.com/office/drawing/2014/main" val="2125030893"/>
                    </a:ext>
                  </a:extLst>
                </a:gridCol>
              </a:tblGrid>
              <a:tr h="417737">
                <a:tc>
                  <a:txBody>
                    <a:bodyPr/>
                    <a:lstStyle/>
                    <a:p>
                      <a:pPr marL="0" marR="0">
                        <a:lnSpc>
                          <a:spcPct val="150000"/>
                        </a:lnSpc>
                        <a:spcBef>
                          <a:spcPts val="0"/>
                        </a:spcBef>
                        <a:spcAft>
                          <a:spcPts val="0"/>
                        </a:spcAft>
                      </a:pPr>
                      <a:r>
                        <a:rPr lang="en-US" sz="1200">
                          <a:effectLst/>
                        </a:rPr>
                        <a:t>Algorithm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200" u="sng">
                          <a:effectLst/>
                        </a:rPr>
                        <a:t>Jaccard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200" u="sng">
                          <a:effectLst/>
                        </a:rPr>
                        <a:t>F1-Score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200" u="sng">
                          <a:effectLst/>
                        </a:rPr>
                        <a:t>Log-Loss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46603781"/>
                  </a:ext>
                </a:extLst>
              </a:tr>
              <a:tr h="417737">
                <a:tc>
                  <a:txBody>
                    <a:bodyPr/>
                    <a:lstStyle/>
                    <a:p>
                      <a:pPr marL="0" marR="0">
                        <a:lnSpc>
                          <a:spcPct val="150000"/>
                        </a:lnSpc>
                        <a:spcBef>
                          <a:spcPts val="0"/>
                        </a:spcBef>
                        <a:spcAft>
                          <a:spcPts val="0"/>
                        </a:spcAft>
                      </a:pPr>
                      <a:r>
                        <a:rPr lang="en-US" sz="1200">
                          <a:effectLst/>
                        </a:rPr>
                        <a:t>KNN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200">
                          <a:effectLst/>
                        </a:rPr>
                        <a:t>0.6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200">
                          <a:effectLst/>
                        </a:rPr>
                        <a:t>0.59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17955395"/>
                  </a:ext>
                </a:extLst>
              </a:tr>
              <a:tr h="417737">
                <a:tc>
                  <a:txBody>
                    <a:bodyPr/>
                    <a:lstStyle/>
                    <a:p>
                      <a:pPr marL="0" marR="0">
                        <a:lnSpc>
                          <a:spcPct val="150000"/>
                        </a:lnSpc>
                        <a:spcBef>
                          <a:spcPts val="0"/>
                        </a:spcBef>
                        <a:spcAft>
                          <a:spcPts val="0"/>
                        </a:spcAft>
                      </a:pPr>
                      <a:r>
                        <a:rPr lang="en-US" sz="1200">
                          <a:effectLst/>
                        </a:rPr>
                        <a:t>Decision Tree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200">
                          <a:effectLst/>
                        </a:rPr>
                        <a:t>0.59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200">
                          <a:effectLst/>
                        </a:rPr>
                        <a:t>0.59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41549145"/>
                  </a:ext>
                </a:extLst>
              </a:tr>
              <a:tr h="417737">
                <a:tc>
                  <a:txBody>
                    <a:bodyPr/>
                    <a:lstStyle/>
                    <a:p>
                      <a:pPr marL="0" marR="0">
                        <a:lnSpc>
                          <a:spcPct val="150000"/>
                        </a:lnSpc>
                        <a:spcBef>
                          <a:spcPts val="0"/>
                        </a:spcBef>
                        <a:spcAft>
                          <a:spcPts val="0"/>
                        </a:spcAft>
                      </a:pPr>
                      <a:r>
                        <a:rPr lang="en-US" sz="1200">
                          <a:effectLst/>
                        </a:rPr>
                        <a:t>SVM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200">
                          <a:effectLst/>
                        </a:rPr>
                        <a:t>0.62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200">
                          <a:effectLst/>
                        </a:rPr>
                        <a:t>0.56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19444991"/>
                  </a:ext>
                </a:extLst>
              </a:tr>
              <a:tr h="417737">
                <a:tc>
                  <a:txBody>
                    <a:bodyPr/>
                    <a:lstStyle/>
                    <a:p>
                      <a:pPr marL="0" marR="0">
                        <a:lnSpc>
                          <a:spcPct val="150000"/>
                        </a:lnSpc>
                        <a:spcBef>
                          <a:spcPts val="0"/>
                        </a:spcBef>
                        <a:spcAft>
                          <a:spcPts val="0"/>
                        </a:spcAft>
                      </a:pPr>
                      <a:r>
                        <a:rPr lang="en-US" sz="1200">
                          <a:effectLst/>
                          <a:highlight>
                            <a:srgbClr val="FFFF00"/>
                          </a:highlight>
                        </a:rPr>
                        <a:t>Logistic Regression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200">
                          <a:effectLst/>
                          <a:highlight>
                            <a:srgbClr val="FFFF00"/>
                          </a:highlight>
                        </a:rPr>
                        <a:t>0.62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200">
                          <a:effectLst/>
                          <a:highlight>
                            <a:srgbClr val="FFFF00"/>
                          </a:highlight>
                        </a:rPr>
                        <a:t>0.57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200" dirty="0">
                          <a:effectLst/>
                          <a:highlight>
                            <a:srgbClr val="FFFF00"/>
                          </a:highlight>
                        </a:rPr>
                        <a:t>0.65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08138339"/>
                  </a:ext>
                </a:extLst>
              </a:tr>
            </a:tbl>
          </a:graphicData>
        </a:graphic>
      </p:graphicFrame>
      <p:pic>
        <p:nvPicPr>
          <p:cNvPr id="9" name="Picture 8">
            <a:extLst>
              <a:ext uri="{FF2B5EF4-FFF2-40B4-BE49-F238E27FC236}">
                <a16:creationId xmlns:a16="http://schemas.microsoft.com/office/drawing/2014/main" id="{9784608F-2006-448A-ADC0-30701139F8C9}"/>
              </a:ext>
            </a:extLst>
          </p:cNvPr>
          <p:cNvPicPr/>
          <p:nvPr/>
        </p:nvPicPr>
        <p:blipFill>
          <a:blip r:embed="rId3"/>
          <a:stretch>
            <a:fillRect/>
          </a:stretch>
        </p:blipFill>
        <p:spPr>
          <a:xfrm>
            <a:off x="651986" y="1322994"/>
            <a:ext cx="6006721" cy="4510357"/>
          </a:xfrm>
          <a:prstGeom prst="rect">
            <a:avLst/>
          </a:prstGeom>
        </p:spPr>
      </p:pic>
    </p:spTree>
    <p:extLst>
      <p:ext uri="{BB962C8B-B14F-4D97-AF65-F5344CB8AC3E}">
        <p14:creationId xmlns:p14="http://schemas.microsoft.com/office/powerpoint/2010/main" val="294893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6000"/>
            <a:lum/>
          </a:blip>
          <a:srcRect/>
          <a:stretch>
            <a:fillRect l="-5000" r="-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9F82-D7CD-44F8-B5B7-9979B2D90522}"/>
              </a:ext>
            </a:extLst>
          </p:cNvPr>
          <p:cNvSpPr>
            <a:spLocks noGrp="1"/>
          </p:cNvSpPr>
          <p:nvPr>
            <p:ph type="ctrTitle"/>
          </p:nvPr>
        </p:nvSpPr>
        <p:spPr>
          <a:xfrm>
            <a:off x="3153484" y="198382"/>
            <a:ext cx="8574622" cy="2616199"/>
          </a:xfrm>
        </p:spPr>
        <p:txBody>
          <a:bodyPr/>
          <a:lstStyle/>
          <a:p>
            <a:r>
              <a:rPr lang="en-US" sz="24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Discussion</a:t>
            </a:r>
            <a:b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b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F0564876-3E96-4791-868D-D1EF3BEF336B}"/>
              </a:ext>
            </a:extLst>
          </p:cNvPr>
          <p:cNvSpPr>
            <a:spLocks noGrp="1"/>
          </p:cNvSpPr>
          <p:nvPr>
            <p:ph type="subTitle" idx="1"/>
          </p:nvPr>
        </p:nvSpPr>
        <p:spPr>
          <a:xfrm>
            <a:off x="4037076" y="2040465"/>
            <a:ext cx="8037693" cy="3549097"/>
          </a:xfrm>
        </p:spPr>
        <p:txBody>
          <a:bodyPr>
            <a:normAutofit fontScale="62500" lnSpcReduction="20000"/>
          </a:bodyPr>
          <a:lstStyle/>
          <a:p>
            <a:pPr marL="0" marR="0">
              <a:lnSpc>
                <a:spcPct val="150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At this stage it is worth asking whether the scores can be improved with the features selected. But anyway, we can see that the prediction for a high severity is only 626 cases where the model predicted true and the real value is also true. On the other hand, we see that predicting the cases with low severity is better with 3480 values that are correct.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It is helpful to provide this kind of information because we can be aware of the probability to have a high severity car accident depending on the conditions.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79195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6000"/>
            <a:lum/>
          </a:blip>
          <a:srcRect/>
          <a:stretch>
            <a:fillRect l="-5000" r="-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9F82-D7CD-44F8-B5B7-9979B2D90522}"/>
              </a:ext>
            </a:extLst>
          </p:cNvPr>
          <p:cNvSpPr>
            <a:spLocks noGrp="1"/>
          </p:cNvSpPr>
          <p:nvPr>
            <p:ph type="ctrTitle"/>
          </p:nvPr>
        </p:nvSpPr>
        <p:spPr>
          <a:xfrm>
            <a:off x="3083146" y="165099"/>
            <a:ext cx="8574622" cy="2616199"/>
          </a:xfrm>
        </p:spPr>
        <p:txBody>
          <a:bodyPr/>
          <a:lstStyle/>
          <a:p>
            <a:r>
              <a:rPr lang="en-US" sz="24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b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b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b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F0564876-3E96-4791-868D-D1EF3BEF336B}"/>
              </a:ext>
            </a:extLst>
          </p:cNvPr>
          <p:cNvSpPr>
            <a:spLocks noGrp="1"/>
          </p:cNvSpPr>
          <p:nvPr>
            <p:ph type="subTitle" idx="1"/>
          </p:nvPr>
        </p:nvSpPr>
        <p:spPr>
          <a:xfrm>
            <a:off x="4543866" y="1833489"/>
            <a:ext cx="7296782" cy="3771706"/>
          </a:xfrm>
        </p:spPr>
        <p:txBody>
          <a:bodyPr>
            <a:normAutofit/>
          </a:bodyPr>
          <a:lstStyle/>
          <a:p>
            <a:pPr marL="0" marR="0">
              <a:lnSpc>
                <a:spcPct val="150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Our original question, “What if we could predict the severity of an accident, if one were to occur, based on weather condition and environmental , and thereby provide information that could reduce their frequency?” we can see that when we have bad weather conditions it is necessary to drive safe because it increases the chance to have an accident with high severity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99737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6000"/>
            <a:lum/>
          </a:blip>
          <a:srcRect/>
          <a:stretch>
            <a:fillRect l="-5000" r="-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9F82-D7CD-44F8-B5B7-9979B2D90522}"/>
              </a:ext>
            </a:extLst>
          </p:cNvPr>
          <p:cNvSpPr>
            <a:spLocks noGrp="1"/>
          </p:cNvSpPr>
          <p:nvPr>
            <p:ph type="ctrTitle"/>
          </p:nvPr>
        </p:nvSpPr>
        <p:spPr>
          <a:xfrm>
            <a:off x="3538001" y="137422"/>
            <a:ext cx="8574622" cy="2616199"/>
          </a:xfrm>
        </p:spPr>
        <p:txBody>
          <a:bodyPr/>
          <a:lstStyle/>
          <a:p>
            <a:r>
              <a:rPr lang="en-US" sz="24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Introduction</a:t>
            </a:r>
            <a:b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F0564876-3E96-4791-868D-D1EF3BEF336B}"/>
              </a:ext>
            </a:extLst>
          </p:cNvPr>
          <p:cNvSpPr>
            <a:spLocks noGrp="1"/>
          </p:cNvSpPr>
          <p:nvPr>
            <p:ph type="subTitle" idx="1"/>
          </p:nvPr>
        </p:nvSpPr>
        <p:spPr>
          <a:xfrm>
            <a:off x="4079631" y="2386818"/>
            <a:ext cx="7798531" cy="3557173"/>
          </a:xfrm>
        </p:spPr>
        <p:txBody>
          <a:bodyPr>
            <a:normAutofit fontScale="85000" lnSpcReduction="20000"/>
          </a:bodyPr>
          <a:lstStyle/>
          <a:p>
            <a:r>
              <a:rPr lang="en-US" sz="2900" dirty="0">
                <a:effectLst/>
                <a:latin typeface="Times New Roman" panose="02020603050405020304" pitchFamily="18" charset="0"/>
                <a:ea typeface="Calibri" panose="020F0502020204030204" pitchFamily="34" charset="0"/>
                <a:cs typeface="Times New Roman" panose="02020603050405020304" pitchFamily="18" charset="0"/>
              </a:rPr>
              <a:t>The effective treatment of road accidents and thus the enhancement of road safety is a major concern to societies due to the losses in human lives and the economic and social costs. Tremendous efforts have been dedicated by transportation researchers and practitioners to improve road safety. In European Union there has been a consistent reduction in fatalities. In 1991, 76,230 fatalities were recorded in EU, whilst in 2013 the total number of fatalities was 25,938 (CARE, 2015). Greece faces the same significant reduction in fatalities as well. When the type of vehicle.</a:t>
            </a:r>
            <a:endParaRPr lang="en-US" sz="29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35703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6000"/>
            <a:lum/>
          </a:blip>
          <a:srcRect/>
          <a:stretch>
            <a:fillRect l="-5000" r="-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9F82-D7CD-44F8-B5B7-9979B2D90522}"/>
              </a:ext>
            </a:extLst>
          </p:cNvPr>
          <p:cNvSpPr>
            <a:spLocks noGrp="1"/>
          </p:cNvSpPr>
          <p:nvPr>
            <p:ph type="ctrTitle"/>
          </p:nvPr>
        </p:nvSpPr>
        <p:spPr>
          <a:xfrm>
            <a:off x="2937780" y="221829"/>
            <a:ext cx="8574622" cy="1339686"/>
          </a:xfrm>
        </p:spPr>
        <p:txBody>
          <a:bodyPr>
            <a:normAutofit fontScale="90000"/>
          </a:bodyPr>
          <a:lstStyle/>
          <a:p>
            <a:r>
              <a:rPr lang="en-US" sz="2400" dirty="0">
                <a:effectLst/>
                <a:latin typeface="Times New Roman" panose="02020603050405020304" pitchFamily="18" charset="0"/>
                <a:ea typeface="Times New Roman" panose="02020603050405020304" pitchFamily="18" charset="0"/>
              </a:rPr>
              <a:t>Data Understanding</a:t>
            </a:r>
            <a:br>
              <a:rPr lang="en-US" sz="1800" b="1" dirty="0">
                <a:effectLst/>
                <a:latin typeface="Times New Roman" panose="02020603050405020304" pitchFamily="18" charset="0"/>
                <a:ea typeface="Times New Roman" panose="02020603050405020304" pitchFamily="18" charset="0"/>
              </a:rPr>
            </a:br>
            <a:b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F0564876-3E96-4791-868D-D1EF3BEF336B}"/>
              </a:ext>
            </a:extLst>
          </p:cNvPr>
          <p:cNvSpPr>
            <a:spLocks noGrp="1"/>
          </p:cNvSpPr>
          <p:nvPr>
            <p:ph type="subTitle" idx="1"/>
          </p:nvPr>
        </p:nvSpPr>
        <p:spPr>
          <a:xfrm>
            <a:off x="4768597" y="990471"/>
            <a:ext cx="6987645" cy="1388534"/>
          </a:xfrm>
        </p:spPr>
        <p:txBody>
          <a:bodyPr>
            <a:normAutofit fontScale="25000" lnSpcReduction="20000"/>
          </a:bodyPr>
          <a:lstStyle/>
          <a:p>
            <a:pPr marL="342900" marR="0" lvl="0" indent="-342900">
              <a:lnSpc>
                <a:spcPct val="150000"/>
              </a:lnSpc>
              <a:spcBef>
                <a:spcPts val="0"/>
              </a:spcBef>
              <a:spcAft>
                <a:spcPts val="0"/>
              </a:spcAft>
              <a:buFont typeface="Calibri" panose="020F0502020204030204" pitchFamily="34" charset="0"/>
              <a:buChar char="-"/>
            </a:pPr>
            <a:r>
              <a:rPr lang="en-GB" sz="7200" b="1" dirty="0">
                <a:effectLst/>
                <a:latin typeface="Times New Roman" panose="02020603050405020304" pitchFamily="18" charset="0"/>
                <a:ea typeface="Times New Roman" panose="02020603050405020304" pitchFamily="18" charset="0"/>
                <a:cs typeface="Times New Roman" panose="02020603050405020304" pitchFamily="18" charset="0"/>
              </a:rPr>
              <a:t>ID</a:t>
            </a:r>
            <a:r>
              <a:rPr lang="en-GB" sz="7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7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is a unique identifier of the accident record.</a:t>
            </a:r>
            <a:endParaRPr lang="en-US" sz="7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Calibri" panose="020F0502020204030204" pitchFamily="34" charset="0"/>
              <a:buChar char="-"/>
            </a:pPr>
            <a:r>
              <a:rPr lang="en-GB" sz="7200" b="1" dirty="0">
                <a:effectLst/>
                <a:latin typeface="Times New Roman" panose="02020603050405020304" pitchFamily="18" charset="0"/>
                <a:ea typeface="Times New Roman" panose="02020603050405020304" pitchFamily="18" charset="0"/>
                <a:cs typeface="Times New Roman" panose="02020603050405020304" pitchFamily="18" charset="0"/>
              </a:rPr>
              <a:t>Severity</a:t>
            </a:r>
            <a:r>
              <a:rPr lang="en-GB" sz="7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7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Shows the severity of the accident, a number between 1 and 4, where 1 indicates the least impact on traffic (i.e., short delay as a result of the accident) and 4 indicates a significant impact on traffic (i.e., long delay).</a:t>
            </a:r>
            <a:endParaRPr lang="en-US" sz="7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Calibri" panose="020F0502020204030204" pitchFamily="34" charset="0"/>
              <a:buChar char="-"/>
            </a:pPr>
            <a:r>
              <a:rPr lang="en-GB" sz="7200" b="1" dirty="0" err="1">
                <a:effectLst/>
                <a:latin typeface="Times New Roman" panose="02020603050405020304" pitchFamily="18" charset="0"/>
                <a:ea typeface="Times New Roman" panose="02020603050405020304" pitchFamily="18" charset="0"/>
                <a:cs typeface="Times New Roman" panose="02020603050405020304" pitchFamily="18" charset="0"/>
              </a:rPr>
              <a:t>Start_time</a:t>
            </a:r>
            <a:r>
              <a:rPr lang="en-GB" sz="7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7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Shows start time of the accident in local time zone.</a:t>
            </a:r>
            <a:endParaRPr lang="en-US" sz="7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Calibri" panose="020F0502020204030204" pitchFamily="34" charset="0"/>
              <a:buChar char="-"/>
            </a:pPr>
            <a:r>
              <a:rPr lang="en-GB" sz="7200" b="1" dirty="0" err="1">
                <a:effectLst/>
                <a:latin typeface="Times New Roman" panose="02020603050405020304" pitchFamily="18" charset="0"/>
                <a:ea typeface="Times New Roman" panose="02020603050405020304" pitchFamily="18" charset="0"/>
                <a:cs typeface="Times New Roman" panose="02020603050405020304" pitchFamily="18" charset="0"/>
              </a:rPr>
              <a:t>End_time</a:t>
            </a:r>
            <a:r>
              <a:rPr lang="en-GB" sz="7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7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Shows end time of the accident in local time zone. End time here refers to when the impact of accident on traffic flow was dismissed.</a:t>
            </a:r>
            <a:endParaRPr lang="en-US" sz="7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Calibri" panose="020F0502020204030204" pitchFamily="34" charset="0"/>
              <a:buChar char="-"/>
            </a:pPr>
            <a:r>
              <a:rPr lang="en-GB" sz="7200" b="1" dirty="0">
                <a:effectLst/>
                <a:latin typeface="Times New Roman" panose="02020603050405020304" pitchFamily="18" charset="0"/>
                <a:ea typeface="Times New Roman" panose="02020603050405020304" pitchFamily="18" charset="0"/>
                <a:cs typeface="Times New Roman" panose="02020603050405020304" pitchFamily="18" charset="0"/>
              </a:rPr>
              <a:t>Temperature(F)</a:t>
            </a:r>
            <a:r>
              <a:rPr lang="en-GB" sz="7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7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Shows the temperature (in Fahrenheit).</a:t>
            </a:r>
            <a:endParaRPr lang="en-US" sz="7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Calibri" panose="020F0502020204030204" pitchFamily="34" charset="0"/>
              <a:buChar char="-"/>
            </a:pPr>
            <a:r>
              <a:rPr lang="en-GB" sz="7200" b="1" dirty="0">
                <a:effectLst/>
                <a:latin typeface="Times New Roman" panose="02020603050405020304" pitchFamily="18" charset="0"/>
                <a:ea typeface="Times New Roman" panose="02020603050405020304" pitchFamily="18" charset="0"/>
                <a:cs typeface="Times New Roman" panose="02020603050405020304" pitchFamily="18" charset="0"/>
              </a:rPr>
              <a:t>Humidity (%)</a:t>
            </a:r>
            <a:r>
              <a:rPr lang="en-GB" sz="7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7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Shows the humidity (in percentage).</a:t>
            </a:r>
            <a:endParaRPr lang="en-US" sz="7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Calibri" panose="020F0502020204030204" pitchFamily="34" charset="0"/>
              <a:buChar char="-"/>
            </a:pPr>
            <a:r>
              <a:rPr lang="en-GB" sz="7200" b="1" dirty="0">
                <a:effectLst/>
                <a:latin typeface="Times New Roman" panose="02020603050405020304" pitchFamily="18" charset="0"/>
                <a:ea typeface="Times New Roman" panose="02020603050405020304" pitchFamily="18" charset="0"/>
                <a:cs typeface="Times New Roman" panose="02020603050405020304" pitchFamily="18" charset="0"/>
              </a:rPr>
              <a:t>Pressure(in)</a:t>
            </a:r>
            <a:r>
              <a:rPr lang="en-GB" sz="7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7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Shows the air pressure (in inches).</a:t>
            </a:r>
            <a:endParaRPr lang="en-US" sz="7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800"/>
              </a:spcAft>
              <a:buFont typeface="Calibri" panose="020F0502020204030204" pitchFamily="34" charset="0"/>
              <a:buChar char="-"/>
            </a:pPr>
            <a:r>
              <a:rPr lang="en-GB" sz="7200" b="1" dirty="0" err="1">
                <a:effectLst/>
                <a:latin typeface="Times New Roman" panose="02020603050405020304" pitchFamily="18" charset="0"/>
                <a:ea typeface="Times New Roman" panose="02020603050405020304" pitchFamily="18" charset="0"/>
                <a:cs typeface="Times New Roman" panose="02020603050405020304" pitchFamily="18" charset="0"/>
              </a:rPr>
              <a:t>Weather_Condition</a:t>
            </a:r>
            <a:r>
              <a:rPr lang="en-GB" sz="72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GB" sz="7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7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Shows the weather condition (rain, snow, thunderstorm, fog, etc.)</a:t>
            </a:r>
            <a:endParaRPr lang="en-US" sz="7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50631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6000"/>
            <a:lum/>
          </a:blip>
          <a:srcRect/>
          <a:stretch>
            <a:fillRect l="-5000" r="-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9F82-D7CD-44F8-B5B7-9979B2D90522}"/>
              </a:ext>
            </a:extLst>
          </p:cNvPr>
          <p:cNvSpPr>
            <a:spLocks noGrp="1"/>
          </p:cNvSpPr>
          <p:nvPr>
            <p:ph type="ctrTitle"/>
          </p:nvPr>
        </p:nvSpPr>
        <p:spPr>
          <a:xfrm>
            <a:off x="3017497" y="329680"/>
            <a:ext cx="8574622" cy="2616199"/>
          </a:xfrm>
        </p:spPr>
        <p:txBody>
          <a:bodyPr/>
          <a:lstStyle/>
          <a:p>
            <a:r>
              <a:rPr lang="en-US" sz="2400" b="1" dirty="0">
                <a:effectLst/>
                <a:latin typeface="Times New Roman" panose="02020603050405020304" pitchFamily="18" charset="0"/>
                <a:ea typeface="Times New Roman" panose="02020603050405020304" pitchFamily="18" charset="0"/>
              </a:rPr>
              <a:t>Data Preparation</a:t>
            </a:r>
            <a:br>
              <a:rPr lang="en-US" sz="1800" b="1" dirty="0">
                <a:effectLst/>
                <a:latin typeface="Times New Roman" panose="02020603050405020304" pitchFamily="18" charset="0"/>
                <a:ea typeface="Times New Roman" panose="02020603050405020304" pitchFamily="18" charset="0"/>
              </a:rPr>
            </a:br>
            <a:b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pic>
        <p:nvPicPr>
          <p:cNvPr id="6" name="Picture 5">
            <a:extLst>
              <a:ext uri="{FF2B5EF4-FFF2-40B4-BE49-F238E27FC236}">
                <a16:creationId xmlns:a16="http://schemas.microsoft.com/office/drawing/2014/main" id="{F874F13E-BFCD-47D1-9488-6B33423C9C4A}"/>
              </a:ext>
            </a:extLst>
          </p:cNvPr>
          <p:cNvPicPr/>
          <p:nvPr/>
        </p:nvPicPr>
        <p:blipFill>
          <a:blip r:embed="rId3"/>
          <a:stretch>
            <a:fillRect/>
          </a:stretch>
        </p:blipFill>
        <p:spPr>
          <a:xfrm>
            <a:off x="4543865" y="2128911"/>
            <a:ext cx="7406385" cy="3757958"/>
          </a:xfrm>
          <a:prstGeom prst="rect">
            <a:avLst/>
          </a:prstGeom>
        </p:spPr>
      </p:pic>
    </p:spTree>
    <p:extLst>
      <p:ext uri="{BB962C8B-B14F-4D97-AF65-F5344CB8AC3E}">
        <p14:creationId xmlns:p14="http://schemas.microsoft.com/office/powerpoint/2010/main" val="896097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6000"/>
            <a:lum/>
          </a:blip>
          <a:srcRect/>
          <a:stretch>
            <a:fillRect l="-5000" r="-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9F82-D7CD-44F8-B5B7-9979B2D90522}"/>
              </a:ext>
            </a:extLst>
          </p:cNvPr>
          <p:cNvSpPr>
            <a:spLocks noGrp="1"/>
          </p:cNvSpPr>
          <p:nvPr>
            <p:ph type="ctrTitle"/>
          </p:nvPr>
        </p:nvSpPr>
        <p:spPr>
          <a:xfrm>
            <a:off x="3059700" y="212450"/>
            <a:ext cx="8574622" cy="2616199"/>
          </a:xfrm>
        </p:spPr>
        <p:txBody>
          <a:bodyPr/>
          <a:lstStyle/>
          <a:p>
            <a:r>
              <a:rPr lang="en-US" sz="18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Exploratory Data Analysis</a:t>
            </a:r>
            <a:b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b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5" name="Subtitle 4">
            <a:extLst>
              <a:ext uri="{FF2B5EF4-FFF2-40B4-BE49-F238E27FC236}">
                <a16:creationId xmlns:a16="http://schemas.microsoft.com/office/drawing/2014/main" id="{725B7C54-E320-40AB-83B3-D55109BD1816}"/>
              </a:ext>
            </a:extLst>
          </p:cNvPr>
          <p:cNvSpPr>
            <a:spLocks noGrp="1"/>
          </p:cNvSpPr>
          <p:nvPr>
            <p:ph type="subTitle" idx="1"/>
          </p:nvPr>
        </p:nvSpPr>
        <p:spPr/>
        <p:txBody>
          <a:bodyPr/>
          <a:lstStyle/>
          <a:p>
            <a:endParaRPr lang="en-US"/>
          </a:p>
        </p:txBody>
      </p:sp>
      <p:pic>
        <p:nvPicPr>
          <p:cNvPr id="6" name="Picture 5">
            <a:extLst>
              <a:ext uri="{FF2B5EF4-FFF2-40B4-BE49-F238E27FC236}">
                <a16:creationId xmlns:a16="http://schemas.microsoft.com/office/drawing/2014/main" id="{BFDC6349-DE03-4373-8C97-3D41DF7E6E72}"/>
              </a:ext>
            </a:extLst>
          </p:cNvPr>
          <p:cNvPicPr/>
          <p:nvPr/>
        </p:nvPicPr>
        <p:blipFill>
          <a:blip r:embed="rId3"/>
          <a:stretch>
            <a:fillRect/>
          </a:stretch>
        </p:blipFill>
        <p:spPr>
          <a:xfrm>
            <a:off x="5113861" y="1759596"/>
            <a:ext cx="6853056" cy="4509906"/>
          </a:xfrm>
          <a:prstGeom prst="rect">
            <a:avLst/>
          </a:prstGeom>
        </p:spPr>
      </p:pic>
    </p:spTree>
    <p:extLst>
      <p:ext uri="{BB962C8B-B14F-4D97-AF65-F5344CB8AC3E}">
        <p14:creationId xmlns:p14="http://schemas.microsoft.com/office/powerpoint/2010/main" val="599281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6000"/>
            <a:lum/>
          </a:blip>
          <a:srcRect/>
          <a:stretch>
            <a:fillRect l="-5000" r="-5000"/>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010BBE6-7D9F-4E1B-BC90-9985E66E5233}"/>
              </a:ext>
            </a:extLst>
          </p:cNvPr>
          <p:cNvPicPr/>
          <p:nvPr/>
        </p:nvPicPr>
        <p:blipFill>
          <a:blip r:embed="rId3"/>
          <a:stretch>
            <a:fillRect/>
          </a:stretch>
        </p:blipFill>
        <p:spPr>
          <a:xfrm>
            <a:off x="3911355" y="892590"/>
            <a:ext cx="6545629" cy="4209293"/>
          </a:xfrm>
          <a:prstGeom prst="rect">
            <a:avLst/>
          </a:prstGeom>
        </p:spPr>
      </p:pic>
    </p:spTree>
    <p:extLst>
      <p:ext uri="{BB962C8B-B14F-4D97-AF65-F5344CB8AC3E}">
        <p14:creationId xmlns:p14="http://schemas.microsoft.com/office/powerpoint/2010/main" val="1125952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6000"/>
            <a:lum/>
          </a:blip>
          <a:srcRect/>
          <a:stretch>
            <a:fillRect l="-5000" r="-5000"/>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5F5EF3-172C-4A6B-BA93-BF6CFE0878FE}"/>
              </a:ext>
            </a:extLst>
          </p:cNvPr>
          <p:cNvPicPr/>
          <p:nvPr/>
        </p:nvPicPr>
        <p:blipFill>
          <a:blip r:embed="rId3"/>
          <a:stretch>
            <a:fillRect/>
          </a:stretch>
        </p:blipFill>
        <p:spPr>
          <a:xfrm>
            <a:off x="463881" y="102719"/>
            <a:ext cx="4818380" cy="3190875"/>
          </a:xfrm>
          <a:prstGeom prst="rect">
            <a:avLst/>
          </a:prstGeom>
        </p:spPr>
      </p:pic>
      <p:pic>
        <p:nvPicPr>
          <p:cNvPr id="9" name="Picture 8">
            <a:extLst>
              <a:ext uri="{FF2B5EF4-FFF2-40B4-BE49-F238E27FC236}">
                <a16:creationId xmlns:a16="http://schemas.microsoft.com/office/drawing/2014/main" id="{0CAF759F-2859-4AC7-81A8-52F2BF92236A}"/>
              </a:ext>
            </a:extLst>
          </p:cNvPr>
          <p:cNvPicPr/>
          <p:nvPr/>
        </p:nvPicPr>
        <p:blipFill rotWithShape="1">
          <a:blip r:embed="rId4"/>
          <a:srcRect b="1610"/>
          <a:stretch/>
        </p:blipFill>
        <p:spPr bwMode="auto">
          <a:xfrm>
            <a:off x="7044580" y="197112"/>
            <a:ext cx="4818379" cy="3096482"/>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00B6CE5C-2717-4BA8-ABCF-4217BFF1D41C}"/>
              </a:ext>
            </a:extLst>
          </p:cNvPr>
          <p:cNvPicPr/>
          <p:nvPr/>
        </p:nvPicPr>
        <p:blipFill rotWithShape="1">
          <a:blip r:embed="rId5"/>
          <a:srcRect t="2688"/>
          <a:stretch/>
        </p:blipFill>
        <p:spPr bwMode="auto">
          <a:xfrm>
            <a:off x="463881" y="3564407"/>
            <a:ext cx="4867774" cy="2967691"/>
          </a:xfrm>
          <a:prstGeom prst="rect">
            <a:avLst/>
          </a:prstGeom>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A6CB63CF-A250-46A0-B3B0-96EC004B5F45}"/>
              </a:ext>
            </a:extLst>
          </p:cNvPr>
          <p:cNvPicPr/>
          <p:nvPr/>
        </p:nvPicPr>
        <p:blipFill>
          <a:blip r:embed="rId6"/>
          <a:stretch>
            <a:fillRect/>
          </a:stretch>
        </p:blipFill>
        <p:spPr>
          <a:xfrm>
            <a:off x="7044580" y="3550658"/>
            <a:ext cx="4601845" cy="3110230"/>
          </a:xfrm>
          <a:prstGeom prst="rect">
            <a:avLst/>
          </a:prstGeom>
        </p:spPr>
      </p:pic>
    </p:spTree>
    <p:extLst>
      <p:ext uri="{BB962C8B-B14F-4D97-AF65-F5344CB8AC3E}">
        <p14:creationId xmlns:p14="http://schemas.microsoft.com/office/powerpoint/2010/main" val="2205301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6000"/>
            <a:lum/>
          </a:blip>
          <a:srcRect/>
          <a:stretch>
            <a:fillRect l="-5000" r="-5000"/>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A149611-0425-4F41-96E8-08BCF69D78AF}"/>
              </a:ext>
            </a:extLst>
          </p:cNvPr>
          <p:cNvPicPr/>
          <p:nvPr/>
        </p:nvPicPr>
        <p:blipFill>
          <a:blip r:embed="rId3"/>
          <a:stretch>
            <a:fillRect/>
          </a:stretch>
        </p:blipFill>
        <p:spPr>
          <a:xfrm>
            <a:off x="495988" y="153763"/>
            <a:ext cx="4885055" cy="3414395"/>
          </a:xfrm>
          <a:prstGeom prst="rect">
            <a:avLst/>
          </a:prstGeom>
        </p:spPr>
      </p:pic>
      <p:pic>
        <p:nvPicPr>
          <p:cNvPr id="9" name="Picture 8">
            <a:extLst>
              <a:ext uri="{FF2B5EF4-FFF2-40B4-BE49-F238E27FC236}">
                <a16:creationId xmlns:a16="http://schemas.microsoft.com/office/drawing/2014/main" id="{0940EA9C-4535-423E-9AE6-17475CCBD5B5}"/>
              </a:ext>
            </a:extLst>
          </p:cNvPr>
          <p:cNvPicPr/>
          <p:nvPr/>
        </p:nvPicPr>
        <p:blipFill>
          <a:blip r:embed="rId4"/>
          <a:stretch>
            <a:fillRect/>
          </a:stretch>
        </p:blipFill>
        <p:spPr>
          <a:xfrm>
            <a:off x="7056388" y="221073"/>
            <a:ext cx="4953635" cy="3347085"/>
          </a:xfrm>
          <a:prstGeom prst="rect">
            <a:avLst/>
          </a:prstGeom>
        </p:spPr>
      </p:pic>
      <p:pic>
        <p:nvPicPr>
          <p:cNvPr id="10" name="Picture 9">
            <a:extLst>
              <a:ext uri="{FF2B5EF4-FFF2-40B4-BE49-F238E27FC236}">
                <a16:creationId xmlns:a16="http://schemas.microsoft.com/office/drawing/2014/main" id="{27A6342A-5702-4CD6-AB81-8C7D2A18D7DB}"/>
              </a:ext>
            </a:extLst>
          </p:cNvPr>
          <p:cNvPicPr/>
          <p:nvPr/>
        </p:nvPicPr>
        <p:blipFill>
          <a:blip r:embed="rId5"/>
          <a:stretch>
            <a:fillRect/>
          </a:stretch>
        </p:blipFill>
        <p:spPr>
          <a:xfrm>
            <a:off x="894573" y="3829050"/>
            <a:ext cx="4606925" cy="3028950"/>
          </a:xfrm>
          <a:prstGeom prst="rect">
            <a:avLst/>
          </a:prstGeom>
        </p:spPr>
      </p:pic>
      <p:pic>
        <p:nvPicPr>
          <p:cNvPr id="11" name="Picture 10">
            <a:extLst>
              <a:ext uri="{FF2B5EF4-FFF2-40B4-BE49-F238E27FC236}">
                <a16:creationId xmlns:a16="http://schemas.microsoft.com/office/drawing/2014/main" id="{C0638DFD-8A1B-43C6-9755-F4786E99FB11}"/>
              </a:ext>
            </a:extLst>
          </p:cNvPr>
          <p:cNvPicPr/>
          <p:nvPr/>
        </p:nvPicPr>
        <p:blipFill>
          <a:blip r:embed="rId6"/>
          <a:stretch>
            <a:fillRect/>
          </a:stretch>
        </p:blipFill>
        <p:spPr>
          <a:xfrm>
            <a:off x="7056388" y="3743610"/>
            <a:ext cx="4909185" cy="3265805"/>
          </a:xfrm>
          <a:prstGeom prst="rect">
            <a:avLst/>
          </a:prstGeom>
        </p:spPr>
      </p:pic>
    </p:spTree>
    <p:extLst>
      <p:ext uri="{BB962C8B-B14F-4D97-AF65-F5344CB8AC3E}">
        <p14:creationId xmlns:p14="http://schemas.microsoft.com/office/powerpoint/2010/main" val="1555196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6000"/>
            <a:lum/>
          </a:blip>
          <a:srcRect/>
          <a:stretch>
            <a:fillRect l="-5000" r="-5000"/>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F2096C5-95F1-407B-B134-232BB1586B12}"/>
              </a:ext>
            </a:extLst>
          </p:cNvPr>
          <p:cNvPicPr/>
          <p:nvPr/>
        </p:nvPicPr>
        <p:blipFill>
          <a:blip r:embed="rId3"/>
          <a:stretch>
            <a:fillRect/>
          </a:stretch>
        </p:blipFill>
        <p:spPr>
          <a:xfrm>
            <a:off x="3878973" y="1059390"/>
            <a:ext cx="7937888" cy="4739219"/>
          </a:xfrm>
          <a:prstGeom prst="rect">
            <a:avLst/>
          </a:prstGeom>
        </p:spPr>
      </p:pic>
    </p:spTree>
    <p:extLst>
      <p:ext uri="{BB962C8B-B14F-4D97-AF65-F5344CB8AC3E}">
        <p14:creationId xmlns:p14="http://schemas.microsoft.com/office/powerpoint/2010/main" val="18234078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Parallax</Template>
  <TotalTime>32</TotalTime>
  <Words>556</Words>
  <Application>Microsoft Office PowerPoint</Application>
  <PresentationFormat>Widescreen</PresentationFormat>
  <Paragraphs>48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Corbel</vt:lpstr>
      <vt:lpstr>Symbol</vt:lpstr>
      <vt:lpstr>Times New Roman</vt:lpstr>
      <vt:lpstr>Parallax</vt:lpstr>
      <vt:lpstr>FINAL PROJECT CAPSTONE Car Accident Severity A case for New York city  </vt:lpstr>
      <vt:lpstr>Introduction </vt:lpstr>
      <vt:lpstr>Data Understanding  </vt:lpstr>
      <vt:lpstr>Data Preparation  </vt:lpstr>
      <vt:lpstr>Exploratory Data Analysis  </vt:lpstr>
      <vt:lpstr>PowerPoint Presentation</vt:lpstr>
      <vt:lpstr>PowerPoint Presentation</vt:lpstr>
      <vt:lpstr>PowerPoint Presentation</vt:lpstr>
      <vt:lpstr>PowerPoint Presentation</vt:lpstr>
      <vt:lpstr>PowerPoint Presentation</vt:lpstr>
      <vt:lpstr>PowerPoint Presentation</vt:lpstr>
      <vt:lpstr>Modeling  </vt:lpstr>
      <vt:lpstr>Results  </vt:lpstr>
      <vt:lpstr>Discussion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Santiago Alvarez</dc:creator>
  <cp:lastModifiedBy>Santiago Alvarez</cp:lastModifiedBy>
  <cp:revision>4</cp:revision>
  <dcterms:created xsi:type="dcterms:W3CDTF">2020-11-05T04:36:44Z</dcterms:created>
  <dcterms:modified xsi:type="dcterms:W3CDTF">2020-11-05T05:09:32Z</dcterms:modified>
</cp:coreProperties>
</file>