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nva Sans Bold" panose="020B0604020202020204" charset="0"/>
      <p:regular r:id="rId9"/>
    </p:embeddedFont>
    <p:embeddedFont>
      <p:font typeface="Open Sans Bold" panose="020B0604020202020204" charset="0"/>
      <p:regular r:id="rId10"/>
    </p:embeddedFont>
    <p:embeddedFont>
      <p:font typeface="Poppins Bold" panose="020B0604020202020204" charset="0"/>
      <p:regular r:id="rId11"/>
    </p:embeddedFont>
    <p:embeddedFont>
      <p:font typeface="Open Sans" panose="020B0604020202020204" charset="0"/>
      <p:regular r:id="rId12"/>
    </p:embeddedFont>
    <p:embeddedFont>
      <p:font typeface="Montserrat Bol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3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1609" y="4421715"/>
            <a:ext cx="15333990" cy="1965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82"/>
              </a:lnSpc>
            </a:pPr>
            <a:r>
              <a:rPr lang="en-US" sz="13802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MARKETING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991445" y="8382166"/>
            <a:ext cx="425077" cy="42507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755633" y="6387704"/>
            <a:ext cx="565945" cy="56594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2677" y="421702"/>
            <a:ext cx="1425912" cy="142591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468589" y="1631267"/>
            <a:ext cx="437586" cy="437586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418546" y="8807243"/>
            <a:ext cx="1971124" cy="1971124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650042" y="1134659"/>
            <a:ext cx="776866" cy="776866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3426908" y="421702"/>
            <a:ext cx="350637" cy="350637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3939239" y="2275395"/>
            <a:ext cx="9958731" cy="1609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8999" b="1" spc="4238">
                <a:solidFill>
                  <a:srgbClr val="4EA46A"/>
                </a:solidFill>
                <a:latin typeface="Poppins Bold"/>
                <a:ea typeface="Poppins Bold"/>
                <a:cs typeface="Poppins Bold"/>
                <a:sym typeface="Poppins Bold"/>
              </a:rPr>
              <a:t>PROJEKT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995822" y="7503438"/>
            <a:ext cx="7559278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Punoi: Santiago Redhaj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-2455026" y="-917369"/>
            <a:ext cx="4220884" cy="4220884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4EA46A">
                      <a:alpha val="100000"/>
                    </a:srgbClr>
                  </a:gs>
                  <a:gs pos="100000">
                    <a:srgbClr val="005C57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7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6042677" y="7262746"/>
            <a:ext cx="4220884" cy="4220884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4EA46A">
                      <a:alpha val="100000"/>
                    </a:srgbClr>
                  </a:gs>
                  <a:gs pos="100000">
                    <a:srgbClr val="005C57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7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5965" y="1644852"/>
            <a:ext cx="10427706" cy="1245175"/>
            <a:chOff x="0" y="0"/>
            <a:chExt cx="3917183" cy="4677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17183" cy="467752"/>
            </a:xfrm>
            <a:custGeom>
              <a:avLst/>
              <a:gdLst/>
              <a:ahLst/>
              <a:cxnLst/>
              <a:rect l="l" t="t" r="r" b="b"/>
              <a:pathLst>
                <a:path w="3917183" h="467752">
                  <a:moveTo>
                    <a:pt x="3713983" y="0"/>
                  </a:moveTo>
                  <a:cubicBezTo>
                    <a:pt x="3826208" y="0"/>
                    <a:pt x="3917183" y="104710"/>
                    <a:pt x="3917183" y="233876"/>
                  </a:cubicBezTo>
                  <a:cubicBezTo>
                    <a:pt x="3917183" y="363042"/>
                    <a:pt x="3826208" y="467752"/>
                    <a:pt x="3713983" y="467752"/>
                  </a:cubicBezTo>
                  <a:lnTo>
                    <a:pt x="203200" y="467752"/>
                  </a:lnTo>
                  <a:cubicBezTo>
                    <a:pt x="90976" y="467752"/>
                    <a:pt x="0" y="363042"/>
                    <a:pt x="0" y="233876"/>
                  </a:cubicBezTo>
                  <a:cubicBezTo>
                    <a:pt x="0" y="104710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917183" cy="515377"/>
            </a:xfrm>
            <a:prstGeom prst="rect">
              <a:avLst/>
            </a:prstGeom>
          </p:spPr>
          <p:txBody>
            <a:bodyPr lIns="31690" tIns="31690" rIns="31690" bIns="31690" rtlCol="0" anchor="ctr"/>
            <a:lstStyle/>
            <a:p>
              <a:pPr marL="0" lvl="0" indent="0" algn="ctr">
                <a:lnSpc>
                  <a:spcPts val="32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422496" y="8421496"/>
            <a:ext cx="1493765" cy="149376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370476" y="8911396"/>
            <a:ext cx="1738784" cy="173878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052828" y="2407982"/>
            <a:ext cx="5206472" cy="6850318"/>
            <a:chOff x="0" y="0"/>
            <a:chExt cx="6941963" cy="9133757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/>
            <a:srcRect l="2497" r="2497"/>
            <a:stretch>
              <a:fillRect/>
            </a:stretch>
          </p:blipFill>
          <p:spPr>
            <a:xfrm>
              <a:off x="0" y="0"/>
              <a:ext cx="6941963" cy="913375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6422496" y="672487"/>
            <a:ext cx="918570" cy="91857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7341066" y="465190"/>
            <a:ext cx="414594" cy="414594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425965" y="132801"/>
            <a:ext cx="1361594" cy="1079372"/>
          </a:xfrm>
          <a:custGeom>
            <a:avLst/>
            <a:gdLst/>
            <a:ahLst/>
            <a:cxnLst/>
            <a:rect l="l" t="t" r="r" b="b"/>
            <a:pathLst>
              <a:path w="1361594" h="1079372">
                <a:moveTo>
                  <a:pt x="0" y="0"/>
                </a:moveTo>
                <a:lnTo>
                  <a:pt x="1361593" y="0"/>
                </a:lnTo>
                <a:lnTo>
                  <a:pt x="1361593" y="1079372"/>
                </a:lnTo>
                <a:lnTo>
                  <a:pt x="0" y="10793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678938" y="1735495"/>
            <a:ext cx="10666318" cy="1063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77"/>
              </a:lnSpc>
            </a:pPr>
            <a:r>
              <a:rPr lang="en-US" sz="698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Përmbledhje e Faqes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48514" y="3271026"/>
            <a:ext cx="9942842" cy="578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00"/>
              </a:lnSpc>
              <a:spcBef>
                <a:spcPct val="0"/>
              </a:spcBef>
            </a:pP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Faqja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jonë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e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parfumeve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fokusohet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shitjen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online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parfumeve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markave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njohura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dhe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përballueshme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për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meshkuj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Shqipëri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Ajo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ofron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një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koleksion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përzgjedhur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me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kujdes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, duke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përfshirë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aroma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moderne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për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adoleshentët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(15-19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vjeç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dhe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aroma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sofistikuara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për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rinjtë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(20-35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vjeç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).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Faqja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është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e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optimizuar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për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përdorim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 smtClean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cdo</a:t>
            </a:r>
            <a:r>
              <a:rPr lang="en-US" sz="3000" b="1" dirty="0" smtClean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 smtClean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paisje</a:t>
            </a:r>
            <a:r>
              <a:rPr lang="en-US" sz="3000" b="1" dirty="0" smtClean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 smtClean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dhe</a:t>
            </a:r>
            <a:r>
              <a:rPr lang="en-US" sz="3000" b="1" dirty="0" smtClean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ofron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një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eksperiencë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blerjeje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shpejtë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dhe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intuitive.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4978" y="2275727"/>
            <a:ext cx="5428384" cy="6982573"/>
            <a:chOff x="0" y="0"/>
            <a:chExt cx="1429698" cy="18390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9698" cy="1839032"/>
            </a:xfrm>
            <a:custGeom>
              <a:avLst/>
              <a:gdLst/>
              <a:ahLst/>
              <a:cxnLst/>
              <a:rect l="l" t="t" r="r" b="b"/>
              <a:pathLst>
                <a:path w="1429698" h="1839032">
                  <a:moveTo>
                    <a:pt x="28524" y="0"/>
                  </a:moveTo>
                  <a:lnTo>
                    <a:pt x="1401174" y="0"/>
                  </a:lnTo>
                  <a:cubicBezTo>
                    <a:pt x="1408739" y="0"/>
                    <a:pt x="1415994" y="3005"/>
                    <a:pt x="1421343" y="8354"/>
                  </a:cubicBezTo>
                  <a:cubicBezTo>
                    <a:pt x="1426693" y="13704"/>
                    <a:pt x="1429698" y="20959"/>
                    <a:pt x="1429698" y="28524"/>
                  </a:cubicBezTo>
                  <a:lnTo>
                    <a:pt x="1429698" y="1810508"/>
                  </a:lnTo>
                  <a:cubicBezTo>
                    <a:pt x="1429698" y="1818073"/>
                    <a:pt x="1426693" y="1825328"/>
                    <a:pt x="1421343" y="1830677"/>
                  </a:cubicBezTo>
                  <a:cubicBezTo>
                    <a:pt x="1415994" y="1836026"/>
                    <a:pt x="1408739" y="1839032"/>
                    <a:pt x="1401174" y="1839032"/>
                  </a:cubicBezTo>
                  <a:lnTo>
                    <a:pt x="28524" y="1839032"/>
                  </a:lnTo>
                  <a:cubicBezTo>
                    <a:pt x="20959" y="1839032"/>
                    <a:pt x="13704" y="1836026"/>
                    <a:pt x="8354" y="1830677"/>
                  </a:cubicBezTo>
                  <a:cubicBezTo>
                    <a:pt x="3005" y="1825328"/>
                    <a:pt x="0" y="1818073"/>
                    <a:pt x="0" y="1810508"/>
                  </a:cubicBezTo>
                  <a:lnTo>
                    <a:pt x="0" y="28524"/>
                  </a:lnTo>
                  <a:cubicBezTo>
                    <a:pt x="0" y="20959"/>
                    <a:pt x="3005" y="13704"/>
                    <a:pt x="8354" y="8354"/>
                  </a:cubicBezTo>
                  <a:cubicBezTo>
                    <a:pt x="13704" y="3005"/>
                    <a:pt x="20959" y="0"/>
                    <a:pt x="2852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429698" cy="18676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711016" y="2283569"/>
            <a:ext cx="5298601" cy="6974731"/>
            <a:chOff x="0" y="0"/>
            <a:chExt cx="1395516" cy="183696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95516" cy="1836966"/>
            </a:xfrm>
            <a:custGeom>
              <a:avLst/>
              <a:gdLst/>
              <a:ahLst/>
              <a:cxnLst/>
              <a:rect l="l" t="t" r="r" b="b"/>
              <a:pathLst>
                <a:path w="1395516" h="1836966">
                  <a:moveTo>
                    <a:pt x="29223" y="0"/>
                  </a:moveTo>
                  <a:lnTo>
                    <a:pt x="1366294" y="0"/>
                  </a:lnTo>
                  <a:cubicBezTo>
                    <a:pt x="1374044" y="0"/>
                    <a:pt x="1381477" y="3079"/>
                    <a:pt x="1386957" y="8559"/>
                  </a:cubicBezTo>
                  <a:cubicBezTo>
                    <a:pt x="1392437" y="14039"/>
                    <a:pt x="1395516" y="21472"/>
                    <a:pt x="1395516" y="29223"/>
                  </a:cubicBezTo>
                  <a:lnTo>
                    <a:pt x="1395516" y="1807744"/>
                  </a:lnTo>
                  <a:cubicBezTo>
                    <a:pt x="1395516" y="1815494"/>
                    <a:pt x="1392437" y="1822927"/>
                    <a:pt x="1386957" y="1828407"/>
                  </a:cubicBezTo>
                  <a:cubicBezTo>
                    <a:pt x="1381477" y="1833887"/>
                    <a:pt x="1374044" y="1836966"/>
                    <a:pt x="1366294" y="1836966"/>
                  </a:cubicBezTo>
                  <a:lnTo>
                    <a:pt x="29223" y="1836966"/>
                  </a:lnTo>
                  <a:cubicBezTo>
                    <a:pt x="21472" y="1836966"/>
                    <a:pt x="14039" y="1833887"/>
                    <a:pt x="8559" y="1828407"/>
                  </a:cubicBezTo>
                  <a:cubicBezTo>
                    <a:pt x="3079" y="1822927"/>
                    <a:pt x="0" y="1815494"/>
                    <a:pt x="0" y="1807744"/>
                  </a:cubicBezTo>
                  <a:lnTo>
                    <a:pt x="0" y="29223"/>
                  </a:lnTo>
                  <a:cubicBezTo>
                    <a:pt x="0" y="21472"/>
                    <a:pt x="3079" y="14039"/>
                    <a:pt x="8559" y="8559"/>
                  </a:cubicBezTo>
                  <a:cubicBezTo>
                    <a:pt x="14039" y="3079"/>
                    <a:pt x="21472" y="0"/>
                    <a:pt x="2922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1395516" cy="18655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29100" y="788928"/>
            <a:ext cx="12600106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Analiza e Target Group-it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55306" y="2339569"/>
            <a:ext cx="4741913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 spc="25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Demografia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267114" y="2339569"/>
            <a:ext cx="3970089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 spc="25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Psikografia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04978" y="6954802"/>
            <a:ext cx="5428384" cy="2282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9"/>
              </a:lnSpc>
              <a:spcBef>
                <a:spcPct val="0"/>
              </a:spcBef>
            </a:pPr>
            <a:r>
              <a:rPr lang="en-US" sz="2499" b="1" u="sng" strike="noStrike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Niveli</a:t>
            </a:r>
            <a:r>
              <a:rPr lang="en-US" sz="2499" b="1" u="sng" strike="noStrike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499" b="1" u="sng" strike="noStrike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2499" b="1" u="sng" strike="noStrike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499" b="1" u="sng" strike="noStrike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të</a:t>
            </a:r>
            <a:r>
              <a:rPr lang="en-US" sz="2499" b="1" u="sng" strike="noStrike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499" b="1" u="sng" strike="noStrike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ardhurave</a:t>
            </a:r>
            <a:r>
              <a:rPr lang="en-US" sz="2499" b="1" u="sng" strike="noStrike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</a:p>
          <a:p>
            <a:pPr marL="431799" lvl="1" indent="-215899" algn="ctr">
              <a:lnSpc>
                <a:spcPts val="3399"/>
              </a:lnSpc>
              <a:buFont typeface="Arial"/>
              <a:buChar char="•"/>
            </a:pPr>
            <a:r>
              <a:rPr lang="en-US" sz="1999" b="1" u="none" strike="noStrike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15-19 </a:t>
            </a:r>
            <a:r>
              <a:rPr lang="en-US" sz="1999" b="1" u="none" strike="noStrike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vjeç</a:t>
            </a:r>
            <a:r>
              <a:rPr lang="en-US" sz="1999" b="1" u="none" strike="noStrike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</a:t>
            </a:r>
            <a:r>
              <a:rPr lang="en-US" sz="1999" b="1" u="none" strike="noStrike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Buxhet</a:t>
            </a:r>
            <a:r>
              <a:rPr lang="en-US" sz="1999" b="1" u="none" strike="noStrike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1999" b="1" u="none" strike="noStrike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1999" b="1" u="none" strike="noStrike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1999" b="1" u="none" strike="noStrike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kufizuar</a:t>
            </a:r>
            <a:r>
              <a:rPr lang="en-US" sz="1999" b="1" u="none" strike="noStrike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(</a:t>
            </a:r>
            <a:r>
              <a:rPr lang="en-US" sz="1999" b="1" u="none" strike="noStrike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deri</a:t>
            </a:r>
            <a:r>
              <a:rPr lang="en-US" sz="1999" b="1" u="none" strike="noStrike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1999" b="1" u="none" strike="noStrike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në</a:t>
            </a:r>
            <a:r>
              <a:rPr lang="en-US" sz="1999" b="1" u="none" strike="noStrike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1999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6</a:t>
            </a:r>
            <a:r>
              <a:rPr lang="en-US" sz="1999" b="1" u="none" strike="noStrike" dirty="0" smtClean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,000 </a:t>
            </a:r>
            <a:r>
              <a:rPr lang="en-US" sz="1999" b="1" u="none" strike="noStrike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lekë</a:t>
            </a:r>
            <a:r>
              <a:rPr lang="en-US" sz="1999" b="1" u="none" strike="noStrike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1999" b="1" u="none" strike="noStrike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për</a:t>
            </a:r>
            <a:r>
              <a:rPr lang="en-US" sz="1999" b="1" u="none" strike="noStrike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1999" b="1" u="none" strike="noStrike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parfum</a:t>
            </a:r>
            <a:r>
              <a:rPr lang="en-US" sz="1999" b="1" u="none" strike="noStrike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).</a:t>
            </a:r>
          </a:p>
          <a:p>
            <a:pPr marL="431799" lvl="1" indent="-215899" algn="ctr">
              <a:lnSpc>
                <a:spcPts val="3399"/>
              </a:lnSpc>
              <a:buFont typeface="Arial"/>
              <a:buChar char="•"/>
            </a:pPr>
            <a:r>
              <a:rPr lang="en-US" sz="1999" b="1" u="none" strike="noStrike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20-35 </a:t>
            </a:r>
            <a:r>
              <a:rPr lang="en-US" sz="1999" b="1" u="none" strike="noStrike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vjeç</a:t>
            </a:r>
            <a:r>
              <a:rPr lang="en-US" sz="1999" b="1" u="none" strike="noStrike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</a:t>
            </a:r>
            <a:r>
              <a:rPr lang="en-US" sz="1999" b="1" u="none" strike="noStrike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Të</a:t>
            </a:r>
            <a:r>
              <a:rPr lang="en-US" sz="1999" b="1" u="none" strike="noStrike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1999" b="1" u="none" strike="noStrike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gatshëm</a:t>
            </a:r>
            <a:r>
              <a:rPr lang="en-US" sz="1999" b="1" u="none" strike="noStrike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1999" b="1" u="none" strike="noStrike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të</a:t>
            </a:r>
            <a:r>
              <a:rPr lang="en-US" sz="1999" b="1" u="none" strike="noStrike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1999" b="1" u="none" strike="noStrike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investojnë</a:t>
            </a:r>
            <a:r>
              <a:rPr lang="en-US" sz="1999" b="1" u="none" strike="noStrike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1999" b="1" u="none" strike="noStrike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deri</a:t>
            </a:r>
            <a:r>
              <a:rPr lang="en-US" sz="1999" b="1" u="none" strike="noStrike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1999" b="1" u="none" strike="noStrike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në</a:t>
            </a:r>
            <a:r>
              <a:rPr lang="en-US" sz="1999" b="1" u="none" strike="noStrike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25,000 </a:t>
            </a:r>
            <a:r>
              <a:rPr lang="en-US" sz="1999" b="1" u="none" strike="noStrike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lekë</a:t>
            </a:r>
            <a:r>
              <a:rPr lang="en-US" sz="1999" b="1" u="none" strike="noStrike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1999" b="1" u="none" strike="noStrike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për</a:t>
            </a:r>
            <a:r>
              <a:rPr lang="en-US" sz="1999" b="1" u="none" strike="noStrike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1999" b="1" u="none" strike="noStrike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marka</a:t>
            </a:r>
            <a:r>
              <a:rPr lang="en-US" sz="1999" b="1" u="none" strike="noStrike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1999" b="1" u="none" strike="noStrike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cilësore</a:t>
            </a:r>
            <a:r>
              <a:rPr lang="en-US" sz="1999" b="1" u="none" strike="noStrike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2483421" y="2272288"/>
            <a:ext cx="5291571" cy="6982573"/>
            <a:chOff x="0" y="0"/>
            <a:chExt cx="1393665" cy="183903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93665" cy="1839032"/>
            </a:xfrm>
            <a:custGeom>
              <a:avLst/>
              <a:gdLst/>
              <a:ahLst/>
              <a:cxnLst/>
              <a:rect l="l" t="t" r="r" b="b"/>
              <a:pathLst>
                <a:path w="1393665" h="1839032">
                  <a:moveTo>
                    <a:pt x="29261" y="0"/>
                  </a:moveTo>
                  <a:lnTo>
                    <a:pt x="1364403" y="0"/>
                  </a:lnTo>
                  <a:cubicBezTo>
                    <a:pt x="1380564" y="0"/>
                    <a:pt x="1393665" y="13101"/>
                    <a:pt x="1393665" y="29261"/>
                  </a:cubicBezTo>
                  <a:lnTo>
                    <a:pt x="1393665" y="1809770"/>
                  </a:lnTo>
                  <a:cubicBezTo>
                    <a:pt x="1393665" y="1825931"/>
                    <a:pt x="1380564" y="1839032"/>
                    <a:pt x="1364403" y="1839032"/>
                  </a:cubicBezTo>
                  <a:lnTo>
                    <a:pt x="29261" y="1839032"/>
                  </a:lnTo>
                  <a:cubicBezTo>
                    <a:pt x="13101" y="1839032"/>
                    <a:pt x="0" y="1825931"/>
                    <a:pt x="0" y="1809770"/>
                  </a:cubicBezTo>
                  <a:lnTo>
                    <a:pt x="0" y="29261"/>
                  </a:lnTo>
                  <a:cubicBezTo>
                    <a:pt x="0" y="13101"/>
                    <a:pt x="13101" y="0"/>
                    <a:pt x="2926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1393665" cy="18676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2501603" y="2366557"/>
            <a:ext cx="5301408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 spc="22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Zakonet Dixhitale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483421" y="3044825"/>
            <a:ext cx="4867205" cy="209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4249"/>
              </a:lnSpc>
              <a:buFont typeface="Arial"/>
              <a:buChar char="•"/>
            </a:pPr>
            <a:r>
              <a:rPr lang="en-US" sz="2499" b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</a:t>
            </a:r>
            <a:r>
              <a:rPr lang="en-US" sz="2499" b="1" u="none" strike="noStrik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latformat: Instagram (65% e përdoruesve), TikTok (30%), Facebook (25% për moshën 25+).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67329" y="1269273"/>
            <a:ext cx="653770" cy="65377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7110389" y="1141271"/>
            <a:ext cx="955255" cy="955255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21099" y="372992"/>
            <a:ext cx="1095155" cy="1095155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5510206" y="18715"/>
            <a:ext cx="1600183" cy="1600183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7738627" y="8934113"/>
            <a:ext cx="1971124" cy="1971124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837699" y="2858682"/>
            <a:ext cx="5495662" cy="2616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0"/>
              </a:lnSpc>
            </a:pPr>
            <a:r>
              <a:rPr lang="en-US" sz="2300" b="1" u="sng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Mosha:</a:t>
            </a:r>
          </a:p>
          <a:p>
            <a:pPr marL="431799" lvl="1" indent="-215899" algn="ctr">
              <a:lnSpc>
                <a:spcPts val="3399"/>
              </a:lnSpc>
              <a:buFont typeface="Arial"/>
              <a:buChar char="•"/>
            </a:pPr>
            <a:r>
              <a:rPr lang="en-US" sz="1999" b="1" u="none" strike="noStrik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15-19 vjeç: Kërkojnë parfume moderne, energjike dhe me çmim të ulët.</a:t>
            </a:r>
          </a:p>
          <a:p>
            <a:pPr marL="431799" lvl="1" indent="-215899" algn="ctr">
              <a:lnSpc>
                <a:spcPts val="33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b="1" u="none" strike="noStrik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20-35 vjeç: Preferojnë aroma elegante dhe të qëndrueshme për punë, evente, dhe jetën sociale.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37699" y="5545147"/>
            <a:ext cx="5209809" cy="1712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0" lvl="1" indent="-215900" algn="ctr">
              <a:lnSpc>
                <a:spcPts val="3399"/>
              </a:lnSpc>
              <a:buFont typeface="Arial"/>
              <a:buChar char="•"/>
            </a:pPr>
            <a:r>
              <a:rPr lang="en-US" sz="1999" b="1" u="sng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Gjinia: M</a:t>
            </a:r>
            <a:r>
              <a:rPr lang="en-US" sz="1999" b="1" u="sng" strike="noStrik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eshuj (fokusi kryesor).</a:t>
            </a:r>
          </a:p>
          <a:p>
            <a:pPr algn="ctr">
              <a:lnSpc>
                <a:spcPts val="170"/>
              </a:lnSpc>
            </a:pPr>
            <a:endParaRPr lang="en-US" sz="1999" b="1" u="sng" strike="noStrike">
              <a:solidFill>
                <a:srgbClr val="FFFFFF">
                  <a:alpha val="80000"/>
                </a:srgbClr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431800" lvl="1" indent="-215900" algn="ctr">
              <a:lnSpc>
                <a:spcPts val="33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b="1" u="sng" strike="noStrik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Vendndodhja: Qytetet e mëdha (Tiranë, Durrës, Shkodër, Vlorë, Fier).</a:t>
            </a:r>
          </a:p>
          <a:p>
            <a:pPr marL="0" lvl="0" indent="0" algn="ctr">
              <a:lnSpc>
                <a:spcPts val="3399"/>
              </a:lnSpc>
              <a:spcBef>
                <a:spcPct val="0"/>
              </a:spcBef>
            </a:pPr>
            <a:endParaRPr lang="en-US" sz="1999" b="1" u="sng" strike="noStrike">
              <a:solidFill>
                <a:srgbClr val="FFFFFF">
                  <a:alpha val="80000"/>
                </a:srgbClr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6614875" y="3219722"/>
            <a:ext cx="5298601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4590"/>
              </a:lnSpc>
              <a:buFont typeface="Arial"/>
              <a:buChar char="•"/>
            </a:pPr>
            <a:r>
              <a:rPr lang="en-US" sz="2700" b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</a:t>
            </a:r>
            <a:r>
              <a:rPr lang="en-US" sz="2700" b="1" u="none" strike="noStrik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resat: Moda, stili i jetës, sporti, socializimi.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614875" y="4553900"/>
            <a:ext cx="5274566" cy="2286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4590"/>
              </a:lnSpc>
              <a:buFont typeface="Arial"/>
              <a:buChar char="•"/>
            </a:pPr>
            <a:r>
              <a:rPr lang="en-US" sz="2700" b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Sjelljet: Aktiv në rrjetet sociale, ndikuesit e tyre janë figura të njohura lokale.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6578823" y="6945277"/>
            <a:ext cx="5130355" cy="1704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4590"/>
              </a:lnSpc>
              <a:buFont typeface="Arial"/>
              <a:buChar char="•"/>
            </a:pPr>
            <a:r>
              <a:rPr lang="en-US" sz="2700" b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Stili i jetesës: Urban, dinamis, i lidhur me trendet globale.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2501603" y="5274625"/>
            <a:ext cx="5255207" cy="156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4249"/>
              </a:lnSpc>
              <a:buFont typeface="Arial"/>
              <a:buChar char="•"/>
            </a:pPr>
            <a:r>
              <a:rPr lang="en-US" sz="2499" b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Koha online: 3-5 orë/ditë, veçanërisht në mbrëmje (18:00-22:00).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2483421" y="7134141"/>
            <a:ext cx="5081845" cy="156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4249"/>
              </a:lnSpc>
              <a:buFont typeface="Arial"/>
              <a:buChar char="•"/>
            </a:pPr>
            <a:r>
              <a:rPr lang="en-US" sz="2499" b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Preferencat: Video të shkurtra, challenge, dhe përmbajtje interaktive.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184" y="1291997"/>
            <a:ext cx="6918134" cy="962475"/>
            <a:chOff x="0" y="0"/>
            <a:chExt cx="2598808" cy="3615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98808" cy="361555"/>
            </a:xfrm>
            <a:custGeom>
              <a:avLst/>
              <a:gdLst/>
              <a:ahLst/>
              <a:cxnLst/>
              <a:rect l="l" t="t" r="r" b="b"/>
              <a:pathLst>
                <a:path w="2598808" h="361555">
                  <a:moveTo>
                    <a:pt x="2395608" y="0"/>
                  </a:moveTo>
                  <a:cubicBezTo>
                    <a:pt x="2507832" y="0"/>
                    <a:pt x="2598808" y="80937"/>
                    <a:pt x="2598808" y="180778"/>
                  </a:cubicBezTo>
                  <a:cubicBezTo>
                    <a:pt x="2598808" y="280618"/>
                    <a:pt x="2507832" y="361555"/>
                    <a:pt x="2395608" y="361555"/>
                  </a:cubicBezTo>
                  <a:lnTo>
                    <a:pt x="203200" y="361555"/>
                  </a:lnTo>
                  <a:cubicBezTo>
                    <a:pt x="90976" y="361555"/>
                    <a:pt x="0" y="280618"/>
                    <a:pt x="0" y="180778"/>
                  </a:cubicBezTo>
                  <a:cubicBezTo>
                    <a:pt x="0" y="80937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598808" cy="409180"/>
            </a:xfrm>
            <a:prstGeom prst="rect">
              <a:avLst/>
            </a:prstGeom>
          </p:spPr>
          <p:txBody>
            <a:bodyPr lIns="31690" tIns="31690" rIns="31690" bIns="31690" rtlCol="0" anchor="ctr"/>
            <a:lstStyle/>
            <a:p>
              <a:pPr marL="0" lvl="0" indent="0" algn="ctr">
                <a:lnSpc>
                  <a:spcPts val="32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767024" y="8376640"/>
            <a:ext cx="1551434" cy="155143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062562" y="3379409"/>
            <a:ext cx="4578066" cy="6023505"/>
            <a:chOff x="0" y="0"/>
            <a:chExt cx="6104088" cy="80313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/>
            <a:srcRect l="8411" r="8411"/>
            <a:stretch>
              <a:fillRect/>
            </a:stretch>
          </p:blipFill>
          <p:spPr>
            <a:xfrm>
              <a:off x="0" y="0"/>
              <a:ext cx="6104088" cy="80313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>
            <a:off x="9748838" y="2951796"/>
            <a:ext cx="1136572" cy="1136572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3389060" y="1453323"/>
            <a:ext cx="4414953" cy="6005381"/>
            <a:chOff x="0" y="0"/>
            <a:chExt cx="5886604" cy="8007175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/>
            <a:srcRect l="10907" r="10907"/>
            <a:stretch>
              <a:fillRect/>
            </a:stretch>
          </p:blipFill>
          <p:spPr>
            <a:xfrm>
              <a:off x="0" y="0"/>
              <a:ext cx="5886604" cy="8007175"/>
            </a:xfrm>
            <a:prstGeom prst="rect">
              <a:avLst/>
            </a:prstGeom>
          </p:spPr>
        </p:pic>
      </p:grpSp>
      <p:grpSp>
        <p:nvGrpSpPr>
          <p:cNvPr id="15" name="Group 15"/>
          <p:cNvGrpSpPr/>
          <p:nvPr/>
        </p:nvGrpSpPr>
        <p:grpSpPr>
          <a:xfrm>
            <a:off x="-291680" y="9301438"/>
            <a:ext cx="1971124" cy="1971124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36627" y="4488971"/>
            <a:ext cx="3826050" cy="962475"/>
            <a:chOff x="0" y="0"/>
            <a:chExt cx="1437261" cy="3615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437261" cy="361555"/>
            </a:xfrm>
            <a:custGeom>
              <a:avLst/>
              <a:gdLst/>
              <a:ahLst/>
              <a:cxnLst/>
              <a:rect l="l" t="t" r="r" b="b"/>
              <a:pathLst>
                <a:path w="1437261" h="361555">
                  <a:moveTo>
                    <a:pt x="1234061" y="0"/>
                  </a:moveTo>
                  <a:cubicBezTo>
                    <a:pt x="1346286" y="0"/>
                    <a:pt x="1437261" y="80937"/>
                    <a:pt x="1437261" y="180778"/>
                  </a:cubicBezTo>
                  <a:cubicBezTo>
                    <a:pt x="1437261" y="280618"/>
                    <a:pt x="1346286" y="361555"/>
                    <a:pt x="1234061" y="361555"/>
                  </a:cubicBezTo>
                  <a:lnTo>
                    <a:pt x="203200" y="361555"/>
                  </a:lnTo>
                  <a:cubicBezTo>
                    <a:pt x="90976" y="361555"/>
                    <a:pt x="0" y="280618"/>
                    <a:pt x="0" y="180778"/>
                  </a:cubicBezTo>
                  <a:cubicBezTo>
                    <a:pt x="0" y="80937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1437261" cy="409180"/>
            </a:xfrm>
            <a:prstGeom prst="rect">
              <a:avLst/>
            </a:prstGeom>
          </p:spPr>
          <p:txBody>
            <a:bodyPr lIns="31690" tIns="31690" rIns="31690" bIns="31690" rtlCol="0" anchor="ctr"/>
            <a:lstStyle/>
            <a:p>
              <a:pPr marL="0" lvl="0" indent="0" algn="ctr">
                <a:lnSpc>
                  <a:spcPts val="32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399526" y="6534560"/>
            <a:ext cx="3500251" cy="962475"/>
            <a:chOff x="0" y="0"/>
            <a:chExt cx="1314875" cy="36155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314875" cy="361555"/>
            </a:xfrm>
            <a:custGeom>
              <a:avLst/>
              <a:gdLst/>
              <a:ahLst/>
              <a:cxnLst/>
              <a:rect l="l" t="t" r="r" b="b"/>
              <a:pathLst>
                <a:path w="1314875" h="361555">
                  <a:moveTo>
                    <a:pt x="1111675" y="0"/>
                  </a:moveTo>
                  <a:cubicBezTo>
                    <a:pt x="1223899" y="0"/>
                    <a:pt x="1314875" y="80937"/>
                    <a:pt x="1314875" y="180778"/>
                  </a:cubicBezTo>
                  <a:cubicBezTo>
                    <a:pt x="1314875" y="280618"/>
                    <a:pt x="1223899" y="361555"/>
                    <a:pt x="1111675" y="361555"/>
                  </a:cubicBezTo>
                  <a:lnTo>
                    <a:pt x="203200" y="361555"/>
                  </a:lnTo>
                  <a:cubicBezTo>
                    <a:pt x="90976" y="361555"/>
                    <a:pt x="0" y="280618"/>
                    <a:pt x="0" y="180778"/>
                  </a:cubicBezTo>
                  <a:cubicBezTo>
                    <a:pt x="0" y="80937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1314875" cy="409180"/>
            </a:xfrm>
            <a:prstGeom prst="rect">
              <a:avLst/>
            </a:prstGeom>
          </p:spPr>
          <p:txBody>
            <a:bodyPr lIns="31690" tIns="31690" rIns="31690" bIns="31690" rtlCol="0" anchor="ctr"/>
            <a:lstStyle/>
            <a:p>
              <a:pPr marL="0" lvl="0" indent="0" algn="ctr">
                <a:lnSpc>
                  <a:spcPts val="32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425965" y="132801"/>
            <a:ext cx="1361594" cy="1079372"/>
          </a:xfrm>
          <a:custGeom>
            <a:avLst/>
            <a:gdLst/>
            <a:ahLst/>
            <a:cxnLst/>
            <a:rect l="l" t="t" r="r" b="b"/>
            <a:pathLst>
              <a:path w="1361594" h="1079372">
                <a:moveTo>
                  <a:pt x="0" y="0"/>
                </a:moveTo>
                <a:lnTo>
                  <a:pt x="1361593" y="0"/>
                </a:lnTo>
                <a:lnTo>
                  <a:pt x="1361593" y="1079372"/>
                </a:lnTo>
                <a:lnTo>
                  <a:pt x="0" y="10793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3298595" y="60320"/>
            <a:ext cx="12137928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Strategjia e Marketingut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36627" y="1155695"/>
            <a:ext cx="8674996" cy="996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sz="4999" b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Instagram &amp; TikTok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28" name="TextBox 28"/>
          <p:cNvSpPr txBox="1"/>
          <p:nvPr/>
        </p:nvSpPr>
        <p:spPr>
          <a:xfrm>
            <a:off x="464241" y="2339497"/>
            <a:ext cx="9512210" cy="1949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2" lvl="1" indent="-248286" algn="just">
              <a:lnSpc>
                <a:spcPts val="3910"/>
              </a:lnSpc>
              <a:buFont typeface="Arial"/>
              <a:buChar char="•"/>
            </a:pPr>
            <a:r>
              <a:rPr lang="en-US" sz="2300" b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Përmbajtje: Video 15-30 sekondash me influencues që demonstrojnë parfume në situata të jetës reale (p.sh., dalje me shoqëri, sport).</a:t>
            </a:r>
          </a:p>
          <a:p>
            <a:pPr marL="496572" lvl="1" indent="-248286" algn="just">
              <a:lnSpc>
                <a:spcPts val="3910"/>
              </a:lnSpc>
              <a:buFont typeface="Arial"/>
              <a:buChar char="•"/>
            </a:pPr>
            <a:r>
              <a:rPr lang="en-US" sz="2300" b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Hashtag-unike: #AromaJote, #ParfumiModern.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64241" y="4327046"/>
            <a:ext cx="4225325" cy="996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sz="4999" b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Facebook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64241" y="5520373"/>
            <a:ext cx="9128202" cy="149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2" lvl="1" indent="-259081" algn="l">
              <a:lnSpc>
                <a:spcPts val="4080"/>
              </a:lnSpc>
              <a:buFont typeface="Arial"/>
              <a:buChar char="•"/>
            </a:pPr>
            <a:r>
              <a:rPr lang="en-US" sz="2400" b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Reklama të targetuara: Për moshën 25-35 vjeç, me fokus në aroma elegante dhe oferta speciale.</a:t>
            </a:r>
          </a:p>
          <a:p>
            <a:pPr algn="l">
              <a:lnSpc>
                <a:spcPts val="4080"/>
              </a:lnSpc>
            </a:pPr>
            <a:endParaRPr lang="en-US" sz="2400" b="1">
              <a:solidFill>
                <a:srgbClr val="FFFFFF">
                  <a:alpha val="80000"/>
                </a:srgbClr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93882" y="6523671"/>
            <a:ext cx="3263624" cy="793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99"/>
              </a:lnSpc>
            </a:pPr>
            <a:r>
              <a:rPr lang="en-US" sz="3999" b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Google Ads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93882" y="7489693"/>
            <a:ext cx="9054956" cy="2632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4250"/>
              </a:lnSpc>
              <a:buFont typeface="Arial"/>
              <a:buChar char="•"/>
            </a:pPr>
            <a:r>
              <a:rPr lang="en-US" sz="2500" b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Fjalë kyçe: "Parfum për meshkuj Shqipëri", "Parfume të lira për të rinj".</a:t>
            </a:r>
          </a:p>
          <a:p>
            <a:pPr marL="539751" lvl="1" indent="-269876" algn="l">
              <a:lnSpc>
                <a:spcPts val="4250"/>
              </a:lnSpc>
              <a:buFont typeface="Arial"/>
              <a:buChar char="•"/>
            </a:pPr>
            <a:r>
              <a:rPr lang="en-US" sz="2500" b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Reklama dinamike: Shfaqja e produkteve bazuar në historikun e kërkimit të përdoruesve.</a:t>
            </a:r>
          </a:p>
          <a:p>
            <a:pPr algn="l">
              <a:lnSpc>
                <a:spcPts val="4250"/>
              </a:lnSpc>
            </a:pPr>
            <a:endParaRPr lang="en-US" sz="2500" b="1">
              <a:solidFill>
                <a:srgbClr val="FFFFFF">
                  <a:alpha val="80000"/>
                </a:srgbClr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03403" y="279269"/>
            <a:ext cx="12856865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20"/>
              </a:lnSpc>
            </a:pPr>
            <a:r>
              <a:rPr lang="en-US" sz="710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Plani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70796" y="2404931"/>
            <a:ext cx="5364300" cy="962475"/>
            <a:chOff x="0" y="0"/>
            <a:chExt cx="2015107" cy="3615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15107" cy="361555"/>
            </a:xfrm>
            <a:custGeom>
              <a:avLst/>
              <a:gdLst/>
              <a:ahLst/>
              <a:cxnLst/>
              <a:rect l="l" t="t" r="r" b="b"/>
              <a:pathLst>
                <a:path w="2015107" h="361555">
                  <a:moveTo>
                    <a:pt x="1811907" y="0"/>
                  </a:moveTo>
                  <a:cubicBezTo>
                    <a:pt x="1924132" y="0"/>
                    <a:pt x="2015107" y="80937"/>
                    <a:pt x="2015107" y="180778"/>
                  </a:cubicBezTo>
                  <a:cubicBezTo>
                    <a:pt x="2015107" y="280618"/>
                    <a:pt x="1924132" y="361555"/>
                    <a:pt x="1811907" y="361555"/>
                  </a:cubicBezTo>
                  <a:lnTo>
                    <a:pt x="203200" y="361555"/>
                  </a:lnTo>
                  <a:cubicBezTo>
                    <a:pt x="90976" y="361555"/>
                    <a:pt x="0" y="280618"/>
                    <a:pt x="0" y="180778"/>
                  </a:cubicBezTo>
                  <a:cubicBezTo>
                    <a:pt x="0" y="80937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015107" cy="409180"/>
            </a:xfrm>
            <a:prstGeom prst="rect">
              <a:avLst/>
            </a:prstGeom>
          </p:spPr>
          <p:txBody>
            <a:bodyPr lIns="31690" tIns="31690" rIns="31690" bIns="31690" rtlCol="0" anchor="ctr"/>
            <a:lstStyle/>
            <a:p>
              <a:pPr marL="0" lvl="0" indent="0" algn="ctr">
                <a:lnSpc>
                  <a:spcPts val="32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735403" y="1517519"/>
            <a:ext cx="6192376" cy="596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 spc="223">
                <a:solidFill>
                  <a:srgbClr val="4EA46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Shembull Postimesh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20395" y="3596006"/>
            <a:ext cx="7866985" cy="1615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8" lvl="1" indent="-269874" algn="l">
              <a:lnSpc>
                <a:spcPts val="4249"/>
              </a:lnSpc>
              <a:buFont typeface="Arial"/>
              <a:buChar char="•"/>
            </a:pPr>
            <a:r>
              <a:rPr lang="en-US" sz="2499" u="none" strike="noStrike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Përshkrim</a:t>
            </a:r>
            <a:r>
              <a:rPr lang="en-US" sz="2499" u="none" strike="noStrike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499" u="none" strike="noStrike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Një</a:t>
            </a:r>
            <a:r>
              <a:rPr lang="en-US" sz="2499" u="none" strike="noStrike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influencer </a:t>
            </a:r>
            <a:r>
              <a:rPr lang="en-US" sz="2499" u="none" strike="noStrike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viziton</a:t>
            </a:r>
            <a:r>
              <a:rPr lang="en-US" sz="2499" u="none" strike="noStrike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u="none" strike="noStrike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dyqanin</a:t>
            </a:r>
            <a:r>
              <a:rPr lang="en-US" sz="2499" u="none" strike="noStrike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u="none" strike="noStrike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tonë</a:t>
            </a:r>
            <a:r>
              <a:rPr lang="en-US" sz="2499" u="none" strike="noStrike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online, </a:t>
            </a:r>
            <a:r>
              <a:rPr lang="en-US" sz="2499" u="none" strike="noStrike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teston</a:t>
            </a:r>
            <a:r>
              <a:rPr lang="en-US" sz="2499" u="none" strike="noStrike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u="none" strike="noStrike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parfumin</a:t>
            </a:r>
            <a:r>
              <a:rPr lang="en-US" sz="2499" u="none" strike="noStrike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u="none" strike="noStrike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dhe</a:t>
            </a:r>
            <a:r>
              <a:rPr lang="en-US" sz="2499" u="none" strike="noStrike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u="none" strike="noStrike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tregon</a:t>
            </a:r>
            <a:r>
              <a:rPr lang="en-US" sz="2499" u="none" strike="noStrike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u="none" strike="noStrike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si</a:t>
            </a:r>
            <a:r>
              <a:rPr lang="en-US" sz="2499" u="none" strike="noStrike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2499" u="none" strike="noStrike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përdor</a:t>
            </a:r>
            <a:r>
              <a:rPr lang="en-US" sz="2499" u="none" strike="noStrike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u="none" strike="noStrike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në</a:t>
            </a:r>
            <a:r>
              <a:rPr lang="en-US" sz="2499" u="none" strike="noStrike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u="none" strike="noStrike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jetën</a:t>
            </a:r>
            <a:r>
              <a:rPr lang="en-US" sz="2499" u="none" strike="noStrike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2499" u="none" strike="noStrike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përditshme</a:t>
            </a:r>
            <a:r>
              <a:rPr lang="en-US" sz="2499" u="none" strike="noStrike" dirty="0" smtClean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sz="2499" u="none" strike="noStrike" dirty="0">
              <a:solidFill>
                <a:srgbClr val="FFFFFF">
                  <a:alpha val="80000"/>
                </a:srgb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5811286" y="8428161"/>
            <a:ext cx="2844402" cy="284440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081942" y="3438844"/>
            <a:ext cx="7466399" cy="1637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7" lvl="1" indent="-280669" algn="l">
              <a:lnSpc>
                <a:spcPts val="4419"/>
              </a:lnSpc>
              <a:buFont typeface="Arial"/>
              <a:buChar char="•"/>
            </a:pPr>
            <a:r>
              <a:rPr lang="en-US" sz="2599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Përshkrim</a:t>
            </a:r>
            <a:r>
              <a:rPr lang="en-US" sz="2599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: "5 </a:t>
            </a:r>
            <a:r>
              <a:rPr lang="en-US" sz="2599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Parfume</a:t>
            </a:r>
            <a:r>
              <a:rPr lang="en-US" sz="2599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që</a:t>
            </a:r>
            <a:r>
              <a:rPr lang="en-US" sz="2599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Do </a:t>
            </a:r>
            <a:r>
              <a:rPr lang="en-US" sz="2599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Të</a:t>
            </a:r>
            <a:r>
              <a:rPr lang="en-US" sz="2599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Të</a:t>
            </a:r>
            <a:r>
              <a:rPr lang="en-US" sz="2599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Bëjnë</a:t>
            </a:r>
            <a:r>
              <a:rPr lang="en-US" sz="2599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Të</a:t>
            </a:r>
            <a:r>
              <a:rPr lang="en-US" sz="2599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Dukesh</a:t>
            </a:r>
            <a:r>
              <a:rPr lang="en-US" sz="2599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Sikur</a:t>
            </a:r>
            <a:r>
              <a:rPr lang="en-US" sz="2599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Ke</a:t>
            </a:r>
            <a:r>
              <a:rPr lang="en-US" sz="2599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Dalë</a:t>
            </a:r>
            <a:r>
              <a:rPr lang="en-US" sz="2599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Nga</a:t>
            </a:r>
            <a:r>
              <a:rPr lang="en-US" sz="2599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Një</a:t>
            </a:r>
            <a:r>
              <a:rPr lang="en-US" sz="2599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Revistë</a:t>
            </a:r>
            <a:r>
              <a:rPr lang="en-US" sz="2599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Modë</a:t>
            </a:r>
            <a:r>
              <a:rPr lang="en-US" sz="2599" smtClean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!"</a:t>
            </a:r>
            <a:endParaRPr lang="en-US" sz="2599" dirty="0">
              <a:solidFill>
                <a:srgbClr val="FFFFFF">
                  <a:alpha val="80000"/>
                </a:srgb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098391" y="7955731"/>
            <a:ext cx="7466399" cy="1704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27" lvl="1" indent="-291463" algn="l">
              <a:lnSpc>
                <a:spcPts val="4589"/>
              </a:lnSpc>
              <a:buFont typeface="Arial"/>
              <a:buChar char="•"/>
            </a:pPr>
            <a:r>
              <a:rPr lang="en-US" sz="2699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Përshkrim: "Tag #AromaJote dhe trego si e përdor parfumin tënd të preferuar! Fitoni një parfum falas çdo javë!"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89223" y="2319432"/>
            <a:ext cx="7466399" cy="895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4500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Instagram Reel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301931" y="2433507"/>
            <a:ext cx="5973190" cy="962475"/>
            <a:chOff x="0" y="0"/>
            <a:chExt cx="2243838" cy="36155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43838" cy="361555"/>
            </a:xfrm>
            <a:custGeom>
              <a:avLst/>
              <a:gdLst/>
              <a:ahLst/>
              <a:cxnLst/>
              <a:rect l="l" t="t" r="r" b="b"/>
              <a:pathLst>
                <a:path w="2243838" h="361555">
                  <a:moveTo>
                    <a:pt x="2040638" y="0"/>
                  </a:moveTo>
                  <a:cubicBezTo>
                    <a:pt x="2152862" y="0"/>
                    <a:pt x="2243838" y="80937"/>
                    <a:pt x="2243838" y="180778"/>
                  </a:cubicBezTo>
                  <a:cubicBezTo>
                    <a:pt x="2243838" y="280618"/>
                    <a:pt x="2152862" y="361555"/>
                    <a:pt x="2040638" y="361555"/>
                  </a:cubicBezTo>
                  <a:lnTo>
                    <a:pt x="203200" y="361555"/>
                  </a:lnTo>
                  <a:cubicBezTo>
                    <a:pt x="90976" y="361555"/>
                    <a:pt x="0" y="280618"/>
                    <a:pt x="0" y="180778"/>
                  </a:cubicBezTo>
                  <a:cubicBezTo>
                    <a:pt x="0" y="80937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2243838" cy="409180"/>
            </a:xfrm>
            <a:prstGeom prst="rect">
              <a:avLst/>
            </a:prstGeom>
          </p:spPr>
          <p:txBody>
            <a:bodyPr lIns="31690" tIns="31690" rIns="31690" bIns="31690" rtlCol="0" anchor="ctr"/>
            <a:lstStyle/>
            <a:p>
              <a:pPr marL="0" lvl="0" indent="0" algn="ctr">
                <a:lnSpc>
                  <a:spcPts val="32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668000" y="2300168"/>
            <a:ext cx="7466399" cy="895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4500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Facebook Carousel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5522422" y="6803481"/>
            <a:ext cx="5973190" cy="962475"/>
            <a:chOff x="0" y="0"/>
            <a:chExt cx="2243838" cy="3615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243838" cy="361555"/>
            </a:xfrm>
            <a:custGeom>
              <a:avLst/>
              <a:gdLst/>
              <a:ahLst/>
              <a:cxnLst/>
              <a:rect l="l" t="t" r="r" b="b"/>
              <a:pathLst>
                <a:path w="2243838" h="361555">
                  <a:moveTo>
                    <a:pt x="2040638" y="0"/>
                  </a:moveTo>
                  <a:cubicBezTo>
                    <a:pt x="2152862" y="0"/>
                    <a:pt x="2243838" y="80937"/>
                    <a:pt x="2243838" y="180778"/>
                  </a:cubicBezTo>
                  <a:cubicBezTo>
                    <a:pt x="2243838" y="280618"/>
                    <a:pt x="2152862" y="361555"/>
                    <a:pt x="2040638" y="361555"/>
                  </a:cubicBezTo>
                  <a:lnTo>
                    <a:pt x="203200" y="361555"/>
                  </a:lnTo>
                  <a:cubicBezTo>
                    <a:pt x="90976" y="361555"/>
                    <a:pt x="0" y="280618"/>
                    <a:pt x="0" y="180778"/>
                  </a:cubicBezTo>
                  <a:cubicBezTo>
                    <a:pt x="0" y="80937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2243838" cy="409180"/>
            </a:xfrm>
            <a:prstGeom prst="rect">
              <a:avLst/>
            </a:prstGeom>
          </p:spPr>
          <p:txBody>
            <a:bodyPr lIns="31690" tIns="31690" rIns="31690" bIns="31690" rtlCol="0" anchor="ctr"/>
            <a:lstStyle/>
            <a:p>
              <a:pPr marL="0" lvl="0" indent="0" algn="ctr">
                <a:lnSpc>
                  <a:spcPts val="32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6150659" y="6696613"/>
            <a:ext cx="7466399" cy="895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4500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TikTok</a:t>
            </a:r>
            <a:r>
              <a:rPr lang="en-US" sz="4500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Challenge:</a:t>
            </a:r>
          </a:p>
        </p:txBody>
      </p:sp>
      <p:sp>
        <p:nvSpPr>
          <p:cNvPr id="22" name="Freeform 22"/>
          <p:cNvSpPr/>
          <p:nvPr/>
        </p:nvSpPr>
        <p:spPr>
          <a:xfrm>
            <a:off x="820395" y="6764656"/>
            <a:ext cx="3063151" cy="3074330"/>
          </a:xfrm>
          <a:custGeom>
            <a:avLst/>
            <a:gdLst/>
            <a:ahLst/>
            <a:cxnLst/>
            <a:rect l="l" t="t" r="r" b="b"/>
            <a:pathLst>
              <a:path w="3063151" h="3074330">
                <a:moveTo>
                  <a:pt x="0" y="0"/>
                </a:moveTo>
                <a:lnTo>
                  <a:pt x="3063151" y="0"/>
                </a:lnTo>
                <a:lnTo>
                  <a:pt x="3063151" y="3074330"/>
                </a:lnTo>
                <a:lnTo>
                  <a:pt x="0" y="3074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-2864533" y="-1161452"/>
            <a:ext cx="4220884" cy="4220884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4EA46A">
                      <a:alpha val="100000"/>
                    </a:srgbClr>
                  </a:gs>
                  <a:gs pos="100000">
                    <a:srgbClr val="005C57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7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5395801" y="288794"/>
            <a:ext cx="1425912" cy="1425912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6821714" y="1498359"/>
            <a:ext cx="437586" cy="437586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339426" y="331450"/>
            <a:ext cx="6273430" cy="212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77"/>
              </a:lnSpc>
            </a:pPr>
            <a:r>
              <a:rPr lang="en-US" sz="698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Shpërndarja e Buxhetit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144000" y="2821175"/>
            <a:ext cx="8407332" cy="156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424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40% për reklamim në rrjetet sociale (Instagram, TikTok, Facebook) – për prodhimin e përmbajtjes dhe shpërndarjen e saj të targetuar.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110899" y="2121690"/>
            <a:ext cx="5350208" cy="6850318"/>
            <a:chOff x="0" y="0"/>
            <a:chExt cx="7133611" cy="9133757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 t="1985" b="1985"/>
            <a:stretch>
              <a:fillRect/>
            </a:stretch>
          </p:blipFill>
          <p:spPr>
            <a:xfrm>
              <a:off x="0" y="0"/>
              <a:ext cx="7133611" cy="9133757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6684564" y="9301438"/>
            <a:ext cx="1971124" cy="197112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144000" y="4750336"/>
            <a:ext cx="8664282" cy="103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424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30% për Google Ads dhe strategji SEO – për të siguruar praninë online dhe për të tërhequr kërkuesit.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005844" y="6366520"/>
            <a:ext cx="8526126" cy="103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424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20% për influencer marketing – për bashkëpunime me figura kyçe në industrinë e modës dhe parfumeve.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005844" y="7763875"/>
            <a:ext cx="9322987" cy="103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424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10% për krijimin e materialeve vizuale (grafika, video, mockup-e) që mbështesin të gjitha kanalet e fushatës.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483903" y="3665725"/>
            <a:ext cx="4865968" cy="4242565"/>
            <a:chOff x="0" y="0"/>
            <a:chExt cx="1281572" cy="111738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81572" cy="1117383"/>
            </a:xfrm>
            <a:custGeom>
              <a:avLst/>
              <a:gdLst/>
              <a:ahLst/>
              <a:cxnLst/>
              <a:rect l="l" t="t" r="r" b="b"/>
              <a:pathLst>
                <a:path w="1281572" h="1117383">
                  <a:moveTo>
                    <a:pt x="31821" y="0"/>
                  </a:moveTo>
                  <a:lnTo>
                    <a:pt x="1249751" y="0"/>
                  </a:lnTo>
                  <a:cubicBezTo>
                    <a:pt x="1258191" y="0"/>
                    <a:pt x="1266284" y="3353"/>
                    <a:pt x="1272252" y="9320"/>
                  </a:cubicBezTo>
                  <a:cubicBezTo>
                    <a:pt x="1278219" y="15288"/>
                    <a:pt x="1281572" y="23381"/>
                    <a:pt x="1281572" y="31821"/>
                  </a:cubicBezTo>
                  <a:lnTo>
                    <a:pt x="1281572" y="1085563"/>
                  </a:lnTo>
                  <a:cubicBezTo>
                    <a:pt x="1281572" y="1094002"/>
                    <a:pt x="1278219" y="1102096"/>
                    <a:pt x="1272252" y="1108063"/>
                  </a:cubicBezTo>
                  <a:cubicBezTo>
                    <a:pt x="1266284" y="1114031"/>
                    <a:pt x="1258191" y="1117383"/>
                    <a:pt x="1249751" y="1117383"/>
                  </a:cubicBezTo>
                  <a:lnTo>
                    <a:pt x="31821" y="1117383"/>
                  </a:lnTo>
                  <a:cubicBezTo>
                    <a:pt x="23381" y="1117383"/>
                    <a:pt x="15288" y="1114031"/>
                    <a:pt x="9320" y="1108063"/>
                  </a:cubicBezTo>
                  <a:cubicBezTo>
                    <a:pt x="3353" y="1102096"/>
                    <a:pt x="0" y="1094002"/>
                    <a:pt x="0" y="1085563"/>
                  </a:cubicBezTo>
                  <a:lnTo>
                    <a:pt x="0" y="31821"/>
                  </a:lnTo>
                  <a:cubicBezTo>
                    <a:pt x="0" y="23381"/>
                    <a:pt x="3353" y="15288"/>
                    <a:pt x="9320" y="9320"/>
                  </a:cubicBezTo>
                  <a:cubicBezTo>
                    <a:pt x="15288" y="3353"/>
                    <a:pt x="23381" y="0"/>
                    <a:pt x="3182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1281572" cy="1145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37086" y="3997196"/>
            <a:ext cx="3795692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 b="1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Buxheti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83903" y="4565627"/>
            <a:ext cx="4702058" cy="303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240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Kjo pjesë paraqet një plan të përmbledhur të ndarjes së buxhetit, duke siguruar që çdo kanal marketingu të marrë investimin e duhur për të arritur objektivat. </a:t>
            </a:r>
          </a:p>
        </p:txBody>
      </p:sp>
      <p:sp>
        <p:nvSpPr>
          <p:cNvPr id="17" name="Freeform 17"/>
          <p:cNvSpPr/>
          <p:nvPr/>
        </p:nvSpPr>
        <p:spPr>
          <a:xfrm>
            <a:off x="483903" y="331450"/>
            <a:ext cx="1847825" cy="1854569"/>
          </a:xfrm>
          <a:custGeom>
            <a:avLst/>
            <a:gdLst/>
            <a:ahLst/>
            <a:cxnLst/>
            <a:rect l="l" t="t" r="r" b="b"/>
            <a:pathLst>
              <a:path w="1847825" h="1854569">
                <a:moveTo>
                  <a:pt x="0" y="0"/>
                </a:moveTo>
                <a:lnTo>
                  <a:pt x="1847825" y="0"/>
                </a:lnTo>
                <a:lnTo>
                  <a:pt x="1847825" y="1854569"/>
                </a:lnTo>
                <a:lnTo>
                  <a:pt x="0" y="18545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6592718" y="1039701"/>
            <a:ext cx="918570" cy="91857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7511288" y="832404"/>
            <a:ext cx="414594" cy="414594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01727" y="427779"/>
            <a:ext cx="8684545" cy="1063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77"/>
              </a:lnSpc>
            </a:pPr>
            <a:r>
              <a:rPr lang="en-US" sz="698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Matja e Suksesit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267954" y="496756"/>
            <a:ext cx="761766" cy="761766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829053" y="9258300"/>
            <a:ext cx="1971124" cy="197112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311685" y="3747176"/>
            <a:ext cx="8718035" cy="5626012"/>
            <a:chOff x="0" y="0"/>
            <a:chExt cx="3274943" cy="211342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274943" cy="2113420"/>
            </a:xfrm>
            <a:custGeom>
              <a:avLst/>
              <a:gdLst/>
              <a:ahLst/>
              <a:cxnLst/>
              <a:rect l="l" t="t" r="r" b="b"/>
              <a:pathLst>
                <a:path w="3274943" h="2113420">
                  <a:moveTo>
                    <a:pt x="3071743" y="0"/>
                  </a:moveTo>
                  <a:cubicBezTo>
                    <a:pt x="3183967" y="0"/>
                    <a:pt x="3274943" y="473105"/>
                    <a:pt x="3274943" y="1056710"/>
                  </a:cubicBezTo>
                  <a:cubicBezTo>
                    <a:pt x="3274943" y="1640315"/>
                    <a:pt x="3183967" y="2113420"/>
                    <a:pt x="3071743" y="2113420"/>
                  </a:cubicBezTo>
                  <a:lnTo>
                    <a:pt x="203200" y="2113420"/>
                  </a:lnTo>
                  <a:cubicBezTo>
                    <a:pt x="90976" y="2113420"/>
                    <a:pt x="0" y="1640315"/>
                    <a:pt x="0" y="1056710"/>
                  </a:cubicBezTo>
                  <a:cubicBezTo>
                    <a:pt x="0" y="473105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274943" cy="2161045"/>
            </a:xfrm>
            <a:prstGeom prst="rect">
              <a:avLst/>
            </a:prstGeom>
          </p:spPr>
          <p:txBody>
            <a:bodyPr lIns="31690" tIns="31690" rIns="31690" bIns="31690" rtlCol="0" anchor="ctr"/>
            <a:lstStyle/>
            <a:p>
              <a:pPr marL="0" lvl="0" indent="0" algn="ctr">
                <a:lnSpc>
                  <a:spcPts val="32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88348" y="3747176"/>
            <a:ext cx="8718035" cy="5626012"/>
            <a:chOff x="0" y="0"/>
            <a:chExt cx="3274943" cy="211342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274943" cy="2113420"/>
            </a:xfrm>
            <a:custGeom>
              <a:avLst/>
              <a:gdLst/>
              <a:ahLst/>
              <a:cxnLst/>
              <a:rect l="l" t="t" r="r" b="b"/>
              <a:pathLst>
                <a:path w="3274943" h="2113420">
                  <a:moveTo>
                    <a:pt x="3071743" y="0"/>
                  </a:moveTo>
                  <a:cubicBezTo>
                    <a:pt x="3183967" y="0"/>
                    <a:pt x="3274943" y="473105"/>
                    <a:pt x="3274943" y="1056710"/>
                  </a:cubicBezTo>
                  <a:cubicBezTo>
                    <a:pt x="3274943" y="1640315"/>
                    <a:pt x="3183967" y="2113420"/>
                    <a:pt x="3071743" y="2113420"/>
                  </a:cubicBezTo>
                  <a:lnTo>
                    <a:pt x="203200" y="2113420"/>
                  </a:lnTo>
                  <a:cubicBezTo>
                    <a:pt x="90976" y="2113420"/>
                    <a:pt x="0" y="1640315"/>
                    <a:pt x="0" y="1056710"/>
                  </a:cubicBezTo>
                  <a:cubicBezTo>
                    <a:pt x="0" y="473105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3274943" cy="2161045"/>
            </a:xfrm>
            <a:prstGeom prst="rect">
              <a:avLst/>
            </a:prstGeom>
          </p:spPr>
          <p:txBody>
            <a:bodyPr lIns="31690" tIns="31690" rIns="31690" bIns="31690" rtlCol="0" anchor="ctr"/>
            <a:lstStyle/>
            <a:p>
              <a:pPr marL="0" lvl="0" indent="0" algn="ctr">
                <a:lnSpc>
                  <a:spcPts val="32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593261" y="2120316"/>
            <a:ext cx="6839204" cy="140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1" spc="172">
                <a:solidFill>
                  <a:srgbClr val="4EA46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Për të monitoruar performancën e fushatës, do të përdoren metrika të tilla si: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746023" y="2295576"/>
            <a:ext cx="6296654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spc="192">
                <a:solidFill>
                  <a:srgbClr val="4EA46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KPI (Indikator Kryesor i Performancës)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65857" y="3914113"/>
            <a:ext cx="6876743" cy="5610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Num</a:t>
            </a:r>
            <a:r>
              <a:rPr lang="en-US" sz="2400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ri i vizitorëve në faqen.</a:t>
            </a:r>
          </a:p>
          <a:p>
            <a:pPr marL="518160" lvl="1" indent="-259080" algn="l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Angazhimi në rrjetet sociale (likes, komente, shpërndarje, kohëzgjatja e shikimeve të videove).</a:t>
            </a:r>
          </a:p>
          <a:p>
            <a:pPr marL="518160" lvl="1" indent="-259080" algn="l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Shkallët e konvertimit nga vizita në blerje.</a:t>
            </a:r>
          </a:p>
          <a:p>
            <a:pPr marL="518160" lvl="1" indent="-259080" algn="l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Feedback dhe recenzionet e klientëve, si dhe rritja e numrit të regjistrimeve nëse aplikohet.</a:t>
            </a:r>
          </a:p>
          <a:p>
            <a:pPr marL="518160" lvl="1" indent="-259080" algn="l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Rritja e ndërveprimeve dhe pjesëmarrjes në evente online.</a:t>
            </a:r>
          </a:p>
          <a:p>
            <a:pPr marL="0" lvl="0" indent="0" algn="l">
              <a:lnSpc>
                <a:spcPts val="4079"/>
              </a:lnSpc>
              <a:spcBef>
                <a:spcPct val="0"/>
              </a:spcBef>
            </a:pPr>
            <a:endParaRPr lang="en-US" sz="2400" u="none" strike="noStrike">
              <a:solidFill>
                <a:srgbClr val="FFFFFF">
                  <a:alpha val="80000"/>
                </a:srgb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519934" y="3895063"/>
            <a:ext cx="5288592" cy="5721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Nu</a:t>
            </a:r>
            <a:r>
              <a:rPr lang="en-US" sz="2499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mri i vizitorëve unikë në faqe (Google Analytics).</a:t>
            </a:r>
          </a:p>
          <a:p>
            <a:pPr algn="l">
              <a:lnSpc>
                <a:spcPts val="807"/>
              </a:lnSpc>
            </a:pPr>
            <a:endParaRPr lang="en-US" sz="2499" u="none" strike="noStrike">
              <a:solidFill>
                <a:srgbClr val="FFFFFF">
                  <a:alpha val="80000"/>
                </a:srgb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39749" lvl="1" indent="-269875" algn="l">
              <a:lnSpc>
                <a:spcPts val="4249"/>
              </a:lnSpc>
              <a:buFont typeface="Arial"/>
              <a:buChar char="•"/>
            </a:pPr>
            <a:r>
              <a:rPr lang="en-US" sz="2499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Shkalla e konvertimit (shitje / klikime).</a:t>
            </a:r>
          </a:p>
          <a:p>
            <a:pPr algn="l">
              <a:lnSpc>
                <a:spcPts val="1020"/>
              </a:lnSpc>
            </a:pPr>
            <a:endParaRPr lang="en-US" sz="2499" u="none" strike="noStrike">
              <a:solidFill>
                <a:srgbClr val="FFFFFF">
                  <a:alpha val="80000"/>
                </a:srgb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39749" lvl="1" indent="-269875" algn="l">
              <a:lnSpc>
                <a:spcPts val="4249"/>
              </a:lnSpc>
              <a:buFont typeface="Arial"/>
              <a:buChar char="•"/>
            </a:pPr>
            <a:r>
              <a:rPr lang="en-US" sz="2499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Angazhimi në rrjetet sociale (likes, shares, komente).</a:t>
            </a:r>
          </a:p>
          <a:p>
            <a:pPr algn="l">
              <a:lnSpc>
                <a:spcPts val="1190"/>
              </a:lnSpc>
            </a:pPr>
            <a:endParaRPr lang="en-US" sz="2499" u="none" strike="noStrike">
              <a:solidFill>
                <a:srgbClr val="FFFFFF">
                  <a:alpha val="80000"/>
                </a:srgb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39749" lvl="1" indent="-269875" algn="l">
              <a:lnSpc>
                <a:spcPts val="424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Raportimi: Çdo 2 javë për të monitoruar progresin dhe rregulluar strategjinë.</a:t>
            </a:r>
          </a:p>
          <a:p>
            <a:pPr marL="0" lvl="0" indent="0" algn="l">
              <a:lnSpc>
                <a:spcPts val="4249"/>
              </a:lnSpc>
              <a:spcBef>
                <a:spcPct val="0"/>
              </a:spcBef>
            </a:pPr>
            <a:endParaRPr lang="en-US" sz="2499" u="none" strike="noStrike">
              <a:solidFill>
                <a:srgbClr val="FFFFFF">
                  <a:alpha val="80000"/>
                </a:srgb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-3068874" y="-1118828"/>
            <a:ext cx="4220884" cy="4220884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4EA46A">
                      <a:alpha val="100000"/>
                    </a:srgbClr>
                  </a:gs>
                  <a:gs pos="100000">
                    <a:srgbClr val="005C57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7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6427651" y="7413896"/>
            <a:ext cx="4220884" cy="4220884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4EA46A">
                      <a:alpha val="100000"/>
                    </a:srgbClr>
                  </a:gs>
                  <a:gs pos="100000">
                    <a:srgbClr val="005C57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7"/>
                </a:lnSpc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672</Words>
  <Application>Microsoft Office PowerPoint</Application>
  <PresentationFormat>Custom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Canva Sans Bold</vt:lpstr>
      <vt:lpstr>Arial</vt:lpstr>
      <vt:lpstr>Open Sans Bold</vt:lpstr>
      <vt:lpstr>Poppins Bold</vt:lpstr>
      <vt:lpstr>Open Sans</vt:lpstr>
      <vt:lpstr>Montserrat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Marketingu S</dc:title>
  <cp:lastModifiedBy>santiago</cp:lastModifiedBy>
  <cp:revision>4</cp:revision>
  <dcterms:created xsi:type="dcterms:W3CDTF">2006-08-16T00:00:00Z</dcterms:created>
  <dcterms:modified xsi:type="dcterms:W3CDTF">2025-02-19T07:58:56Z</dcterms:modified>
  <dc:identifier>DAGfLp2ObS4</dc:identifier>
</cp:coreProperties>
</file>