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image" Target="../media/image7.png"/><Relationship Id="rId18" Type="http://schemas.openxmlformats.org/officeDocument/2006/relationships/slide" Target="slide13.xml"/><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4.png"/><Relationship Id="rId12" Type="http://schemas.openxmlformats.org/officeDocument/2006/relationships/slide" Target="slide9.xml"/><Relationship Id="rId17" Type="http://schemas.openxmlformats.org/officeDocument/2006/relationships/image" Target="../media/image10.png"/><Relationship Id="rId2" Type="http://schemas.openxmlformats.org/officeDocument/2006/relationships/slide" Target="slide4.xml"/><Relationship Id="rId16" Type="http://schemas.openxmlformats.org/officeDocument/2006/relationships/image" Target="../media/image9.png"/><Relationship Id="rId20" Type="http://schemas.openxmlformats.org/officeDocument/2006/relationships/slide" Target="slide14.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slide" Target="slide11.xml"/><Relationship Id="rId10" Type="http://schemas.openxmlformats.org/officeDocument/2006/relationships/slide" Target="slide8.xml"/><Relationship Id="rId19" Type="http://schemas.openxmlformats.org/officeDocument/2006/relationships/image" Target="../media/image11.png"/><Relationship Id="rId4" Type="http://schemas.openxmlformats.org/officeDocument/2006/relationships/slide" Target="slide5.xml"/><Relationship Id="rId9" Type="http://schemas.openxmlformats.org/officeDocument/2006/relationships/image" Target="../media/image5.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1EE87DE-4575-4750-BF5D-493595932EDF}"/>
              </a:ext>
            </a:extLst>
          </p:cNvPr>
          <p:cNvSpPr txBox="1"/>
          <p:nvPr/>
        </p:nvSpPr>
        <p:spPr>
          <a:xfrm>
            <a:off x="3594969" y="1354247"/>
            <a:ext cx="5298509" cy="523220"/>
          </a:xfrm>
          <a:prstGeom prst="rect">
            <a:avLst/>
          </a:prstGeom>
          <a:noFill/>
        </p:spPr>
        <p:txBody>
          <a:bodyPr wrap="square" rtlCol="0">
            <a:spAutoFit/>
          </a:bodyPr>
          <a:lstStyle/>
          <a:p>
            <a:r>
              <a:rPr lang="es-MX" sz="2800" b="1" dirty="0">
                <a:solidFill>
                  <a:schemeClr val="bg1"/>
                </a:solidFill>
                <a:latin typeface="Arial" panose="020B0604020202020204" pitchFamily="34" charset="0"/>
                <a:cs typeface="Arial" panose="020B0604020202020204" pitchFamily="34" charset="0"/>
              </a:rPr>
              <a:t>MODELOS DE CALIDAD </a:t>
            </a:r>
            <a:endParaRPr lang="es-CO" sz="28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ADAFD709-89FC-4AC4-A05D-F027F26F7962}"/>
              </a:ext>
            </a:extLst>
          </p:cNvPr>
          <p:cNvSpPr txBox="1"/>
          <p:nvPr/>
        </p:nvSpPr>
        <p:spPr>
          <a:xfrm>
            <a:off x="1486422" y="2305615"/>
            <a:ext cx="9219156" cy="2246769"/>
          </a:xfrm>
          <a:prstGeom prst="rect">
            <a:avLst/>
          </a:prstGeom>
          <a:noFill/>
        </p:spPr>
        <p:txBody>
          <a:bodyPr wrap="square" rtlCol="0">
            <a:spAutoFit/>
          </a:bodyPr>
          <a:lstStyle/>
          <a:p>
            <a:r>
              <a:rPr lang="es-MX" sz="2000" b="0" i="0" dirty="0">
                <a:solidFill>
                  <a:schemeClr val="bg1"/>
                </a:solidFill>
                <a:effectLst/>
                <a:latin typeface="Arial" panose="020B0604020202020204" pitchFamily="34" charset="0"/>
                <a:cs typeface="Arial" panose="020B0604020202020204" pitchFamily="34" charset="0"/>
              </a:rPr>
              <a:t>Los modelos de calidad son referencias que las organizaciones utilizan para mejorar su gestión. Los modelos, a diferencia de las normas, no contienen requisitos que deben cumplir los sistemas de gestión de la calidad sino directrices para la mejora. Existen modelos de calidad orientados a la calidad total y la excelencia, modelos orientados a la mejora, modelos propios de determinados sectores e incluso modelos de calidad que desarrollan las propias organizaciones.</a:t>
            </a:r>
            <a:endParaRPr lang="es-CO" sz="2000" dirty="0">
              <a:solidFill>
                <a:schemeClr val="bg1"/>
              </a:solidFill>
              <a:latin typeface="Arial" panose="020B0604020202020204" pitchFamily="34" charset="0"/>
              <a:cs typeface="Arial" panose="020B0604020202020204" pitchFamily="34" charset="0"/>
            </a:endParaRPr>
          </a:p>
        </p:txBody>
      </p:sp>
      <p:sp>
        <p:nvSpPr>
          <p:cNvPr id="2" name="Flecha: hacia la izquierda 1">
            <a:hlinkClick r:id="" action="ppaction://hlinkshowjump?jump=previousslide"/>
            <a:extLst>
              <a:ext uri="{FF2B5EF4-FFF2-40B4-BE49-F238E27FC236}">
                <a16:creationId xmlns:a16="http://schemas.microsoft.com/office/drawing/2014/main" id="{24620ABE-167A-4BD3-81A9-1AEFD3C455A5}"/>
              </a:ext>
            </a:extLst>
          </p:cNvPr>
          <p:cNvSpPr/>
          <p:nvPr/>
        </p:nvSpPr>
        <p:spPr>
          <a:xfrm>
            <a:off x="8574065" y="5661764"/>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Flecha: a la derecha 2">
            <a:hlinkClick r:id="" action="ppaction://hlinkshowjump?jump=nextslide"/>
            <a:extLst>
              <a:ext uri="{FF2B5EF4-FFF2-40B4-BE49-F238E27FC236}">
                <a16:creationId xmlns:a16="http://schemas.microsoft.com/office/drawing/2014/main" id="{F40AC43E-93A6-47C7-93DA-2D71CAE243AE}"/>
              </a:ext>
            </a:extLst>
          </p:cNvPr>
          <p:cNvSpPr/>
          <p:nvPr/>
        </p:nvSpPr>
        <p:spPr>
          <a:xfrm>
            <a:off x="9444625" y="5661763"/>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78276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22D178-4FDD-4F7C-8F51-1562E6146826}"/>
              </a:ext>
            </a:extLst>
          </p:cNvPr>
          <p:cNvPicPr>
            <a:picLocks noChangeAspect="1"/>
          </p:cNvPicPr>
          <p:nvPr/>
        </p:nvPicPr>
        <p:blipFill>
          <a:blip r:embed="rId2"/>
          <a:stretch>
            <a:fillRect/>
          </a:stretch>
        </p:blipFill>
        <p:spPr>
          <a:xfrm>
            <a:off x="7209410" y="1537846"/>
            <a:ext cx="4477373" cy="3961080"/>
          </a:xfrm>
          <a:prstGeom prst="rect">
            <a:avLst/>
          </a:prstGeom>
        </p:spPr>
      </p:pic>
      <p:sp>
        <p:nvSpPr>
          <p:cNvPr id="5" name="CuadroTexto 4">
            <a:extLst>
              <a:ext uri="{FF2B5EF4-FFF2-40B4-BE49-F238E27FC236}">
                <a16:creationId xmlns:a16="http://schemas.microsoft.com/office/drawing/2014/main" id="{91BE59B0-0F36-4B71-B3D1-7E9BE5AE15AB}"/>
              </a:ext>
            </a:extLst>
          </p:cNvPr>
          <p:cNvSpPr txBox="1"/>
          <p:nvPr/>
        </p:nvSpPr>
        <p:spPr>
          <a:xfrm>
            <a:off x="1102290" y="826718"/>
            <a:ext cx="4083485" cy="3139321"/>
          </a:xfrm>
          <a:prstGeom prst="rect">
            <a:avLst/>
          </a:prstGeom>
          <a:noFill/>
        </p:spPr>
        <p:txBody>
          <a:bodyPr wrap="square" rtlCol="0">
            <a:spAutoFit/>
          </a:bodyPr>
          <a:lstStyle/>
          <a:p>
            <a:r>
              <a:rPr lang="es-CO" b="1" dirty="0">
                <a:solidFill>
                  <a:schemeClr val="bg1"/>
                </a:solidFill>
                <a:latin typeface="Arial" panose="020B0604020202020204" pitchFamily="34" charset="0"/>
                <a:cs typeface="Arial" panose="020B0604020202020204" pitchFamily="34" charset="0"/>
              </a:rPr>
              <a:t>IEEE 12207 (1996)</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Este estándar establece un marco de trabajo común para el ciclo de vida del desarrollo de software, a partir del planteamiento de procesos, actividades y tareas que pueden ser aplicadas durante la adquisición, suministro, desarrollo, operación, mantenimiento y/o despliegue de un producto software (ISO/IEC, 2008)</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69525316-10BE-4AEB-8003-B336FA1960E4}"/>
              </a:ext>
            </a:extLst>
          </p:cNvPr>
          <p:cNvSpPr/>
          <p:nvPr/>
        </p:nvSpPr>
        <p:spPr>
          <a:xfrm>
            <a:off x="6663847" y="573692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57774A7E-BF93-4BB4-812B-2ED8BBEDD28B}"/>
              </a:ext>
            </a:extLst>
          </p:cNvPr>
          <p:cNvSpPr/>
          <p:nvPr/>
        </p:nvSpPr>
        <p:spPr>
          <a:xfrm>
            <a:off x="9128683" y="5818339"/>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2FAED0EB-3F1A-478B-BF34-E443D8BBA271}"/>
              </a:ext>
            </a:extLst>
          </p:cNvPr>
          <p:cNvSpPr/>
          <p:nvPr/>
        </p:nvSpPr>
        <p:spPr>
          <a:xfrm>
            <a:off x="10002714" y="5818338"/>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1828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93C3B81-4D31-4C1F-97AC-ECD22E07A45A}"/>
              </a:ext>
            </a:extLst>
          </p:cNvPr>
          <p:cNvPicPr>
            <a:picLocks noChangeAspect="1"/>
          </p:cNvPicPr>
          <p:nvPr/>
        </p:nvPicPr>
        <p:blipFill>
          <a:blip r:embed="rId2"/>
          <a:stretch>
            <a:fillRect/>
          </a:stretch>
        </p:blipFill>
        <p:spPr>
          <a:xfrm>
            <a:off x="7447518" y="1660591"/>
            <a:ext cx="3963693" cy="4164012"/>
          </a:xfrm>
          <a:prstGeom prst="rect">
            <a:avLst/>
          </a:prstGeom>
        </p:spPr>
      </p:pic>
      <p:sp>
        <p:nvSpPr>
          <p:cNvPr id="5" name="CuadroTexto 4">
            <a:extLst>
              <a:ext uri="{FF2B5EF4-FFF2-40B4-BE49-F238E27FC236}">
                <a16:creationId xmlns:a16="http://schemas.microsoft.com/office/drawing/2014/main" id="{87911247-A095-47D5-AF20-D85D6AB63DCC}"/>
              </a:ext>
            </a:extLst>
          </p:cNvPr>
          <p:cNvSpPr txBox="1"/>
          <p:nvPr/>
        </p:nvSpPr>
        <p:spPr>
          <a:xfrm>
            <a:off x="1164921" y="839244"/>
            <a:ext cx="4070958" cy="3139321"/>
          </a:xfrm>
          <a:prstGeom prst="rect">
            <a:avLst/>
          </a:prstGeom>
          <a:noFill/>
        </p:spPr>
        <p:txBody>
          <a:bodyPr wrap="square" rtlCol="0">
            <a:spAutoFit/>
          </a:bodyPr>
          <a:lstStyle/>
          <a:p>
            <a:r>
              <a:rPr lang="es-CO" b="1" dirty="0">
                <a:solidFill>
                  <a:schemeClr val="bg1"/>
                </a:solidFill>
                <a:latin typeface="Arial" panose="020B0604020202020204" pitchFamily="34" charset="0"/>
                <a:cs typeface="Arial" panose="020B0604020202020204" pitchFamily="34" charset="0"/>
              </a:rPr>
              <a:t>Cobit 4.0 (1996)</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Se caracteriza por ser orientado a negocios y proceso, además de ser basado en controles, trabaja con siete criterios de información que son definidos como requerimientos de control del negocio: efectividad, eficiencia, confidencialidad, integridad, disponibilidad, cumplimiento y confiabilidad</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5CAE7188-65A2-4381-BCEB-FAE7BB0015CF}"/>
              </a:ext>
            </a:extLst>
          </p:cNvPr>
          <p:cNvSpPr/>
          <p:nvPr/>
        </p:nvSpPr>
        <p:spPr>
          <a:xfrm>
            <a:off x="6663847" y="573692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FDE81E0F-AE39-482E-9157-80E52D4C3FA7}"/>
              </a:ext>
            </a:extLst>
          </p:cNvPr>
          <p:cNvSpPr/>
          <p:nvPr/>
        </p:nvSpPr>
        <p:spPr>
          <a:xfrm>
            <a:off x="9109951" y="5837129"/>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9612D60C-A390-42C8-9ADE-47ECD8699E2D}"/>
              </a:ext>
            </a:extLst>
          </p:cNvPr>
          <p:cNvSpPr/>
          <p:nvPr/>
        </p:nvSpPr>
        <p:spPr>
          <a:xfrm>
            <a:off x="9965250" y="5837129"/>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93044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4AF381E-1235-40D4-982A-D2E7B6EAA866}"/>
              </a:ext>
            </a:extLst>
          </p:cNvPr>
          <p:cNvPicPr>
            <a:picLocks noChangeAspect="1"/>
          </p:cNvPicPr>
          <p:nvPr/>
        </p:nvPicPr>
        <p:blipFill>
          <a:blip r:embed="rId2"/>
          <a:stretch>
            <a:fillRect/>
          </a:stretch>
        </p:blipFill>
        <p:spPr>
          <a:xfrm>
            <a:off x="7498473" y="1804683"/>
            <a:ext cx="3600937" cy="3899862"/>
          </a:xfrm>
          <a:prstGeom prst="rect">
            <a:avLst/>
          </a:prstGeom>
        </p:spPr>
      </p:pic>
      <p:sp>
        <p:nvSpPr>
          <p:cNvPr id="5" name="CuadroTexto 4">
            <a:extLst>
              <a:ext uri="{FF2B5EF4-FFF2-40B4-BE49-F238E27FC236}">
                <a16:creationId xmlns:a16="http://schemas.microsoft.com/office/drawing/2014/main" id="{D36372F1-4424-4A19-8337-B24F0DF5EE09}"/>
              </a:ext>
            </a:extLst>
          </p:cNvPr>
          <p:cNvSpPr txBox="1"/>
          <p:nvPr/>
        </p:nvSpPr>
        <p:spPr>
          <a:xfrm>
            <a:off x="1052186" y="876822"/>
            <a:ext cx="4346532" cy="2862322"/>
          </a:xfrm>
          <a:prstGeom prst="rect">
            <a:avLst/>
          </a:prstGeom>
          <a:noFill/>
        </p:spPr>
        <p:txBody>
          <a:bodyPr wrap="square" rtlCol="0">
            <a:spAutoFit/>
          </a:bodyPr>
          <a:lstStyle/>
          <a:p>
            <a:r>
              <a:rPr lang="es-CO" b="1" dirty="0">
                <a:solidFill>
                  <a:schemeClr val="bg1"/>
                </a:solidFill>
                <a:latin typeface="Arial" panose="020B0604020202020204" pitchFamily="34" charset="0"/>
                <a:cs typeface="Arial" panose="020B0604020202020204" pitchFamily="34" charset="0"/>
              </a:rPr>
              <a:t>ISO 90003 (1997)</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Conjunto de estándares utilizados para el desarrollo, suministro y soporte del software, cuyo propósito es ofrecer una guía de aplicación de la norma 9001 que pretende ser utilizada para demostrar o soportar que la entidad está en capacidad de desarrollar software con criterios de calidad.</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C49FC187-BECC-4A30-A54F-F081EE0597C7}"/>
              </a:ext>
            </a:extLst>
          </p:cNvPr>
          <p:cNvSpPr/>
          <p:nvPr/>
        </p:nvSpPr>
        <p:spPr>
          <a:xfrm>
            <a:off x="6350696" y="5824603"/>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3267D959-7F69-434C-BAF6-2031602C0E9A}"/>
              </a:ext>
            </a:extLst>
          </p:cNvPr>
          <p:cNvSpPr/>
          <p:nvPr/>
        </p:nvSpPr>
        <p:spPr>
          <a:xfrm>
            <a:off x="8774481" y="5906021"/>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551F3C32-7F8A-4724-93EB-DF47D2FFBDCF}"/>
              </a:ext>
            </a:extLst>
          </p:cNvPr>
          <p:cNvSpPr/>
          <p:nvPr/>
        </p:nvSpPr>
        <p:spPr>
          <a:xfrm>
            <a:off x="9607461" y="5906020"/>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18108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6A24B0C-3469-434F-A244-1CCA2EADCDCE}"/>
              </a:ext>
            </a:extLst>
          </p:cNvPr>
          <p:cNvPicPr>
            <a:picLocks noChangeAspect="1"/>
          </p:cNvPicPr>
          <p:nvPr/>
        </p:nvPicPr>
        <p:blipFill>
          <a:blip r:embed="rId2"/>
          <a:stretch>
            <a:fillRect/>
          </a:stretch>
        </p:blipFill>
        <p:spPr>
          <a:xfrm>
            <a:off x="7419839" y="1598441"/>
            <a:ext cx="3989059" cy="4211517"/>
          </a:xfrm>
          <a:prstGeom prst="rect">
            <a:avLst/>
          </a:prstGeom>
        </p:spPr>
      </p:pic>
      <p:sp>
        <p:nvSpPr>
          <p:cNvPr id="5" name="CuadroTexto 4">
            <a:extLst>
              <a:ext uri="{FF2B5EF4-FFF2-40B4-BE49-F238E27FC236}">
                <a16:creationId xmlns:a16="http://schemas.microsoft.com/office/drawing/2014/main" id="{511069FC-42C6-4593-8470-C7B992D7C653}"/>
              </a:ext>
            </a:extLst>
          </p:cNvPr>
          <p:cNvSpPr txBox="1"/>
          <p:nvPr/>
        </p:nvSpPr>
        <p:spPr>
          <a:xfrm>
            <a:off x="1189973" y="713984"/>
            <a:ext cx="3989059" cy="4524315"/>
          </a:xfrm>
          <a:prstGeom prst="rect">
            <a:avLst/>
          </a:prstGeom>
          <a:noFill/>
        </p:spPr>
        <p:txBody>
          <a:bodyPr wrap="square" rtlCol="0">
            <a:spAutoFit/>
          </a:bodyPr>
          <a:lstStyle/>
          <a:p>
            <a:r>
              <a:rPr lang="es-CO" b="1" dirty="0">
                <a:solidFill>
                  <a:schemeClr val="bg1"/>
                </a:solidFill>
                <a:latin typeface="Arial" panose="020B0604020202020204" pitchFamily="34" charset="0"/>
                <a:cs typeface="Arial" panose="020B0604020202020204" pitchFamily="34" charset="0"/>
              </a:rPr>
              <a:t>CMMI (2000)</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Es de los modelos más utilizados en las empresas de construcción de software, con el propósito de verificar el cumplimiento de estándares de calidad a partir de la medición con niveles de madurez. Este modelo se representa de dos maneras: escalonada y continua, donde el modelo escalonado está dirigido al software y permite clasificar las organizaciones en cinco tipos de nivel establecidos: Inicial, gestionado, definido, gestionado cuantitativamente y en optimización</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8BD44365-94BE-4027-B5BA-DAD6FAEB792E}"/>
              </a:ext>
            </a:extLst>
          </p:cNvPr>
          <p:cNvSpPr/>
          <p:nvPr/>
        </p:nvSpPr>
        <p:spPr>
          <a:xfrm>
            <a:off x="6663847" y="573692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DEFB9EB5-01BA-411A-B9F3-223231D05606}"/>
              </a:ext>
            </a:extLst>
          </p:cNvPr>
          <p:cNvSpPr/>
          <p:nvPr/>
        </p:nvSpPr>
        <p:spPr>
          <a:xfrm>
            <a:off x="9094955" y="5854858"/>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6CA31511-86B7-4CE7-BB81-C1E4D07B59E5}"/>
              </a:ext>
            </a:extLst>
          </p:cNvPr>
          <p:cNvSpPr/>
          <p:nvPr/>
        </p:nvSpPr>
        <p:spPr>
          <a:xfrm>
            <a:off x="9935258" y="5854858"/>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024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C5DF532-4FF8-4F29-B25B-204E51D9E9A2}"/>
              </a:ext>
            </a:extLst>
          </p:cNvPr>
          <p:cNvPicPr>
            <a:picLocks noChangeAspect="1"/>
          </p:cNvPicPr>
          <p:nvPr/>
        </p:nvPicPr>
        <p:blipFill>
          <a:blip r:embed="rId2"/>
          <a:stretch>
            <a:fillRect/>
          </a:stretch>
        </p:blipFill>
        <p:spPr>
          <a:xfrm>
            <a:off x="7354326" y="1349416"/>
            <a:ext cx="3942031" cy="4664521"/>
          </a:xfrm>
          <a:prstGeom prst="rect">
            <a:avLst/>
          </a:prstGeom>
        </p:spPr>
      </p:pic>
      <p:sp>
        <p:nvSpPr>
          <p:cNvPr id="5" name="CuadroTexto 4">
            <a:extLst>
              <a:ext uri="{FF2B5EF4-FFF2-40B4-BE49-F238E27FC236}">
                <a16:creationId xmlns:a16="http://schemas.microsoft.com/office/drawing/2014/main" id="{8049261A-1E33-4664-9EF2-374A3A37C27F}"/>
              </a:ext>
            </a:extLst>
          </p:cNvPr>
          <p:cNvSpPr txBox="1"/>
          <p:nvPr/>
        </p:nvSpPr>
        <p:spPr>
          <a:xfrm>
            <a:off x="1052185" y="814192"/>
            <a:ext cx="4359058" cy="3416320"/>
          </a:xfrm>
          <a:prstGeom prst="rect">
            <a:avLst/>
          </a:prstGeom>
          <a:noFill/>
        </p:spPr>
        <p:txBody>
          <a:bodyPr wrap="square" rtlCol="0">
            <a:spAutoFit/>
          </a:bodyPr>
          <a:lstStyle/>
          <a:p>
            <a:r>
              <a:rPr lang="es-CO" b="1" dirty="0">
                <a:solidFill>
                  <a:schemeClr val="bg1"/>
                </a:solidFill>
                <a:latin typeface="Arial" panose="020B0604020202020204" pitchFamily="34" charset="0"/>
                <a:cs typeface="Arial" panose="020B0604020202020204" pitchFamily="34" charset="0"/>
              </a:rPr>
              <a:t>ISO/IEC 20000 (2005)</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El objetivo principal de esta norma es el de avalar que la prestación de servicios gestionados de TI de una empresa cuentan con la calidad necesaria para brindar dichos servicios a los clientes. Se subdivide en dos partes: “Especificaciones“, publicada como ISO 20000- 1:2005, y “Código de buenas prácticas” publicada como ISO 20000-2:2005 </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DBB70DB4-7C17-47A4-995C-BAD3275A00AF}"/>
              </a:ext>
            </a:extLst>
          </p:cNvPr>
          <p:cNvSpPr/>
          <p:nvPr/>
        </p:nvSpPr>
        <p:spPr>
          <a:xfrm>
            <a:off x="6558923" y="5932517"/>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FD530777-857A-4BFF-BBFA-227DD9C948D4}"/>
              </a:ext>
            </a:extLst>
          </p:cNvPr>
          <p:cNvSpPr/>
          <p:nvPr/>
        </p:nvSpPr>
        <p:spPr>
          <a:xfrm>
            <a:off x="8533342" y="6095355"/>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63005E0D-E56E-45ED-9549-0CAE0919AF87}"/>
              </a:ext>
            </a:extLst>
          </p:cNvPr>
          <p:cNvSpPr/>
          <p:nvPr/>
        </p:nvSpPr>
        <p:spPr>
          <a:xfrm>
            <a:off x="9403629" y="6095355"/>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52815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F5B41-E917-425D-8A10-48F0BF904E9B}"/>
              </a:ext>
            </a:extLst>
          </p:cNvPr>
          <p:cNvSpPr>
            <a:spLocks noGrp="1"/>
          </p:cNvSpPr>
          <p:nvPr>
            <p:ph type="title"/>
          </p:nvPr>
        </p:nvSpPr>
        <p:spPr/>
        <p:txBody>
          <a:bodyPr/>
          <a:lstStyle/>
          <a:p>
            <a:r>
              <a:rPr lang="es-MX" b="1" dirty="0"/>
              <a:t>Tipos de modelos</a:t>
            </a:r>
            <a:endParaRPr lang="es-CO" b="1" dirty="0"/>
          </a:p>
        </p:txBody>
      </p:sp>
      <p:sp>
        <p:nvSpPr>
          <p:cNvPr id="4" name="CuadroTexto 3">
            <a:extLst>
              <a:ext uri="{FF2B5EF4-FFF2-40B4-BE49-F238E27FC236}">
                <a16:creationId xmlns:a16="http://schemas.microsoft.com/office/drawing/2014/main" id="{AC2D8FE1-77EA-4A76-A607-CF3BB5093C59}"/>
              </a:ext>
            </a:extLst>
          </p:cNvPr>
          <p:cNvSpPr txBox="1"/>
          <p:nvPr/>
        </p:nvSpPr>
        <p:spPr>
          <a:xfrm>
            <a:off x="1154954" y="2943616"/>
            <a:ext cx="4563649" cy="3416320"/>
          </a:xfrm>
          <a:prstGeom prst="rect">
            <a:avLst/>
          </a:prstGeom>
          <a:noFill/>
        </p:spPr>
        <p:txBody>
          <a:bodyPr wrap="square" rtlCol="0">
            <a:spAutoFit/>
          </a:bodyPr>
          <a:lstStyle/>
          <a:p>
            <a:pPr marL="285750" indent="-285750">
              <a:buFontTx/>
              <a:buChar char="-"/>
            </a:pPr>
            <a:r>
              <a:rPr lang="es-MX" dirty="0">
                <a:latin typeface="Arial" panose="020B0604020202020204" pitchFamily="34" charset="0"/>
                <a:cs typeface="Arial" panose="020B0604020202020204" pitchFamily="34" charset="0"/>
              </a:rPr>
              <a:t>ITIL (1989)</a:t>
            </a:r>
          </a:p>
          <a:p>
            <a:pPr marL="285750" indent="-285750">
              <a:buFontTx/>
              <a:buChar char="-"/>
            </a:pPr>
            <a:endParaRPr lang="es-MX" dirty="0">
              <a:latin typeface="Arial" panose="020B0604020202020204" pitchFamily="34" charset="0"/>
              <a:cs typeface="Arial" panose="020B0604020202020204" pitchFamily="34" charset="0"/>
            </a:endParaRPr>
          </a:p>
          <a:p>
            <a:pPr marL="285750" indent="-285750">
              <a:buFontTx/>
              <a:buChar char="-"/>
            </a:pPr>
            <a:r>
              <a:rPr lang="es-MX" dirty="0">
                <a:latin typeface="Arial" panose="020B0604020202020204" pitchFamily="34" charset="0"/>
                <a:cs typeface="Arial" panose="020B0604020202020204" pitchFamily="34" charset="0"/>
              </a:rPr>
              <a:t>ISO 15504 (1993)</a:t>
            </a:r>
          </a:p>
          <a:p>
            <a:pPr marL="285750" indent="-285750">
              <a:buFontTx/>
              <a:buChar char="-"/>
            </a:pPr>
            <a:endParaRPr lang="es-MX" dirty="0">
              <a:latin typeface="Arial" panose="020B0604020202020204" pitchFamily="34" charset="0"/>
              <a:cs typeface="Arial" panose="020B0604020202020204" pitchFamily="34" charset="0"/>
            </a:endParaRPr>
          </a:p>
          <a:p>
            <a:pPr marL="285750" indent="-285750">
              <a:buFontTx/>
              <a:buChar char="-"/>
            </a:pPr>
            <a:r>
              <a:rPr lang="es-MX" dirty="0">
                <a:latin typeface="Arial" panose="020B0604020202020204" pitchFamily="34" charset="0"/>
                <a:cs typeface="Arial" panose="020B0604020202020204" pitchFamily="34" charset="0"/>
              </a:rPr>
              <a:t>Bootstrap (1996)</a:t>
            </a:r>
          </a:p>
          <a:p>
            <a:pPr marL="285750" indent="-285750">
              <a:buFontTx/>
              <a:buChar char="-"/>
            </a:pPr>
            <a:endParaRPr lang="es-MX" dirty="0">
              <a:latin typeface="Arial" panose="020B0604020202020204" pitchFamily="34" charset="0"/>
              <a:cs typeface="Arial" panose="020B0604020202020204" pitchFamily="34" charset="0"/>
            </a:endParaRPr>
          </a:p>
          <a:p>
            <a:pPr marL="285750" indent="-285750">
              <a:buFontTx/>
              <a:buChar char="-"/>
            </a:pPr>
            <a:r>
              <a:rPr lang="es-MX" dirty="0">
                <a:latin typeface="Arial" panose="020B0604020202020204" pitchFamily="34" charset="0"/>
                <a:cs typeface="Arial" panose="020B0604020202020204" pitchFamily="34" charset="0"/>
              </a:rPr>
              <a:t>Dromey (1995)</a:t>
            </a:r>
          </a:p>
          <a:p>
            <a:pPr marL="285750" indent="-285750">
              <a:buFontTx/>
              <a:buChar char="-"/>
            </a:pPr>
            <a:endParaRPr lang="es-MX" dirty="0">
              <a:latin typeface="Arial" panose="020B0604020202020204" pitchFamily="34" charset="0"/>
              <a:cs typeface="Arial" panose="020B0604020202020204" pitchFamily="34" charset="0"/>
            </a:endParaRPr>
          </a:p>
          <a:p>
            <a:pPr marL="285750" indent="-285750">
              <a:buFontTx/>
              <a:buChar char="-"/>
            </a:pPr>
            <a:r>
              <a:rPr lang="es-MX" dirty="0">
                <a:latin typeface="Arial" panose="020B0604020202020204" pitchFamily="34" charset="0"/>
                <a:cs typeface="Arial" panose="020B0604020202020204" pitchFamily="34" charset="0"/>
              </a:rPr>
              <a:t>PSP (1995)</a:t>
            </a:r>
          </a:p>
          <a:p>
            <a:pPr marL="285750" indent="-285750">
              <a:buFontTx/>
              <a:buChar char="-"/>
            </a:pPr>
            <a:endParaRPr lang="es-MX" dirty="0">
              <a:latin typeface="Arial" panose="020B0604020202020204" pitchFamily="34" charset="0"/>
              <a:cs typeface="Arial" panose="020B0604020202020204" pitchFamily="34" charset="0"/>
            </a:endParaRPr>
          </a:p>
          <a:p>
            <a:pPr marL="285750" indent="-285750">
              <a:buFontTx/>
              <a:buChar char="-"/>
            </a:pPr>
            <a:r>
              <a:rPr lang="es-CO" dirty="0">
                <a:latin typeface="Arial" panose="020B0604020202020204" pitchFamily="34" charset="0"/>
                <a:cs typeface="Arial" panose="020B0604020202020204" pitchFamily="34" charset="0"/>
              </a:rPr>
              <a:t>TPS (1996)</a:t>
            </a:r>
          </a:p>
          <a:p>
            <a:pPr marL="285750" indent="-285750">
              <a:buFontTx/>
              <a:buChar char="-"/>
            </a:pPr>
            <a:endParaRPr lang="es-CO"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10FD4EFC-F331-492E-97CB-49E6C6E21112}"/>
              </a:ext>
            </a:extLst>
          </p:cNvPr>
          <p:cNvSpPr txBox="1"/>
          <p:nvPr/>
        </p:nvSpPr>
        <p:spPr>
          <a:xfrm>
            <a:off x="6613743" y="2943616"/>
            <a:ext cx="5373665" cy="2862322"/>
          </a:xfrm>
          <a:prstGeom prst="rect">
            <a:avLst/>
          </a:prstGeom>
          <a:noFill/>
        </p:spPr>
        <p:txBody>
          <a:bodyPr wrap="square" rtlCol="0">
            <a:spAutoFit/>
          </a:bodyPr>
          <a:lstStyle/>
          <a:p>
            <a:pPr marL="285750" indent="-285750">
              <a:buFontTx/>
              <a:buChar char="-"/>
            </a:pPr>
            <a:r>
              <a:rPr lang="es-CO" dirty="0">
                <a:latin typeface="Arial" panose="020B0604020202020204" pitchFamily="34" charset="0"/>
                <a:cs typeface="Arial" panose="020B0604020202020204" pitchFamily="34" charset="0"/>
              </a:rPr>
              <a:t>IEEE 12207 (1996)</a:t>
            </a:r>
          </a:p>
          <a:p>
            <a:pPr marL="285750" indent="-285750">
              <a:buFontTx/>
              <a:buChar char="-"/>
            </a:pPr>
            <a:endParaRPr lang="es-CO" dirty="0">
              <a:latin typeface="Arial" panose="020B0604020202020204" pitchFamily="34" charset="0"/>
              <a:cs typeface="Arial" panose="020B0604020202020204" pitchFamily="34" charset="0"/>
            </a:endParaRPr>
          </a:p>
          <a:p>
            <a:pPr marL="285750" indent="-285750">
              <a:buFontTx/>
              <a:buChar char="-"/>
            </a:pPr>
            <a:r>
              <a:rPr lang="es-CO" dirty="0">
                <a:latin typeface="Arial" panose="020B0604020202020204" pitchFamily="34" charset="0"/>
                <a:cs typeface="Arial" panose="020B0604020202020204" pitchFamily="34" charset="0"/>
              </a:rPr>
              <a:t>Cobit 4.0 (1996)</a:t>
            </a:r>
          </a:p>
          <a:p>
            <a:pPr marL="285750" indent="-285750">
              <a:buFontTx/>
              <a:buChar char="-"/>
            </a:pPr>
            <a:endParaRPr lang="es-CO" dirty="0">
              <a:latin typeface="Arial" panose="020B0604020202020204" pitchFamily="34" charset="0"/>
              <a:cs typeface="Arial" panose="020B0604020202020204" pitchFamily="34" charset="0"/>
            </a:endParaRPr>
          </a:p>
          <a:p>
            <a:pPr marL="285750" indent="-285750">
              <a:buFontTx/>
              <a:buChar char="-"/>
            </a:pPr>
            <a:r>
              <a:rPr lang="es-CO" dirty="0">
                <a:latin typeface="Arial" panose="020B0604020202020204" pitchFamily="34" charset="0"/>
                <a:cs typeface="Arial" panose="020B0604020202020204" pitchFamily="34" charset="0"/>
              </a:rPr>
              <a:t>ISO 90003 (1997)</a:t>
            </a:r>
          </a:p>
          <a:p>
            <a:pPr marL="285750" indent="-285750">
              <a:buFontTx/>
              <a:buChar char="-"/>
            </a:pPr>
            <a:endParaRPr lang="es-CO" dirty="0">
              <a:latin typeface="Arial" panose="020B0604020202020204" pitchFamily="34" charset="0"/>
              <a:cs typeface="Arial" panose="020B0604020202020204" pitchFamily="34" charset="0"/>
            </a:endParaRPr>
          </a:p>
          <a:p>
            <a:pPr marL="285750" indent="-285750">
              <a:buFontTx/>
              <a:buChar char="-"/>
            </a:pPr>
            <a:r>
              <a:rPr lang="es-CO" dirty="0">
                <a:latin typeface="Arial" panose="020B0604020202020204" pitchFamily="34" charset="0"/>
                <a:cs typeface="Arial" panose="020B0604020202020204" pitchFamily="34" charset="0"/>
              </a:rPr>
              <a:t>CMMI (2000)</a:t>
            </a:r>
          </a:p>
          <a:p>
            <a:pPr marL="285750" indent="-285750">
              <a:buFontTx/>
              <a:buChar char="-"/>
            </a:pPr>
            <a:endParaRPr lang="es-CO" dirty="0">
              <a:latin typeface="Arial" panose="020B0604020202020204" pitchFamily="34" charset="0"/>
              <a:cs typeface="Arial" panose="020B0604020202020204" pitchFamily="34" charset="0"/>
            </a:endParaRPr>
          </a:p>
          <a:p>
            <a:pPr marL="285750" indent="-285750">
              <a:buFontTx/>
              <a:buChar char="-"/>
            </a:pPr>
            <a:r>
              <a:rPr lang="es-CO" dirty="0">
                <a:latin typeface="Arial" panose="020B0604020202020204" pitchFamily="34" charset="0"/>
                <a:cs typeface="Arial" panose="020B0604020202020204" pitchFamily="34" charset="0"/>
              </a:rPr>
              <a:t>ISO/IEC 20000 (2005)</a:t>
            </a:r>
          </a:p>
          <a:p>
            <a:endParaRPr lang="es-CO" dirty="0"/>
          </a:p>
        </p:txBody>
      </p:sp>
      <p:sp>
        <p:nvSpPr>
          <p:cNvPr id="6" name="Flecha: hacia la izquierda 5">
            <a:hlinkClick r:id="" action="ppaction://hlinkshowjump?jump=previousslide"/>
            <a:extLst>
              <a:ext uri="{FF2B5EF4-FFF2-40B4-BE49-F238E27FC236}">
                <a16:creationId xmlns:a16="http://schemas.microsoft.com/office/drawing/2014/main" id="{952E8BBB-4EBC-4AB4-9BCC-4795FF42E179}"/>
              </a:ext>
            </a:extLst>
          </p:cNvPr>
          <p:cNvSpPr/>
          <p:nvPr/>
        </p:nvSpPr>
        <p:spPr>
          <a:xfrm>
            <a:off x="8661749" y="6140730"/>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8593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echa: a la derecha 2">
            <a:extLst>
              <a:ext uri="{FF2B5EF4-FFF2-40B4-BE49-F238E27FC236}">
                <a16:creationId xmlns:a16="http://schemas.microsoft.com/office/drawing/2014/main" id="{DE419712-5484-41D3-A31E-151F5785BE6B}"/>
              </a:ext>
            </a:extLst>
          </p:cNvPr>
          <p:cNvSpPr/>
          <p:nvPr/>
        </p:nvSpPr>
        <p:spPr>
          <a:xfrm>
            <a:off x="450937" y="3295950"/>
            <a:ext cx="11636679" cy="18037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Flecha: hacia arriba 3">
            <a:extLst>
              <a:ext uri="{FF2B5EF4-FFF2-40B4-BE49-F238E27FC236}">
                <a16:creationId xmlns:a16="http://schemas.microsoft.com/office/drawing/2014/main" id="{3B119066-A139-4A1D-A301-8F795C797639}"/>
              </a:ext>
            </a:extLst>
          </p:cNvPr>
          <p:cNvSpPr/>
          <p:nvPr/>
        </p:nvSpPr>
        <p:spPr>
          <a:xfrm>
            <a:off x="450937" y="3131507"/>
            <a:ext cx="313151" cy="58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Flecha: hacia arriba 4">
            <a:extLst>
              <a:ext uri="{FF2B5EF4-FFF2-40B4-BE49-F238E27FC236}">
                <a16:creationId xmlns:a16="http://schemas.microsoft.com/office/drawing/2014/main" id="{7BD9DC34-FB57-46F2-96F1-AAB673F1A6BD}"/>
              </a:ext>
            </a:extLst>
          </p:cNvPr>
          <p:cNvSpPr/>
          <p:nvPr/>
        </p:nvSpPr>
        <p:spPr>
          <a:xfrm>
            <a:off x="4415130" y="3128371"/>
            <a:ext cx="313151" cy="58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Flecha: hacia arriba 5">
            <a:extLst>
              <a:ext uri="{FF2B5EF4-FFF2-40B4-BE49-F238E27FC236}">
                <a16:creationId xmlns:a16="http://schemas.microsoft.com/office/drawing/2014/main" id="{88334A31-1474-4811-94DE-D3FA1F198A17}"/>
              </a:ext>
            </a:extLst>
          </p:cNvPr>
          <p:cNvSpPr/>
          <p:nvPr/>
        </p:nvSpPr>
        <p:spPr>
          <a:xfrm>
            <a:off x="6496962" y="3169087"/>
            <a:ext cx="313151" cy="58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Flecha: hacia arriba 6">
            <a:extLst>
              <a:ext uri="{FF2B5EF4-FFF2-40B4-BE49-F238E27FC236}">
                <a16:creationId xmlns:a16="http://schemas.microsoft.com/office/drawing/2014/main" id="{D52DAD67-5F0E-4560-A2F6-8EE237CED50A}"/>
              </a:ext>
            </a:extLst>
          </p:cNvPr>
          <p:cNvSpPr/>
          <p:nvPr/>
        </p:nvSpPr>
        <p:spPr>
          <a:xfrm>
            <a:off x="8578794" y="3141944"/>
            <a:ext cx="313151" cy="58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hacia arriba 7">
            <a:extLst>
              <a:ext uri="{FF2B5EF4-FFF2-40B4-BE49-F238E27FC236}">
                <a16:creationId xmlns:a16="http://schemas.microsoft.com/office/drawing/2014/main" id="{D8F9D2BC-6D0A-4352-8BA9-F82392843BA1}"/>
              </a:ext>
            </a:extLst>
          </p:cNvPr>
          <p:cNvSpPr/>
          <p:nvPr/>
        </p:nvSpPr>
        <p:spPr>
          <a:xfrm>
            <a:off x="10417479" y="3141945"/>
            <a:ext cx="313151" cy="58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hacia arriba 8">
            <a:extLst>
              <a:ext uri="{FF2B5EF4-FFF2-40B4-BE49-F238E27FC236}">
                <a16:creationId xmlns:a16="http://schemas.microsoft.com/office/drawing/2014/main" id="{9D28CFBC-DEA8-41CA-B4DB-8030E5A63D29}"/>
              </a:ext>
            </a:extLst>
          </p:cNvPr>
          <p:cNvSpPr/>
          <p:nvPr/>
        </p:nvSpPr>
        <p:spPr>
          <a:xfrm>
            <a:off x="2333298" y="3128371"/>
            <a:ext cx="313151" cy="58872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Flecha: hacia abajo 9">
            <a:extLst>
              <a:ext uri="{FF2B5EF4-FFF2-40B4-BE49-F238E27FC236}">
                <a16:creationId xmlns:a16="http://schemas.microsoft.com/office/drawing/2014/main" id="{128F8BDE-E867-4A4A-9B9C-98C528560999}"/>
              </a:ext>
            </a:extLst>
          </p:cNvPr>
          <p:cNvSpPr/>
          <p:nvPr/>
        </p:nvSpPr>
        <p:spPr>
          <a:xfrm>
            <a:off x="1327759" y="4661770"/>
            <a:ext cx="325677" cy="563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lecha: hacia abajo 10">
            <a:extLst>
              <a:ext uri="{FF2B5EF4-FFF2-40B4-BE49-F238E27FC236}">
                <a16:creationId xmlns:a16="http://schemas.microsoft.com/office/drawing/2014/main" id="{57048087-CF3C-4F8A-94C9-A273224AB601}"/>
              </a:ext>
            </a:extLst>
          </p:cNvPr>
          <p:cNvSpPr/>
          <p:nvPr/>
        </p:nvSpPr>
        <p:spPr>
          <a:xfrm>
            <a:off x="9628339" y="4634628"/>
            <a:ext cx="325677" cy="563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hacia abajo 11">
            <a:extLst>
              <a:ext uri="{FF2B5EF4-FFF2-40B4-BE49-F238E27FC236}">
                <a16:creationId xmlns:a16="http://schemas.microsoft.com/office/drawing/2014/main" id="{5C9E0492-5FE5-45A7-9937-C2165E4F9D81}"/>
              </a:ext>
            </a:extLst>
          </p:cNvPr>
          <p:cNvSpPr/>
          <p:nvPr/>
        </p:nvSpPr>
        <p:spPr>
          <a:xfrm>
            <a:off x="7553194" y="4634628"/>
            <a:ext cx="325677" cy="563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Flecha: hacia abajo 12">
            <a:extLst>
              <a:ext uri="{FF2B5EF4-FFF2-40B4-BE49-F238E27FC236}">
                <a16:creationId xmlns:a16="http://schemas.microsoft.com/office/drawing/2014/main" id="{7244233B-11F6-4B5F-82E8-A1263CCE2205}"/>
              </a:ext>
            </a:extLst>
          </p:cNvPr>
          <p:cNvSpPr/>
          <p:nvPr/>
        </p:nvSpPr>
        <p:spPr>
          <a:xfrm>
            <a:off x="5478049" y="4634628"/>
            <a:ext cx="325677" cy="563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hacia abajo 13">
            <a:extLst>
              <a:ext uri="{FF2B5EF4-FFF2-40B4-BE49-F238E27FC236}">
                <a16:creationId xmlns:a16="http://schemas.microsoft.com/office/drawing/2014/main" id="{250CE8AC-AB99-4887-94BC-A897D08D3015}"/>
              </a:ext>
            </a:extLst>
          </p:cNvPr>
          <p:cNvSpPr/>
          <p:nvPr/>
        </p:nvSpPr>
        <p:spPr>
          <a:xfrm>
            <a:off x="3402904" y="4661769"/>
            <a:ext cx="325677" cy="563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esquinas redondeadas 14">
            <a:extLst>
              <a:ext uri="{FF2B5EF4-FFF2-40B4-BE49-F238E27FC236}">
                <a16:creationId xmlns:a16="http://schemas.microsoft.com/office/drawing/2014/main" id="{75317EF8-9065-4B8B-9740-CEBDEEEC6BAE}"/>
              </a:ext>
            </a:extLst>
          </p:cNvPr>
          <p:cNvSpPr/>
          <p:nvPr/>
        </p:nvSpPr>
        <p:spPr>
          <a:xfrm>
            <a:off x="-426523" y="1370554"/>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6" name="Rectángulo: esquinas redondeadas 15">
            <a:extLst>
              <a:ext uri="{FF2B5EF4-FFF2-40B4-BE49-F238E27FC236}">
                <a16:creationId xmlns:a16="http://schemas.microsoft.com/office/drawing/2014/main" id="{5E7C5B6B-019C-475C-9646-D2B7905B4BBE}"/>
              </a:ext>
            </a:extLst>
          </p:cNvPr>
          <p:cNvSpPr/>
          <p:nvPr/>
        </p:nvSpPr>
        <p:spPr>
          <a:xfrm>
            <a:off x="1607636" y="1339235"/>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7" name="Rectángulo: esquinas redondeadas 16">
            <a:extLst>
              <a:ext uri="{FF2B5EF4-FFF2-40B4-BE49-F238E27FC236}">
                <a16:creationId xmlns:a16="http://schemas.microsoft.com/office/drawing/2014/main" id="{415764AB-BC65-4ADA-9231-0766A4EDA172}"/>
              </a:ext>
            </a:extLst>
          </p:cNvPr>
          <p:cNvSpPr/>
          <p:nvPr/>
        </p:nvSpPr>
        <p:spPr>
          <a:xfrm>
            <a:off x="3686827" y="1360631"/>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8" name="Rectángulo: esquinas redondeadas 17">
            <a:extLst>
              <a:ext uri="{FF2B5EF4-FFF2-40B4-BE49-F238E27FC236}">
                <a16:creationId xmlns:a16="http://schemas.microsoft.com/office/drawing/2014/main" id="{DB68DA50-AFCF-4DDE-9451-E9CE48DCD026}"/>
              </a:ext>
            </a:extLst>
          </p:cNvPr>
          <p:cNvSpPr/>
          <p:nvPr/>
        </p:nvSpPr>
        <p:spPr>
          <a:xfrm>
            <a:off x="5750343" y="1365339"/>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9" name="Rectángulo: esquinas redondeadas 18">
            <a:extLst>
              <a:ext uri="{FF2B5EF4-FFF2-40B4-BE49-F238E27FC236}">
                <a16:creationId xmlns:a16="http://schemas.microsoft.com/office/drawing/2014/main" id="{321D7B1A-07ED-4724-80F5-8F7CFEA458EF}"/>
              </a:ext>
            </a:extLst>
          </p:cNvPr>
          <p:cNvSpPr/>
          <p:nvPr/>
        </p:nvSpPr>
        <p:spPr>
          <a:xfrm>
            <a:off x="7788548" y="1338197"/>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0" name="Rectángulo: esquinas redondeadas 19">
            <a:extLst>
              <a:ext uri="{FF2B5EF4-FFF2-40B4-BE49-F238E27FC236}">
                <a16:creationId xmlns:a16="http://schemas.microsoft.com/office/drawing/2014/main" id="{FDA8E4EA-7642-4ECE-BAE5-6964EA20B3D3}"/>
              </a:ext>
            </a:extLst>
          </p:cNvPr>
          <p:cNvSpPr/>
          <p:nvPr/>
        </p:nvSpPr>
        <p:spPr>
          <a:xfrm>
            <a:off x="9822707" y="1338197"/>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1" name="Rectángulo: esquinas redondeadas 20">
            <a:extLst>
              <a:ext uri="{FF2B5EF4-FFF2-40B4-BE49-F238E27FC236}">
                <a16:creationId xmlns:a16="http://schemas.microsoft.com/office/drawing/2014/main" id="{BADCD099-DEE6-4CD9-B6F8-CCADA07A2199}"/>
              </a:ext>
            </a:extLst>
          </p:cNvPr>
          <p:cNvSpPr/>
          <p:nvPr/>
        </p:nvSpPr>
        <p:spPr>
          <a:xfrm>
            <a:off x="8725144" y="5275542"/>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2" name="Rectángulo: esquinas redondeadas 21">
            <a:extLst>
              <a:ext uri="{FF2B5EF4-FFF2-40B4-BE49-F238E27FC236}">
                <a16:creationId xmlns:a16="http://schemas.microsoft.com/office/drawing/2014/main" id="{1A13E0C1-A2D2-485D-953D-B6BDE23F6ACE}"/>
              </a:ext>
            </a:extLst>
          </p:cNvPr>
          <p:cNvSpPr/>
          <p:nvPr/>
        </p:nvSpPr>
        <p:spPr>
          <a:xfrm>
            <a:off x="6624734" y="5275542"/>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3" name="Rectángulo: esquinas redondeadas 22">
            <a:extLst>
              <a:ext uri="{FF2B5EF4-FFF2-40B4-BE49-F238E27FC236}">
                <a16:creationId xmlns:a16="http://schemas.microsoft.com/office/drawing/2014/main" id="{BCA2537A-E991-415D-A223-8C8CCC662DD7}"/>
              </a:ext>
            </a:extLst>
          </p:cNvPr>
          <p:cNvSpPr/>
          <p:nvPr/>
        </p:nvSpPr>
        <p:spPr>
          <a:xfrm>
            <a:off x="4501019" y="5275542"/>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4" name="Rectángulo: esquinas redondeadas 23">
            <a:extLst>
              <a:ext uri="{FF2B5EF4-FFF2-40B4-BE49-F238E27FC236}">
                <a16:creationId xmlns:a16="http://schemas.microsoft.com/office/drawing/2014/main" id="{E76352B1-9B87-48F2-9722-5BB5A7B3EC99}"/>
              </a:ext>
            </a:extLst>
          </p:cNvPr>
          <p:cNvSpPr/>
          <p:nvPr/>
        </p:nvSpPr>
        <p:spPr>
          <a:xfrm>
            <a:off x="2339561" y="5300057"/>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5" name="Rectángulo: esquinas redondeadas 24">
            <a:extLst>
              <a:ext uri="{FF2B5EF4-FFF2-40B4-BE49-F238E27FC236}">
                <a16:creationId xmlns:a16="http://schemas.microsoft.com/office/drawing/2014/main" id="{4D04EAF5-0CC5-49E5-9E54-37779391A1B7}"/>
              </a:ext>
            </a:extLst>
          </p:cNvPr>
          <p:cNvSpPr/>
          <p:nvPr/>
        </p:nvSpPr>
        <p:spPr>
          <a:xfrm>
            <a:off x="183715" y="5275542"/>
            <a:ext cx="1954060" cy="16910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26" name="CuadroTexto 25">
            <a:extLst>
              <a:ext uri="{FF2B5EF4-FFF2-40B4-BE49-F238E27FC236}">
                <a16:creationId xmlns:a16="http://schemas.microsoft.com/office/drawing/2014/main" id="{BEAF304E-E9EC-4C1F-BF47-1DCBF89C7764}"/>
              </a:ext>
            </a:extLst>
          </p:cNvPr>
          <p:cNvSpPr txBox="1"/>
          <p:nvPr/>
        </p:nvSpPr>
        <p:spPr>
          <a:xfrm>
            <a:off x="-83249" y="1378190"/>
            <a:ext cx="1565754" cy="646331"/>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ITIL (1989)</a:t>
            </a:r>
          </a:p>
          <a:p>
            <a:endParaRPr lang="es-CO" dirty="0"/>
          </a:p>
        </p:txBody>
      </p:sp>
      <p:sp>
        <p:nvSpPr>
          <p:cNvPr id="27" name="CuadroTexto 26">
            <a:extLst>
              <a:ext uri="{FF2B5EF4-FFF2-40B4-BE49-F238E27FC236}">
                <a16:creationId xmlns:a16="http://schemas.microsoft.com/office/drawing/2014/main" id="{E3F3050C-B603-4250-B131-28201DCF142C}"/>
              </a:ext>
            </a:extLst>
          </p:cNvPr>
          <p:cNvSpPr txBox="1"/>
          <p:nvPr/>
        </p:nvSpPr>
        <p:spPr>
          <a:xfrm>
            <a:off x="416165" y="5332953"/>
            <a:ext cx="1854503" cy="1200329"/>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ISO 15504 (1993)</a:t>
            </a:r>
          </a:p>
          <a:p>
            <a:pPr marL="285750" indent="-285750">
              <a:buFontTx/>
              <a:buChar char="-"/>
            </a:pPr>
            <a:endParaRPr lang="es-MX" dirty="0">
              <a:latin typeface="Arial" panose="020B0604020202020204" pitchFamily="34" charset="0"/>
              <a:cs typeface="Arial" panose="020B0604020202020204" pitchFamily="34" charset="0"/>
            </a:endParaRPr>
          </a:p>
          <a:p>
            <a:endParaRPr lang="es-CO" dirty="0"/>
          </a:p>
        </p:txBody>
      </p:sp>
      <p:sp>
        <p:nvSpPr>
          <p:cNvPr id="29" name="CuadroTexto 28">
            <a:extLst>
              <a:ext uri="{FF2B5EF4-FFF2-40B4-BE49-F238E27FC236}">
                <a16:creationId xmlns:a16="http://schemas.microsoft.com/office/drawing/2014/main" id="{B77E1804-E263-4FE4-B2E8-240CBC32E73F}"/>
              </a:ext>
            </a:extLst>
          </p:cNvPr>
          <p:cNvSpPr txBox="1"/>
          <p:nvPr/>
        </p:nvSpPr>
        <p:spPr>
          <a:xfrm>
            <a:off x="2049964" y="1290508"/>
            <a:ext cx="1453019" cy="923330"/>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Bootstrap (1996)</a:t>
            </a:r>
          </a:p>
          <a:p>
            <a:endParaRPr lang="es-CO" dirty="0"/>
          </a:p>
        </p:txBody>
      </p:sp>
      <p:sp>
        <p:nvSpPr>
          <p:cNvPr id="30" name="CuadroTexto 29">
            <a:extLst>
              <a:ext uri="{FF2B5EF4-FFF2-40B4-BE49-F238E27FC236}">
                <a16:creationId xmlns:a16="http://schemas.microsoft.com/office/drawing/2014/main" id="{1233928B-5421-4482-91A1-A8169C041CCD}"/>
              </a:ext>
            </a:extLst>
          </p:cNvPr>
          <p:cNvSpPr txBox="1"/>
          <p:nvPr/>
        </p:nvSpPr>
        <p:spPr>
          <a:xfrm>
            <a:off x="2811929" y="5279176"/>
            <a:ext cx="1487140" cy="923330"/>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Dromey (1995)</a:t>
            </a:r>
          </a:p>
          <a:p>
            <a:endParaRPr lang="es-CO" dirty="0"/>
          </a:p>
        </p:txBody>
      </p:sp>
      <p:sp>
        <p:nvSpPr>
          <p:cNvPr id="31" name="CuadroTexto 30">
            <a:extLst>
              <a:ext uri="{FF2B5EF4-FFF2-40B4-BE49-F238E27FC236}">
                <a16:creationId xmlns:a16="http://schemas.microsoft.com/office/drawing/2014/main" id="{051F31DE-DB0D-41F5-BA3D-F74E5AC6296B}"/>
              </a:ext>
            </a:extLst>
          </p:cNvPr>
          <p:cNvSpPr txBox="1"/>
          <p:nvPr/>
        </p:nvSpPr>
        <p:spPr>
          <a:xfrm>
            <a:off x="4000427" y="1378190"/>
            <a:ext cx="1402915" cy="646331"/>
          </a:xfrm>
          <a:prstGeom prst="rect">
            <a:avLst/>
          </a:prstGeom>
          <a:noFill/>
        </p:spPr>
        <p:txBody>
          <a:bodyPr wrap="square" rtlCol="0">
            <a:spAutoFit/>
          </a:bodyPr>
          <a:lstStyle/>
          <a:p>
            <a:r>
              <a:rPr lang="es-MX" dirty="0">
                <a:latin typeface="Arial" panose="020B0604020202020204" pitchFamily="34" charset="0"/>
                <a:cs typeface="Arial" panose="020B0604020202020204" pitchFamily="34" charset="0"/>
              </a:rPr>
              <a:t>PSP (1995)</a:t>
            </a:r>
          </a:p>
          <a:p>
            <a:endParaRPr lang="es-CO" dirty="0"/>
          </a:p>
        </p:txBody>
      </p:sp>
      <p:sp>
        <p:nvSpPr>
          <p:cNvPr id="32" name="CuadroTexto 31">
            <a:extLst>
              <a:ext uri="{FF2B5EF4-FFF2-40B4-BE49-F238E27FC236}">
                <a16:creationId xmlns:a16="http://schemas.microsoft.com/office/drawing/2014/main" id="{43DC157E-C9EE-4032-B049-40D787954A44}"/>
              </a:ext>
            </a:extLst>
          </p:cNvPr>
          <p:cNvSpPr txBox="1"/>
          <p:nvPr/>
        </p:nvSpPr>
        <p:spPr>
          <a:xfrm>
            <a:off x="4824313" y="5296177"/>
            <a:ext cx="1534733" cy="646331"/>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TPS (1996)</a:t>
            </a:r>
          </a:p>
          <a:p>
            <a:endParaRPr lang="es-CO" dirty="0"/>
          </a:p>
        </p:txBody>
      </p:sp>
      <p:sp>
        <p:nvSpPr>
          <p:cNvPr id="33" name="CuadroTexto 32">
            <a:extLst>
              <a:ext uri="{FF2B5EF4-FFF2-40B4-BE49-F238E27FC236}">
                <a16:creationId xmlns:a16="http://schemas.microsoft.com/office/drawing/2014/main" id="{5432589E-DB29-416C-9088-20012304C312}"/>
              </a:ext>
            </a:extLst>
          </p:cNvPr>
          <p:cNvSpPr txBox="1"/>
          <p:nvPr/>
        </p:nvSpPr>
        <p:spPr>
          <a:xfrm>
            <a:off x="6076667" y="1360631"/>
            <a:ext cx="1551036" cy="92333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IEEE 12207 (1996)</a:t>
            </a:r>
          </a:p>
          <a:p>
            <a:endParaRPr lang="es-CO" dirty="0"/>
          </a:p>
        </p:txBody>
      </p:sp>
      <p:sp>
        <p:nvSpPr>
          <p:cNvPr id="34" name="CuadroTexto 33">
            <a:extLst>
              <a:ext uri="{FF2B5EF4-FFF2-40B4-BE49-F238E27FC236}">
                <a16:creationId xmlns:a16="http://schemas.microsoft.com/office/drawing/2014/main" id="{8A453F7B-DE5A-476E-85AC-3E59910A2E8E}"/>
              </a:ext>
            </a:extLst>
          </p:cNvPr>
          <p:cNvSpPr txBox="1"/>
          <p:nvPr/>
        </p:nvSpPr>
        <p:spPr>
          <a:xfrm>
            <a:off x="7096548" y="5296177"/>
            <a:ext cx="1478071" cy="92333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Cobit 4.0 (1996)</a:t>
            </a:r>
          </a:p>
          <a:p>
            <a:endParaRPr lang="es-CO" dirty="0"/>
          </a:p>
        </p:txBody>
      </p:sp>
      <p:sp>
        <p:nvSpPr>
          <p:cNvPr id="35" name="CuadroTexto 34">
            <a:extLst>
              <a:ext uri="{FF2B5EF4-FFF2-40B4-BE49-F238E27FC236}">
                <a16:creationId xmlns:a16="http://schemas.microsoft.com/office/drawing/2014/main" id="{9F353DB4-217D-491F-B5E0-C83535C555E8}"/>
              </a:ext>
            </a:extLst>
          </p:cNvPr>
          <p:cNvSpPr txBox="1"/>
          <p:nvPr/>
        </p:nvSpPr>
        <p:spPr>
          <a:xfrm>
            <a:off x="8245723" y="1336109"/>
            <a:ext cx="1496885" cy="92333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ISO 90003 (1997)</a:t>
            </a:r>
          </a:p>
          <a:p>
            <a:endParaRPr lang="es-CO" dirty="0"/>
          </a:p>
        </p:txBody>
      </p:sp>
      <p:sp>
        <p:nvSpPr>
          <p:cNvPr id="36" name="CuadroTexto 35">
            <a:extLst>
              <a:ext uri="{FF2B5EF4-FFF2-40B4-BE49-F238E27FC236}">
                <a16:creationId xmlns:a16="http://schemas.microsoft.com/office/drawing/2014/main" id="{EC5DD426-1B05-4559-B4EF-19DB9EEB8ECB}"/>
              </a:ext>
            </a:extLst>
          </p:cNvPr>
          <p:cNvSpPr txBox="1"/>
          <p:nvPr/>
        </p:nvSpPr>
        <p:spPr>
          <a:xfrm>
            <a:off x="8994164" y="5332953"/>
            <a:ext cx="1685039" cy="646331"/>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CMMI (2000)</a:t>
            </a:r>
          </a:p>
          <a:p>
            <a:endParaRPr lang="es-CO" dirty="0"/>
          </a:p>
        </p:txBody>
      </p:sp>
      <p:sp>
        <p:nvSpPr>
          <p:cNvPr id="37" name="CuadroTexto 36">
            <a:extLst>
              <a:ext uri="{FF2B5EF4-FFF2-40B4-BE49-F238E27FC236}">
                <a16:creationId xmlns:a16="http://schemas.microsoft.com/office/drawing/2014/main" id="{B1EB8B33-4D28-4A7F-AD4E-A742E711ACC2}"/>
              </a:ext>
            </a:extLst>
          </p:cNvPr>
          <p:cNvSpPr txBox="1"/>
          <p:nvPr/>
        </p:nvSpPr>
        <p:spPr>
          <a:xfrm>
            <a:off x="10142036" y="1360631"/>
            <a:ext cx="1580581" cy="923330"/>
          </a:xfrm>
          <a:prstGeom prst="rect">
            <a:avLst/>
          </a:prstGeom>
          <a:noFill/>
        </p:spPr>
        <p:txBody>
          <a:bodyPr wrap="square" rtlCol="0">
            <a:spAutoFit/>
          </a:bodyPr>
          <a:lstStyle/>
          <a:p>
            <a:r>
              <a:rPr lang="es-CO" dirty="0">
                <a:latin typeface="Arial" panose="020B0604020202020204" pitchFamily="34" charset="0"/>
                <a:cs typeface="Arial" panose="020B0604020202020204" pitchFamily="34" charset="0"/>
              </a:rPr>
              <a:t>ISO/IEC 20000 (2005)</a:t>
            </a:r>
          </a:p>
          <a:p>
            <a:endParaRPr lang="es-CO" dirty="0"/>
          </a:p>
        </p:txBody>
      </p:sp>
      <p:pic>
        <p:nvPicPr>
          <p:cNvPr id="43" name="Imagen 42">
            <a:hlinkClick r:id="rId2" action="ppaction://hlinksldjump"/>
            <a:extLst>
              <a:ext uri="{FF2B5EF4-FFF2-40B4-BE49-F238E27FC236}">
                <a16:creationId xmlns:a16="http://schemas.microsoft.com/office/drawing/2014/main" id="{FF3AD363-1C05-47B5-BF98-948FD82EE5EB}"/>
              </a:ext>
            </a:extLst>
          </p:cNvPr>
          <p:cNvPicPr>
            <a:picLocks noChangeAspect="1"/>
          </p:cNvPicPr>
          <p:nvPr/>
        </p:nvPicPr>
        <p:blipFill>
          <a:blip r:embed="rId3"/>
          <a:stretch>
            <a:fillRect/>
          </a:stretch>
        </p:blipFill>
        <p:spPr>
          <a:xfrm>
            <a:off x="-236630" y="1811154"/>
            <a:ext cx="1651694" cy="977679"/>
          </a:xfrm>
          <a:prstGeom prst="rect">
            <a:avLst/>
          </a:prstGeom>
        </p:spPr>
      </p:pic>
      <p:pic>
        <p:nvPicPr>
          <p:cNvPr id="45" name="Imagen 44">
            <a:hlinkClick r:id="rId4" action="ppaction://hlinksldjump"/>
            <a:extLst>
              <a:ext uri="{FF2B5EF4-FFF2-40B4-BE49-F238E27FC236}">
                <a16:creationId xmlns:a16="http://schemas.microsoft.com/office/drawing/2014/main" id="{9BED8819-E166-4263-9051-FB6536B288EB}"/>
              </a:ext>
            </a:extLst>
          </p:cNvPr>
          <p:cNvPicPr>
            <a:picLocks noChangeAspect="1"/>
          </p:cNvPicPr>
          <p:nvPr/>
        </p:nvPicPr>
        <p:blipFill>
          <a:blip r:embed="rId5"/>
          <a:stretch>
            <a:fillRect/>
          </a:stretch>
        </p:blipFill>
        <p:spPr>
          <a:xfrm>
            <a:off x="659290" y="6056616"/>
            <a:ext cx="1034440" cy="801384"/>
          </a:xfrm>
          <a:prstGeom prst="rect">
            <a:avLst/>
          </a:prstGeom>
        </p:spPr>
      </p:pic>
      <p:pic>
        <p:nvPicPr>
          <p:cNvPr id="47" name="Imagen 46">
            <a:hlinkClick r:id="rId6" action="ppaction://hlinksldjump"/>
            <a:extLst>
              <a:ext uri="{FF2B5EF4-FFF2-40B4-BE49-F238E27FC236}">
                <a16:creationId xmlns:a16="http://schemas.microsoft.com/office/drawing/2014/main" id="{74D03CC3-7979-4DF5-88DF-6C68911E9E22}"/>
              </a:ext>
            </a:extLst>
          </p:cNvPr>
          <p:cNvPicPr>
            <a:picLocks noChangeAspect="1"/>
          </p:cNvPicPr>
          <p:nvPr/>
        </p:nvPicPr>
        <p:blipFill>
          <a:blip r:embed="rId7"/>
          <a:stretch>
            <a:fillRect/>
          </a:stretch>
        </p:blipFill>
        <p:spPr>
          <a:xfrm>
            <a:off x="2007609" y="1992278"/>
            <a:ext cx="1161747" cy="876397"/>
          </a:xfrm>
          <a:prstGeom prst="rect">
            <a:avLst/>
          </a:prstGeom>
        </p:spPr>
      </p:pic>
      <p:pic>
        <p:nvPicPr>
          <p:cNvPr id="49" name="Imagen 48">
            <a:hlinkClick r:id="rId8" action="ppaction://hlinksldjump"/>
            <a:extLst>
              <a:ext uri="{FF2B5EF4-FFF2-40B4-BE49-F238E27FC236}">
                <a16:creationId xmlns:a16="http://schemas.microsoft.com/office/drawing/2014/main" id="{4EC513EC-989D-4C7E-B352-DF123AFFF6F0}"/>
              </a:ext>
            </a:extLst>
          </p:cNvPr>
          <p:cNvPicPr>
            <a:picLocks noChangeAspect="1"/>
          </p:cNvPicPr>
          <p:nvPr/>
        </p:nvPicPr>
        <p:blipFill>
          <a:blip r:embed="rId9"/>
          <a:stretch>
            <a:fillRect/>
          </a:stretch>
        </p:blipFill>
        <p:spPr>
          <a:xfrm>
            <a:off x="2637969" y="5880842"/>
            <a:ext cx="1292078" cy="977158"/>
          </a:xfrm>
          <a:prstGeom prst="rect">
            <a:avLst/>
          </a:prstGeom>
        </p:spPr>
      </p:pic>
      <p:pic>
        <p:nvPicPr>
          <p:cNvPr id="51" name="Imagen 50">
            <a:hlinkClick r:id="rId10" action="ppaction://hlinksldjump"/>
            <a:extLst>
              <a:ext uri="{FF2B5EF4-FFF2-40B4-BE49-F238E27FC236}">
                <a16:creationId xmlns:a16="http://schemas.microsoft.com/office/drawing/2014/main" id="{1BDE3181-CC11-4A65-A3C5-0002981AEBE7}"/>
              </a:ext>
            </a:extLst>
          </p:cNvPr>
          <p:cNvPicPr>
            <a:picLocks noChangeAspect="1"/>
          </p:cNvPicPr>
          <p:nvPr/>
        </p:nvPicPr>
        <p:blipFill>
          <a:blip r:embed="rId11"/>
          <a:stretch>
            <a:fillRect/>
          </a:stretch>
        </p:blipFill>
        <p:spPr>
          <a:xfrm>
            <a:off x="3861942" y="1929108"/>
            <a:ext cx="1565953" cy="837271"/>
          </a:xfrm>
          <a:prstGeom prst="rect">
            <a:avLst/>
          </a:prstGeom>
        </p:spPr>
      </p:pic>
      <p:pic>
        <p:nvPicPr>
          <p:cNvPr id="53" name="Imagen 52">
            <a:hlinkClick r:id="rId12" action="ppaction://hlinksldjump"/>
            <a:extLst>
              <a:ext uri="{FF2B5EF4-FFF2-40B4-BE49-F238E27FC236}">
                <a16:creationId xmlns:a16="http://schemas.microsoft.com/office/drawing/2014/main" id="{447CD86D-3668-4A76-AFCD-5049FA4EB56F}"/>
              </a:ext>
            </a:extLst>
          </p:cNvPr>
          <p:cNvPicPr>
            <a:picLocks noChangeAspect="1"/>
          </p:cNvPicPr>
          <p:nvPr/>
        </p:nvPicPr>
        <p:blipFill>
          <a:blip r:embed="rId13"/>
          <a:stretch>
            <a:fillRect/>
          </a:stretch>
        </p:blipFill>
        <p:spPr>
          <a:xfrm>
            <a:off x="4709345" y="5696895"/>
            <a:ext cx="1469920" cy="1045224"/>
          </a:xfrm>
          <a:prstGeom prst="rect">
            <a:avLst/>
          </a:prstGeom>
        </p:spPr>
      </p:pic>
      <p:pic>
        <p:nvPicPr>
          <p:cNvPr id="55" name="Imagen 54">
            <a:extLst>
              <a:ext uri="{FF2B5EF4-FFF2-40B4-BE49-F238E27FC236}">
                <a16:creationId xmlns:a16="http://schemas.microsoft.com/office/drawing/2014/main" id="{04645880-7BA1-40CB-890D-5FB883C7E8DC}"/>
              </a:ext>
            </a:extLst>
          </p:cNvPr>
          <p:cNvPicPr>
            <a:picLocks noChangeAspect="1"/>
          </p:cNvPicPr>
          <p:nvPr/>
        </p:nvPicPr>
        <p:blipFill>
          <a:blip r:embed="rId14"/>
          <a:stretch>
            <a:fillRect/>
          </a:stretch>
        </p:blipFill>
        <p:spPr>
          <a:xfrm>
            <a:off x="6107120" y="2004718"/>
            <a:ext cx="1264999" cy="859486"/>
          </a:xfrm>
          <a:prstGeom prst="rect">
            <a:avLst/>
          </a:prstGeom>
        </p:spPr>
      </p:pic>
      <p:pic>
        <p:nvPicPr>
          <p:cNvPr id="57" name="Imagen 56">
            <a:hlinkClick r:id="rId15" action="ppaction://hlinksldjump"/>
            <a:extLst>
              <a:ext uri="{FF2B5EF4-FFF2-40B4-BE49-F238E27FC236}">
                <a16:creationId xmlns:a16="http://schemas.microsoft.com/office/drawing/2014/main" id="{AE04B980-4A59-4010-A6E8-A83FE64F5B77}"/>
              </a:ext>
            </a:extLst>
          </p:cNvPr>
          <p:cNvPicPr>
            <a:picLocks noChangeAspect="1"/>
          </p:cNvPicPr>
          <p:nvPr/>
        </p:nvPicPr>
        <p:blipFill>
          <a:blip r:embed="rId16"/>
          <a:stretch>
            <a:fillRect/>
          </a:stretch>
        </p:blipFill>
        <p:spPr>
          <a:xfrm>
            <a:off x="6921426" y="5894388"/>
            <a:ext cx="1565953" cy="906065"/>
          </a:xfrm>
          <a:prstGeom prst="rect">
            <a:avLst/>
          </a:prstGeom>
        </p:spPr>
      </p:pic>
      <p:pic>
        <p:nvPicPr>
          <p:cNvPr id="59" name="Imagen 58">
            <a:extLst>
              <a:ext uri="{FF2B5EF4-FFF2-40B4-BE49-F238E27FC236}">
                <a16:creationId xmlns:a16="http://schemas.microsoft.com/office/drawing/2014/main" id="{A2731399-B175-4292-BA3E-9BAE8A0285B7}"/>
              </a:ext>
            </a:extLst>
          </p:cNvPr>
          <p:cNvPicPr>
            <a:picLocks noChangeAspect="1"/>
          </p:cNvPicPr>
          <p:nvPr/>
        </p:nvPicPr>
        <p:blipFill>
          <a:blip r:embed="rId17"/>
          <a:stretch>
            <a:fillRect/>
          </a:stretch>
        </p:blipFill>
        <p:spPr>
          <a:xfrm>
            <a:off x="8061180" y="2100105"/>
            <a:ext cx="1506851" cy="619292"/>
          </a:xfrm>
          <a:prstGeom prst="rect">
            <a:avLst/>
          </a:prstGeom>
        </p:spPr>
      </p:pic>
      <p:pic>
        <p:nvPicPr>
          <p:cNvPr id="61" name="Imagen 60">
            <a:hlinkClick r:id="rId18" action="ppaction://hlinksldjump"/>
            <a:extLst>
              <a:ext uri="{FF2B5EF4-FFF2-40B4-BE49-F238E27FC236}">
                <a16:creationId xmlns:a16="http://schemas.microsoft.com/office/drawing/2014/main" id="{02F2986E-3DCA-4FFE-ACF8-087E08494504}"/>
              </a:ext>
            </a:extLst>
          </p:cNvPr>
          <p:cNvPicPr>
            <a:picLocks noChangeAspect="1"/>
          </p:cNvPicPr>
          <p:nvPr/>
        </p:nvPicPr>
        <p:blipFill>
          <a:blip r:embed="rId19"/>
          <a:stretch>
            <a:fillRect/>
          </a:stretch>
        </p:blipFill>
        <p:spPr>
          <a:xfrm>
            <a:off x="8862453" y="5765897"/>
            <a:ext cx="1611720" cy="972431"/>
          </a:xfrm>
          <a:prstGeom prst="rect">
            <a:avLst/>
          </a:prstGeom>
        </p:spPr>
      </p:pic>
      <p:pic>
        <p:nvPicPr>
          <p:cNvPr id="63" name="Imagen 62">
            <a:hlinkClick r:id="rId20" action="ppaction://hlinksldjump"/>
            <a:extLst>
              <a:ext uri="{FF2B5EF4-FFF2-40B4-BE49-F238E27FC236}">
                <a16:creationId xmlns:a16="http://schemas.microsoft.com/office/drawing/2014/main" id="{3D590782-4510-461B-BD0A-DC9B60B693B7}"/>
              </a:ext>
            </a:extLst>
          </p:cNvPr>
          <p:cNvPicPr>
            <a:picLocks noChangeAspect="1"/>
          </p:cNvPicPr>
          <p:nvPr/>
        </p:nvPicPr>
        <p:blipFill>
          <a:blip r:embed="rId21"/>
          <a:stretch>
            <a:fillRect/>
          </a:stretch>
        </p:blipFill>
        <p:spPr>
          <a:xfrm>
            <a:off x="10015240" y="2093271"/>
            <a:ext cx="1551433" cy="632960"/>
          </a:xfrm>
          <a:prstGeom prst="rect">
            <a:avLst/>
          </a:prstGeom>
        </p:spPr>
      </p:pic>
      <p:sp>
        <p:nvSpPr>
          <p:cNvPr id="48" name="Flecha: hacia la izquierda 47">
            <a:hlinkClick r:id="" action="ppaction://hlinkshowjump?jump=previousslide"/>
            <a:extLst>
              <a:ext uri="{FF2B5EF4-FFF2-40B4-BE49-F238E27FC236}">
                <a16:creationId xmlns:a16="http://schemas.microsoft.com/office/drawing/2014/main" id="{E2F8E7A6-999E-4755-97E9-82DDB0001323}"/>
              </a:ext>
            </a:extLst>
          </p:cNvPr>
          <p:cNvSpPr/>
          <p:nvPr/>
        </p:nvSpPr>
        <p:spPr>
          <a:xfrm>
            <a:off x="10750874" y="6375556"/>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Flecha: a la derecha 49">
            <a:hlinkClick r:id="" action="ppaction://hlinkshowjump?jump=nextslide"/>
            <a:extLst>
              <a:ext uri="{FF2B5EF4-FFF2-40B4-BE49-F238E27FC236}">
                <a16:creationId xmlns:a16="http://schemas.microsoft.com/office/drawing/2014/main" id="{BFD0B371-8F98-41F1-8E92-908B22463584}"/>
              </a:ext>
            </a:extLst>
          </p:cNvPr>
          <p:cNvSpPr/>
          <p:nvPr/>
        </p:nvSpPr>
        <p:spPr>
          <a:xfrm>
            <a:off x="11511420" y="6375556"/>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03648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6EFDF60-188B-4D0A-8A3F-A60A2515B9E0}"/>
              </a:ext>
            </a:extLst>
          </p:cNvPr>
          <p:cNvSpPr txBox="1"/>
          <p:nvPr/>
        </p:nvSpPr>
        <p:spPr>
          <a:xfrm>
            <a:off x="939452" y="1290181"/>
            <a:ext cx="4772416" cy="3970318"/>
          </a:xfrm>
          <a:prstGeom prst="rect">
            <a:avLst/>
          </a:prstGeom>
          <a:noFill/>
        </p:spPr>
        <p:txBody>
          <a:bodyPr wrap="square" rtlCol="0">
            <a:spAutoFit/>
          </a:bodyPr>
          <a:lstStyle/>
          <a:p>
            <a:r>
              <a:rPr lang="es-MX" b="1" dirty="0">
                <a:solidFill>
                  <a:schemeClr val="bg1"/>
                </a:solidFill>
                <a:latin typeface="Arial" panose="020B0604020202020204" pitchFamily="34" charset="0"/>
                <a:cs typeface="Arial" panose="020B0604020202020204" pitchFamily="34" charset="0"/>
              </a:rPr>
              <a:t>ITIL (1989)</a:t>
            </a:r>
          </a:p>
          <a:p>
            <a:endParaRPr lang="es-CO" dirty="0">
              <a:solidFill>
                <a:schemeClr val="bg1"/>
              </a:solidFill>
            </a:endParaRPr>
          </a:p>
          <a:p>
            <a:r>
              <a:rPr lang="es-MX" dirty="0">
                <a:solidFill>
                  <a:schemeClr val="bg1"/>
                </a:solidFill>
                <a:latin typeface="Arial" panose="020B0604020202020204" pitchFamily="34" charset="0"/>
                <a:cs typeface="Arial" panose="020B0604020202020204" pitchFamily="34" charset="0"/>
              </a:rPr>
              <a:t>Desarrollado en el Reino Unido, con el fin de fortalecer la gestión gubernamental, a partir de cinco elementos fundamentales: la perspectiva del negocio, entrega del servicio, soporte del servicio, manejo de la infraestructura y manejo de aplicaciones, con el propósito de ofrecer una estructura integral para prestar a la organización un servicio completo, cubriendo necesidades de apoyo de instalación, adecuación de redes, comunicaciones, hardware, servidores, sistema operativo, y software necesarios.</a:t>
            </a:r>
            <a:endParaRPr lang="es-CO" dirty="0">
              <a:solidFill>
                <a:schemeClr val="bg1"/>
              </a:solidFill>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4A3F93A-EA3F-408D-9386-D7F28FC685A8}"/>
              </a:ext>
            </a:extLst>
          </p:cNvPr>
          <p:cNvPicPr>
            <a:picLocks noChangeAspect="1"/>
          </p:cNvPicPr>
          <p:nvPr/>
        </p:nvPicPr>
        <p:blipFill>
          <a:blip r:embed="rId2"/>
          <a:stretch>
            <a:fillRect/>
          </a:stretch>
        </p:blipFill>
        <p:spPr>
          <a:xfrm>
            <a:off x="7064681" y="1585686"/>
            <a:ext cx="4371582" cy="3970318"/>
          </a:xfrm>
          <a:prstGeom prst="rect">
            <a:avLst/>
          </a:prstGeom>
        </p:spPr>
      </p:pic>
      <p:sp>
        <p:nvSpPr>
          <p:cNvPr id="6" name="Rectángulo: esquinas redondeadas 5">
            <a:hlinkClick r:id="rId3" action="ppaction://hlinksldjump"/>
            <a:extLst>
              <a:ext uri="{FF2B5EF4-FFF2-40B4-BE49-F238E27FC236}">
                <a16:creationId xmlns:a16="http://schemas.microsoft.com/office/drawing/2014/main" id="{906C1973-D219-4335-8496-6732E031F11F}"/>
              </a:ext>
            </a:extLst>
          </p:cNvPr>
          <p:cNvSpPr/>
          <p:nvPr/>
        </p:nvSpPr>
        <p:spPr>
          <a:xfrm>
            <a:off x="6663847" y="573692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45B67A8A-E2DC-442E-9D3F-F6D34364E1F8}"/>
              </a:ext>
            </a:extLst>
          </p:cNvPr>
          <p:cNvSpPr/>
          <p:nvPr/>
        </p:nvSpPr>
        <p:spPr>
          <a:xfrm>
            <a:off x="8931059" y="5818339"/>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1083DF03-9C1E-4150-BD1A-AF0076C1FF49}"/>
              </a:ext>
            </a:extLst>
          </p:cNvPr>
          <p:cNvSpPr/>
          <p:nvPr/>
        </p:nvSpPr>
        <p:spPr>
          <a:xfrm>
            <a:off x="9770302" y="5818339"/>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86164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346844-64A3-44E0-BACA-198F9713F81C}"/>
              </a:ext>
            </a:extLst>
          </p:cNvPr>
          <p:cNvPicPr>
            <a:picLocks noChangeAspect="1"/>
          </p:cNvPicPr>
          <p:nvPr/>
        </p:nvPicPr>
        <p:blipFill>
          <a:blip r:embed="rId2"/>
          <a:stretch>
            <a:fillRect/>
          </a:stretch>
        </p:blipFill>
        <p:spPr>
          <a:xfrm>
            <a:off x="6964472" y="1290181"/>
            <a:ext cx="4434214" cy="4559473"/>
          </a:xfrm>
          <a:prstGeom prst="rect">
            <a:avLst/>
          </a:prstGeom>
        </p:spPr>
      </p:pic>
      <p:sp>
        <p:nvSpPr>
          <p:cNvPr id="6" name="CuadroTexto 5">
            <a:extLst>
              <a:ext uri="{FF2B5EF4-FFF2-40B4-BE49-F238E27FC236}">
                <a16:creationId xmlns:a16="http://schemas.microsoft.com/office/drawing/2014/main" id="{86A53190-CBB1-4F18-8EBA-311AF2C462B1}"/>
              </a:ext>
            </a:extLst>
          </p:cNvPr>
          <p:cNvSpPr txBox="1"/>
          <p:nvPr/>
        </p:nvSpPr>
        <p:spPr>
          <a:xfrm>
            <a:off x="1077238" y="839244"/>
            <a:ext cx="4434214" cy="5355312"/>
          </a:xfrm>
          <a:prstGeom prst="rect">
            <a:avLst/>
          </a:prstGeom>
          <a:noFill/>
        </p:spPr>
        <p:txBody>
          <a:bodyPr wrap="square" rtlCol="0">
            <a:spAutoFit/>
          </a:bodyPr>
          <a:lstStyle/>
          <a:p>
            <a:r>
              <a:rPr lang="es-MX" b="1" dirty="0">
                <a:solidFill>
                  <a:schemeClr val="bg1"/>
                </a:solidFill>
                <a:latin typeface="Arial" panose="020B0604020202020204" pitchFamily="34" charset="0"/>
                <a:cs typeface="Arial" panose="020B0604020202020204" pitchFamily="34" charset="0"/>
              </a:rPr>
              <a:t>ISO 15504 (1993)</a:t>
            </a:r>
          </a:p>
          <a:p>
            <a:endParaRPr lang="es-CO" dirty="0">
              <a:solidFill>
                <a:schemeClr val="bg1"/>
              </a:solidFill>
            </a:endParaRPr>
          </a:p>
          <a:p>
            <a:r>
              <a:rPr lang="es-MX" dirty="0">
                <a:solidFill>
                  <a:schemeClr val="bg1"/>
                </a:solidFill>
              </a:rPr>
              <a:t>Permite adaptar la evaluación para procesos en pequeñas y medianas empresas (pymes) y grupos de desarrollo pequeños, mediante la estructuración en seis niveles de madurez: Nivel 0- Organización inmadura, Nivel 1- Organización básica, Nivel 2- Organización gestionada, Nivel 3- Organización establecida, Nivel 4- Organización predecible y Nivel 5- Organización optimizando. Su objetivo es llegar a que la organización logre ser madura, lo cual conlleva que la organización tenga procesos definidos, responsabilidades definidas, predicción de resultados</a:t>
            </a:r>
            <a:endParaRPr lang="es-CO" dirty="0">
              <a:solidFill>
                <a:schemeClr val="bg1"/>
              </a:solidFill>
            </a:endParaRPr>
          </a:p>
        </p:txBody>
      </p:sp>
      <p:sp>
        <p:nvSpPr>
          <p:cNvPr id="11" name="Rectángulo: esquinas redondeadas 10">
            <a:hlinkClick r:id="rId3" action="ppaction://hlinksldjump"/>
            <a:extLst>
              <a:ext uri="{FF2B5EF4-FFF2-40B4-BE49-F238E27FC236}">
                <a16:creationId xmlns:a16="http://schemas.microsoft.com/office/drawing/2014/main" id="{EB8C30DD-AE80-40D7-A168-BAFBDDF29243}"/>
              </a:ext>
            </a:extLst>
          </p:cNvPr>
          <p:cNvSpPr/>
          <p:nvPr/>
        </p:nvSpPr>
        <p:spPr>
          <a:xfrm>
            <a:off x="6338170" y="6176202"/>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5" name="Flecha: hacia la izquierda 4">
            <a:hlinkClick r:id="" action="ppaction://hlinkshowjump?jump=previousslide"/>
            <a:extLst>
              <a:ext uri="{FF2B5EF4-FFF2-40B4-BE49-F238E27FC236}">
                <a16:creationId xmlns:a16="http://schemas.microsoft.com/office/drawing/2014/main" id="{74CE764E-7C00-455A-9755-71BBB6324C18}"/>
              </a:ext>
            </a:extLst>
          </p:cNvPr>
          <p:cNvSpPr/>
          <p:nvPr/>
        </p:nvSpPr>
        <p:spPr>
          <a:xfrm>
            <a:off x="8636696" y="6257620"/>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Flecha: a la derecha 6">
            <a:hlinkClick r:id="" action="ppaction://hlinkshowjump?jump=nextslide"/>
            <a:extLst>
              <a:ext uri="{FF2B5EF4-FFF2-40B4-BE49-F238E27FC236}">
                <a16:creationId xmlns:a16="http://schemas.microsoft.com/office/drawing/2014/main" id="{1C976C81-EA34-425C-8363-E5293C2E2BF9}"/>
              </a:ext>
            </a:extLst>
          </p:cNvPr>
          <p:cNvSpPr/>
          <p:nvPr/>
        </p:nvSpPr>
        <p:spPr>
          <a:xfrm>
            <a:off x="9532307" y="6245093"/>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10224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36126CA-E9F3-4F7A-9EE3-566472BA4EB9}"/>
              </a:ext>
            </a:extLst>
          </p:cNvPr>
          <p:cNvPicPr>
            <a:picLocks noChangeAspect="1"/>
          </p:cNvPicPr>
          <p:nvPr/>
        </p:nvPicPr>
        <p:blipFill>
          <a:blip r:embed="rId2"/>
          <a:stretch>
            <a:fillRect/>
          </a:stretch>
        </p:blipFill>
        <p:spPr>
          <a:xfrm>
            <a:off x="7155806" y="1418892"/>
            <a:ext cx="4088391" cy="4020215"/>
          </a:xfrm>
          <a:prstGeom prst="rect">
            <a:avLst/>
          </a:prstGeom>
        </p:spPr>
      </p:pic>
      <p:sp>
        <p:nvSpPr>
          <p:cNvPr id="5" name="CuadroTexto 4">
            <a:extLst>
              <a:ext uri="{FF2B5EF4-FFF2-40B4-BE49-F238E27FC236}">
                <a16:creationId xmlns:a16="http://schemas.microsoft.com/office/drawing/2014/main" id="{74FB9A8C-F688-4490-9D96-9D28C0EA4FC2}"/>
              </a:ext>
            </a:extLst>
          </p:cNvPr>
          <p:cNvSpPr txBox="1"/>
          <p:nvPr/>
        </p:nvSpPr>
        <p:spPr>
          <a:xfrm>
            <a:off x="1202499" y="839244"/>
            <a:ext cx="4371583" cy="2585323"/>
          </a:xfrm>
          <a:prstGeom prst="rect">
            <a:avLst/>
          </a:prstGeom>
          <a:noFill/>
        </p:spPr>
        <p:txBody>
          <a:bodyPr wrap="square" rtlCol="0">
            <a:spAutoFit/>
          </a:bodyPr>
          <a:lstStyle/>
          <a:p>
            <a:r>
              <a:rPr lang="es-MX" b="1" dirty="0">
                <a:solidFill>
                  <a:schemeClr val="bg1"/>
                </a:solidFill>
                <a:latin typeface="Arial" panose="020B0604020202020204" pitchFamily="34" charset="0"/>
                <a:cs typeface="Arial" panose="020B0604020202020204" pitchFamily="34" charset="0"/>
              </a:rPr>
              <a:t>Bootstrap (1996)</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Metodología de evaluación que permite la mejora de procesos a partir de seis actividades básicas: Examinar la necesidad, Iniciar proceso de mejora, preparación y dirección de la evaluación, análisis de resultados, implantación y finalización de mejoras</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F5780E94-D1A4-4AB9-888B-13A53D440319}"/>
              </a:ext>
            </a:extLst>
          </p:cNvPr>
          <p:cNvSpPr/>
          <p:nvPr/>
        </p:nvSpPr>
        <p:spPr>
          <a:xfrm>
            <a:off x="6663847" y="573692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DB885086-3564-49D6-9EF1-E5038CB035A4}"/>
              </a:ext>
            </a:extLst>
          </p:cNvPr>
          <p:cNvSpPr/>
          <p:nvPr/>
        </p:nvSpPr>
        <p:spPr>
          <a:xfrm>
            <a:off x="8880588" y="5818339"/>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BD15C43E-657F-4B01-9281-4451BF9E0125}"/>
              </a:ext>
            </a:extLst>
          </p:cNvPr>
          <p:cNvSpPr/>
          <p:nvPr/>
        </p:nvSpPr>
        <p:spPr>
          <a:xfrm>
            <a:off x="9695146" y="5818338"/>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35827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4C82E0E-5FA1-4687-A158-2F056D8A1690}"/>
              </a:ext>
            </a:extLst>
          </p:cNvPr>
          <p:cNvPicPr>
            <a:picLocks noChangeAspect="1"/>
          </p:cNvPicPr>
          <p:nvPr/>
        </p:nvPicPr>
        <p:blipFill>
          <a:blip r:embed="rId2"/>
          <a:stretch>
            <a:fillRect/>
          </a:stretch>
        </p:blipFill>
        <p:spPr>
          <a:xfrm>
            <a:off x="6696222" y="1393456"/>
            <a:ext cx="5075160" cy="4071087"/>
          </a:xfrm>
          <a:prstGeom prst="rect">
            <a:avLst/>
          </a:prstGeom>
        </p:spPr>
      </p:pic>
      <p:sp>
        <p:nvSpPr>
          <p:cNvPr id="5" name="CuadroTexto 4">
            <a:extLst>
              <a:ext uri="{FF2B5EF4-FFF2-40B4-BE49-F238E27FC236}">
                <a16:creationId xmlns:a16="http://schemas.microsoft.com/office/drawing/2014/main" id="{2159BC9F-B32A-4A57-85AA-1C0BFB2A4F5A}"/>
              </a:ext>
            </a:extLst>
          </p:cNvPr>
          <p:cNvSpPr txBox="1"/>
          <p:nvPr/>
        </p:nvSpPr>
        <p:spPr>
          <a:xfrm>
            <a:off x="1265129" y="940228"/>
            <a:ext cx="3895595" cy="4247317"/>
          </a:xfrm>
          <a:prstGeom prst="rect">
            <a:avLst/>
          </a:prstGeom>
          <a:noFill/>
        </p:spPr>
        <p:txBody>
          <a:bodyPr wrap="square" rtlCol="0">
            <a:spAutoFit/>
          </a:bodyPr>
          <a:lstStyle/>
          <a:p>
            <a:r>
              <a:rPr lang="es-MX" b="1" dirty="0">
                <a:solidFill>
                  <a:schemeClr val="bg1"/>
                </a:solidFill>
                <a:latin typeface="Arial" panose="020B0604020202020204" pitchFamily="34" charset="0"/>
                <a:cs typeface="Arial" panose="020B0604020202020204" pitchFamily="34" charset="0"/>
              </a:rPr>
              <a:t>Dromey (1995)</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Es un modelo adaptable a evaluar varias etapas del proceso de desarrollo como levantamiento de requisitos, diseño e implementación. Se estructura con características y subcaracterísticas de calidad; propone tres modelos distintos para cada etapa de construcción del producto: modelo de requerimientos, modelo de diseño y modelo de calidad de la implementación, a partir de la evaluación.</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273A784F-021B-42C9-9F86-34973B6A6B31}"/>
              </a:ext>
            </a:extLst>
          </p:cNvPr>
          <p:cNvSpPr/>
          <p:nvPr/>
        </p:nvSpPr>
        <p:spPr>
          <a:xfrm>
            <a:off x="6663847" y="573692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2162D3AB-C6B9-4022-B513-DEF7FA43DCFA}"/>
              </a:ext>
            </a:extLst>
          </p:cNvPr>
          <p:cNvSpPr/>
          <p:nvPr/>
        </p:nvSpPr>
        <p:spPr>
          <a:xfrm>
            <a:off x="9062580" y="5818339"/>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032E5FC1-7729-4556-8C87-D21945CFD650}"/>
              </a:ext>
            </a:extLst>
          </p:cNvPr>
          <p:cNvSpPr/>
          <p:nvPr/>
        </p:nvSpPr>
        <p:spPr>
          <a:xfrm>
            <a:off x="9870508" y="5818338"/>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3312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8C6339F-A903-4386-9DA7-95883DD5573B}"/>
              </a:ext>
            </a:extLst>
          </p:cNvPr>
          <p:cNvPicPr>
            <a:picLocks noChangeAspect="1"/>
          </p:cNvPicPr>
          <p:nvPr/>
        </p:nvPicPr>
        <p:blipFill>
          <a:blip r:embed="rId2"/>
          <a:stretch>
            <a:fillRect/>
          </a:stretch>
        </p:blipFill>
        <p:spPr>
          <a:xfrm>
            <a:off x="6763354" y="1340284"/>
            <a:ext cx="5000704" cy="4458495"/>
          </a:xfrm>
          <a:prstGeom prst="rect">
            <a:avLst/>
          </a:prstGeom>
        </p:spPr>
      </p:pic>
      <p:sp>
        <p:nvSpPr>
          <p:cNvPr id="5" name="CuadroTexto 4">
            <a:extLst>
              <a:ext uri="{FF2B5EF4-FFF2-40B4-BE49-F238E27FC236}">
                <a16:creationId xmlns:a16="http://schemas.microsoft.com/office/drawing/2014/main" id="{A92605FC-059A-418F-80A4-81FB9C65286E}"/>
              </a:ext>
            </a:extLst>
          </p:cNvPr>
          <p:cNvSpPr txBox="1"/>
          <p:nvPr/>
        </p:nvSpPr>
        <p:spPr>
          <a:xfrm>
            <a:off x="1164921" y="776614"/>
            <a:ext cx="4096011" cy="2585323"/>
          </a:xfrm>
          <a:prstGeom prst="rect">
            <a:avLst/>
          </a:prstGeom>
          <a:noFill/>
        </p:spPr>
        <p:txBody>
          <a:bodyPr wrap="square" rtlCol="0">
            <a:spAutoFit/>
          </a:bodyPr>
          <a:lstStyle/>
          <a:p>
            <a:r>
              <a:rPr lang="es-MX" b="1" dirty="0">
                <a:solidFill>
                  <a:schemeClr val="bg1"/>
                </a:solidFill>
                <a:latin typeface="Arial" panose="020B0604020202020204" pitchFamily="34" charset="0"/>
                <a:cs typeface="Arial" panose="020B0604020202020204" pitchFamily="34" charset="0"/>
              </a:rPr>
              <a:t>PSP (1995)</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Este modelo está enfocado al desarrollo profesional del ingeniero, fomentando una adecuada administración de calidad de los proyectos de desarrollo, reducción de defectos del producto, estimación y planeación del trabajo</a:t>
            </a:r>
            <a:endParaRPr lang="es-CO" dirty="0">
              <a:solidFill>
                <a:schemeClr val="bg1"/>
              </a:solidFill>
              <a:latin typeface="Arial" panose="020B0604020202020204" pitchFamily="34" charset="0"/>
              <a:cs typeface="Arial" panose="020B0604020202020204" pitchFamily="34" charset="0"/>
            </a:endParaRPr>
          </a:p>
        </p:txBody>
      </p:sp>
      <p:sp>
        <p:nvSpPr>
          <p:cNvPr id="6" name="Rectángulo: esquinas redondeadas 5">
            <a:hlinkClick r:id="rId3" action="ppaction://hlinksldjump"/>
            <a:extLst>
              <a:ext uri="{FF2B5EF4-FFF2-40B4-BE49-F238E27FC236}">
                <a16:creationId xmlns:a16="http://schemas.microsoft.com/office/drawing/2014/main" id="{1B6D31F2-1661-40C9-9CFD-EF0DB2094C3C}"/>
              </a:ext>
            </a:extLst>
          </p:cNvPr>
          <p:cNvSpPr/>
          <p:nvPr/>
        </p:nvSpPr>
        <p:spPr>
          <a:xfrm>
            <a:off x="6300592" y="598744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9C36F6E3-50B1-4024-8C12-2E898DF864B2}"/>
              </a:ext>
            </a:extLst>
          </p:cNvPr>
          <p:cNvSpPr/>
          <p:nvPr/>
        </p:nvSpPr>
        <p:spPr>
          <a:xfrm>
            <a:off x="8749429" y="6068859"/>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2232DAE4-7AE7-4233-85E6-001D30213006}"/>
              </a:ext>
            </a:extLst>
          </p:cNvPr>
          <p:cNvSpPr/>
          <p:nvPr/>
        </p:nvSpPr>
        <p:spPr>
          <a:xfrm>
            <a:off x="9607461" y="6074351"/>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310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DF125D7-2476-402C-8F7A-C7BB8087216C}"/>
              </a:ext>
            </a:extLst>
          </p:cNvPr>
          <p:cNvPicPr>
            <a:picLocks noChangeAspect="1"/>
          </p:cNvPicPr>
          <p:nvPr/>
        </p:nvPicPr>
        <p:blipFill>
          <a:blip r:embed="rId2"/>
          <a:stretch>
            <a:fillRect/>
          </a:stretch>
        </p:blipFill>
        <p:spPr>
          <a:xfrm>
            <a:off x="7343335" y="1526691"/>
            <a:ext cx="4318782" cy="4367672"/>
          </a:xfrm>
          <a:prstGeom prst="rect">
            <a:avLst/>
          </a:prstGeom>
        </p:spPr>
      </p:pic>
      <p:sp>
        <p:nvSpPr>
          <p:cNvPr id="5" name="CuadroTexto 4">
            <a:extLst>
              <a:ext uri="{FF2B5EF4-FFF2-40B4-BE49-F238E27FC236}">
                <a16:creationId xmlns:a16="http://schemas.microsoft.com/office/drawing/2014/main" id="{1B79B1A8-E141-4AF6-858A-45A23984F8B9}"/>
              </a:ext>
            </a:extLst>
          </p:cNvPr>
          <p:cNvSpPr txBox="1"/>
          <p:nvPr/>
        </p:nvSpPr>
        <p:spPr>
          <a:xfrm>
            <a:off x="1102290" y="814192"/>
            <a:ext cx="4421688" cy="3693319"/>
          </a:xfrm>
          <a:prstGeom prst="rect">
            <a:avLst/>
          </a:prstGeom>
          <a:noFill/>
        </p:spPr>
        <p:txBody>
          <a:bodyPr wrap="square" rtlCol="0">
            <a:spAutoFit/>
          </a:bodyPr>
          <a:lstStyle/>
          <a:p>
            <a:r>
              <a:rPr lang="es-CO" b="1" dirty="0">
                <a:solidFill>
                  <a:schemeClr val="bg1"/>
                </a:solidFill>
                <a:latin typeface="Arial" panose="020B0604020202020204" pitchFamily="34" charset="0"/>
                <a:cs typeface="Arial" panose="020B0604020202020204" pitchFamily="34" charset="0"/>
              </a:rPr>
              <a:t>TPS (1996)</a:t>
            </a:r>
          </a:p>
          <a:p>
            <a:endParaRPr lang="es-CO" dirty="0">
              <a:solidFill>
                <a:schemeClr val="bg1"/>
              </a:solidFill>
              <a:latin typeface="Arial" panose="020B0604020202020204" pitchFamily="34" charset="0"/>
              <a:cs typeface="Arial" panose="020B0604020202020204" pitchFamily="34" charset="0"/>
            </a:endParaRPr>
          </a:p>
          <a:p>
            <a:r>
              <a:rPr lang="es-MX" dirty="0">
                <a:solidFill>
                  <a:schemeClr val="bg1"/>
                </a:solidFill>
                <a:latin typeface="Arial" panose="020B0604020202020204" pitchFamily="34" charset="0"/>
                <a:cs typeface="Arial" panose="020B0604020202020204" pitchFamily="34" charset="0"/>
              </a:rPr>
              <a:t>TSP es la fase posterior de PSP, está diseñado para el trabajo de equipos de desarrollo de software autodirigidos, que se orienta al desarrollo de productos con el mínimo de defectos en tiempo y costos estimados. Cuenta con planes detallados y procesos como revisiones personales, inspecciones e índices de desempeño de calidad, y el fomento de la integración del equipo</a:t>
            </a:r>
            <a:endParaRPr lang="es-CO" dirty="0">
              <a:solidFill>
                <a:schemeClr val="bg1"/>
              </a:solidFill>
              <a:latin typeface="Arial" panose="020B0604020202020204" pitchFamily="34" charset="0"/>
              <a:cs typeface="Arial" panose="020B0604020202020204" pitchFamily="34" charset="0"/>
            </a:endParaRPr>
          </a:p>
          <a:p>
            <a:endParaRPr lang="es-CO" dirty="0"/>
          </a:p>
        </p:txBody>
      </p:sp>
      <p:sp>
        <p:nvSpPr>
          <p:cNvPr id="6" name="Rectángulo: esquinas redondeadas 5">
            <a:hlinkClick r:id="rId3" action="ppaction://hlinksldjump"/>
            <a:extLst>
              <a:ext uri="{FF2B5EF4-FFF2-40B4-BE49-F238E27FC236}">
                <a16:creationId xmlns:a16="http://schemas.microsoft.com/office/drawing/2014/main" id="{3C76B4D0-D95A-4762-AFDF-F7A08CC19E36}"/>
              </a:ext>
            </a:extLst>
          </p:cNvPr>
          <p:cNvSpPr/>
          <p:nvPr/>
        </p:nvSpPr>
        <p:spPr>
          <a:xfrm>
            <a:off x="6663847" y="5736921"/>
            <a:ext cx="1590805" cy="601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HOME</a:t>
            </a:r>
          </a:p>
        </p:txBody>
      </p:sp>
      <p:sp>
        <p:nvSpPr>
          <p:cNvPr id="7" name="Flecha: hacia la izquierda 6">
            <a:hlinkClick r:id="" action="ppaction://hlinkshowjump?jump=previousslide"/>
            <a:extLst>
              <a:ext uri="{FF2B5EF4-FFF2-40B4-BE49-F238E27FC236}">
                <a16:creationId xmlns:a16="http://schemas.microsoft.com/office/drawing/2014/main" id="{327B604A-F509-420D-8673-1B594580AC21}"/>
              </a:ext>
            </a:extLst>
          </p:cNvPr>
          <p:cNvSpPr/>
          <p:nvPr/>
        </p:nvSpPr>
        <p:spPr>
          <a:xfrm>
            <a:off x="9183313" y="5818339"/>
            <a:ext cx="638826" cy="4384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a la derecha 7">
            <a:hlinkClick r:id="" action="ppaction://hlinkshowjump?jump=nextslide"/>
            <a:extLst>
              <a:ext uri="{FF2B5EF4-FFF2-40B4-BE49-F238E27FC236}">
                <a16:creationId xmlns:a16="http://schemas.microsoft.com/office/drawing/2014/main" id="{99307351-C7CD-4C84-A126-33D7059C1117}"/>
              </a:ext>
            </a:extLst>
          </p:cNvPr>
          <p:cNvSpPr/>
          <p:nvPr/>
        </p:nvSpPr>
        <p:spPr>
          <a:xfrm>
            <a:off x="10050690" y="5818338"/>
            <a:ext cx="638826" cy="438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62792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TM02900722[[fn=Sala de reuniones Ion]]</Template>
  <TotalTime>130</TotalTime>
  <Words>912</Words>
  <Application>Microsoft Office PowerPoint</Application>
  <PresentationFormat>Panorámica</PresentationFormat>
  <Paragraphs>78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Sala de reuniones Ion</vt:lpstr>
      <vt:lpstr>Presentación de PowerPoint</vt:lpstr>
      <vt:lpstr>Tipos de modelos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Arias Mosquera</dc:creator>
  <cp:lastModifiedBy>Santiago Arias Mosquera</cp:lastModifiedBy>
  <cp:revision>11</cp:revision>
  <dcterms:created xsi:type="dcterms:W3CDTF">2021-06-14T01:51:48Z</dcterms:created>
  <dcterms:modified xsi:type="dcterms:W3CDTF">2021-06-14T04:35:15Z</dcterms:modified>
</cp:coreProperties>
</file>