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6/21/2021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6/21/2021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6/21/2021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6/21/2021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6/21/2021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7AB4F-C164-453E-823B-891D42DA36D9}"/>
              </a:ext>
            </a:extLst>
          </p:cNvPr>
          <p:cNvSpPr>
            <a:spLocks noGrp="1"/>
          </p:cNvSpPr>
          <p:nvPr>
            <p:ph type="ctrTitle"/>
          </p:nvPr>
        </p:nvSpPr>
        <p:spPr/>
        <p:txBody>
          <a:bodyPr/>
          <a:lstStyle/>
          <a:p>
            <a:r>
              <a:rPr lang="es-MX" dirty="0"/>
              <a:t>	Ser con otros</a:t>
            </a:r>
            <a:endParaRPr lang="es-CO" dirty="0"/>
          </a:p>
        </p:txBody>
      </p:sp>
      <p:sp>
        <p:nvSpPr>
          <p:cNvPr id="3" name="Subtítulo 2">
            <a:extLst>
              <a:ext uri="{FF2B5EF4-FFF2-40B4-BE49-F238E27FC236}">
                <a16:creationId xmlns:a16="http://schemas.microsoft.com/office/drawing/2014/main" id="{3E440CCF-FAD1-4CC1-8A3C-7695F5587DA4}"/>
              </a:ext>
            </a:extLst>
          </p:cNvPr>
          <p:cNvSpPr>
            <a:spLocks noGrp="1"/>
          </p:cNvSpPr>
          <p:nvPr>
            <p:ph type="subTitle" idx="1"/>
          </p:nvPr>
        </p:nvSpPr>
        <p:spPr/>
        <p:txBody>
          <a:bodyPr/>
          <a:lstStyle/>
          <a:p>
            <a:r>
              <a:rPr lang="es-MX" dirty="0"/>
              <a:t>Adsi - 2250070</a:t>
            </a:r>
            <a:endParaRPr lang="es-CO" dirty="0"/>
          </a:p>
        </p:txBody>
      </p:sp>
    </p:spTree>
    <p:extLst>
      <p:ext uri="{BB962C8B-B14F-4D97-AF65-F5344CB8AC3E}">
        <p14:creationId xmlns:p14="http://schemas.microsoft.com/office/powerpoint/2010/main" val="2456423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97545-2397-498E-AA6E-4510119846E2}"/>
              </a:ext>
            </a:extLst>
          </p:cNvPr>
          <p:cNvSpPr>
            <a:spLocks noGrp="1"/>
          </p:cNvSpPr>
          <p:nvPr>
            <p:ph type="title"/>
          </p:nvPr>
        </p:nvSpPr>
        <p:spPr>
          <a:xfrm>
            <a:off x="1251678" y="382385"/>
            <a:ext cx="10178322" cy="932848"/>
          </a:xfrm>
        </p:spPr>
        <p:txBody>
          <a:bodyPr/>
          <a:lstStyle/>
          <a:p>
            <a:r>
              <a:rPr lang="es-MX" dirty="0"/>
              <a:t>Participación</a:t>
            </a:r>
            <a:endParaRPr lang="es-CO" dirty="0"/>
          </a:p>
        </p:txBody>
      </p:sp>
      <p:sp>
        <p:nvSpPr>
          <p:cNvPr id="3" name="Marcador de contenido 2">
            <a:extLst>
              <a:ext uri="{FF2B5EF4-FFF2-40B4-BE49-F238E27FC236}">
                <a16:creationId xmlns:a16="http://schemas.microsoft.com/office/drawing/2014/main" id="{A99821FC-1EC6-4CEC-A543-05466E56CFF3}"/>
              </a:ext>
            </a:extLst>
          </p:cNvPr>
          <p:cNvSpPr>
            <a:spLocks noGrp="1"/>
          </p:cNvSpPr>
          <p:nvPr>
            <p:ph idx="1"/>
          </p:nvPr>
        </p:nvSpPr>
        <p:spPr>
          <a:xfrm>
            <a:off x="1251678" y="1315233"/>
            <a:ext cx="10178322" cy="4564359"/>
          </a:xfrm>
        </p:spPr>
        <p:txBody>
          <a:bodyPr>
            <a:normAutofit/>
          </a:bodyPr>
          <a:lstStyle/>
          <a:p>
            <a:pPr marL="0" indent="0" algn="l" fontAlgn="t">
              <a:buNone/>
            </a:pPr>
            <a:r>
              <a:rPr lang="es-MX" i="0" dirty="0">
                <a:solidFill>
                  <a:schemeClr val="tx1"/>
                </a:solidFill>
                <a:effectLst/>
                <a:latin typeface="Arial" panose="020B0604020202020204" pitchFamily="34" charset="0"/>
                <a:cs typeface="Arial" panose="020B0604020202020204" pitchFamily="34" charset="0"/>
              </a:rPr>
              <a:t>Participación es la acción de involucrarse en cualquier tipo de actividad de forma intuitiva o cognitiva.</a:t>
            </a:r>
          </a:p>
          <a:p>
            <a:pPr marL="0" indent="0" algn="l" fontAlgn="t">
              <a:buNone/>
            </a:pPr>
            <a:r>
              <a:rPr lang="es-MX" i="0" dirty="0">
                <a:solidFill>
                  <a:schemeClr val="tx1"/>
                </a:solidFill>
                <a:effectLst/>
                <a:latin typeface="Arial" panose="020B0604020202020204" pitchFamily="34" charset="0"/>
                <a:cs typeface="Arial" panose="020B0604020202020204" pitchFamily="34" charset="0"/>
              </a:rPr>
              <a:t>Una participación intuitiva es impulsiva, inmediata y emocional, en cambio una participación cognitiva es premeditada y resultante de un proceso de conocimiento.</a:t>
            </a:r>
          </a:p>
          <a:p>
            <a:pPr marL="0" indent="0" algn="l" fontAlgn="t">
              <a:buNone/>
            </a:pPr>
            <a:r>
              <a:rPr lang="es-MX" i="0" dirty="0">
                <a:solidFill>
                  <a:schemeClr val="tx1"/>
                </a:solidFill>
                <a:effectLst/>
                <a:latin typeface="Arial" panose="020B0604020202020204" pitchFamily="34" charset="0"/>
                <a:cs typeface="Arial" panose="020B0604020202020204" pitchFamily="34" charset="0"/>
              </a:rPr>
              <a:t>Uno de los conceptos de participación más generalizados es al que se refiere a la participación en espacios públicos. Éstos se clasifican en:</a:t>
            </a:r>
          </a:p>
          <a:p>
            <a:pPr marL="0" indent="0" algn="l" fontAlgn="t">
              <a:buNone/>
            </a:pPr>
            <a:endParaRPr lang="es-MX" i="0" dirty="0">
              <a:solidFill>
                <a:schemeClr val="tx1"/>
              </a:solidFill>
              <a:effectLst/>
              <a:latin typeface="Arial" panose="020B0604020202020204" pitchFamily="34" charset="0"/>
              <a:cs typeface="Arial" panose="020B0604020202020204" pitchFamily="34" charset="0"/>
            </a:endParaRPr>
          </a:p>
          <a:p>
            <a:pPr marL="0" indent="0" fontAlgn="t">
              <a:buNone/>
            </a:pPr>
            <a:endParaRPr lang="es-MX" b="0" i="0" dirty="0">
              <a:solidFill>
                <a:srgbClr val="404040"/>
              </a:solidFill>
              <a:effectLst/>
              <a:latin typeface="Open Sans" panose="020B0604020202020204" pitchFamily="34" charset="0"/>
            </a:endParaRPr>
          </a:p>
          <a:p>
            <a:pPr marL="0" indent="0">
              <a:buNone/>
            </a:pPr>
            <a:endParaRPr lang="es-CO" dirty="0"/>
          </a:p>
        </p:txBody>
      </p:sp>
    </p:spTree>
    <p:extLst>
      <p:ext uri="{BB962C8B-B14F-4D97-AF65-F5344CB8AC3E}">
        <p14:creationId xmlns:p14="http://schemas.microsoft.com/office/powerpoint/2010/main" val="113945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EC2A2972-17B2-4C3D-AF0C-5DD90EC54577}"/>
              </a:ext>
            </a:extLst>
          </p:cNvPr>
          <p:cNvSpPr>
            <a:spLocks noGrp="1"/>
          </p:cNvSpPr>
          <p:nvPr>
            <p:ph type="body" sz="half" idx="2"/>
          </p:nvPr>
        </p:nvSpPr>
        <p:spPr>
          <a:xfrm>
            <a:off x="7198015" y="2079539"/>
            <a:ext cx="3092117" cy="4164164"/>
          </a:xfrm>
        </p:spPr>
        <p:txBody>
          <a:bodyPr/>
          <a:lstStyle/>
          <a:p>
            <a:pPr marL="457200" indent="-457200" algn="l">
              <a:buFont typeface="Arial" panose="020B0604020202020204" pitchFamily="34" charset="0"/>
              <a:buChar char="•"/>
            </a:pPr>
            <a:r>
              <a:rPr lang="es-MX" sz="2000" i="0" dirty="0">
                <a:effectLst/>
                <a:latin typeface="Arial" panose="020B0604020202020204" pitchFamily="34" charset="0"/>
                <a:cs typeface="Arial" panose="020B0604020202020204" pitchFamily="34" charset="0"/>
              </a:rPr>
              <a:t>Participación Ciudadana</a:t>
            </a:r>
          </a:p>
          <a:p>
            <a:pPr marL="457200" indent="-457200" algn="l">
              <a:buFont typeface="Arial" panose="020B0604020202020204" pitchFamily="34" charset="0"/>
              <a:buChar char="•"/>
            </a:pPr>
            <a:r>
              <a:rPr lang="es-MX" sz="2000" i="0" dirty="0">
                <a:effectLst/>
                <a:latin typeface="Arial" panose="020B0604020202020204" pitchFamily="34" charset="0"/>
                <a:cs typeface="Arial" panose="020B0604020202020204" pitchFamily="34" charset="0"/>
              </a:rPr>
              <a:t>Participación Política</a:t>
            </a:r>
          </a:p>
          <a:p>
            <a:pPr marL="457200" indent="-457200" algn="l">
              <a:buFont typeface="Arial" panose="020B0604020202020204" pitchFamily="34" charset="0"/>
              <a:buChar char="•"/>
            </a:pPr>
            <a:r>
              <a:rPr lang="es-MX" sz="2000" i="0" dirty="0">
                <a:effectLst/>
                <a:latin typeface="Arial" panose="020B0604020202020204" pitchFamily="34" charset="0"/>
                <a:cs typeface="Arial" panose="020B0604020202020204" pitchFamily="34" charset="0"/>
              </a:rPr>
              <a:t>Participación Comunitaria</a:t>
            </a:r>
          </a:p>
          <a:p>
            <a:pPr marL="457200" indent="-457200" algn="l">
              <a:buFont typeface="Arial" panose="020B0604020202020204" pitchFamily="34" charset="0"/>
              <a:buChar char="•"/>
            </a:pPr>
            <a:r>
              <a:rPr lang="es-MX" sz="2000" i="0" dirty="0">
                <a:effectLst/>
                <a:latin typeface="Arial" panose="020B0604020202020204" pitchFamily="34" charset="0"/>
                <a:cs typeface="Arial" panose="020B0604020202020204" pitchFamily="34" charset="0"/>
              </a:rPr>
              <a:t>Participación Social</a:t>
            </a:r>
          </a:p>
          <a:p>
            <a:pPr marL="342900" indent="-342900">
              <a:buFont typeface="Arial" panose="020B0604020202020204" pitchFamily="34" charset="0"/>
              <a:buChar char="•"/>
            </a:pPr>
            <a:endParaRPr lang="es-CO" dirty="0"/>
          </a:p>
        </p:txBody>
      </p:sp>
      <p:sp>
        <p:nvSpPr>
          <p:cNvPr id="5" name="CuadroTexto 4">
            <a:extLst>
              <a:ext uri="{FF2B5EF4-FFF2-40B4-BE49-F238E27FC236}">
                <a16:creationId xmlns:a16="http://schemas.microsoft.com/office/drawing/2014/main" id="{2DA85A7F-A59E-445D-A5F1-EEF949594DFF}"/>
              </a:ext>
            </a:extLst>
          </p:cNvPr>
          <p:cNvSpPr txBox="1"/>
          <p:nvPr/>
        </p:nvSpPr>
        <p:spPr>
          <a:xfrm>
            <a:off x="7628350" y="1427967"/>
            <a:ext cx="4183694" cy="461665"/>
          </a:xfrm>
          <a:prstGeom prst="rect">
            <a:avLst/>
          </a:prstGeom>
          <a:noFill/>
        </p:spPr>
        <p:txBody>
          <a:bodyPr wrap="square" rtlCol="0">
            <a:spAutoFit/>
          </a:bodyPr>
          <a:lstStyle/>
          <a:p>
            <a:r>
              <a:rPr lang="es-MX" sz="2400" dirty="0">
                <a:solidFill>
                  <a:schemeClr val="bg2"/>
                </a:solidFill>
                <a:latin typeface="Arial" panose="020B0604020202020204" pitchFamily="34" charset="0"/>
                <a:cs typeface="Arial" panose="020B0604020202020204" pitchFamily="34" charset="0"/>
              </a:rPr>
              <a:t>TIPOS DE PARTICIPACION</a:t>
            </a:r>
            <a:endParaRPr lang="es-CO" sz="2400" dirty="0">
              <a:solidFill>
                <a:schemeClr val="bg2"/>
              </a:solidFill>
              <a:latin typeface="Arial" panose="020B0604020202020204" pitchFamily="34" charset="0"/>
              <a:cs typeface="Arial" panose="020B0604020202020204" pitchFamily="34" charset="0"/>
            </a:endParaRPr>
          </a:p>
        </p:txBody>
      </p:sp>
      <p:pic>
        <p:nvPicPr>
          <p:cNvPr id="5122" name="Picture 2" descr="Realmente existe la gestión de la participación ciudadana? – Newsletter |  Investigación y Desarrollo">
            <a:extLst>
              <a:ext uri="{FF2B5EF4-FFF2-40B4-BE49-F238E27FC236}">
                <a16:creationId xmlns:a16="http://schemas.microsoft.com/office/drawing/2014/main" id="{E61863CD-5DC2-44F9-B41D-8A07404F7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239" y="1077237"/>
            <a:ext cx="5498926" cy="470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84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20C1B-5F1D-4BAB-A6BF-A9BBB75687DB}"/>
              </a:ext>
            </a:extLst>
          </p:cNvPr>
          <p:cNvSpPr>
            <a:spLocks noGrp="1"/>
          </p:cNvSpPr>
          <p:nvPr>
            <p:ph type="title"/>
          </p:nvPr>
        </p:nvSpPr>
        <p:spPr>
          <a:xfrm>
            <a:off x="1251678" y="382385"/>
            <a:ext cx="10178322" cy="832640"/>
          </a:xfrm>
        </p:spPr>
        <p:txBody>
          <a:bodyPr/>
          <a:lstStyle/>
          <a:p>
            <a:r>
              <a:rPr lang="es-MX" dirty="0"/>
              <a:t>Solidaridad</a:t>
            </a:r>
            <a:endParaRPr lang="es-CO" dirty="0"/>
          </a:p>
        </p:txBody>
      </p:sp>
      <p:sp>
        <p:nvSpPr>
          <p:cNvPr id="3" name="Marcador de contenido 2">
            <a:extLst>
              <a:ext uri="{FF2B5EF4-FFF2-40B4-BE49-F238E27FC236}">
                <a16:creationId xmlns:a16="http://schemas.microsoft.com/office/drawing/2014/main" id="{4178530B-B0BD-430A-B2A3-545B52C0455D}"/>
              </a:ext>
            </a:extLst>
          </p:cNvPr>
          <p:cNvSpPr>
            <a:spLocks noGrp="1"/>
          </p:cNvSpPr>
          <p:nvPr>
            <p:ph idx="1"/>
          </p:nvPr>
        </p:nvSpPr>
        <p:spPr>
          <a:xfrm>
            <a:off x="1251678" y="1215025"/>
            <a:ext cx="10178322" cy="4664567"/>
          </a:xfrm>
        </p:spPr>
        <p:txBody>
          <a:bodyPr/>
          <a:lstStyle/>
          <a:p>
            <a:pPr marL="0" indent="0">
              <a:buNone/>
            </a:pPr>
            <a:r>
              <a:rPr lang="es-MX" i="0" dirty="0">
                <a:solidFill>
                  <a:schemeClr val="tx1"/>
                </a:solidFill>
                <a:effectLst/>
                <a:latin typeface="Arial" panose="020B0604020202020204" pitchFamily="34" charset="0"/>
                <a:cs typeface="Arial" panose="020B0604020202020204" pitchFamily="34" charset="0"/>
              </a:rPr>
              <a:t>La solidaridad es un valor humano que consiste en ayudar a otra persona de manera desinteresada, es decir, sin esperar nada a cambio y sin ningún interés de por medio.</a:t>
            </a:r>
          </a:p>
          <a:p>
            <a:pPr marL="0" indent="0" algn="l">
              <a:buNone/>
            </a:pPr>
            <a:r>
              <a:rPr lang="es-MX" i="0" dirty="0">
                <a:solidFill>
                  <a:schemeClr val="tx1"/>
                </a:solidFill>
                <a:effectLst/>
                <a:latin typeface="Arial" panose="020B0604020202020204" pitchFamily="34" charset="0"/>
                <a:cs typeface="Arial" panose="020B0604020202020204" pitchFamily="34" charset="0"/>
              </a:rPr>
              <a:t>Una persona solidaria es aquella que brinda un apoyo a otra solo por empatía, al reconocer que el otro tiene una necesidad que en esos momentos no puede cubrir.</a:t>
            </a:r>
          </a:p>
          <a:p>
            <a:pPr marL="0" indent="0" algn="l">
              <a:buNone/>
            </a:pPr>
            <a:r>
              <a:rPr lang="es-MX" i="0" dirty="0">
                <a:solidFill>
                  <a:schemeClr val="tx1"/>
                </a:solidFill>
                <a:effectLst/>
                <a:latin typeface="Arial" panose="020B0604020202020204" pitchFamily="34" charset="0"/>
                <a:cs typeface="Arial" panose="020B0604020202020204" pitchFamily="34" charset="0"/>
              </a:rPr>
              <a:t>La solidaridad se da manera voluntaria, y el único </a:t>
            </a:r>
            <a:r>
              <a:rPr lang="es-MX" dirty="0">
                <a:solidFill>
                  <a:schemeClr val="tx1"/>
                </a:solidFill>
                <a:latin typeface="Arial" panose="020B0604020202020204" pitchFamily="34" charset="0"/>
                <a:cs typeface="Arial" panose="020B0604020202020204" pitchFamily="34" charset="0"/>
              </a:rPr>
              <a:t>beneficios</a:t>
            </a:r>
            <a:r>
              <a:rPr lang="es-MX" i="0" dirty="0">
                <a:solidFill>
                  <a:schemeClr val="tx1"/>
                </a:solidFill>
                <a:effectLst/>
                <a:latin typeface="Arial" panose="020B0604020202020204" pitchFamily="34" charset="0"/>
                <a:cs typeface="Arial" panose="020B0604020202020204" pitchFamily="34" charset="0"/>
              </a:rPr>
              <a:t> que podría conseguir quien la lleva a cabo es un satisfacción personal.</a:t>
            </a:r>
          </a:p>
          <a:p>
            <a:pPr marL="0" indent="0">
              <a:buNone/>
            </a:pPr>
            <a:endParaRPr lang="es-CO" dirty="0"/>
          </a:p>
        </p:txBody>
      </p:sp>
    </p:spTree>
    <p:extLst>
      <p:ext uri="{BB962C8B-B14F-4D97-AF65-F5344CB8AC3E}">
        <p14:creationId xmlns:p14="http://schemas.microsoft.com/office/powerpoint/2010/main" val="75722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D0FFD3B6-A722-4E41-B1F8-442ACB4781E6}"/>
              </a:ext>
            </a:extLst>
          </p:cNvPr>
          <p:cNvSpPr>
            <a:spLocks noGrp="1"/>
          </p:cNvSpPr>
          <p:nvPr>
            <p:ph type="body" sz="half" idx="2"/>
          </p:nvPr>
        </p:nvSpPr>
        <p:spPr/>
        <p:txBody>
          <a:bodyPr>
            <a:normAutofit/>
          </a:bodyPr>
          <a:lstStyle/>
          <a:p>
            <a:r>
              <a:rPr lang="es-MX" sz="2000" b="0" i="0" dirty="0">
                <a:solidFill>
                  <a:schemeClr val="bg1"/>
                </a:solidFill>
                <a:effectLst/>
                <a:latin typeface="Arial" panose="020B0604020202020204" pitchFamily="34" charset="0"/>
                <a:cs typeface="Arial" panose="020B0604020202020204" pitchFamily="34" charset="0"/>
              </a:rPr>
              <a:t>La solidaridad es requerida particularmente en momentos críticos como desastres naturales o guerras. Sin embargo, hay acciones cotidianas en las que se aplica este valor, como el dar una limosna a un indigente.</a:t>
            </a:r>
            <a:endParaRPr lang="es-CO" sz="2000" dirty="0">
              <a:solidFill>
                <a:schemeClr val="bg1"/>
              </a:solidFill>
              <a:latin typeface="Arial" panose="020B0604020202020204" pitchFamily="34" charset="0"/>
              <a:cs typeface="Arial" panose="020B0604020202020204" pitchFamily="34" charset="0"/>
            </a:endParaRPr>
          </a:p>
        </p:txBody>
      </p:sp>
      <p:pic>
        <p:nvPicPr>
          <p:cNvPr id="6146" name="Picture 2" descr="Solidaridad: maneras de ayudar a través de las redes sociales y desde las  empresas">
            <a:extLst>
              <a:ext uri="{FF2B5EF4-FFF2-40B4-BE49-F238E27FC236}">
                <a16:creationId xmlns:a16="http://schemas.microsoft.com/office/drawing/2014/main" id="{2C386C78-FF1E-421A-919C-C8A1E4C1B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545" y="1440494"/>
            <a:ext cx="4446739" cy="398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59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F0ACC-1AD6-44B3-918C-48BD7062803B}"/>
              </a:ext>
            </a:extLst>
          </p:cNvPr>
          <p:cNvSpPr>
            <a:spLocks noGrp="1"/>
          </p:cNvSpPr>
          <p:nvPr>
            <p:ph type="title"/>
          </p:nvPr>
        </p:nvSpPr>
        <p:spPr>
          <a:xfrm>
            <a:off x="1251678" y="382385"/>
            <a:ext cx="10178322" cy="782536"/>
          </a:xfrm>
        </p:spPr>
        <p:txBody>
          <a:bodyPr>
            <a:normAutofit fontScale="90000"/>
          </a:bodyPr>
          <a:lstStyle/>
          <a:p>
            <a:r>
              <a:rPr lang="es-MX" dirty="0"/>
              <a:t>Servicio</a:t>
            </a:r>
            <a:endParaRPr lang="es-CO" dirty="0"/>
          </a:p>
        </p:txBody>
      </p:sp>
      <p:sp>
        <p:nvSpPr>
          <p:cNvPr id="3" name="Marcador de contenido 2">
            <a:extLst>
              <a:ext uri="{FF2B5EF4-FFF2-40B4-BE49-F238E27FC236}">
                <a16:creationId xmlns:a16="http://schemas.microsoft.com/office/drawing/2014/main" id="{96C9D25F-9C13-4AEE-932B-0B49F4A3DEF0}"/>
              </a:ext>
            </a:extLst>
          </p:cNvPr>
          <p:cNvSpPr>
            <a:spLocks noGrp="1"/>
          </p:cNvSpPr>
          <p:nvPr>
            <p:ph idx="1"/>
          </p:nvPr>
        </p:nvSpPr>
        <p:spPr>
          <a:xfrm>
            <a:off x="1251678" y="1164921"/>
            <a:ext cx="10178322" cy="4714671"/>
          </a:xfrm>
        </p:spPr>
        <p:txBody>
          <a:bodyPr/>
          <a:lstStyle/>
          <a:p>
            <a:pPr marL="0" indent="0" algn="l" fontAlgn="t">
              <a:buNone/>
            </a:pPr>
            <a:r>
              <a:rPr lang="es-MX" i="0" dirty="0">
                <a:solidFill>
                  <a:schemeClr val="tx1"/>
                </a:solidFill>
                <a:effectLst/>
                <a:latin typeface="Arial" panose="020B0604020202020204" pitchFamily="34" charset="0"/>
                <a:cs typeface="Arial" panose="020B0604020202020204" pitchFamily="34" charset="0"/>
              </a:rPr>
              <a:t>Como servicio denominamos, en líneas generales, la condición de servir, es decir, de dar o prestar apoyo o asistencia a alguien valiéndonos de un conjunto de medios materiales o inmateriales. La palabra, como tal, proviene del latín </a:t>
            </a:r>
            <a:r>
              <a:rPr lang="es-MX" i="1" dirty="0">
                <a:solidFill>
                  <a:schemeClr val="tx1"/>
                </a:solidFill>
                <a:effectLst/>
                <a:latin typeface="Arial" panose="020B0604020202020204" pitchFamily="34" charset="0"/>
                <a:cs typeface="Arial" panose="020B0604020202020204" pitchFamily="34" charset="0"/>
              </a:rPr>
              <a:t>servitĭum</a:t>
            </a:r>
            <a:r>
              <a:rPr lang="es-MX" i="0" dirty="0">
                <a:solidFill>
                  <a:schemeClr val="tx1"/>
                </a:solidFill>
                <a:effectLst/>
                <a:latin typeface="Arial" panose="020B0604020202020204" pitchFamily="34" charset="0"/>
                <a:cs typeface="Arial" panose="020B0604020202020204" pitchFamily="34" charset="0"/>
              </a:rPr>
              <a:t>.</a:t>
            </a:r>
          </a:p>
          <a:p>
            <a:pPr marL="0" indent="0" algn="l" fontAlgn="t">
              <a:buNone/>
            </a:pPr>
            <a:r>
              <a:rPr lang="es-MX" i="0" dirty="0">
                <a:solidFill>
                  <a:schemeClr val="tx1"/>
                </a:solidFill>
                <a:effectLst/>
                <a:latin typeface="Arial" panose="020B0604020202020204" pitchFamily="34" charset="0"/>
                <a:cs typeface="Arial" panose="020B0604020202020204" pitchFamily="34" charset="0"/>
              </a:rPr>
              <a:t>Asimismo, como servicio también se conoce el favor que se hace a alguien, o el mérito que una persona adquiere sirviendo al Estado o a otra entidad o persona.</a:t>
            </a:r>
          </a:p>
          <a:p>
            <a:pPr marL="0" indent="0">
              <a:buNone/>
            </a:pPr>
            <a:r>
              <a:rPr lang="es-MX" i="0" dirty="0">
                <a:solidFill>
                  <a:schemeClr val="tx1"/>
                </a:solidFill>
                <a:effectLst/>
                <a:latin typeface="Arial" panose="020B0604020202020204" pitchFamily="34" charset="0"/>
                <a:cs typeface="Arial" panose="020B0604020202020204" pitchFamily="34" charset="0"/>
              </a:rPr>
              <a:t>Como servicio social se denomina la actividad formativa y de servicio que, en distintos países, los estudiantes deben realizar para la obtención del grado a que están optando. Tiene como objetivo que el estudiante aporte sus conocimientos a su comunidad, al mismo tiempo que adquiere experiencia y consciencia social.</a:t>
            </a:r>
            <a:endParaRPr lang="es-CO"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801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83247D87-696F-401E-A99F-BC4D5FE5F64F}"/>
              </a:ext>
            </a:extLst>
          </p:cNvPr>
          <p:cNvSpPr>
            <a:spLocks noGrp="1"/>
          </p:cNvSpPr>
          <p:nvPr>
            <p:ph type="body" sz="half" idx="2"/>
          </p:nvPr>
        </p:nvSpPr>
        <p:spPr>
          <a:xfrm>
            <a:off x="8350409" y="1633480"/>
            <a:ext cx="3092117" cy="4679638"/>
          </a:xfrm>
        </p:spPr>
        <p:txBody>
          <a:bodyPr>
            <a:normAutofit fontScale="25000" lnSpcReduction="20000"/>
          </a:bodyPr>
          <a:lstStyle/>
          <a:p>
            <a:pPr algn="l" fontAlgn="t"/>
            <a:r>
              <a:rPr lang="es-CO" sz="8000" b="0" i="0" dirty="0">
                <a:solidFill>
                  <a:schemeClr val="bg1"/>
                </a:solidFill>
                <a:effectLst/>
                <a:latin typeface="Arial" panose="020B0604020202020204" pitchFamily="34" charset="0"/>
                <a:cs typeface="Arial" panose="020B0604020202020204" pitchFamily="34" charset="0"/>
              </a:rPr>
              <a:t>Servicio social</a:t>
            </a:r>
          </a:p>
          <a:p>
            <a:pPr algn="l" fontAlgn="t"/>
            <a:r>
              <a:rPr lang="es-CO" sz="8000" b="0" i="0" dirty="0">
                <a:solidFill>
                  <a:schemeClr val="bg1"/>
                </a:solidFill>
                <a:effectLst/>
                <a:latin typeface="Arial" panose="020B0604020202020204" pitchFamily="34" charset="0"/>
                <a:cs typeface="Arial" panose="020B0604020202020204" pitchFamily="34" charset="0"/>
              </a:rPr>
              <a:t>Servicio público</a:t>
            </a:r>
          </a:p>
          <a:p>
            <a:pPr algn="l" fontAlgn="t"/>
            <a:r>
              <a:rPr lang="es-CO" sz="8000" b="0" i="0" dirty="0">
                <a:solidFill>
                  <a:schemeClr val="bg1"/>
                </a:solidFill>
                <a:effectLst/>
                <a:latin typeface="Arial" panose="020B0604020202020204" pitchFamily="34" charset="0"/>
                <a:cs typeface="Arial" panose="020B0604020202020204" pitchFamily="34" charset="0"/>
              </a:rPr>
              <a:t>Servicio en Economía</a:t>
            </a:r>
          </a:p>
          <a:p>
            <a:pPr algn="l" fontAlgn="t"/>
            <a:r>
              <a:rPr lang="es-CO" sz="8000" b="0" i="0" dirty="0">
                <a:solidFill>
                  <a:schemeClr val="bg1"/>
                </a:solidFill>
                <a:effectLst/>
                <a:latin typeface="Arial" panose="020B0604020202020204" pitchFamily="34" charset="0"/>
                <a:cs typeface="Arial" panose="020B0604020202020204" pitchFamily="34" charset="0"/>
              </a:rPr>
              <a:t>Servicio al cliente</a:t>
            </a:r>
          </a:p>
          <a:p>
            <a:pPr algn="l" fontAlgn="t"/>
            <a:r>
              <a:rPr lang="es-CO" sz="8000" b="0" i="0" dirty="0">
                <a:solidFill>
                  <a:schemeClr val="bg1"/>
                </a:solidFill>
                <a:effectLst/>
                <a:latin typeface="Arial" panose="020B0604020202020204" pitchFamily="34" charset="0"/>
                <a:cs typeface="Arial" panose="020B0604020202020204" pitchFamily="34" charset="0"/>
              </a:rPr>
              <a:t>Servicio técnico</a:t>
            </a:r>
          </a:p>
          <a:p>
            <a:pPr algn="l" fontAlgn="t"/>
            <a:r>
              <a:rPr lang="es-CO" sz="8000" b="0" i="0" dirty="0">
                <a:solidFill>
                  <a:schemeClr val="bg1"/>
                </a:solidFill>
                <a:effectLst/>
                <a:latin typeface="Arial" panose="020B0604020202020204" pitchFamily="34" charset="0"/>
                <a:cs typeface="Arial" panose="020B0604020202020204" pitchFamily="34" charset="0"/>
              </a:rPr>
              <a:t>Servicio posventa</a:t>
            </a:r>
          </a:p>
          <a:p>
            <a:pPr algn="l" fontAlgn="t"/>
            <a:r>
              <a:rPr lang="es-CO" sz="8000" b="0" i="0" dirty="0">
                <a:solidFill>
                  <a:schemeClr val="bg1"/>
                </a:solidFill>
                <a:effectLst/>
                <a:latin typeface="Arial" panose="020B0604020202020204" pitchFamily="34" charset="0"/>
                <a:cs typeface="Arial" panose="020B0604020202020204" pitchFamily="34" charset="0"/>
              </a:rPr>
              <a:t>Servicio militar</a:t>
            </a:r>
          </a:p>
          <a:p>
            <a:pPr algn="l" fontAlgn="t"/>
            <a:r>
              <a:rPr lang="es-CO" sz="8000" b="0" i="0" dirty="0">
                <a:solidFill>
                  <a:schemeClr val="bg1"/>
                </a:solidFill>
                <a:effectLst/>
                <a:latin typeface="Arial" panose="020B0604020202020204" pitchFamily="34" charset="0"/>
                <a:cs typeface="Arial" panose="020B0604020202020204" pitchFamily="34" charset="0"/>
              </a:rPr>
              <a:t>Servicio doméstico</a:t>
            </a:r>
          </a:p>
          <a:p>
            <a:pPr algn="l" fontAlgn="t"/>
            <a:r>
              <a:rPr lang="es-CO" sz="8800" b="0" i="0" dirty="0">
                <a:solidFill>
                  <a:schemeClr val="bg1"/>
                </a:solidFill>
                <a:effectLst/>
                <a:latin typeface="Arial" panose="020B0604020202020204" pitchFamily="34" charset="0"/>
                <a:cs typeface="Arial" panose="020B0604020202020204" pitchFamily="34" charset="0"/>
              </a:rPr>
              <a:t>Servicio en la mesa</a:t>
            </a:r>
          </a:p>
          <a:p>
            <a:pPr algn="l" fontAlgn="t"/>
            <a:r>
              <a:rPr lang="es-CO" sz="9600" b="0" i="0" dirty="0">
                <a:solidFill>
                  <a:schemeClr val="bg1"/>
                </a:solidFill>
                <a:effectLst/>
                <a:latin typeface="Arial" panose="020B0604020202020204" pitchFamily="34" charset="0"/>
                <a:cs typeface="Arial" panose="020B0604020202020204" pitchFamily="34" charset="0"/>
              </a:rPr>
              <a:t>Servicio en deportes</a:t>
            </a:r>
          </a:p>
          <a:p>
            <a:br>
              <a:rPr lang="es-CO" sz="9600" dirty="0"/>
            </a:br>
            <a:endParaRPr lang="es-CO" sz="8800" b="0" i="0" dirty="0">
              <a:solidFill>
                <a:srgbClr val="A34340"/>
              </a:solidFill>
              <a:effectLst/>
              <a:latin typeface="Roboto" panose="02000000000000000000" pitchFamily="2" charset="0"/>
            </a:endParaRPr>
          </a:p>
          <a:p>
            <a:br>
              <a:rPr lang="es-CO" sz="8800" dirty="0"/>
            </a:br>
            <a:r>
              <a:rPr lang="es-CO" sz="8800" dirty="0"/>
              <a:t>	</a:t>
            </a:r>
            <a:br>
              <a:rPr lang="es-CO" sz="8000" dirty="0"/>
            </a:br>
            <a:br>
              <a:rPr lang="es-CO" sz="8000" dirty="0"/>
            </a:br>
            <a:br>
              <a:rPr lang="es-CO" dirty="0"/>
            </a:br>
            <a:br>
              <a:rPr lang="es-CO" dirty="0"/>
            </a:br>
            <a:br>
              <a:rPr lang="es-CO" dirty="0"/>
            </a:br>
            <a:r>
              <a:rPr lang="es-CO" dirty="0"/>
              <a:t>	</a:t>
            </a:r>
            <a:br>
              <a:rPr lang="es-CO" dirty="0"/>
            </a:br>
            <a:endParaRPr lang="es-CO" b="0" i="0" dirty="0">
              <a:solidFill>
                <a:schemeClr val="bg1"/>
              </a:solidFill>
              <a:effectLst/>
              <a:latin typeface="Roboto" panose="02000000000000000000" pitchFamily="2" charset="0"/>
            </a:endParaRPr>
          </a:p>
          <a:p>
            <a:br>
              <a:rPr lang="es-CO" dirty="0"/>
            </a:br>
            <a:endParaRPr lang="es-CO" b="0" i="0" dirty="0">
              <a:solidFill>
                <a:schemeClr val="bg1"/>
              </a:solidFill>
              <a:effectLst/>
              <a:latin typeface="Roboto" panose="020B0604020202020204" pitchFamily="2" charset="0"/>
            </a:endParaRPr>
          </a:p>
          <a:p>
            <a:br>
              <a:rPr lang="es-CO" dirty="0"/>
            </a:br>
            <a:endParaRPr lang="es-CO"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132426A5-AB18-457E-9F08-6AB33AB486C9}"/>
              </a:ext>
            </a:extLst>
          </p:cNvPr>
          <p:cNvSpPr txBox="1"/>
          <p:nvPr/>
        </p:nvSpPr>
        <p:spPr>
          <a:xfrm>
            <a:off x="8350409" y="1060356"/>
            <a:ext cx="3526077" cy="461665"/>
          </a:xfrm>
          <a:prstGeom prst="rect">
            <a:avLst/>
          </a:prstGeom>
          <a:noFill/>
        </p:spPr>
        <p:txBody>
          <a:bodyPr wrap="square" rtlCol="0">
            <a:spAutoFit/>
          </a:bodyPr>
          <a:lstStyle/>
          <a:p>
            <a:r>
              <a:rPr lang="es-MX" sz="2400" dirty="0">
                <a:solidFill>
                  <a:schemeClr val="bg1"/>
                </a:solidFill>
                <a:latin typeface="Arial" panose="020B0604020202020204" pitchFamily="34" charset="0"/>
                <a:cs typeface="Arial" panose="020B0604020202020204" pitchFamily="34" charset="0"/>
              </a:rPr>
              <a:t>TIPOS DE SERVICIOS</a:t>
            </a:r>
            <a:endParaRPr lang="es-CO" sz="2400" dirty="0">
              <a:solidFill>
                <a:schemeClr val="bg1"/>
              </a:solidFill>
              <a:latin typeface="Arial" panose="020B0604020202020204" pitchFamily="34" charset="0"/>
              <a:cs typeface="Arial" panose="020B0604020202020204" pitchFamily="34" charset="0"/>
            </a:endParaRPr>
          </a:p>
        </p:txBody>
      </p:sp>
      <p:pic>
        <p:nvPicPr>
          <p:cNvPr id="7170" name="Picture 2" descr="La importancia del servicio al cliente | Marketing Directo">
            <a:extLst>
              <a:ext uri="{FF2B5EF4-FFF2-40B4-BE49-F238E27FC236}">
                <a16:creationId xmlns:a16="http://schemas.microsoft.com/office/drawing/2014/main" id="{AC27A1BB-570C-4A83-89F7-C7BEC3484F5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8917" r="18917"/>
          <a:stretch>
            <a:fillRect/>
          </a:stretch>
        </p:blipFill>
        <p:spPr bwMode="auto">
          <a:xfrm>
            <a:off x="1186074" y="1060356"/>
            <a:ext cx="5311036" cy="467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0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8FCA1-234E-48FC-979A-14F1B48A3058}"/>
              </a:ext>
            </a:extLst>
          </p:cNvPr>
          <p:cNvSpPr>
            <a:spLocks noGrp="1"/>
          </p:cNvSpPr>
          <p:nvPr>
            <p:ph type="title"/>
          </p:nvPr>
        </p:nvSpPr>
        <p:spPr>
          <a:xfrm>
            <a:off x="1251678" y="382385"/>
            <a:ext cx="10178322" cy="832640"/>
          </a:xfrm>
        </p:spPr>
        <p:txBody>
          <a:bodyPr/>
          <a:lstStyle/>
          <a:p>
            <a:r>
              <a:rPr lang="es-MX" dirty="0"/>
              <a:t>Civismo</a:t>
            </a:r>
            <a:endParaRPr lang="es-CO" dirty="0"/>
          </a:p>
        </p:txBody>
      </p:sp>
      <p:sp>
        <p:nvSpPr>
          <p:cNvPr id="3" name="Marcador de contenido 2">
            <a:extLst>
              <a:ext uri="{FF2B5EF4-FFF2-40B4-BE49-F238E27FC236}">
                <a16:creationId xmlns:a16="http://schemas.microsoft.com/office/drawing/2014/main" id="{6CA57F48-19C7-48D5-BB81-BE46B84C4B9A}"/>
              </a:ext>
            </a:extLst>
          </p:cNvPr>
          <p:cNvSpPr>
            <a:spLocks noGrp="1"/>
          </p:cNvSpPr>
          <p:nvPr>
            <p:ph idx="1"/>
          </p:nvPr>
        </p:nvSpPr>
        <p:spPr>
          <a:xfrm>
            <a:off x="1251678" y="1215025"/>
            <a:ext cx="10178322" cy="4664567"/>
          </a:xfrm>
        </p:spPr>
        <p:txBody>
          <a:bodyPr/>
          <a:lstStyle/>
          <a:p>
            <a:pPr marL="0" indent="0" algn="l">
              <a:buNone/>
            </a:pPr>
            <a:r>
              <a:rPr lang="es-MX" i="0" dirty="0">
                <a:solidFill>
                  <a:srgbClr val="202122"/>
                </a:solidFill>
                <a:effectLst/>
                <a:latin typeface="Arial" panose="020B0604020202020204" pitchFamily="34" charset="0"/>
              </a:rPr>
              <a:t>El civismo (del latín </a:t>
            </a:r>
            <a:r>
              <a:rPr lang="es-MX" i="1" dirty="0">
                <a:solidFill>
                  <a:srgbClr val="202122"/>
                </a:solidFill>
                <a:effectLst/>
                <a:latin typeface="Arial" panose="020B0604020202020204" pitchFamily="34" charset="0"/>
              </a:rPr>
              <a:t>civis</a:t>
            </a:r>
            <a:r>
              <a:rPr lang="es-MX" i="0" dirty="0">
                <a:solidFill>
                  <a:srgbClr val="202122"/>
                </a:solidFill>
                <a:effectLst/>
                <a:latin typeface="Arial" panose="020B0604020202020204" pitchFamily="34" charset="0"/>
              </a:rPr>
              <a:t>, ciudadano y </a:t>
            </a:r>
            <a:r>
              <a:rPr lang="es-MX" i="1" dirty="0">
                <a:solidFill>
                  <a:srgbClr val="202122"/>
                </a:solidFill>
                <a:effectLst/>
                <a:latin typeface="Arial" panose="020B0604020202020204" pitchFamily="34" charset="0"/>
              </a:rPr>
              <a:t>civitas</a:t>
            </a:r>
            <a:r>
              <a:rPr lang="es-MX" i="0" dirty="0">
                <a:solidFill>
                  <a:srgbClr val="202122"/>
                </a:solidFill>
                <a:effectLst/>
                <a:latin typeface="Arial" panose="020B0604020202020204" pitchFamily="34" charset="0"/>
              </a:rPr>
              <a:t>, </a:t>
            </a:r>
            <a:r>
              <a:rPr lang="es-MX" i="1" dirty="0">
                <a:solidFill>
                  <a:srgbClr val="202122"/>
                </a:solidFill>
                <a:effectLst/>
                <a:latin typeface="Arial" panose="020B0604020202020204" pitchFamily="34" charset="0"/>
              </a:rPr>
              <a:t>civitatis</a:t>
            </a:r>
            <a:r>
              <a:rPr lang="es-MX" i="0" dirty="0">
                <a:solidFill>
                  <a:srgbClr val="202122"/>
                </a:solidFill>
                <a:effectLst/>
                <a:latin typeface="Arial" panose="020B0604020202020204" pitchFamily="34" charset="0"/>
              </a:rPr>
              <a:t>, ciudad) o urbanidad se refiere a las pautas mínimas de comportamiento social que nos permiten convivir en colectividad. El civismo nace de la relación del hombre con su localidad, nación y estado.</a:t>
            </a:r>
          </a:p>
          <a:p>
            <a:pPr marL="0" indent="0" algn="l">
              <a:buNone/>
            </a:pPr>
            <a:r>
              <a:rPr lang="es-MX" i="0" dirty="0">
                <a:solidFill>
                  <a:srgbClr val="202122"/>
                </a:solidFill>
                <a:effectLst/>
                <a:latin typeface="Arial" panose="020B0604020202020204" pitchFamily="34" charset="0"/>
              </a:rPr>
              <a:t>Un ejemplo de civismo es cómo se comporta la gente y cómo convive en la sociedad. Se basa en el respeto hacia el prójimo, el entorno natural y los objetos públicos; buena educación, urbanidad y cortesía  El uso del término civismo tuvo su origen en la Revolución francesa e inicialmente, aparece unido a la secularización de la vida que esta supuso.</a:t>
            </a:r>
          </a:p>
          <a:p>
            <a:pPr marL="0" indent="0">
              <a:buNone/>
            </a:pPr>
            <a:endParaRPr lang="es-CO" dirty="0"/>
          </a:p>
        </p:txBody>
      </p:sp>
    </p:spTree>
    <p:extLst>
      <p:ext uri="{BB962C8B-B14F-4D97-AF65-F5344CB8AC3E}">
        <p14:creationId xmlns:p14="http://schemas.microsoft.com/office/powerpoint/2010/main" val="40242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8653D396-1B70-481E-9E49-BA2E0CF91C59}"/>
              </a:ext>
            </a:extLst>
          </p:cNvPr>
          <p:cNvSpPr>
            <a:spLocks noGrp="1"/>
          </p:cNvSpPr>
          <p:nvPr>
            <p:ph type="body" sz="half" idx="2"/>
          </p:nvPr>
        </p:nvSpPr>
        <p:spPr/>
        <p:txBody>
          <a:bodyPr>
            <a:normAutofit lnSpcReduction="10000"/>
          </a:bodyPr>
          <a:lstStyle/>
          <a:p>
            <a:r>
              <a:rPr lang="es-MX" sz="2000" i="0" dirty="0">
                <a:solidFill>
                  <a:schemeClr val="bg1"/>
                </a:solidFill>
                <a:effectLst/>
                <a:latin typeface="Arial" panose="020B0604020202020204" pitchFamily="34" charset="0"/>
              </a:rPr>
              <a:t>Se puede entender como la capacidad de saber vivir en sociedad respetando y teniendo consideración al resto de individuos que componen la misma, siguiendo unas normas de conducta y de educación, que varían según la cultura del colectivo en cuestión</a:t>
            </a:r>
            <a:endParaRPr lang="es-CO" sz="2000" dirty="0">
              <a:solidFill>
                <a:schemeClr val="bg1"/>
              </a:solidFill>
            </a:endParaRPr>
          </a:p>
        </p:txBody>
      </p:sp>
      <p:pic>
        <p:nvPicPr>
          <p:cNvPr id="8194" name="Picture 2" descr="Civismo - Álex Rovira">
            <a:extLst>
              <a:ext uri="{FF2B5EF4-FFF2-40B4-BE49-F238E27FC236}">
                <a16:creationId xmlns:a16="http://schemas.microsoft.com/office/drawing/2014/main" id="{6FCEA492-7131-4A05-91F1-676EF332C79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6658" r="26658"/>
          <a:stretch>
            <a:fillRect/>
          </a:stretch>
        </p:blipFill>
        <p:spPr bwMode="auto">
          <a:xfrm>
            <a:off x="1060079" y="1509387"/>
            <a:ext cx="5941972" cy="383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64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81B96-F8BF-4ECE-8787-5D5D620EF5DC}"/>
              </a:ext>
            </a:extLst>
          </p:cNvPr>
          <p:cNvSpPr>
            <a:spLocks noGrp="1"/>
          </p:cNvSpPr>
          <p:nvPr>
            <p:ph type="title"/>
          </p:nvPr>
        </p:nvSpPr>
        <p:spPr>
          <a:xfrm>
            <a:off x="1251678" y="382385"/>
            <a:ext cx="10178322" cy="719905"/>
          </a:xfrm>
        </p:spPr>
        <p:txBody>
          <a:bodyPr>
            <a:normAutofit fontScale="90000"/>
          </a:bodyPr>
          <a:lstStyle/>
          <a:p>
            <a:r>
              <a:rPr lang="es-MX" dirty="0"/>
              <a:t>Perdón</a:t>
            </a:r>
            <a:endParaRPr lang="es-CO" dirty="0"/>
          </a:p>
        </p:txBody>
      </p:sp>
      <p:sp>
        <p:nvSpPr>
          <p:cNvPr id="3" name="Marcador de contenido 2">
            <a:extLst>
              <a:ext uri="{FF2B5EF4-FFF2-40B4-BE49-F238E27FC236}">
                <a16:creationId xmlns:a16="http://schemas.microsoft.com/office/drawing/2014/main" id="{C7DD44F7-FB03-4062-B8C4-EB6D363C2990}"/>
              </a:ext>
            </a:extLst>
          </p:cNvPr>
          <p:cNvSpPr>
            <a:spLocks noGrp="1"/>
          </p:cNvSpPr>
          <p:nvPr>
            <p:ph idx="1"/>
          </p:nvPr>
        </p:nvSpPr>
        <p:spPr>
          <a:xfrm>
            <a:off x="1251678" y="1102291"/>
            <a:ext cx="10178322" cy="4777302"/>
          </a:xfrm>
        </p:spPr>
        <p:txBody>
          <a:bodyPr/>
          <a:lstStyle/>
          <a:p>
            <a:pPr marL="0" indent="0" algn="l" fontAlgn="t">
              <a:buNone/>
            </a:pPr>
            <a:r>
              <a:rPr lang="es-MX" i="0" dirty="0">
                <a:solidFill>
                  <a:schemeClr val="tx1"/>
                </a:solidFill>
                <a:effectLst/>
                <a:latin typeface="Arial" panose="020B0604020202020204" pitchFamily="34" charset="0"/>
                <a:cs typeface="Arial" panose="020B0604020202020204" pitchFamily="34" charset="0"/>
              </a:rPr>
              <a:t>Perdón es la acción y el resultado de perdonar. Se puede perdonar, entre otras cosas, una ofensa (por ejemplo, un insulto), una pena (cadena perpetua, arresto domiciliario...), una deuda (por ejemplo, económica). También es la indulgencia o la remisión de los pecados.</a:t>
            </a:r>
          </a:p>
          <a:p>
            <a:pPr marL="0" indent="0" algn="l" fontAlgn="t">
              <a:buNone/>
            </a:pPr>
            <a:r>
              <a:rPr lang="es-MX" i="0" dirty="0">
                <a:solidFill>
                  <a:schemeClr val="tx1"/>
                </a:solidFill>
                <a:effectLst/>
                <a:latin typeface="Arial" panose="020B0604020202020204" pitchFamily="34" charset="0"/>
                <a:cs typeface="Arial" panose="020B0604020202020204" pitchFamily="34" charset="0"/>
              </a:rPr>
              <a:t>La palabra 'perdón' también tiene otros significados y se utiliza en varios contextos para expresar disculpa en general ('Perdón, no me había dado cuenta'), por ejemplo cuando se interrumpe un discurso ('Perdón, ¿sabéis qué hora es?').</a:t>
            </a:r>
          </a:p>
          <a:p>
            <a:pPr marL="0" indent="0">
              <a:buNone/>
            </a:pPr>
            <a:endParaRPr lang="es-CO" dirty="0"/>
          </a:p>
        </p:txBody>
      </p:sp>
    </p:spTree>
    <p:extLst>
      <p:ext uri="{BB962C8B-B14F-4D97-AF65-F5344CB8AC3E}">
        <p14:creationId xmlns:p14="http://schemas.microsoft.com/office/powerpoint/2010/main" val="346737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6BE4F75-9E17-4FBC-9D99-94B0D47561B1}"/>
              </a:ext>
            </a:extLst>
          </p:cNvPr>
          <p:cNvSpPr>
            <a:spLocks noGrp="1"/>
          </p:cNvSpPr>
          <p:nvPr>
            <p:ph type="body" sz="half" idx="2"/>
          </p:nvPr>
        </p:nvSpPr>
        <p:spPr/>
        <p:txBody>
          <a:bodyPr>
            <a:normAutofit/>
          </a:bodyPr>
          <a:lstStyle/>
          <a:p>
            <a:r>
              <a:rPr lang="es-MX" sz="2000" i="0" dirty="0">
                <a:solidFill>
                  <a:schemeClr val="bg1"/>
                </a:solidFill>
                <a:effectLst/>
                <a:latin typeface="Arial" panose="020B0604020202020204" pitchFamily="34" charset="0"/>
                <a:cs typeface="Arial" panose="020B0604020202020204" pitchFamily="34" charset="0"/>
              </a:rPr>
              <a:t>También se emplea a modo de disculpa para excusarse en una conversación ante algo que se dice de forma inapropiada ('He visto por la calle al tío ese, perdón, a tu novio'). En algunos casos se utiliza la fórmula 'con perdón'.</a:t>
            </a:r>
            <a:endParaRPr lang="es-CO" sz="2000" dirty="0">
              <a:solidFill>
                <a:schemeClr val="bg1"/>
              </a:solidFill>
              <a:latin typeface="Arial" panose="020B0604020202020204" pitchFamily="34" charset="0"/>
              <a:cs typeface="Arial" panose="020B0604020202020204" pitchFamily="34" charset="0"/>
            </a:endParaRPr>
          </a:p>
        </p:txBody>
      </p:sp>
      <p:pic>
        <p:nvPicPr>
          <p:cNvPr id="9218" name="Picture 2" descr="Por mucho que te pidan perdón, solo valdrá si cumple estas condiciones |  Psicología | Buenavida | EL PAÍS">
            <a:extLst>
              <a:ext uri="{FF2B5EF4-FFF2-40B4-BE49-F238E27FC236}">
                <a16:creationId xmlns:a16="http://schemas.microsoft.com/office/drawing/2014/main" id="{356AE055-0D82-497C-9D6C-DD0D29398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306" y="1111685"/>
            <a:ext cx="4545302" cy="4634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89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DD5D9-8AEB-4D57-BC7F-377087022F08}"/>
              </a:ext>
            </a:extLst>
          </p:cNvPr>
          <p:cNvSpPr>
            <a:spLocks noGrp="1"/>
          </p:cNvSpPr>
          <p:nvPr>
            <p:ph type="title"/>
          </p:nvPr>
        </p:nvSpPr>
        <p:spPr>
          <a:xfrm>
            <a:off x="3242929" y="275573"/>
            <a:ext cx="8187071" cy="2317316"/>
          </a:xfrm>
        </p:spPr>
        <p:txBody>
          <a:bodyPr>
            <a:normAutofit fontScale="90000"/>
          </a:bodyPr>
          <a:lstStyle/>
          <a:p>
            <a:r>
              <a:rPr lang="es-MX" dirty="0"/>
              <a:t>Integrantes del equipo</a:t>
            </a:r>
            <a:endParaRPr lang="es-CO" dirty="0"/>
          </a:p>
        </p:txBody>
      </p:sp>
      <p:sp>
        <p:nvSpPr>
          <p:cNvPr id="3" name="Marcador de texto 2">
            <a:extLst>
              <a:ext uri="{FF2B5EF4-FFF2-40B4-BE49-F238E27FC236}">
                <a16:creationId xmlns:a16="http://schemas.microsoft.com/office/drawing/2014/main" id="{FECC8188-12BE-4CBD-8409-B735F5129DBA}"/>
              </a:ext>
            </a:extLst>
          </p:cNvPr>
          <p:cNvSpPr>
            <a:spLocks noGrp="1"/>
          </p:cNvSpPr>
          <p:nvPr>
            <p:ph type="body" idx="1"/>
          </p:nvPr>
        </p:nvSpPr>
        <p:spPr>
          <a:xfrm>
            <a:off x="3242930" y="2730674"/>
            <a:ext cx="7017488" cy="3231716"/>
          </a:xfrm>
        </p:spPr>
        <p:txBody>
          <a:bodyPr>
            <a:normAutofit/>
          </a:bodyPr>
          <a:lstStyle/>
          <a:p>
            <a:pPr marL="342900" indent="-342900">
              <a:buFont typeface="Arial" panose="020B0604020202020204" pitchFamily="34" charset="0"/>
              <a:buChar char="•"/>
            </a:pPr>
            <a:r>
              <a:rPr lang="es-MX" dirty="0"/>
              <a:t>JUAN José naranjo </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a:t>Santiago Arias mosquera</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a:t>Sergio Alejandro cardona</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r>
              <a:rPr lang="es-MX" dirty="0"/>
              <a:t>Cristian Andrés Penagos Esteban</a:t>
            </a:r>
            <a:endParaRPr lang="es-CO" dirty="0"/>
          </a:p>
        </p:txBody>
      </p:sp>
    </p:spTree>
    <p:extLst>
      <p:ext uri="{BB962C8B-B14F-4D97-AF65-F5344CB8AC3E}">
        <p14:creationId xmlns:p14="http://schemas.microsoft.com/office/powerpoint/2010/main" val="2656905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1F23F-DB41-44A8-BAD3-E8898598019F}"/>
              </a:ext>
            </a:extLst>
          </p:cNvPr>
          <p:cNvSpPr>
            <a:spLocks noGrp="1"/>
          </p:cNvSpPr>
          <p:nvPr>
            <p:ph type="title"/>
          </p:nvPr>
        </p:nvSpPr>
        <p:spPr>
          <a:xfrm>
            <a:off x="1251678" y="382385"/>
            <a:ext cx="10178322" cy="719905"/>
          </a:xfrm>
        </p:spPr>
        <p:txBody>
          <a:bodyPr>
            <a:normAutofit fontScale="90000"/>
          </a:bodyPr>
          <a:lstStyle/>
          <a:p>
            <a:r>
              <a:rPr lang="es-MX" dirty="0"/>
              <a:t>Reconciliación</a:t>
            </a:r>
            <a:endParaRPr lang="es-CO" dirty="0"/>
          </a:p>
        </p:txBody>
      </p:sp>
      <p:sp>
        <p:nvSpPr>
          <p:cNvPr id="3" name="Marcador de contenido 2">
            <a:extLst>
              <a:ext uri="{FF2B5EF4-FFF2-40B4-BE49-F238E27FC236}">
                <a16:creationId xmlns:a16="http://schemas.microsoft.com/office/drawing/2014/main" id="{4E0BBFD2-3FC2-4A8B-B63E-E20B217E1AE0}"/>
              </a:ext>
            </a:extLst>
          </p:cNvPr>
          <p:cNvSpPr>
            <a:spLocks noGrp="1"/>
          </p:cNvSpPr>
          <p:nvPr>
            <p:ph idx="1"/>
          </p:nvPr>
        </p:nvSpPr>
        <p:spPr>
          <a:xfrm>
            <a:off x="1251678" y="1102290"/>
            <a:ext cx="10178322" cy="4777303"/>
          </a:xfrm>
        </p:spPr>
        <p:txBody>
          <a:bodyPr/>
          <a:lstStyle/>
          <a:p>
            <a:pPr marL="0" indent="0" algn="l">
              <a:buNone/>
            </a:pPr>
            <a:r>
              <a:rPr lang="es-MX" i="0" dirty="0">
                <a:solidFill>
                  <a:schemeClr val="tx1"/>
                </a:solidFill>
                <a:effectLst/>
                <a:latin typeface="Arial" panose="020B0604020202020204" pitchFamily="34" charset="0"/>
                <a:cs typeface="Arial" panose="020B0604020202020204" pitchFamily="34" charset="0"/>
              </a:rPr>
              <a:t>En términos generales, una reconciliación significa la reconquista de la amistad, el amor y el entendimiento entre dos o más partes que se encuentran enfrentadas. La palabra reconciliación se deriva del latín “reconciliare” que quiere decir “reconciliar, recuperar”. Al principio este término era utilizado para referirse al vínculo entre Dios y los hombres, con lo cual se originaba una transformación en la manera como los hombres se conectaban entre sí.</a:t>
            </a:r>
          </a:p>
          <a:p>
            <a:pPr marL="0" indent="0" algn="l">
              <a:buNone/>
            </a:pPr>
            <a:r>
              <a:rPr lang="es-MX" i="0" dirty="0">
                <a:solidFill>
                  <a:schemeClr val="tx1"/>
                </a:solidFill>
                <a:effectLst/>
                <a:latin typeface="Arial" panose="020B0604020202020204" pitchFamily="34" charset="0"/>
                <a:cs typeface="Arial" panose="020B0604020202020204" pitchFamily="34" charset="0"/>
              </a:rPr>
              <a:t>Los expertos en conflicto - logia consideran que la reconciliación representa un proceso en donde las partes que intervienen en el conflicto comienzan una relación que los conduce a una comunicación en donde se reconocen las faltas y se establecen las bases para un supuesto acuerdo.</a:t>
            </a:r>
          </a:p>
          <a:p>
            <a:pPr marL="0" indent="0">
              <a:buNone/>
            </a:pPr>
            <a:endParaRPr lang="es-CO" dirty="0"/>
          </a:p>
        </p:txBody>
      </p:sp>
    </p:spTree>
    <p:extLst>
      <p:ext uri="{BB962C8B-B14F-4D97-AF65-F5344CB8AC3E}">
        <p14:creationId xmlns:p14="http://schemas.microsoft.com/office/powerpoint/2010/main" val="258933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1FE2AA93-3A78-4BBB-9192-869F28CBDC30}"/>
              </a:ext>
            </a:extLst>
          </p:cNvPr>
          <p:cNvSpPr>
            <a:spLocks noGrp="1"/>
          </p:cNvSpPr>
          <p:nvPr>
            <p:ph type="body" sz="half" idx="2"/>
          </p:nvPr>
        </p:nvSpPr>
        <p:spPr/>
        <p:txBody>
          <a:bodyPr>
            <a:normAutofit/>
          </a:bodyPr>
          <a:lstStyle/>
          <a:p>
            <a:r>
              <a:rPr lang="es-MX" sz="2000" b="0" i="0" dirty="0">
                <a:effectLst/>
                <a:latin typeface="Nunito"/>
              </a:rPr>
              <a:t>La reconciliación rescata las capacidades provenientes del perdón y el entendimiento de los hechos y restableciendo las capacidades afectivas.</a:t>
            </a:r>
            <a:endParaRPr lang="es-CO" sz="2000" dirty="0"/>
          </a:p>
        </p:txBody>
      </p:sp>
      <p:pic>
        <p:nvPicPr>
          <p:cNvPr id="10242" name="Picture 2" descr="Definición de reconciliación - Qué es, Significado y Concepto">
            <a:extLst>
              <a:ext uri="{FF2B5EF4-FFF2-40B4-BE49-F238E27FC236}">
                <a16:creationId xmlns:a16="http://schemas.microsoft.com/office/drawing/2014/main" id="{CC8D32CE-BAB1-4F13-92B7-78F2E5ECE6D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791" r="1791"/>
          <a:stretch>
            <a:fillRect/>
          </a:stretch>
        </p:blipFill>
        <p:spPr bwMode="auto">
          <a:xfrm>
            <a:off x="898456" y="1149709"/>
            <a:ext cx="5911324" cy="455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21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23D40-22E3-4713-9035-EF0630B21D56}"/>
              </a:ext>
            </a:extLst>
          </p:cNvPr>
          <p:cNvSpPr>
            <a:spLocks noGrp="1"/>
          </p:cNvSpPr>
          <p:nvPr>
            <p:ph type="title"/>
          </p:nvPr>
        </p:nvSpPr>
        <p:spPr>
          <a:xfrm>
            <a:off x="1251678" y="382385"/>
            <a:ext cx="10178322" cy="719905"/>
          </a:xfrm>
        </p:spPr>
        <p:txBody>
          <a:bodyPr>
            <a:normAutofit fontScale="90000"/>
          </a:bodyPr>
          <a:lstStyle/>
          <a:p>
            <a:r>
              <a:rPr lang="es-MX" dirty="0"/>
              <a:t>Justicia</a:t>
            </a:r>
            <a:endParaRPr lang="es-CO" dirty="0"/>
          </a:p>
        </p:txBody>
      </p:sp>
      <p:sp>
        <p:nvSpPr>
          <p:cNvPr id="3" name="Marcador de contenido 2">
            <a:extLst>
              <a:ext uri="{FF2B5EF4-FFF2-40B4-BE49-F238E27FC236}">
                <a16:creationId xmlns:a16="http://schemas.microsoft.com/office/drawing/2014/main" id="{C213AAF7-EF82-4E6F-8E99-A63EED624B77}"/>
              </a:ext>
            </a:extLst>
          </p:cNvPr>
          <p:cNvSpPr>
            <a:spLocks noGrp="1"/>
          </p:cNvSpPr>
          <p:nvPr>
            <p:ph idx="1"/>
          </p:nvPr>
        </p:nvSpPr>
        <p:spPr>
          <a:xfrm>
            <a:off x="1251678" y="1102291"/>
            <a:ext cx="10178322" cy="4777302"/>
          </a:xfrm>
        </p:spPr>
        <p:txBody>
          <a:bodyPr/>
          <a:lstStyle/>
          <a:p>
            <a:pPr marL="0" indent="0" algn="l" fontAlgn="t">
              <a:buNone/>
            </a:pPr>
            <a:r>
              <a:rPr lang="es-MX" i="0" dirty="0">
                <a:solidFill>
                  <a:srgbClr val="404040"/>
                </a:solidFill>
                <a:effectLst/>
                <a:latin typeface="Arial" panose="020B0604020202020204" pitchFamily="34" charset="0"/>
                <a:cs typeface="Arial" panose="020B0604020202020204" pitchFamily="34" charset="0"/>
              </a:rPr>
              <a:t>La justicia es un conjunto de valores esenciales sobre los cuales debe basarse una sociedad y el Estado. Estos valores son el respeto, la equidad, la igualdad y la libertad.</a:t>
            </a:r>
          </a:p>
          <a:p>
            <a:pPr marL="0" indent="0" algn="l" fontAlgn="t">
              <a:buNone/>
            </a:pPr>
            <a:r>
              <a:rPr lang="es-MX" i="0" dirty="0">
                <a:solidFill>
                  <a:srgbClr val="404040"/>
                </a:solidFill>
                <a:effectLst/>
                <a:latin typeface="Arial" panose="020B0604020202020204" pitchFamily="34" charset="0"/>
                <a:cs typeface="Arial" panose="020B0604020202020204" pitchFamily="34" charset="0"/>
              </a:rPr>
              <a:t>En un sentido formal, la justicia es el conjunto de normas codificadas que el Estado, a través de los organismos competentes, dicta, hace cumplir y sanciona cuando son irrespetadas, suprimiendo la acción o inacción que generó la afectación del bien común.</a:t>
            </a:r>
          </a:p>
          <a:p>
            <a:pPr marL="0" indent="0" algn="l" fontAlgn="t">
              <a:buNone/>
            </a:pPr>
            <a:r>
              <a:rPr lang="es-MX" i="0" dirty="0">
                <a:solidFill>
                  <a:srgbClr val="404040"/>
                </a:solidFill>
                <a:effectLst/>
                <a:latin typeface="Arial" panose="020B0604020202020204" pitchFamily="34" charset="0"/>
                <a:cs typeface="Arial" panose="020B0604020202020204" pitchFamily="34" charset="0"/>
              </a:rPr>
              <a:t>La palabra justicia proviene del latín </a:t>
            </a:r>
            <a:r>
              <a:rPr lang="es-MX" i="1" dirty="0">
                <a:solidFill>
                  <a:srgbClr val="404040"/>
                </a:solidFill>
                <a:effectLst/>
                <a:latin typeface="Arial" panose="020B0604020202020204" pitchFamily="34" charset="0"/>
                <a:cs typeface="Arial" panose="020B0604020202020204" pitchFamily="34" charset="0"/>
              </a:rPr>
              <a:t>iustitia </a:t>
            </a:r>
            <a:r>
              <a:rPr lang="es-MX" i="0" dirty="0">
                <a:solidFill>
                  <a:srgbClr val="404040"/>
                </a:solidFill>
                <a:effectLst/>
                <a:latin typeface="Arial" panose="020B0604020202020204" pitchFamily="34" charset="0"/>
                <a:cs typeface="Arial" panose="020B0604020202020204" pitchFamily="34" charset="0"/>
              </a:rPr>
              <a:t>que significa “justo”, y deriva del vocablo </a:t>
            </a:r>
            <a:r>
              <a:rPr lang="es-MX" i="1" dirty="0">
                <a:solidFill>
                  <a:srgbClr val="404040"/>
                </a:solidFill>
                <a:effectLst/>
                <a:latin typeface="Arial" panose="020B0604020202020204" pitchFamily="34" charset="0"/>
                <a:cs typeface="Arial" panose="020B0604020202020204" pitchFamily="34" charset="0"/>
              </a:rPr>
              <a:t>ius</a:t>
            </a:r>
            <a:r>
              <a:rPr lang="es-MX" i="0" dirty="0">
                <a:solidFill>
                  <a:srgbClr val="404040"/>
                </a:solidFill>
                <a:effectLst/>
                <a:latin typeface="Arial" panose="020B0604020202020204" pitchFamily="34" charset="0"/>
                <a:cs typeface="Arial" panose="020B0604020202020204" pitchFamily="34" charset="0"/>
              </a:rPr>
              <a:t>.</a:t>
            </a:r>
          </a:p>
          <a:p>
            <a:endParaRPr lang="es-CO" dirty="0"/>
          </a:p>
        </p:txBody>
      </p:sp>
    </p:spTree>
    <p:extLst>
      <p:ext uri="{BB962C8B-B14F-4D97-AF65-F5344CB8AC3E}">
        <p14:creationId xmlns:p14="http://schemas.microsoft.com/office/powerpoint/2010/main" val="97408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EC5DA21-C841-4F52-97DD-FBABD5A79A0D}"/>
              </a:ext>
            </a:extLst>
          </p:cNvPr>
          <p:cNvSpPr>
            <a:spLocks noGrp="1"/>
          </p:cNvSpPr>
          <p:nvPr>
            <p:ph type="title"/>
          </p:nvPr>
        </p:nvSpPr>
        <p:spPr>
          <a:xfrm>
            <a:off x="8337883" y="457200"/>
            <a:ext cx="3348901" cy="1196670"/>
          </a:xfrm>
        </p:spPr>
        <p:txBody>
          <a:bodyPr/>
          <a:lstStyle/>
          <a:p>
            <a:r>
              <a:rPr lang="es-MX" dirty="0">
                <a:solidFill>
                  <a:schemeClr val="bg2"/>
                </a:solidFill>
              </a:rPr>
              <a:t>Tipos de justicia</a:t>
            </a:r>
            <a:endParaRPr lang="es-CO" dirty="0">
              <a:solidFill>
                <a:schemeClr val="bg2"/>
              </a:solidFill>
            </a:endParaRPr>
          </a:p>
        </p:txBody>
      </p:sp>
      <p:sp>
        <p:nvSpPr>
          <p:cNvPr id="4" name="Marcador de texto 3">
            <a:extLst>
              <a:ext uri="{FF2B5EF4-FFF2-40B4-BE49-F238E27FC236}">
                <a16:creationId xmlns:a16="http://schemas.microsoft.com/office/drawing/2014/main" id="{6A43A1B3-0C78-46FF-80D0-0E774DCA1DB3}"/>
              </a:ext>
            </a:extLst>
          </p:cNvPr>
          <p:cNvSpPr>
            <a:spLocks noGrp="1"/>
          </p:cNvSpPr>
          <p:nvPr>
            <p:ph type="body" sz="half" idx="2"/>
          </p:nvPr>
        </p:nvSpPr>
        <p:spPr/>
        <p:txBody>
          <a:bodyPr/>
          <a:lstStyle/>
          <a:p>
            <a:pPr algn="l" fontAlgn="t"/>
            <a:r>
              <a:rPr lang="es-CO" sz="2000" i="0" dirty="0">
                <a:effectLst/>
                <a:latin typeface="Arial" panose="020B0604020202020204" pitchFamily="34" charset="0"/>
                <a:cs typeface="Arial" panose="020B0604020202020204" pitchFamily="34" charset="0"/>
              </a:rPr>
              <a:t>Justicia social</a:t>
            </a:r>
          </a:p>
          <a:p>
            <a:pPr algn="l" fontAlgn="t"/>
            <a:r>
              <a:rPr lang="es-CO" sz="2000" i="0" dirty="0">
                <a:effectLst/>
                <a:latin typeface="Arial" panose="020B0604020202020204" pitchFamily="34" charset="0"/>
                <a:cs typeface="Arial" panose="020B0604020202020204" pitchFamily="34" charset="0"/>
              </a:rPr>
              <a:t>Justicia como valor</a:t>
            </a:r>
          </a:p>
          <a:p>
            <a:pPr algn="l" fontAlgn="t"/>
            <a:r>
              <a:rPr lang="es-CO" sz="2000" i="0" dirty="0">
                <a:effectLst/>
                <a:latin typeface="Arial" panose="020B0604020202020204" pitchFamily="34" charset="0"/>
                <a:cs typeface="Arial" panose="020B0604020202020204" pitchFamily="34" charset="0"/>
              </a:rPr>
              <a:t>Justicia divina</a:t>
            </a:r>
          </a:p>
          <a:p>
            <a:pPr algn="l" fontAlgn="t"/>
            <a:r>
              <a:rPr lang="es-CO" sz="2000" i="0" dirty="0">
                <a:effectLst/>
                <a:latin typeface="Arial" panose="020B0604020202020204" pitchFamily="34" charset="0"/>
                <a:cs typeface="Arial" panose="020B0604020202020204" pitchFamily="34" charset="0"/>
              </a:rPr>
              <a:t>Justicia en la filosofía</a:t>
            </a:r>
          </a:p>
          <a:p>
            <a:br>
              <a:rPr lang="es-CO" dirty="0"/>
            </a:br>
            <a:br>
              <a:rPr lang="es-CO" dirty="0"/>
            </a:br>
            <a:br>
              <a:rPr lang="es-CO" dirty="0"/>
            </a:br>
            <a:br>
              <a:rPr lang="es-CO" dirty="0"/>
            </a:br>
            <a:endParaRPr lang="es-CO" dirty="0"/>
          </a:p>
        </p:txBody>
      </p:sp>
      <p:pic>
        <p:nvPicPr>
          <p:cNvPr id="11266" name="Picture 2" descr="▷ 5 definiciones de justicia según autores | DERECHO COLOMBIANO">
            <a:extLst>
              <a:ext uri="{FF2B5EF4-FFF2-40B4-BE49-F238E27FC236}">
                <a16:creationId xmlns:a16="http://schemas.microsoft.com/office/drawing/2014/main" id="{EB28BE3A-940F-4EEF-86E9-436420BE7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27" y="1653870"/>
            <a:ext cx="4365673" cy="40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18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F6487D-93DF-43DF-86C4-1FAAC8DF4541}"/>
              </a:ext>
            </a:extLst>
          </p:cNvPr>
          <p:cNvSpPr>
            <a:spLocks noGrp="1"/>
          </p:cNvSpPr>
          <p:nvPr>
            <p:ph type="title"/>
          </p:nvPr>
        </p:nvSpPr>
        <p:spPr>
          <a:xfrm>
            <a:off x="1251678" y="382385"/>
            <a:ext cx="10178322" cy="782536"/>
          </a:xfrm>
        </p:spPr>
        <p:txBody>
          <a:bodyPr>
            <a:normAutofit fontScale="90000"/>
          </a:bodyPr>
          <a:lstStyle/>
          <a:p>
            <a:r>
              <a:rPr lang="es-MX" dirty="0"/>
              <a:t>Discriminación</a:t>
            </a:r>
            <a:endParaRPr lang="es-CO" dirty="0"/>
          </a:p>
        </p:txBody>
      </p:sp>
      <p:sp>
        <p:nvSpPr>
          <p:cNvPr id="3" name="Marcador de contenido 2">
            <a:extLst>
              <a:ext uri="{FF2B5EF4-FFF2-40B4-BE49-F238E27FC236}">
                <a16:creationId xmlns:a16="http://schemas.microsoft.com/office/drawing/2014/main" id="{90AAA0DD-F63B-4E51-9944-B6E814E92068}"/>
              </a:ext>
            </a:extLst>
          </p:cNvPr>
          <p:cNvSpPr>
            <a:spLocks noGrp="1"/>
          </p:cNvSpPr>
          <p:nvPr>
            <p:ph idx="1"/>
          </p:nvPr>
        </p:nvSpPr>
        <p:spPr>
          <a:xfrm>
            <a:off x="1251678" y="1164921"/>
            <a:ext cx="10178322" cy="4714671"/>
          </a:xfrm>
        </p:spPr>
        <p:txBody>
          <a:bodyPr>
            <a:normAutofit/>
          </a:bodyPr>
          <a:lstStyle/>
          <a:p>
            <a:pPr marL="0" indent="0">
              <a:buNone/>
            </a:pPr>
            <a:r>
              <a:rPr lang="es-MX" b="0" i="0" dirty="0">
                <a:solidFill>
                  <a:srgbClr val="202122"/>
                </a:solidFill>
                <a:effectLst/>
                <a:latin typeface="Arial" panose="020B0604020202020204" pitchFamily="34" charset="0"/>
              </a:rPr>
              <a:t>En comportamiento social, la </a:t>
            </a:r>
            <a:r>
              <a:rPr lang="es-MX" b="1" i="0" dirty="0">
                <a:solidFill>
                  <a:srgbClr val="202122"/>
                </a:solidFill>
                <a:effectLst/>
                <a:latin typeface="Arial" panose="020B0604020202020204" pitchFamily="34" charset="0"/>
              </a:rPr>
              <a:t>discriminación</a:t>
            </a:r>
            <a:r>
              <a:rPr lang="es-MX" b="0" i="0" dirty="0">
                <a:solidFill>
                  <a:srgbClr val="202122"/>
                </a:solidFill>
                <a:effectLst/>
                <a:latin typeface="Arial" panose="020B0604020202020204" pitchFamily="34" charset="0"/>
              </a:rPr>
              <a:t> (del latín </a:t>
            </a:r>
            <a:r>
              <a:rPr lang="es-MX" b="0" i="1" dirty="0">
                <a:solidFill>
                  <a:srgbClr val="202122"/>
                </a:solidFill>
                <a:effectLst/>
                <a:latin typeface="Arial" panose="020B0604020202020204" pitchFamily="34" charset="0"/>
              </a:rPr>
              <a:t>discriminatĭo, -ōnis</a:t>
            </a:r>
            <a:r>
              <a:rPr lang="es-MX" b="0" i="0" dirty="0">
                <a:solidFill>
                  <a:srgbClr val="202122"/>
                </a:solidFill>
                <a:effectLst/>
                <a:latin typeface="Arial" panose="020B0604020202020204" pitchFamily="34" charset="0"/>
              </a:rPr>
              <a:t>) es el trato desigual hacia una persona o colectividad por motivos raciales, religiosos, diferencias físicas, políticas, de sexo, de edad, de condición física o mental, orientación sexual, etc. En filosofía moral se ha definido a la discriminación como un trato o consideración «desventajosa». Esta definición es comparativa: una persona no tiene que ser dañada para ser discriminada, simplemente tiene que ser tratada «peor» que otras por razones arbitrarias.​ La reacción o interacción inicial que le sucede un grupo influencia el comportamiento real del individuo hacia el propio grupo o a su líder, restringe a miembros de un grupo de privilegios u oportunidades disponibles para otro grupo, lo que conduce a la exclusión del individuo o a entidades basadas en una toma de decisiones ilógica o irracional.</a:t>
            </a:r>
            <a:endParaRPr lang="es-CO" dirty="0"/>
          </a:p>
        </p:txBody>
      </p:sp>
    </p:spTree>
    <p:extLst>
      <p:ext uri="{BB962C8B-B14F-4D97-AF65-F5344CB8AC3E}">
        <p14:creationId xmlns:p14="http://schemas.microsoft.com/office/powerpoint/2010/main" val="137982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9C34A46-B10B-4189-8280-0162814E14EA}"/>
              </a:ext>
            </a:extLst>
          </p:cNvPr>
          <p:cNvSpPr>
            <a:spLocks noGrp="1"/>
          </p:cNvSpPr>
          <p:nvPr>
            <p:ph type="body" sz="half" idx="2"/>
          </p:nvPr>
        </p:nvSpPr>
        <p:spPr>
          <a:xfrm>
            <a:off x="8337883" y="1741335"/>
            <a:ext cx="3092117" cy="4371365"/>
          </a:xfrm>
        </p:spPr>
        <p:txBody>
          <a:bodyPr>
            <a:normAutofit/>
          </a:bodyPr>
          <a:lstStyle/>
          <a:p>
            <a:r>
              <a:rPr lang="es-MX" sz="2000" i="0" dirty="0">
                <a:effectLst/>
                <a:latin typeface="Arial" panose="020B0604020202020204" pitchFamily="34" charset="0"/>
              </a:rPr>
              <a:t>La mayor parte de las personas afectadas por la discriminación son individuos pertenecientes a las denominadas minorías, pequeños grupos dentro de una sociedad, aunque hay muchos casos en los que estos grupos no son pequeños.</a:t>
            </a:r>
            <a:endParaRPr lang="es-CO" sz="2000" dirty="0"/>
          </a:p>
        </p:txBody>
      </p:sp>
      <p:pic>
        <p:nvPicPr>
          <p:cNvPr id="12290" name="Picture 2" descr="Discriminación racial: tipos y cómo evitarla | Ayuda en Acción">
            <a:extLst>
              <a:ext uri="{FF2B5EF4-FFF2-40B4-BE49-F238E27FC236}">
                <a16:creationId xmlns:a16="http://schemas.microsoft.com/office/drawing/2014/main" id="{4288CD0A-9702-405E-9604-726C19B1DA02}"/>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835" r="9835"/>
          <a:stretch>
            <a:fillRect/>
          </a:stretch>
        </p:blipFill>
        <p:spPr bwMode="auto">
          <a:xfrm>
            <a:off x="1002129" y="1121080"/>
            <a:ext cx="5703977" cy="461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903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A07B9-0DA0-4323-8CF2-B69FF57A28A4}"/>
              </a:ext>
            </a:extLst>
          </p:cNvPr>
          <p:cNvSpPr>
            <a:spLocks noGrp="1"/>
          </p:cNvSpPr>
          <p:nvPr>
            <p:ph type="title"/>
          </p:nvPr>
        </p:nvSpPr>
        <p:spPr>
          <a:xfrm>
            <a:off x="1251678" y="382385"/>
            <a:ext cx="10178322" cy="820114"/>
          </a:xfrm>
        </p:spPr>
        <p:txBody>
          <a:bodyPr>
            <a:normAutofit fontScale="90000"/>
          </a:bodyPr>
          <a:lstStyle/>
          <a:p>
            <a:r>
              <a:rPr lang="es-MX" dirty="0"/>
              <a:t>Abuso e indiferencia  </a:t>
            </a:r>
            <a:br>
              <a:rPr lang="es-MX" dirty="0"/>
            </a:br>
            <a:endParaRPr lang="es-CO" dirty="0"/>
          </a:p>
        </p:txBody>
      </p:sp>
      <p:sp>
        <p:nvSpPr>
          <p:cNvPr id="3" name="Marcador de contenido 2">
            <a:extLst>
              <a:ext uri="{FF2B5EF4-FFF2-40B4-BE49-F238E27FC236}">
                <a16:creationId xmlns:a16="http://schemas.microsoft.com/office/drawing/2014/main" id="{9EA24621-9CE8-4688-A250-B5E2B8668CC9}"/>
              </a:ext>
            </a:extLst>
          </p:cNvPr>
          <p:cNvSpPr>
            <a:spLocks noGrp="1"/>
          </p:cNvSpPr>
          <p:nvPr>
            <p:ph idx="1"/>
          </p:nvPr>
        </p:nvSpPr>
        <p:spPr>
          <a:xfrm>
            <a:off x="1251678" y="1202499"/>
            <a:ext cx="10178322" cy="4677094"/>
          </a:xfrm>
        </p:spPr>
        <p:txBody>
          <a:bodyPr/>
          <a:lstStyle/>
          <a:p>
            <a:r>
              <a:rPr lang="es-MX" i="0" dirty="0">
                <a:solidFill>
                  <a:schemeClr val="tx1"/>
                </a:solidFill>
                <a:effectLst/>
                <a:latin typeface="arial" panose="020B0604020202020204" pitchFamily="34" charset="0"/>
              </a:rPr>
              <a:t>El abuso es el uso o tratamiento inadecuado de una cosa, a menudo para obtener beneficios de manera injusta o inadecuada. El abuso puede presentarse en muchas formas, tales como: maltrato físico o verbal, lesiones, asalto, violación, violación, prácticas injustas, delitos u otros tipos de agresión.</a:t>
            </a:r>
          </a:p>
          <a:p>
            <a:r>
              <a:rPr lang="es-MX" i="0" dirty="0">
                <a:solidFill>
                  <a:schemeClr val="tx1"/>
                </a:solidFill>
                <a:effectLst/>
                <a:latin typeface="arial" panose="020B0604020202020204" pitchFamily="34" charset="0"/>
              </a:rPr>
              <a:t>La indiferencia es un estado de ánimo en que no se siente inclinación ni repugnancia por algo, sea una persona, un objeto, tema o asunto determinados</a:t>
            </a:r>
            <a:r>
              <a:rPr lang="es-MX" b="0" i="0" dirty="0">
                <a:solidFill>
                  <a:srgbClr val="4D5156"/>
                </a:solidFill>
                <a:effectLst/>
                <a:latin typeface="arial" panose="020B0604020202020204" pitchFamily="34" charset="0"/>
              </a:rPr>
              <a:t>.​</a:t>
            </a:r>
            <a:endParaRPr lang="es-CO" dirty="0"/>
          </a:p>
        </p:txBody>
      </p:sp>
    </p:spTree>
    <p:extLst>
      <p:ext uri="{BB962C8B-B14F-4D97-AF65-F5344CB8AC3E}">
        <p14:creationId xmlns:p14="http://schemas.microsoft.com/office/powerpoint/2010/main" val="1057066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F15BA77F-387D-45E3-B808-CA5CAFACA774}"/>
              </a:ext>
            </a:extLst>
          </p:cNvPr>
          <p:cNvSpPr>
            <a:spLocks noGrp="1"/>
          </p:cNvSpPr>
          <p:nvPr>
            <p:ph type="body" sz="half" idx="2"/>
          </p:nvPr>
        </p:nvSpPr>
        <p:spPr>
          <a:xfrm>
            <a:off x="8375461" y="1265347"/>
            <a:ext cx="3092117" cy="4659464"/>
          </a:xfrm>
        </p:spPr>
        <p:txBody>
          <a:bodyPr>
            <a:normAutofit/>
          </a:bodyPr>
          <a:lstStyle/>
          <a:p>
            <a:r>
              <a:rPr lang="es-MX" sz="1800" b="0" i="0" dirty="0">
                <a:solidFill>
                  <a:schemeClr val="bg1"/>
                </a:solidFill>
                <a:effectLst/>
                <a:latin typeface="Arial" panose="020B0604020202020204" pitchFamily="34" charset="0"/>
                <a:cs typeface="Arial" panose="020B0604020202020204" pitchFamily="34" charset="0"/>
              </a:rPr>
              <a:t>Desde un punto de vista psicológico, una persona puede ser indiferente ante otras o ante lo que ocurre en su entorno porque no ha desarrollado un sentimiento de empatía que le permita conectar con las necesidades de los demás. Por ejemplo, cuando no se muestra empatía por la situación o problema de alguien cercano.</a:t>
            </a:r>
            <a:endParaRPr lang="es-CO" sz="1800" dirty="0">
              <a:solidFill>
                <a:schemeClr val="bg1"/>
              </a:solidFill>
              <a:latin typeface="Arial" panose="020B0604020202020204" pitchFamily="34" charset="0"/>
              <a:cs typeface="Arial" panose="020B0604020202020204" pitchFamily="34" charset="0"/>
            </a:endParaRPr>
          </a:p>
        </p:txBody>
      </p:sp>
      <p:pic>
        <p:nvPicPr>
          <p:cNvPr id="13314" name="Picture 2" descr="La Sociedad del miedo y la indiferencia y sus víctimas los niños, niñas y  adolescentes - Diario Digital Femenino">
            <a:extLst>
              <a:ext uri="{FF2B5EF4-FFF2-40B4-BE49-F238E27FC236}">
                <a16:creationId xmlns:a16="http://schemas.microsoft.com/office/drawing/2014/main" id="{F39BA106-B4A9-48D8-A6E1-7CDCBC7E973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3378" b="3378"/>
          <a:stretch>
            <a:fillRect/>
          </a:stretch>
        </p:blipFill>
        <p:spPr bwMode="auto">
          <a:xfrm>
            <a:off x="1296491" y="1296444"/>
            <a:ext cx="5040097" cy="426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75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BFEE9C-50F3-48CC-8269-CF864F38685F}"/>
              </a:ext>
            </a:extLst>
          </p:cNvPr>
          <p:cNvSpPr>
            <a:spLocks noGrp="1"/>
          </p:cNvSpPr>
          <p:nvPr>
            <p:ph type="title"/>
          </p:nvPr>
        </p:nvSpPr>
        <p:spPr>
          <a:xfrm>
            <a:off x="2658138" y="-100208"/>
            <a:ext cx="8187071" cy="1117660"/>
          </a:xfrm>
        </p:spPr>
        <p:txBody>
          <a:bodyPr>
            <a:normAutofit fontScale="90000"/>
          </a:bodyPr>
          <a:lstStyle/>
          <a:p>
            <a:r>
              <a:rPr lang="es-MX" dirty="0"/>
              <a:t>	</a:t>
            </a:r>
            <a:r>
              <a:rPr lang="es-MX" sz="3200" dirty="0"/>
              <a:t>temas a tratar</a:t>
            </a:r>
            <a:endParaRPr lang="es-CO" dirty="0"/>
          </a:p>
        </p:txBody>
      </p:sp>
      <p:sp>
        <p:nvSpPr>
          <p:cNvPr id="3" name="Marcador de texto 2">
            <a:extLst>
              <a:ext uri="{FF2B5EF4-FFF2-40B4-BE49-F238E27FC236}">
                <a16:creationId xmlns:a16="http://schemas.microsoft.com/office/drawing/2014/main" id="{F01BFF93-E774-479F-8E5D-FC5808C549D0}"/>
              </a:ext>
            </a:extLst>
          </p:cNvPr>
          <p:cNvSpPr>
            <a:spLocks noGrp="1"/>
          </p:cNvSpPr>
          <p:nvPr>
            <p:ph type="body" idx="1"/>
          </p:nvPr>
        </p:nvSpPr>
        <p:spPr>
          <a:xfrm>
            <a:off x="3543554" y="1133030"/>
            <a:ext cx="7017488" cy="5093464"/>
          </a:xfrm>
        </p:spPr>
        <p:txBody>
          <a:bodyPr/>
          <a:lstStyle/>
          <a:p>
            <a:pPr marL="342900" indent="-342900">
              <a:buFont typeface="Arial" panose="020B0604020202020204" pitchFamily="34" charset="0"/>
              <a:buChar char="•"/>
            </a:pPr>
            <a:r>
              <a:rPr lang="es-MX" dirty="0"/>
              <a:t>Pluralismo</a:t>
            </a:r>
          </a:p>
          <a:p>
            <a:pPr marL="342900" indent="-342900">
              <a:buFont typeface="Arial" panose="020B0604020202020204" pitchFamily="34" charset="0"/>
              <a:buChar char="•"/>
            </a:pPr>
            <a:r>
              <a:rPr lang="es-MX" dirty="0"/>
              <a:t>Comunicación</a:t>
            </a:r>
          </a:p>
          <a:p>
            <a:pPr marL="342900" indent="-342900">
              <a:buFont typeface="Arial" panose="020B0604020202020204" pitchFamily="34" charset="0"/>
              <a:buChar char="•"/>
            </a:pPr>
            <a:r>
              <a:rPr lang="es-MX" dirty="0"/>
              <a:t>Convivencia </a:t>
            </a:r>
          </a:p>
          <a:p>
            <a:pPr marL="342900" indent="-342900">
              <a:buFont typeface="Arial" panose="020B0604020202020204" pitchFamily="34" charset="0"/>
              <a:buChar char="•"/>
            </a:pPr>
            <a:r>
              <a:rPr lang="es-MX" dirty="0"/>
              <a:t>Participación </a:t>
            </a:r>
          </a:p>
          <a:p>
            <a:pPr marL="342900" indent="-342900">
              <a:buFont typeface="Arial" panose="020B0604020202020204" pitchFamily="34" charset="0"/>
              <a:buChar char="•"/>
            </a:pPr>
            <a:r>
              <a:rPr lang="es-MX" dirty="0"/>
              <a:t>Solidaridad </a:t>
            </a:r>
          </a:p>
          <a:p>
            <a:pPr marL="342900" indent="-342900">
              <a:buFont typeface="Arial" panose="020B0604020202020204" pitchFamily="34" charset="0"/>
              <a:buChar char="•"/>
            </a:pPr>
            <a:r>
              <a:rPr lang="es-MX" dirty="0"/>
              <a:t>Servicio </a:t>
            </a:r>
          </a:p>
          <a:p>
            <a:pPr marL="342900" indent="-342900">
              <a:buFont typeface="Arial" panose="020B0604020202020204" pitchFamily="34" charset="0"/>
              <a:buChar char="•"/>
            </a:pPr>
            <a:r>
              <a:rPr lang="es-MX" dirty="0"/>
              <a:t>Civismo</a:t>
            </a:r>
          </a:p>
          <a:p>
            <a:pPr marL="342900" indent="-342900">
              <a:buFont typeface="Arial" panose="020B0604020202020204" pitchFamily="34" charset="0"/>
              <a:buChar char="•"/>
            </a:pPr>
            <a:r>
              <a:rPr lang="es-MX" dirty="0"/>
              <a:t>Perdón </a:t>
            </a:r>
          </a:p>
          <a:p>
            <a:pPr marL="342900" indent="-342900">
              <a:buFont typeface="Arial" panose="020B0604020202020204" pitchFamily="34" charset="0"/>
              <a:buChar char="•"/>
            </a:pPr>
            <a:r>
              <a:rPr lang="es-MX" dirty="0"/>
              <a:t>Reconciliación</a:t>
            </a:r>
          </a:p>
          <a:p>
            <a:pPr marL="342900" indent="-342900">
              <a:buFont typeface="Arial" panose="020B0604020202020204" pitchFamily="34" charset="0"/>
              <a:buChar char="•"/>
            </a:pPr>
            <a:r>
              <a:rPr lang="es-MX" dirty="0"/>
              <a:t>Justicia</a:t>
            </a:r>
          </a:p>
          <a:p>
            <a:pPr marL="342900" indent="-342900">
              <a:buFont typeface="Arial" panose="020B0604020202020204" pitchFamily="34" charset="0"/>
              <a:buChar char="•"/>
            </a:pPr>
            <a:r>
              <a:rPr lang="es-MX" dirty="0"/>
              <a:t>Discriminación</a:t>
            </a:r>
          </a:p>
          <a:p>
            <a:pPr marL="342900" indent="-342900">
              <a:buFont typeface="Arial" panose="020B0604020202020204" pitchFamily="34" charset="0"/>
              <a:buChar char="•"/>
            </a:pPr>
            <a:r>
              <a:rPr lang="es-MX" dirty="0"/>
              <a:t>Abuso e indiferencia  </a:t>
            </a:r>
          </a:p>
        </p:txBody>
      </p:sp>
    </p:spTree>
    <p:extLst>
      <p:ext uri="{BB962C8B-B14F-4D97-AF65-F5344CB8AC3E}">
        <p14:creationId xmlns:p14="http://schemas.microsoft.com/office/powerpoint/2010/main" val="417340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A4CFCC-56F4-43AA-9F82-C88C784836BC}"/>
              </a:ext>
            </a:extLst>
          </p:cNvPr>
          <p:cNvSpPr>
            <a:spLocks noGrp="1"/>
          </p:cNvSpPr>
          <p:nvPr>
            <p:ph type="title"/>
          </p:nvPr>
        </p:nvSpPr>
        <p:spPr>
          <a:xfrm>
            <a:off x="1251678" y="382385"/>
            <a:ext cx="10178322" cy="857692"/>
          </a:xfrm>
        </p:spPr>
        <p:txBody>
          <a:bodyPr/>
          <a:lstStyle/>
          <a:p>
            <a:r>
              <a:rPr lang="es-MX" dirty="0"/>
              <a:t>Pluralismo </a:t>
            </a:r>
            <a:endParaRPr lang="es-CO" dirty="0"/>
          </a:p>
        </p:txBody>
      </p:sp>
      <p:sp>
        <p:nvSpPr>
          <p:cNvPr id="3" name="Marcador de contenido 2">
            <a:extLst>
              <a:ext uri="{FF2B5EF4-FFF2-40B4-BE49-F238E27FC236}">
                <a16:creationId xmlns:a16="http://schemas.microsoft.com/office/drawing/2014/main" id="{C447D5A1-15A9-48AE-A03D-ACD6932FFB7F}"/>
              </a:ext>
            </a:extLst>
          </p:cNvPr>
          <p:cNvSpPr>
            <a:spLocks noGrp="1"/>
          </p:cNvSpPr>
          <p:nvPr>
            <p:ph idx="1"/>
          </p:nvPr>
        </p:nvSpPr>
        <p:spPr>
          <a:xfrm>
            <a:off x="1251678" y="1440493"/>
            <a:ext cx="10178322" cy="4639515"/>
          </a:xfrm>
        </p:spPr>
        <p:txBody>
          <a:bodyPr/>
          <a:lstStyle/>
          <a:p>
            <a:pPr marL="0" indent="0">
              <a:buNone/>
            </a:pPr>
            <a:r>
              <a:rPr lang="es-MX" dirty="0">
                <a:solidFill>
                  <a:schemeClr val="tx1"/>
                </a:solidFill>
                <a:latin typeface="Arial" panose="020B0604020202020204" pitchFamily="34" charset="0"/>
                <a:cs typeface="Arial" panose="020B0604020202020204" pitchFamily="34" charset="0"/>
              </a:rPr>
              <a:t>Sistema que acepta y tolera las diferencias de pensamientos. Concepto que tiene presencia en muchos ámbitos de la vida de los seres humanos como la política, la religión, la filosofía, entre otros y que además se encuentra íntimamente ligado a cuestiones como la pluralidad y la armónica convivencia de cosas muy diferentes entre sí, porque, el pluralismo es un sistema que acepta, tolera y reconoce las diferentes posiciones o pensamientos que puedan surgir en la discusión sobre algún tópico en particular y en las diversas materias y contextos mencionados. En un sistema pluralista conviven sin problemas posturas diferentes y contrapuestas porque se acepta, se reconoce y se tolera que haya otros que no piensen de la misma manera.</a:t>
            </a:r>
            <a:endParaRPr lang="es-CO"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515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5447507-6213-4F12-8CCD-B5B555A7630C}"/>
              </a:ext>
            </a:extLst>
          </p:cNvPr>
          <p:cNvSpPr>
            <a:spLocks noGrp="1"/>
          </p:cNvSpPr>
          <p:nvPr>
            <p:ph type="body" sz="half" idx="2"/>
          </p:nvPr>
        </p:nvSpPr>
        <p:spPr>
          <a:xfrm>
            <a:off x="8337883" y="1277916"/>
            <a:ext cx="3092117" cy="4302168"/>
          </a:xfrm>
        </p:spPr>
        <p:txBody>
          <a:bodyPr>
            <a:normAutofit fontScale="92500" lnSpcReduction="20000"/>
          </a:bodyPr>
          <a:lstStyle/>
          <a:p>
            <a:r>
              <a:rPr lang="es-MX" sz="2200" dirty="0">
                <a:latin typeface="Arial" panose="020B0604020202020204" pitchFamily="34" charset="0"/>
                <a:cs typeface="Arial" panose="020B0604020202020204" pitchFamily="34" charset="0"/>
              </a:rPr>
              <a:t>El pluralismo es un estado de cosas ideal y al cual todos deberíamos contribuir y aspirar a construir en la comunidad en la cual vivimos. De las diferencias se aprende y es posible enriquecerse, por eso la idea es promover al pluralismo y jamás combatirlo. Se trata de un concepto absolutamente positivo</a:t>
            </a:r>
            <a:r>
              <a:rPr lang="es-MX" dirty="0"/>
              <a:t>.</a:t>
            </a:r>
            <a:endParaRPr lang="es-CO" dirty="0"/>
          </a:p>
        </p:txBody>
      </p:sp>
      <p:pic>
        <p:nvPicPr>
          <p:cNvPr id="1026" name="Picture 2" descr="Pluralismo: imágenes, fotos de stock y vectores | Shutterstock">
            <a:extLst>
              <a:ext uri="{FF2B5EF4-FFF2-40B4-BE49-F238E27FC236}">
                <a16:creationId xmlns:a16="http://schemas.microsoft.com/office/drawing/2014/main" id="{E35E93D2-DBFF-462F-803C-A8E120DC783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708" b="6708"/>
          <a:stretch>
            <a:fillRect/>
          </a:stretch>
        </p:blipFill>
        <p:spPr bwMode="auto">
          <a:xfrm>
            <a:off x="295422" y="0"/>
            <a:ext cx="70901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87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912111-5376-466D-A1C2-C15E46E32173}"/>
              </a:ext>
            </a:extLst>
          </p:cNvPr>
          <p:cNvSpPr>
            <a:spLocks noGrp="1"/>
          </p:cNvSpPr>
          <p:nvPr>
            <p:ph type="title"/>
          </p:nvPr>
        </p:nvSpPr>
        <p:spPr>
          <a:xfrm>
            <a:off x="1251678" y="382385"/>
            <a:ext cx="10178322" cy="694853"/>
          </a:xfrm>
        </p:spPr>
        <p:txBody>
          <a:bodyPr>
            <a:normAutofit fontScale="90000"/>
          </a:bodyPr>
          <a:lstStyle/>
          <a:p>
            <a:r>
              <a:rPr lang="es-MX" dirty="0"/>
              <a:t>Comunicación </a:t>
            </a:r>
            <a:endParaRPr lang="es-CO" dirty="0"/>
          </a:p>
        </p:txBody>
      </p:sp>
      <p:sp>
        <p:nvSpPr>
          <p:cNvPr id="3" name="Marcador de contenido 2">
            <a:extLst>
              <a:ext uri="{FF2B5EF4-FFF2-40B4-BE49-F238E27FC236}">
                <a16:creationId xmlns:a16="http://schemas.microsoft.com/office/drawing/2014/main" id="{1C7546B6-934A-47BC-85AC-CFAA5EBBD86C}"/>
              </a:ext>
            </a:extLst>
          </p:cNvPr>
          <p:cNvSpPr>
            <a:spLocks noGrp="1"/>
          </p:cNvSpPr>
          <p:nvPr>
            <p:ph idx="1"/>
          </p:nvPr>
        </p:nvSpPr>
        <p:spPr>
          <a:xfrm>
            <a:off x="1251678" y="1177447"/>
            <a:ext cx="10178322" cy="4702145"/>
          </a:xfrm>
        </p:spPr>
        <p:txBody>
          <a:bodyPr/>
          <a:lstStyle/>
          <a:p>
            <a:pPr marL="0" indent="0" algn="l">
              <a:buNone/>
            </a:pPr>
            <a:r>
              <a:rPr lang="es-MX" i="0" dirty="0">
                <a:solidFill>
                  <a:srgbClr val="000000"/>
                </a:solidFill>
                <a:effectLst/>
                <a:latin typeface="Arial" panose="020B0604020202020204" pitchFamily="34" charset="0"/>
              </a:rPr>
              <a:t>La comunicación es el acto voluntario de transmisión de información entre </a:t>
            </a:r>
            <a:r>
              <a:rPr lang="es-MX" dirty="0">
                <a:solidFill>
                  <a:srgbClr val="000000"/>
                </a:solidFill>
                <a:latin typeface="Arial" panose="020B0604020202020204" pitchFamily="34" charset="0"/>
              </a:rPr>
              <a:t>seres vivos</a:t>
            </a:r>
            <a:r>
              <a:rPr lang="es-MX" i="0" dirty="0">
                <a:solidFill>
                  <a:srgbClr val="000000"/>
                </a:solidFill>
                <a:effectLst/>
                <a:latin typeface="Arial" panose="020B0604020202020204" pitchFamily="34" charset="0"/>
              </a:rPr>
              <a:t>. La comunicación es afín a todos los seres vivientes, de una forma u otra, con diversos fines y estrategias, ya sean microorganismos intercambiando señales químicas, aves intercambiando cantos o seres humanos intercambiando piezas de lenguaje.</a:t>
            </a:r>
          </a:p>
          <a:p>
            <a:pPr marL="0" indent="0" algn="l">
              <a:buNone/>
            </a:pPr>
            <a:r>
              <a:rPr lang="es-MX" i="0" dirty="0">
                <a:solidFill>
                  <a:srgbClr val="000000"/>
                </a:solidFill>
                <a:effectLst/>
                <a:latin typeface="Arial" panose="020B0604020202020204" pitchFamily="34" charset="0"/>
              </a:rPr>
              <a:t>Vivir pasa necesariamente por comunicarse, aunque no todas las formas de vida se comunican de la misma forma ni con los mismos fines: un animal se comunica con otro cuando le advierte que ése es su territorio, o cuando le indica a una hembra que es apto para reproducirse, por ejemplo.</a:t>
            </a:r>
          </a:p>
          <a:p>
            <a:pPr marL="0" indent="0" algn="l">
              <a:buNone/>
            </a:pPr>
            <a:r>
              <a:rPr lang="es-MX" i="0" dirty="0">
                <a:solidFill>
                  <a:srgbClr val="000000"/>
                </a:solidFill>
                <a:effectLst/>
                <a:latin typeface="Arial" panose="020B0604020202020204" pitchFamily="34" charset="0"/>
              </a:rPr>
              <a:t>En el caso de los seres humanos, a las formas naturales de comunicación se suman las formas complejas fruto de algún tipo de lenguaje, como es el verbal, el que usa las palabras. De allí que podamos hablar de distintos tipos de comunicación.</a:t>
            </a:r>
          </a:p>
          <a:p>
            <a:pPr marL="0" indent="0">
              <a:buNone/>
            </a:pPr>
            <a:endParaRPr lang="es-CO" dirty="0"/>
          </a:p>
        </p:txBody>
      </p:sp>
    </p:spTree>
    <p:extLst>
      <p:ext uri="{BB962C8B-B14F-4D97-AF65-F5344CB8AC3E}">
        <p14:creationId xmlns:p14="http://schemas.microsoft.com/office/powerpoint/2010/main" val="413918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B14590C5-8C44-4E15-B665-383AC8DD69BD}"/>
              </a:ext>
            </a:extLst>
          </p:cNvPr>
          <p:cNvSpPr>
            <a:spLocks noGrp="1"/>
          </p:cNvSpPr>
          <p:nvPr>
            <p:ph type="body" sz="half" idx="2"/>
          </p:nvPr>
        </p:nvSpPr>
        <p:spPr/>
        <p:txBody>
          <a:bodyPr>
            <a:normAutofit/>
          </a:bodyPr>
          <a:lstStyle/>
          <a:p>
            <a:r>
              <a:rPr lang="es-MX" sz="2000" i="0" dirty="0">
                <a:solidFill>
                  <a:schemeClr val="bg1"/>
                </a:solidFill>
                <a:effectLst/>
                <a:latin typeface="Arial" panose="020B0604020202020204" pitchFamily="34" charset="0"/>
              </a:rPr>
              <a:t>Además, el ser humano aprendió a replicar este proceso natural mediante la tecnología: los sistemas informáticos, por ejemplo, se pueden comunicar entre sí de manera automática.</a:t>
            </a:r>
            <a:endParaRPr lang="es-CO" sz="2000" dirty="0">
              <a:solidFill>
                <a:schemeClr val="bg1"/>
              </a:solidFill>
            </a:endParaRPr>
          </a:p>
        </p:txBody>
      </p:sp>
      <p:pic>
        <p:nvPicPr>
          <p:cNvPr id="2052" name="Picture 4" descr="Iniciativa en situaciones de comunicación. Club Lenguaje No Verbal | Club  del Lenguaje no Verbal">
            <a:extLst>
              <a:ext uri="{FF2B5EF4-FFF2-40B4-BE49-F238E27FC236}">
                <a16:creationId xmlns:a16="http://schemas.microsoft.com/office/drawing/2014/main" id="{F1E22FFE-7477-4B8F-9A8E-438F1D943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421" y="1594133"/>
            <a:ext cx="5346763" cy="366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25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F22EF-2F46-41BE-99FE-5AFD7E0E5619}"/>
              </a:ext>
            </a:extLst>
          </p:cNvPr>
          <p:cNvSpPr>
            <a:spLocks noGrp="1"/>
          </p:cNvSpPr>
          <p:nvPr>
            <p:ph type="title"/>
          </p:nvPr>
        </p:nvSpPr>
        <p:spPr>
          <a:xfrm>
            <a:off x="1251678" y="382385"/>
            <a:ext cx="10178322" cy="744957"/>
          </a:xfrm>
        </p:spPr>
        <p:txBody>
          <a:bodyPr>
            <a:normAutofit fontScale="90000"/>
          </a:bodyPr>
          <a:lstStyle/>
          <a:p>
            <a:r>
              <a:rPr lang="es-MX" dirty="0"/>
              <a:t>Convivencia</a:t>
            </a:r>
            <a:endParaRPr lang="es-CO" dirty="0"/>
          </a:p>
        </p:txBody>
      </p:sp>
      <p:sp>
        <p:nvSpPr>
          <p:cNvPr id="3" name="Marcador de contenido 2">
            <a:extLst>
              <a:ext uri="{FF2B5EF4-FFF2-40B4-BE49-F238E27FC236}">
                <a16:creationId xmlns:a16="http://schemas.microsoft.com/office/drawing/2014/main" id="{84CD85F2-9EF6-45D6-90C8-27A8E3FA9371}"/>
              </a:ext>
            </a:extLst>
          </p:cNvPr>
          <p:cNvSpPr>
            <a:spLocks noGrp="1"/>
          </p:cNvSpPr>
          <p:nvPr>
            <p:ph idx="1"/>
          </p:nvPr>
        </p:nvSpPr>
        <p:spPr>
          <a:xfrm>
            <a:off x="1251678" y="1365337"/>
            <a:ext cx="10178322" cy="4514256"/>
          </a:xfrm>
        </p:spPr>
        <p:txBody>
          <a:bodyPr/>
          <a:lstStyle/>
          <a:p>
            <a:pPr marL="0" indent="0" algn="l">
              <a:buNone/>
            </a:pPr>
            <a:r>
              <a:rPr lang="es-MX" i="0" dirty="0">
                <a:solidFill>
                  <a:srgbClr val="000000"/>
                </a:solidFill>
                <a:effectLst/>
                <a:latin typeface="Arial" panose="020B0604020202020204" pitchFamily="34" charset="0"/>
              </a:rPr>
              <a:t>La convivencia es la coexistencia física y pacífica entre individuos o grupos que deben compartir un espacio. Se trata entonces de la vida en común y de la armonía que se busca en la relación de personas que por alguna razón deben pasar mucho tiempo juntas.</a:t>
            </a:r>
          </a:p>
          <a:p>
            <a:pPr marL="0" indent="0" algn="l">
              <a:buNone/>
            </a:pPr>
            <a:r>
              <a:rPr lang="es-MX" i="0" dirty="0">
                <a:solidFill>
                  <a:srgbClr val="000000"/>
                </a:solidFill>
                <a:effectLst/>
                <a:latin typeface="Arial" panose="020B0604020202020204" pitchFamily="34" charset="0"/>
              </a:rPr>
              <a:t>La etimología del término remite al latín, el prefijo ‘</a:t>
            </a:r>
            <a:r>
              <a:rPr lang="es-MX" i="1" dirty="0">
                <a:solidFill>
                  <a:srgbClr val="000000"/>
                </a:solidFill>
                <a:effectLst/>
                <a:latin typeface="Arial" panose="020B0604020202020204" pitchFamily="34" charset="0"/>
              </a:rPr>
              <a:t>con</a:t>
            </a:r>
            <a:r>
              <a:rPr lang="es-MX" i="0" dirty="0">
                <a:solidFill>
                  <a:srgbClr val="000000"/>
                </a:solidFill>
                <a:effectLst/>
                <a:latin typeface="Arial" panose="020B0604020202020204" pitchFamily="34" charset="0"/>
              </a:rPr>
              <a:t>’ y la palabra ‘</a:t>
            </a:r>
            <a:r>
              <a:rPr lang="es-MX" i="1" dirty="0">
                <a:solidFill>
                  <a:srgbClr val="000000"/>
                </a:solidFill>
                <a:effectLst/>
                <a:latin typeface="Arial" panose="020B0604020202020204" pitchFamily="34" charset="0"/>
              </a:rPr>
              <a:t>vivencia</a:t>
            </a:r>
            <a:r>
              <a:rPr lang="es-MX" i="0" dirty="0">
                <a:solidFill>
                  <a:srgbClr val="000000"/>
                </a:solidFill>
                <a:effectLst/>
                <a:latin typeface="Arial" panose="020B0604020202020204" pitchFamily="34" charset="0"/>
              </a:rPr>
              <a:t>’, que significa el acto de existir. Del mismo modo que </a:t>
            </a:r>
            <a:r>
              <a:rPr lang="es-MX" i="1" dirty="0">
                <a:solidFill>
                  <a:srgbClr val="000000"/>
                </a:solidFill>
                <a:effectLst/>
                <a:latin typeface="Arial" panose="020B0604020202020204" pitchFamily="34" charset="0"/>
              </a:rPr>
              <a:t>confundir</a:t>
            </a:r>
            <a:r>
              <a:rPr lang="es-MX" i="0" dirty="0">
                <a:solidFill>
                  <a:srgbClr val="000000"/>
                </a:solidFill>
                <a:effectLst/>
                <a:latin typeface="Arial" panose="020B0604020202020204" pitchFamily="34" charset="0"/>
              </a:rPr>
              <a:t> o </a:t>
            </a:r>
            <a:r>
              <a:rPr lang="es-MX" i="1" dirty="0">
                <a:solidFill>
                  <a:srgbClr val="000000"/>
                </a:solidFill>
                <a:effectLst/>
                <a:latin typeface="Arial" panose="020B0604020202020204" pitchFamily="34" charset="0"/>
              </a:rPr>
              <a:t>comparar</a:t>
            </a:r>
            <a:r>
              <a:rPr lang="es-MX" i="0" dirty="0">
                <a:solidFill>
                  <a:srgbClr val="000000"/>
                </a:solidFill>
                <a:effectLst/>
                <a:latin typeface="Arial" panose="020B0604020202020204" pitchFamily="34" charset="0"/>
              </a:rPr>
              <a:t> son palabras que presumen, al menos, la existencia de más de una entidad que ocupa el lugar de otra o tiene alguna clase de vínculo, para que exista convivencia se necesita una pluralidad de personas.</a:t>
            </a:r>
          </a:p>
          <a:p>
            <a:pPr marL="0" indent="0">
              <a:buNone/>
            </a:pPr>
            <a:endParaRPr lang="es-CO" dirty="0"/>
          </a:p>
        </p:txBody>
      </p:sp>
    </p:spTree>
    <p:extLst>
      <p:ext uri="{BB962C8B-B14F-4D97-AF65-F5344CB8AC3E}">
        <p14:creationId xmlns:p14="http://schemas.microsoft.com/office/powerpoint/2010/main" val="2162223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56E503A9-EFE6-40C0-B444-519383714B24}"/>
              </a:ext>
            </a:extLst>
          </p:cNvPr>
          <p:cNvSpPr>
            <a:spLocks noGrp="1"/>
          </p:cNvSpPr>
          <p:nvPr>
            <p:ph type="body" sz="half" idx="2"/>
          </p:nvPr>
        </p:nvSpPr>
        <p:spPr/>
        <p:txBody>
          <a:bodyPr>
            <a:normAutofit/>
          </a:bodyPr>
          <a:lstStyle/>
          <a:p>
            <a:r>
              <a:rPr lang="es-MX" sz="2000" i="0" dirty="0">
                <a:solidFill>
                  <a:schemeClr val="bg1"/>
                </a:solidFill>
                <a:effectLst/>
                <a:latin typeface="Arial" panose="020B0604020202020204" pitchFamily="34" charset="0"/>
              </a:rPr>
              <a:t>La psicología se encarga de determinar los trastornos de la convivencia que pueden tener los individuos y ayuda a solucionarlos, tratando de interpretar si hay alguna causa interna que lleve a esa situación.</a:t>
            </a:r>
            <a:endParaRPr lang="es-CO" sz="2000" dirty="0">
              <a:solidFill>
                <a:schemeClr val="bg1"/>
              </a:solidFill>
            </a:endParaRPr>
          </a:p>
        </p:txBody>
      </p:sp>
      <p:pic>
        <p:nvPicPr>
          <p:cNvPr id="4098" name="Picture 2" descr="La Convivencia Escolar es corresponsabilidad de todos/as | Escuela Canaria">
            <a:extLst>
              <a:ext uri="{FF2B5EF4-FFF2-40B4-BE49-F238E27FC236}">
                <a16:creationId xmlns:a16="http://schemas.microsoft.com/office/drawing/2014/main" id="{100B7677-5A33-40C8-B7B7-14B40AB2C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175" y="1195713"/>
            <a:ext cx="4567825" cy="470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159331"/>
      </p:ext>
    </p:extLst>
  </p:cSld>
  <p:clrMapOvr>
    <a:masterClrMapping/>
  </p:clrMapOvr>
</p:sld>
</file>

<file path=ppt/theme/theme1.xml><?xml version="1.0" encoding="utf-8"?>
<a:theme xmlns:a="http://schemas.openxmlformats.org/drawingml/2006/main" name="Distintivo">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TM10001106[[fn=Distintivo]]</Template>
  <TotalTime>408</TotalTime>
  <Words>1870</Words>
  <Application>Microsoft Office PowerPoint</Application>
  <PresentationFormat>Panorámica</PresentationFormat>
  <Paragraphs>98</Paragraphs>
  <Slides>27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Arial</vt:lpstr>
      <vt:lpstr>Arial</vt:lpstr>
      <vt:lpstr>Gill Sans MT</vt:lpstr>
      <vt:lpstr>Impact</vt:lpstr>
      <vt:lpstr>Nunito</vt:lpstr>
      <vt:lpstr>Open Sans</vt:lpstr>
      <vt:lpstr>Roboto</vt:lpstr>
      <vt:lpstr>Distintivo</vt:lpstr>
      <vt:lpstr> Ser con otros</vt:lpstr>
      <vt:lpstr>Integrantes del equipo</vt:lpstr>
      <vt:lpstr> temas a tratar</vt:lpstr>
      <vt:lpstr>Pluralismo </vt:lpstr>
      <vt:lpstr>Presentación de PowerPoint</vt:lpstr>
      <vt:lpstr>Comunicación </vt:lpstr>
      <vt:lpstr>Presentación de PowerPoint</vt:lpstr>
      <vt:lpstr>Convivencia</vt:lpstr>
      <vt:lpstr>Presentación de PowerPoint</vt:lpstr>
      <vt:lpstr>Participación</vt:lpstr>
      <vt:lpstr>Presentación de PowerPoint</vt:lpstr>
      <vt:lpstr>Solidaridad</vt:lpstr>
      <vt:lpstr>Presentación de PowerPoint</vt:lpstr>
      <vt:lpstr>Servicio</vt:lpstr>
      <vt:lpstr>Presentación de PowerPoint</vt:lpstr>
      <vt:lpstr>Civismo</vt:lpstr>
      <vt:lpstr>Presentación de PowerPoint</vt:lpstr>
      <vt:lpstr>Perdón</vt:lpstr>
      <vt:lpstr>Presentación de PowerPoint</vt:lpstr>
      <vt:lpstr>Reconciliación</vt:lpstr>
      <vt:lpstr>Presentación de PowerPoint</vt:lpstr>
      <vt:lpstr>Justicia</vt:lpstr>
      <vt:lpstr>Tipos de justicia</vt:lpstr>
      <vt:lpstr>Discriminación</vt:lpstr>
      <vt:lpstr>Presentación de PowerPoint</vt:lpstr>
      <vt:lpstr>Abuso e indiferencia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 con otros</dc:title>
  <dc:creator>Santiago  Arias Mosquera</dc:creator>
  <cp:lastModifiedBy>Santiago  Arias Mosquera</cp:lastModifiedBy>
  <cp:revision>15</cp:revision>
  <dcterms:created xsi:type="dcterms:W3CDTF">2021-06-21T00:52:55Z</dcterms:created>
  <dcterms:modified xsi:type="dcterms:W3CDTF">2021-06-21T21:02:29Z</dcterms:modified>
</cp:coreProperties>
</file>