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147472356" r:id="rId5"/>
    <p:sldId id="2147472363" r:id="rId6"/>
    <p:sldId id="2147472361" r:id="rId7"/>
    <p:sldId id="2147472359" r:id="rId8"/>
    <p:sldId id="2147472362" r:id="rId9"/>
    <p:sldId id="2147472357" r:id="rId10"/>
    <p:sldId id="2147472360" r:id="rId11"/>
    <p:sldId id="2147472364" r:id="rId12"/>
    <p:sldId id="21474723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EB168-3249-A280-715F-772A6926355C}" v="355" dt="2024-09-30T15:57:34.903"/>
    <p1510:client id="{0DAEC086-A0FD-001B-991E-9412D258045C}" v="73" dt="2024-09-30T17:57:59.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ova, Alex" userId="S::acordova@deloitte.com::541c61f6-3ce5-4560-93e4-663ab45e1daa" providerId="AD" clId="Web-{84E4573D-D501-6280-C8C1-6896306477AB}"/>
    <pc:docChg chg="delSld modSld">
      <pc:chgData name="Cordova, Alex" userId="S::acordova@deloitte.com::541c61f6-3ce5-4560-93e4-663ab45e1daa" providerId="AD" clId="Web-{84E4573D-D501-6280-C8C1-6896306477AB}" dt="2024-09-27T17:06:33.886" v="846" actId="1076"/>
      <pc:docMkLst>
        <pc:docMk/>
      </pc:docMkLst>
      <pc:sldChg chg="modSp">
        <pc:chgData name="Cordova, Alex" userId="S::acordova@deloitte.com::541c61f6-3ce5-4560-93e4-663ab45e1daa" providerId="AD" clId="Web-{84E4573D-D501-6280-C8C1-6896306477AB}" dt="2024-09-27T16:56:21.462" v="807"/>
        <pc:sldMkLst>
          <pc:docMk/>
          <pc:sldMk cId="4210492724" sldId="2147472356"/>
        </pc:sldMkLst>
        <pc:graphicFrameChg chg="mod modGraphic">
          <ac:chgData name="Cordova, Alex" userId="S::acordova@deloitte.com::541c61f6-3ce5-4560-93e4-663ab45e1daa" providerId="AD" clId="Web-{84E4573D-D501-6280-C8C1-6896306477AB}" dt="2024-09-27T16:56:21.462" v="807"/>
          <ac:graphicFrameMkLst>
            <pc:docMk/>
            <pc:sldMk cId="4210492724" sldId="2147472356"/>
            <ac:graphicFrameMk id="23" creationId="{7E8D589F-81F7-4213-87F0-E9771C3F59E4}"/>
          </ac:graphicFrameMkLst>
        </pc:graphicFrameChg>
      </pc:sldChg>
      <pc:sldChg chg="modSp">
        <pc:chgData name="Cordova, Alex" userId="S::acordova@deloitte.com::541c61f6-3ce5-4560-93e4-663ab45e1daa" providerId="AD" clId="Web-{84E4573D-D501-6280-C8C1-6896306477AB}" dt="2024-09-27T16:01:47.305" v="629"/>
        <pc:sldMkLst>
          <pc:docMk/>
          <pc:sldMk cId="3772890646" sldId="2147472357"/>
        </pc:sldMkLst>
        <pc:graphicFrameChg chg="mod modGraphic">
          <ac:chgData name="Cordova, Alex" userId="S::acordova@deloitte.com::541c61f6-3ce5-4560-93e4-663ab45e1daa" providerId="AD" clId="Web-{84E4573D-D501-6280-C8C1-6896306477AB}" dt="2024-09-27T16:01:47.305" v="629"/>
          <ac:graphicFrameMkLst>
            <pc:docMk/>
            <pc:sldMk cId="3772890646" sldId="2147472357"/>
            <ac:graphicFrameMk id="3" creationId="{29ACB3A9-09FF-4F03-7964-F53CA4FE0495}"/>
          </ac:graphicFrameMkLst>
        </pc:graphicFrameChg>
      </pc:sldChg>
      <pc:sldChg chg="modSp">
        <pc:chgData name="Cordova, Alex" userId="S::acordova@deloitte.com::541c61f6-3ce5-4560-93e4-663ab45e1daa" providerId="AD" clId="Web-{84E4573D-D501-6280-C8C1-6896306477AB}" dt="2024-09-27T17:06:33.886" v="846" actId="1076"/>
        <pc:sldMkLst>
          <pc:docMk/>
          <pc:sldMk cId="583839146" sldId="2147472361"/>
        </pc:sldMkLst>
        <pc:graphicFrameChg chg="mod modGraphic">
          <ac:chgData name="Cordova, Alex" userId="S::acordova@deloitte.com::541c61f6-3ce5-4560-93e4-663ab45e1daa" providerId="AD" clId="Web-{84E4573D-D501-6280-C8C1-6896306477AB}" dt="2024-09-27T17:06:33.886" v="846" actId="1076"/>
          <ac:graphicFrameMkLst>
            <pc:docMk/>
            <pc:sldMk cId="583839146" sldId="2147472361"/>
            <ac:graphicFrameMk id="5" creationId="{ABADE456-23DE-9E89-A48F-CD9F2DDF81C0}"/>
          </ac:graphicFrameMkLst>
        </pc:graphicFrameChg>
      </pc:sldChg>
      <pc:sldChg chg="modSp">
        <pc:chgData name="Cordova, Alex" userId="S::acordova@deloitte.com::541c61f6-3ce5-4560-93e4-663ab45e1daa" providerId="AD" clId="Web-{84E4573D-D501-6280-C8C1-6896306477AB}" dt="2024-09-27T16:55:33.321" v="776" actId="1076"/>
        <pc:sldMkLst>
          <pc:docMk/>
          <pc:sldMk cId="2919283636" sldId="2147472363"/>
        </pc:sldMkLst>
        <pc:graphicFrameChg chg="mod modGraphic">
          <ac:chgData name="Cordova, Alex" userId="S::acordova@deloitte.com::541c61f6-3ce5-4560-93e4-663ab45e1daa" providerId="AD" clId="Web-{84E4573D-D501-6280-C8C1-6896306477AB}" dt="2024-09-27T16:55:33.321" v="776" actId="1076"/>
          <ac:graphicFrameMkLst>
            <pc:docMk/>
            <pc:sldMk cId="2919283636" sldId="2147472363"/>
            <ac:graphicFrameMk id="3" creationId="{91994CCD-0FC0-B950-60E5-37256BF64FEC}"/>
          </ac:graphicFrameMkLst>
        </pc:graphicFrameChg>
      </pc:sldChg>
      <pc:sldChg chg="del">
        <pc:chgData name="Cordova, Alex" userId="S::acordova@deloitte.com::541c61f6-3ce5-4560-93e4-663ab45e1daa" providerId="AD" clId="Web-{84E4573D-D501-6280-C8C1-6896306477AB}" dt="2024-09-27T16:54:00.274" v="763"/>
        <pc:sldMkLst>
          <pc:docMk/>
          <pc:sldMk cId="104062522" sldId="2147472365"/>
        </pc:sldMkLst>
      </pc:sldChg>
    </pc:docChg>
  </pc:docChgLst>
  <pc:docChgLst>
    <pc:chgData name="Vijayaraghavan, Shalini" userId="S::svijayaraghavan@deloitte.com::d471f929-d7f2-4184-ab65-07834ad9871a" providerId="AD" clId="Web-{44072549-EA22-54F6-14F1-BA8199FE0B7A}"/>
    <pc:docChg chg="modSld">
      <pc:chgData name="Vijayaraghavan, Shalini" userId="S::svijayaraghavan@deloitte.com::d471f929-d7f2-4184-ab65-07834ad9871a" providerId="AD" clId="Web-{44072549-EA22-54F6-14F1-BA8199FE0B7A}" dt="2024-09-18T18:57:35.782" v="8" actId="20577"/>
      <pc:docMkLst>
        <pc:docMk/>
      </pc:docMkLst>
      <pc:sldChg chg="modSp">
        <pc:chgData name="Vijayaraghavan, Shalini" userId="S::svijayaraghavan@deloitte.com::d471f929-d7f2-4184-ab65-07834ad9871a" providerId="AD" clId="Web-{44072549-EA22-54F6-14F1-BA8199FE0B7A}" dt="2024-09-18T18:57:35.782" v="8" actId="20577"/>
        <pc:sldMkLst>
          <pc:docMk/>
          <pc:sldMk cId="4210492724" sldId="2147472356"/>
        </pc:sldMkLst>
        <pc:spChg chg="mod">
          <ac:chgData name="Vijayaraghavan, Shalini" userId="S::svijayaraghavan@deloitte.com::d471f929-d7f2-4184-ab65-07834ad9871a" providerId="AD" clId="Web-{44072549-EA22-54F6-14F1-BA8199FE0B7A}" dt="2024-09-18T18:57:35.782" v="8" actId="20577"/>
          <ac:spMkLst>
            <pc:docMk/>
            <pc:sldMk cId="4210492724" sldId="2147472356"/>
            <ac:spMk id="9" creationId="{588F215C-10A4-486A-A5A7-B7B0BF7B2FE7}"/>
          </ac:spMkLst>
        </pc:spChg>
      </pc:sldChg>
    </pc:docChg>
  </pc:docChgLst>
  <pc:docChgLst>
    <pc:chgData name="Cordova, Alex" userId="S::acordova@deloitte.com::541c61f6-3ce5-4560-93e4-663ab45e1daa" providerId="AD" clId="Web-{0D8EB168-3249-A280-715F-772A6926355C}"/>
    <pc:docChg chg="modSld">
      <pc:chgData name="Cordova, Alex" userId="S::acordova@deloitte.com::541c61f6-3ce5-4560-93e4-663ab45e1daa" providerId="AD" clId="Web-{0D8EB168-3249-A280-715F-772A6926355C}" dt="2024-09-30T15:45:22.520" v="326"/>
      <pc:docMkLst>
        <pc:docMk/>
      </pc:docMkLst>
      <pc:sldChg chg="modSp">
        <pc:chgData name="Cordova, Alex" userId="S::acordova@deloitte.com::541c61f6-3ce5-4560-93e4-663ab45e1daa" providerId="AD" clId="Web-{0D8EB168-3249-A280-715F-772A6926355C}" dt="2024-09-30T13:13:15.859" v="7"/>
        <pc:sldMkLst>
          <pc:docMk/>
          <pc:sldMk cId="4210492724" sldId="2147472356"/>
        </pc:sldMkLst>
        <pc:graphicFrameChg chg="mod modGraphic">
          <ac:chgData name="Cordova, Alex" userId="S::acordova@deloitte.com::541c61f6-3ce5-4560-93e4-663ab45e1daa" providerId="AD" clId="Web-{0D8EB168-3249-A280-715F-772A6926355C}" dt="2024-09-30T13:13:15.859" v="7"/>
          <ac:graphicFrameMkLst>
            <pc:docMk/>
            <pc:sldMk cId="4210492724" sldId="2147472356"/>
            <ac:graphicFrameMk id="23" creationId="{7E8D589F-81F7-4213-87F0-E9771C3F59E4}"/>
          </ac:graphicFrameMkLst>
        </pc:graphicFrameChg>
      </pc:sldChg>
      <pc:sldChg chg="modSp">
        <pc:chgData name="Cordova, Alex" userId="S::acordova@deloitte.com::541c61f6-3ce5-4560-93e4-663ab45e1daa" providerId="AD" clId="Web-{0D8EB168-3249-A280-715F-772A6926355C}" dt="2024-09-30T13:42:10.888" v="83" actId="1076"/>
        <pc:sldMkLst>
          <pc:docMk/>
          <pc:sldMk cId="3772890646" sldId="2147472357"/>
        </pc:sldMkLst>
        <pc:graphicFrameChg chg="mod modGraphic">
          <ac:chgData name="Cordova, Alex" userId="S::acordova@deloitte.com::541c61f6-3ce5-4560-93e4-663ab45e1daa" providerId="AD" clId="Web-{0D8EB168-3249-A280-715F-772A6926355C}" dt="2024-09-30T13:42:10.888" v="83" actId="1076"/>
          <ac:graphicFrameMkLst>
            <pc:docMk/>
            <pc:sldMk cId="3772890646" sldId="2147472357"/>
            <ac:graphicFrameMk id="3" creationId="{29ACB3A9-09FF-4F03-7964-F53CA4FE0495}"/>
          </ac:graphicFrameMkLst>
        </pc:graphicFrameChg>
      </pc:sldChg>
      <pc:sldChg chg="modSp">
        <pc:chgData name="Cordova, Alex" userId="S::acordova@deloitte.com::541c61f6-3ce5-4560-93e4-663ab45e1daa" providerId="AD" clId="Web-{0D8EB168-3249-A280-715F-772A6926355C}" dt="2024-09-30T15:02:06.486" v="222"/>
        <pc:sldMkLst>
          <pc:docMk/>
          <pc:sldMk cId="1463600403" sldId="2147472359"/>
        </pc:sldMkLst>
        <pc:graphicFrameChg chg="mod modGraphic">
          <ac:chgData name="Cordova, Alex" userId="S::acordova@deloitte.com::541c61f6-3ce5-4560-93e4-663ab45e1daa" providerId="AD" clId="Web-{0D8EB168-3249-A280-715F-772A6926355C}" dt="2024-09-30T15:02:06.486" v="222"/>
          <ac:graphicFrameMkLst>
            <pc:docMk/>
            <pc:sldMk cId="1463600403" sldId="2147472359"/>
            <ac:graphicFrameMk id="9" creationId="{F8DDB2B7-15B3-7107-10E4-9D5347B92B9B}"/>
          </ac:graphicFrameMkLst>
        </pc:graphicFrameChg>
      </pc:sldChg>
      <pc:sldChg chg="modSp">
        <pc:chgData name="Cordova, Alex" userId="S::acordova@deloitte.com::541c61f6-3ce5-4560-93e4-663ab45e1daa" providerId="AD" clId="Web-{0D8EB168-3249-A280-715F-772A6926355C}" dt="2024-09-30T13:46:58.411" v="114" actId="1076"/>
        <pc:sldMkLst>
          <pc:docMk/>
          <pc:sldMk cId="2736936444" sldId="2147472360"/>
        </pc:sldMkLst>
        <pc:graphicFrameChg chg="mod modGraphic">
          <ac:chgData name="Cordova, Alex" userId="S::acordova@deloitte.com::541c61f6-3ce5-4560-93e4-663ab45e1daa" providerId="AD" clId="Web-{0D8EB168-3249-A280-715F-772A6926355C}" dt="2024-09-30T13:46:58.411" v="114" actId="1076"/>
          <ac:graphicFrameMkLst>
            <pc:docMk/>
            <pc:sldMk cId="2736936444" sldId="2147472360"/>
            <ac:graphicFrameMk id="3" creationId="{312CB84F-AADA-EB3F-603E-418046DCA22B}"/>
          </ac:graphicFrameMkLst>
        </pc:graphicFrameChg>
      </pc:sldChg>
      <pc:sldChg chg="modSp">
        <pc:chgData name="Cordova, Alex" userId="S::acordova@deloitte.com::541c61f6-3ce5-4560-93e4-663ab45e1daa" providerId="AD" clId="Web-{0D8EB168-3249-A280-715F-772A6926355C}" dt="2024-09-30T13:30:36.698" v="43"/>
        <pc:sldMkLst>
          <pc:docMk/>
          <pc:sldMk cId="3679689928" sldId="2147472362"/>
        </pc:sldMkLst>
        <pc:graphicFrameChg chg="mod modGraphic">
          <ac:chgData name="Cordova, Alex" userId="S::acordova@deloitte.com::541c61f6-3ce5-4560-93e4-663ab45e1daa" providerId="AD" clId="Web-{0D8EB168-3249-A280-715F-772A6926355C}" dt="2024-09-30T13:30:36.698" v="43"/>
          <ac:graphicFrameMkLst>
            <pc:docMk/>
            <pc:sldMk cId="3679689928" sldId="2147472362"/>
            <ac:graphicFrameMk id="8" creationId="{ABF05C95-4FC8-A219-4F41-D5FF5A2A4F3A}"/>
          </ac:graphicFrameMkLst>
        </pc:graphicFrameChg>
      </pc:sldChg>
      <pc:sldChg chg="modSp">
        <pc:chgData name="Cordova, Alex" userId="S::acordova@deloitte.com::541c61f6-3ce5-4560-93e4-663ab45e1daa" providerId="AD" clId="Web-{0D8EB168-3249-A280-715F-772A6926355C}" dt="2024-09-30T13:50:25.948" v="169" actId="1076"/>
        <pc:sldMkLst>
          <pc:docMk/>
          <pc:sldMk cId="3062567365" sldId="2147472364"/>
        </pc:sldMkLst>
        <pc:graphicFrameChg chg="mod modGraphic">
          <ac:chgData name="Cordova, Alex" userId="S::acordova@deloitte.com::541c61f6-3ce5-4560-93e4-663ab45e1daa" providerId="AD" clId="Web-{0D8EB168-3249-A280-715F-772A6926355C}" dt="2024-09-30T13:50:25.948" v="169" actId="1076"/>
          <ac:graphicFrameMkLst>
            <pc:docMk/>
            <pc:sldMk cId="3062567365" sldId="2147472364"/>
            <ac:graphicFrameMk id="3" creationId="{CFBBE7BB-E8C6-E4B1-5858-EA7370FFE2A4}"/>
          </ac:graphicFrameMkLst>
        </pc:graphicFrameChg>
      </pc:sldChg>
      <pc:sldChg chg="modSp">
        <pc:chgData name="Cordova, Alex" userId="S::acordova@deloitte.com::541c61f6-3ce5-4560-93e4-663ab45e1daa" providerId="AD" clId="Web-{0D8EB168-3249-A280-715F-772A6926355C}" dt="2024-09-30T15:45:22.520" v="326"/>
        <pc:sldMkLst>
          <pc:docMk/>
          <pc:sldMk cId="2609864945" sldId="2147472366"/>
        </pc:sldMkLst>
        <pc:graphicFrameChg chg="mod modGraphic">
          <ac:chgData name="Cordova, Alex" userId="S::acordova@deloitte.com::541c61f6-3ce5-4560-93e4-663ab45e1daa" providerId="AD" clId="Web-{0D8EB168-3249-A280-715F-772A6926355C}" dt="2024-09-30T15:45:22.520" v="326"/>
          <ac:graphicFrameMkLst>
            <pc:docMk/>
            <pc:sldMk cId="2609864945" sldId="2147472366"/>
            <ac:graphicFrameMk id="3" creationId="{2503E52E-7543-0CD6-CB6A-31303D7BA690}"/>
          </ac:graphicFrameMkLst>
        </pc:graphicFrameChg>
      </pc:sldChg>
    </pc:docChg>
  </pc:docChgLst>
  <pc:docChgLst>
    <pc:chgData name="Vijayaraghavan, Shalini" userId="S::svijayaraghavan@deloitte.com::d471f929-d7f2-4184-ab65-07834ad9871a" providerId="AD" clId="Web-{0DAEC086-A0FD-001B-991E-9412D258045C}"/>
    <pc:docChg chg="modSld">
      <pc:chgData name="Vijayaraghavan, Shalini" userId="S::svijayaraghavan@deloitte.com::d471f929-d7f2-4184-ab65-07834ad9871a" providerId="AD" clId="Web-{0DAEC086-A0FD-001B-991E-9412D258045C}" dt="2024-09-30T17:57:47.784" v="65"/>
      <pc:docMkLst>
        <pc:docMk/>
      </pc:docMkLst>
      <pc:sldChg chg="modSp">
        <pc:chgData name="Vijayaraghavan, Shalini" userId="S::svijayaraghavan@deloitte.com::d471f929-d7f2-4184-ab65-07834ad9871a" providerId="AD" clId="Web-{0DAEC086-A0FD-001B-991E-9412D258045C}" dt="2024-09-30T17:57:47.784" v="65"/>
        <pc:sldMkLst>
          <pc:docMk/>
          <pc:sldMk cId="2609864945" sldId="2147472366"/>
        </pc:sldMkLst>
        <pc:graphicFrameChg chg="mod modGraphic">
          <ac:chgData name="Vijayaraghavan, Shalini" userId="S::svijayaraghavan@deloitte.com::d471f929-d7f2-4184-ab65-07834ad9871a" providerId="AD" clId="Web-{0DAEC086-A0FD-001B-991E-9412D258045C}" dt="2024-09-30T17:57:47.784" v="65"/>
          <ac:graphicFrameMkLst>
            <pc:docMk/>
            <pc:sldMk cId="2609864945" sldId="2147472366"/>
            <ac:graphicFrameMk id="3" creationId="{2503E52E-7543-0CD6-CB6A-31303D7BA690}"/>
          </ac:graphicFrameMkLst>
        </pc:graphicFrameChg>
      </pc:sldChg>
    </pc:docChg>
  </pc:docChgLst>
  <pc:docChgLst>
    <pc:chgData name="Cordova, Alex" userId="S::acordova@deloitte.com::541c61f6-3ce5-4560-93e4-663ab45e1daa" providerId="AD" clId="Web-{E32AC6CB-2DBB-722F-834B-B263B5871161}"/>
    <pc:docChg chg="addSld delSld modSld">
      <pc:chgData name="Cordova, Alex" userId="S::acordova@deloitte.com::541c61f6-3ce5-4560-93e4-663ab45e1daa" providerId="AD" clId="Web-{E32AC6CB-2DBB-722F-834B-B263B5871161}" dt="2024-09-17T18:28:14.529" v="45"/>
      <pc:docMkLst>
        <pc:docMk/>
      </pc:docMkLst>
      <pc:sldChg chg="addSp delSp modSp">
        <pc:chgData name="Cordova, Alex" userId="S::acordova@deloitte.com::541c61f6-3ce5-4560-93e4-663ab45e1daa" providerId="AD" clId="Web-{E32AC6CB-2DBB-722F-834B-B263B5871161}" dt="2024-09-17T18:25:00.929" v="2"/>
        <pc:sldMkLst>
          <pc:docMk/>
          <pc:sldMk cId="3772890646" sldId="2147472357"/>
        </pc:sldMkLst>
        <pc:graphicFrameChg chg="add mod">
          <ac:chgData name="Cordova, Alex" userId="S::acordova@deloitte.com::541c61f6-3ce5-4560-93e4-663ab45e1daa" providerId="AD" clId="Web-{E32AC6CB-2DBB-722F-834B-B263B5871161}" dt="2024-09-17T18:25:00.929" v="2"/>
          <ac:graphicFrameMkLst>
            <pc:docMk/>
            <pc:sldMk cId="3772890646" sldId="2147472357"/>
            <ac:graphicFrameMk id="3" creationId="{29ACB3A9-09FF-4F03-7964-F53CA4FE0495}"/>
          </ac:graphicFrameMkLst>
        </pc:graphicFrameChg>
        <pc:graphicFrameChg chg="del">
          <ac:chgData name="Cordova, Alex" userId="S::acordova@deloitte.com::541c61f6-3ce5-4560-93e4-663ab45e1daa" providerId="AD" clId="Web-{E32AC6CB-2DBB-722F-834B-B263B5871161}" dt="2024-09-17T18:24:49.929" v="0"/>
          <ac:graphicFrameMkLst>
            <pc:docMk/>
            <pc:sldMk cId="3772890646" sldId="2147472357"/>
            <ac:graphicFrameMk id="5" creationId="{65E36840-58D7-D8A2-F9E8-23ED4F95C921}"/>
          </ac:graphicFrameMkLst>
        </pc:graphicFrameChg>
      </pc:sldChg>
      <pc:sldChg chg="addSp modSp del">
        <pc:chgData name="Cordova, Alex" userId="S::acordova@deloitte.com::541c61f6-3ce5-4560-93e4-663ab45e1daa" providerId="AD" clId="Web-{E32AC6CB-2DBB-722F-834B-B263B5871161}" dt="2024-09-17T18:25:11.086" v="3"/>
        <pc:sldMkLst>
          <pc:docMk/>
          <pc:sldMk cId="2127887458" sldId="2147472358"/>
        </pc:sldMkLst>
        <pc:graphicFrameChg chg="add mod">
          <ac:chgData name="Cordova, Alex" userId="S::acordova@deloitte.com::541c61f6-3ce5-4560-93e4-663ab45e1daa" providerId="AD" clId="Web-{E32AC6CB-2DBB-722F-834B-B263B5871161}" dt="2024-09-17T18:24:53.914" v="1"/>
          <ac:graphicFrameMkLst>
            <pc:docMk/>
            <pc:sldMk cId="2127887458" sldId="2147472358"/>
            <ac:graphicFrameMk id="5" creationId="{E6BD9D5E-22EF-E1A4-85B6-507A3BBC81AA}"/>
          </ac:graphicFrameMkLst>
        </pc:graphicFrameChg>
      </pc:sldChg>
      <pc:sldChg chg="modSp">
        <pc:chgData name="Cordova, Alex" userId="S::acordova@deloitte.com::541c61f6-3ce5-4560-93e4-663ab45e1daa" providerId="AD" clId="Web-{E32AC6CB-2DBB-722F-834B-B263B5871161}" dt="2024-09-17T18:26:29.885" v="9"/>
        <pc:sldMkLst>
          <pc:docMk/>
          <pc:sldMk cId="1463600403" sldId="2147472359"/>
        </pc:sldMkLst>
        <pc:graphicFrameChg chg="modGraphic">
          <ac:chgData name="Cordova, Alex" userId="S::acordova@deloitte.com::541c61f6-3ce5-4560-93e4-663ab45e1daa" providerId="AD" clId="Web-{E32AC6CB-2DBB-722F-834B-B263B5871161}" dt="2024-09-17T18:26:29.885" v="9"/>
          <ac:graphicFrameMkLst>
            <pc:docMk/>
            <pc:sldMk cId="1463600403" sldId="2147472359"/>
            <ac:graphicFrameMk id="9" creationId="{F8DDB2B7-15B3-7107-10E4-9D5347B92B9B}"/>
          </ac:graphicFrameMkLst>
        </pc:graphicFrameChg>
      </pc:sldChg>
      <pc:sldChg chg="delSp new">
        <pc:chgData name="Cordova, Alex" userId="S::acordova@deloitte.com::541c61f6-3ce5-4560-93e4-663ab45e1daa" providerId="AD" clId="Web-{E32AC6CB-2DBB-722F-834B-B263B5871161}" dt="2024-09-17T18:27:20.965" v="11"/>
        <pc:sldMkLst>
          <pc:docMk/>
          <pc:sldMk cId="2736936444" sldId="2147472360"/>
        </pc:sldMkLst>
        <pc:spChg chg="del">
          <ac:chgData name="Cordova, Alex" userId="S::acordova@deloitte.com::541c61f6-3ce5-4560-93e4-663ab45e1daa" providerId="AD" clId="Web-{E32AC6CB-2DBB-722F-834B-B263B5871161}" dt="2024-09-17T18:27:18.058" v="10"/>
          <ac:spMkLst>
            <pc:docMk/>
            <pc:sldMk cId="2736936444" sldId="2147472360"/>
            <ac:spMk id="2" creationId="{9512ADCE-341A-BADE-5037-361C2F8A0BF8}"/>
          </ac:spMkLst>
        </pc:spChg>
        <pc:spChg chg="del">
          <ac:chgData name="Cordova, Alex" userId="S::acordova@deloitte.com::541c61f6-3ce5-4560-93e4-663ab45e1daa" providerId="AD" clId="Web-{E32AC6CB-2DBB-722F-834B-B263B5871161}" dt="2024-09-17T18:27:20.965" v="11"/>
          <ac:spMkLst>
            <pc:docMk/>
            <pc:sldMk cId="2736936444" sldId="2147472360"/>
            <ac:spMk id="3" creationId="{FA4C63C4-B23D-4673-9A3E-859DE70AE6F0}"/>
          </ac:spMkLst>
        </pc:spChg>
      </pc:sldChg>
      <pc:sldChg chg="addSp delSp modSp new">
        <pc:chgData name="Cordova, Alex" userId="S::acordova@deloitte.com::541c61f6-3ce5-4560-93e4-663ab45e1daa" providerId="AD" clId="Web-{E32AC6CB-2DBB-722F-834B-B263B5871161}" dt="2024-09-17T18:28:14.529" v="45"/>
        <pc:sldMkLst>
          <pc:docMk/>
          <pc:sldMk cId="583839146" sldId="2147472361"/>
        </pc:sldMkLst>
        <pc:spChg chg="del">
          <ac:chgData name="Cordova, Alex" userId="S::acordova@deloitte.com::541c61f6-3ce5-4560-93e4-663ab45e1daa" providerId="AD" clId="Web-{E32AC6CB-2DBB-722F-834B-B263B5871161}" dt="2024-09-17T18:25:26.477" v="7"/>
          <ac:spMkLst>
            <pc:docMk/>
            <pc:sldMk cId="583839146" sldId="2147472361"/>
            <ac:spMk id="2" creationId="{0E0D15EB-8855-D692-7B29-51DA816AE7A7}"/>
          </ac:spMkLst>
        </pc:spChg>
        <pc:spChg chg="del">
          <ac:chgData name="Cordova, Alex" userId="S::acordova@deloitte.com::541c61f6-3ce5-4560-93e4-663ab45e1daa" providerId="AD" clId="Web-{E32AC6CB-2DBB-722F-834B-B263B5871161}" dt="2024-09-17T18:25:24.164" v="6"/>
          <ac:spMkLst>
            <pc:docMk/>
            <pc:sldMk cId="583839146" sldId="2147472361"/>
            <ac:spMk id="3" creationId="{85161230-550B-4A74-C9D4-BE407B74E944}"/>
          </ac:spMkLst>
        </pc:spChg>
        <pc:graphicFrameChg chg="add mod modGraphic">
          <ac:chgData name="Cordova, Alex" userId="S::acordova@deloitte.com::541c61f6-3ce5-4560-93e4-663ab45e1daa" providerId="AD" clId="Web-{E32AC6CB-2DBB-722F-834B-B263B5871161}" dt="2024-09-17T18:28:14.529" v="45"/>
          <ac:graphicFrameMkLst>
            <pc:docMk/>
            <pc:sldMk cId="583839146" sldId="2147472361"/>
            <ac:graphicFrameMk id="5" creationId="{ABADE456-23DE-9E89-A48F-CD9F2DDF81C0}"/>
          </ac:graphicFrameMkLst>
        </pc:graphicFrameChg>
      </pc:sldChg>
    </pc:docChg>
  </pc:docChgLst>
  <pc:docChgLst>
    <pc:chgData name="Cordova, Alex" userId="S::acordova@deloitte.com::541c61f6-3ce5-4560-93e4-663ab45e1daa" providerId="AD" clId="Web-{9530D761-839B-0BDF-222D-BEDD6FB6F01B}"/>
    <pc:docChg chg="addSld modSld">
      <pc:chgData name="Cordova, Alex" userId="S::acordova@deloitte.com::541c61f6-3ce5-4560-93e4-663ab45e1daa" providerId="AD" clId="Web-{9530D761-839B-0BDF-222D-BEDD6FB6F01B}" dt="2024-09-18T18:53:38.093" v="742"/>
      <pc:docMkLst>
        <pc:docMk/>
      </pc:docMkLst>
      <pc:sldChg chg="modSp modTransition">
        <pc:chgData name="Cordova, Alex" userId="S::acordova@deloitte.com::541c61f6-3ce5-4560-93e4-663ab45e1daa" providerId="AD" clId="Web-{9530D761-839B-0BDF-222D-BEDD6FB6F01B}" dt="2024-09-18T16:48:33.107" v="691"/>
        <pc:sldMkLst>
          <pc:docMk/>
          <pc:sldMk cId="4210492724" sldId="2147472356"/>
        </pc:sldMkLst>
        <pc:graphicFrameChg chg="mod modGraphic">
          <ac:chgData name="Cordova, Alex" userId="S::acordova@deloitte.com::541c61f6-3ce5-4560-93e4-663ab45e1daa" providerId="AD" clId="Web-{9530D761-839B-0BDF-222D-BEDD6FB6F01B}" dt="2024-09-18T15:02:48.666" v="140" actId="1076"/>
          <ac:graphicFrameMkLst>
            <pc:docMk/>
            <pc:sldMk cId="4210492724" sldId="2147472356"/>
            <ac:graphicFrameMk id="23" creationId="{7E8D589F-81F7-4213-87F0-E9771C3F59E4}"/>
          </ac:graphicFrameMkLst>
        </pc:graphicFrameChg>
      </pc:sldChg>
      <pc:sldChg chg="addSp delSp modSp modTransition">
        <pc:chgData name="Cordova, Alex" userId="S::acordova@deloitte.com::541c61f6-3ce5-4560-93e4-663ab45e1daa" providerId="AD" clId="Web-{9530D761-839B-0BDF-222D-BEDD6FB6F01B}" dt="2024-09-18T16:48:47.529" v="697"/>
        <pc:sldMkLst>
          <pc:docMk/>
          <pc:sldMk cId="3772890646" sldId="2147472357"/>
        </pc:sldMkLst>
        <pc:graphicFrameChg chg="mod modGraphic">
          <ac:chgData name="Cordova, Alex" userId="S::acordova@deloitte.com::541c61f6-3ce5-4560-93e4-663ab45e1daa" providerId="AD" clId="Web-{9530D761-839B-0BDF-222D-BEDD6FB6F01B}" dt="2024-09-18T16:27:05.548" v="688"/>
          <ac:graphicFrameMkLst>
            <pc:docMk/>
            <pc:sldMk cId="3772890646" sldId="2147472357"/>
            <ac:graphicFrameMk id="3" creationId="{29ACB3A9-09FF-4F03-7964-F53CA4FE0495}"/>
          </ac:graphicFrameMkLst>
        </pc:graphicFrameChg>
        <pc:graphicFrameChg chg="add del mod modGraphic">
          <ac:chgData name="Cordova, Alex" userId="S::acordova@deloitte.com::541c61f6-3ce5-4560-93e4-663ab45e1daa" providerId="AD" clId="Web-{9530D761-839B-0BDF-222D-BEDD6FB6F01B}" dt="2024-09-18T15:15:46.693" v="347"/>
          <ac:graphicFrameMkLst>
            <pc:docMk/>
            <pc:sldMk cId="3772890646" sldId="2147472357"/>
            <ac:graphicFrameMk id="4" creationId="{D1DFA1E3-6A57-66AA-F03D-6F04B42AB70F}"/>
          </ac:graphicFrameMkLst>
        </pc:graphicFrameChg>
      </pc:sldChg>
      <pc:sldChg chg="modSp modTransition">
        <pc:chgData name="Cordova, Alex" userId="S::acordova@deloitte.com::541c61f6-3ce5-4560-93e4-663ab45e1daa" providerId="AD" clId="Web-{9530D761-839B-0BDF-222D-BEDD6FB6F01B}" dt="2024-09-18T16:48:47.529" v="695"/>
        <pc:sldMkLst>
          <pc:docMk/>
          <pc:sldMk cId="1463600403" sldId="2147472359"/>
        </pc:sldMkLst>
        <pc:graphicFrameChg chg="mod modGraphic">
          <ac:chgData name="Cordova, Alex" userId="S::acordova@deloitte.com::541c61f6-3ce5-4560-93e4-663ab45e1daa" providerId="AD" clId="Web-{9530D761-839B-0BDF-222D-BEDD6FB6F01B}" dt="2024-09-18T15:16:21.772" v="368" actId="1076"/>
          <ac:graphicFrameMkLst>
            <pc:docMk/>
            <pc:sldMk cId="1463600403" sldId="2147472359"/>
            <ac:graphicFrameMk id="9" creationId="{F8DDB2B7-15B3-7107-10E4-9D5347B92B9B}"/>
          </ac:graphicFrameMkLst>
        </pc:graphicFrameChg>
      </pc:sldChg>
      <pc:sldChg chg="addSp modSp modTransition">
        <pc:chgData name="Cordova, Alex" userId="S::acordova@deloitte.com::541c61f6-3ce5-4560-93e4-663ab45e1daa" providerId="AD" clId="Web-{9530D761-839B-0BDF-222D-BEDD6FB6F01B}" dt="2024-09-18T16:48:47.529" v="698"/>
        <pc:sldMkLst>
          <pc:docMk/>
          <pc:sldMk cId="2736936444" sldId="2147472360"/>
        </pc:sldMkLst>
        <pc:graphicFrameChg chg="add mod modGraphic">
          <ac:chgData name="Cordova, Alex" userId="S::acordova@deloitte.com::541c61f6-3ce5-4560-93e4-663ab45e1daa" providerId="AD" clId="Web-{9530D761-839B-0BDF-222D-BEDD6FB6F01B}" dt="2024-09-18T16:26:50.739" v="684" actId="1076"/>
          <ac:graphicFrameMkLst>
            <pc:docMk/>
            <pc:sldMk cId="2736936444" sldId="2147472360"/>
            <ac:graphicFrameMk id="3" creationId="{312CB84F-AADA-EB3F-603E-418046DCA22B}"/>
          </ac:graphicFrameMkLst>
        </pc:graphicFrameChg>
      </pc:sldChg>
      <pc:sldChg chg="modSp modTransition">
        <pc:chgData name="Cordova, Alex" userId="S::acordova@deloitte.com::541c61f6-3ce5-4560-93e4-663ab45e1daa" providerId="AD" clId="Web-{9530D761-839B-0BDF-222D-BEDD6FB6F01B}" dt="2024-09-18T16:48:47.529" v="694"/>
        <pc:sldMkLst>
          <pc:docMk/>
          <pc:sldMk cId="583839146" sldId="2147472361"/>
        </pc:sldMkLst>
        <pc:graphicFrameChg chg="mod">
          <ac:chgData name="Cordova, Alex" userId="S::acordova@deloitte.com::541c61f6-3ce5-4560-93e4-663ab45e1daa" providerId="AD" clId="Web-{9530D761-839B-0BDF-222D-BEDD6FB6F01B}" dt="2024-09-18T15:02:59.994" v="141" actId="1076"/>
          <ac:graphicFrameMkLst>
            <pc:docMk/>
            <pc:sldMk cId="583839146" sldId="2147472361"/>
            <ac:graphicFrameMk id="5" creationId="{ABADE456-23DE-9E89-A48F-CD9F2DDF81C0}"/>
          </ac:graphicFrameMkLst>
        </pc:graphicFrameChg>
      </pc:sldChg>
      <pc:sldChg chg="addSp delSp modSp new modTransition">
        <pc:chgData name="Cordova, Alex" userId="S::acordova@deloitte.com::541c61f6-3ce5-4560-93e4-663ab45e1daa" providerId="AD" clId="Web-{9530D761-839B-0BDF-222D-BEDD6FB6F01B}" dt="2024-09-18T16:48:47.529" v="696"/>
        <pc:sldMkLst>
          <pc:docMk/>
          <pc:sldMk cId="3679689928" sldId="2147472362"/>
        </pc:sldMkLst>
        <pc:spChg chg="del">
          <ac:chgData name="Cordova, Alex" userId="S::acordova@deloitte.com::541c61f6-3ce5-4560-93e4-663ab45e1daa" providerId="AD" clId="Web-{9530D761-839B-0BDF-222D-BEDD6FB6F01B}" dt="2024-09-18T15:00:17.020" v="71"/>
          <ac:spMkLst>
            <pc:docMk/>
            <pc:sldMk cId="3679689928" sldId="2147472362"/>
            <ac:spMk id="2" creationId="{33CB609A-0A94-2CC8-B37E-B655B831CA7D}"/>
          </ac:spMkLst>
        </pc:spChg>
        <pc:spChg chg="del">
          <ac:chgData name="Cordova, Alex" userId="S::acordova@deloitte.com::541c61f6-3ce5-4560-93e4-663ab45e1daa" providerId="AD" clId="Web-{9530D761-839B-0BDF-222D-BEDD6FB6F01B}" dt="2024-09-18T15:00:16.098" v="70"/>
          <ac:spMkLst>
            <pc:docMk/>
            <pc:sldMk cId="3679689928" sldId="2147472362"/>
            <ac:spMk id="3" creationId="{50511BBB-97A7-1D1A-5949-4F4793D2E6E6}"/>
          </ac:spMkLst>
        </pc:spChg>
        <pc:graphicFrameChg chg="add del mod modGraphic">
          <ac:chgData name="Cordova, Alex" userId="S::acordova@deloitte.com::541c61f6-3ce5-4560-93e4-663ab45e1daa" providerId="AD" clId="Web-{9530D761-839B-0BDF-222D-BEDD6FB6F01B}" dt="2024-09-18T15:08:32.959" v="215"/>
          <ac:graphicFrameMkLst>
            <pc:docMk/>
            <pc:sldMk cId="3679689928" sldId="2147472362"/>
            <ac:graphicFrameMk id="5" creationId="{E14BF7D6-762B-0B9A-DA66-4C779F42EE30}"/>
          </ac:graphicFrameMkLst>
        </pc:graphicFrameChg>
        <pc:graphicFrameChg chg="add del mod modGraphic">
          <ac:chgData name="Cordova, Alex" userId="S::acordova@deloitte.com::541c61f6-3ce5-4560-93e4-663ab45e1daa" providerId="AD" clId="Web-{9530D761-839B-0BDF-222D-BEDD6FB6F01B}" dt="2024-09-18T15:08:23.146" v="212"/>
          <ac:graphicFrameMkLst>
            <pc:docMk/>
            <pc:sldMk cId="3679689928" sldId="2147472362"/>
            <ac:graphicFrameMk id="7" creationId="{37515593-E86A-8C2D-6664-036A7FB00D02}"/>
          </ac:graphicFrameMkLst>
        </pc:graphicFrameChg>
        <pc:graphicFrameChg chg="add mod modGraphic">
          <ac:chgData name="Cordova, Alex" userId="S::acordova@deloitte.com::541c61f6-3ce5-4560-93e4-663ab45e1daa" providerId="AD" clId="Web-{9530D761-839B-0BDF-222D-BEDD6FB6F01B}" dt="2024-09-18T15:15:26.661" v="336"/>
          <ac:graphicFrameMkLst>
            <pc:docMk/>
            <pc:sldMk cId="3679689928" sldId="2147472362"/>
            <ac:graphicFrameMk id="8" creationId="{ABF05C95-4FC8-A219-4F41-D5FF5A2A4F3A}"/>
          </ac:graphicFrameMkLst>
        </pc:graphicFrameChg>
      </pc:sldChg>
      <pc:sldChg chg="addSp modSp new modTransition">
        <pc:chgData name="Cordova, Alex" userId="S::acordova@deloitte.com::541c61f6-3ce5-4560-93e4-663ab45e1daa" providerId="AD" clId="Web-{9530D761-839B-0BDF-222D-BEDD6FB6F01B}" dt="2024-09-18T16:48:47.529" v="693"/>
        <pc:sldMkLst>
          <pc:docMk/>
          <pc:sldMk cId="2919283636" sldId="2147472363"/>
        </pc:sldMkLst>
        <pc:graphicFrameChg chg="add mod modGraphic">
          <ac:chgData name="Cordova, Alex" userId="S::acordova@deloitte.com::541c61f6-3ce5-4560-93e4-663ab45e1daa" providerId="AD" clId="Web-{9530D761-839B-0BDF-222D-BEDD6FB6F01B}" dt="2024-09-18T16:17:04.112" v="681"/>
          <ac:graphicFrameMkLst>
            <pc:docMk/>
            <pc:sldMk cId="2919283636" sldId="2147472363"/>
            <ac:graphicFrameMk id="3" creationId="{91994CCD-0FC0-B950-60E5-37256BF64FEC}"/>
          </ac:graphicFrameMkLst>
        </pc:graphicFrameChg>
      </pc:sldChg>
      <pc:sldChg chg="addSp modSp new modTransition">
        <pc:chgData name="Cordova, Alex" userId="S::acordova@deloitte.com::541c61f6-3ce5-4560-93e4-663ab45e1daa" providerId="AD" clId="Web-{9530D761-839B-0BDF-222D-BEDD6FB6F01B}" dt="2024-09-18T16:48:47.529" v="699"/>
        <pc:sldMkLst>
          <pc:docMk/>
          <pc:sldMk cId="3062567365" sldId="2147472364"/>
        </pc:sldMkLst>
        <pc:graphicFrameChg chg="add mod modGraphic">
          <ac:chgData name="Cordova, Alex" userId="S::acordova@deloitte.com::541c61f6-3ce5-4560-93e4-663ab45e1daa" providerId="AD" clId="Web-{9530D761-839B-0BDF-222D-BEDD6FB6F01B}" dt="2024-09-18T16:26:46.442" v="683" actId="1076"/>
          <ac:graphicFrameMkLst>
            <pc:docMk/>
            <pc:sldMk cId="3062567365" sldId="2147472364"/>
            <ac:graphicFrameMk id="3" creationId="{CFBBE7BB-E8C6-E4B1-5858-EA7370FFE2A4}"/>
          </ac:graphicFrameMkLst>
        </pc:graphicFrameChg>
      </pc:sldChg>
      <pc:sldChg chg="new modTransition">
        <pc:chgData name="Cordova, Alex" userId="S::acordova@deloitte.com::541c61f6-3ce5-4560-93e4-663ab45e1daa" providerId="AD" clId="Web-{9530D761-839B-0BDF-222D-BEDD6FB6F01B}" dt="2024-09-18T16:48:47.529" v="700"/>
        <pc:sldMkLst>
          <pc:docMk/>
          <pc:sldMk cId="104062522" sldId="2147472365"/>
        </pc:sldMkLst>
      </pc:sldChg>
      <pc:sldChg chg="addSp modSp new modTransition">
        <pc:chgData name="Cordova, Alex" userId="S::acordova@deloitte.com::541c61f6-3ce5-4560-93e4-663ab45e1daa" providerId="AD" clId="Web-{9530D761-839B-0BDF-222D-BEDD6FB6F01B}" dt="2024-09-18T18:53:38.093" v="742"/>
        <pc:sldMkLst>
          <pc:docMk/>
          <pc:sldMk cId="2609864945" sldId="2147472366"/>
        </pc:sldMkLst>
        <pc:graphicFrameChg chg="add mod modGraphic">
          <ac:chgData name="Cordova, Alex" userId="S::acordova@deloitte.com::541c61f6-3ce5-4560-93e4-663ab45e1daa" providerId="AD" clId="Web-{9530D761-839B-0BDF-222D-BEDD6FB6F01B}" dt="2024-09-18T18:53:38.093" v="742"/>
          <ac:graphicFrameMkLst>
            <pc:docMk/>
            <pc:sldMk cId="2609864945" sldId="2147472366"/>
            <ac:graphicFrameMk id="3" creationId="{2503E52E-7543-0CD6-CB6A-31303D7BA69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CB5BE-9565-4443-8BD6-7E36DEBFC78A}" type="datetimeFigureOut">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40EE-25D7-4CCC-8546-F7A63EA21B94}" type="slidenum">
              <a:t>‹#›</a:t>
            </a:fld>
            <a:endParaRPr lang="en-US"/>
          </a:p>
        </p:txBody>
      </p:sp>
    </p:spTree>
    <p:extLst>
      <p:ext uri="{BB962C8B-B14F-4D97-AF65-F5344CB8AC3E}">
        <p14:creationId xmlns:p14="http://schemas.microsoft.com/office/powerpoint/2010/main" val="345190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 Continuously update slide throughout the project to provide a snapshot of the current direction of the project</a:t>
            </a:r>
          </a:p>
          <a:p>
            <a:pPr marL="171450" indent="-171450">
              <a:buFont typeface="Arial" panose="020B0604020202020204" pitchFamily="34" charset="0"/>
              <a:buChar char="•"/>
            </a:pPr>
            <a:r>
              <a:rPr lang="en-US"/>
              <a:t>Throughout project your Modeling requirement may change as you work on the data.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A8B820-0D9A-4C11-B6F6-126624E965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07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A060-9003-4807-BBC4-CDAE3D94C66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F628216-E96E-4138-9BBE-78A8D361D698}"/>
              </a:ext>
            </a:extLst>
          </p:cNvPr>
          <p:cNvSpPr>
            <a:spLocks noGrp="1"/>
          </p:cNvSpPr>
          <p:nvPr>
            <p:ph type="body" sz="quarter" idx="10" hasCustomPrompt="1"/>
          </p:nvPr>
        </p:nvSpPr>
        <p:spPr>
          <a:xfrm>
            <a:off x="469801" y="803932"/>
            <a:ext cx="11126788" cy="246221"/>
          </a:xfrm>
          <a:prstGeom prst="rect">
            <a:avLst/>
          </a:prstGeom>
        </p:spPr>
        <p:txBody>
          <a:bodyPr lIns="0" tIns="0" rIns="0" bIns="0">
            <a:spAutoFit/>
          </a:bodyPr>
          <a:lstStyle>
            <a:lvl1pPr>
              <a:defRPr sz="1600">
                <a:solidFill>
                  <a:schemeClr val="tx1"/>
                </a:solidFill>
              </a:defRPr>
            </a:lvl1pPr>
          </a:lstStyle>
          <a:p>
            <a:pPr lvl="0"/>
            <a:r>
              <a:rPr lang="en-US"/>
              <a:t>Subtitle</a:t>
            </a:r>
          </a:p>
        </p:txBody>
      </p:sp>
    </p:spTree>
    <p:extLst>
      <p:ext uri="{BB962C8B-B14F-4D97-AF65-F5344CB8AC3E}">
        <p14:creationId xmlns:p14="http://schemas.microsoft.com/office/powerpoint/2010/main" val="36884323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scipy.org/doc/scipy-0.14.0/reference/generated/scipy.sparse.csr_matrix.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588F215C-10A4-486A-A5A7-B7B0BF7B2FE7}"/>
              </a:ext>
            </a:extLst>
          </p:cNvPr>
          <p:cNvSpPr>
            <a:spLocks noGrp="1"/>
          </p:cNvSpPr>
          <p:nvPr>
            <p:ph type="title"/>
          </p:nvPr>
        </p:nvSpPr>
        <p:spPr>
          <a:xfrm>
            <a:off x="838200" y="149465"/>
            <a:ext cx="10515600" cy="863915"/>
          </a:xfrm>
        </p:spPr>
        <p:txBody>
          <a:bodyPr anchor="t">
            <a:noAutofit/>
          </a:bodyPr>
          <a:lstStyle/>
          <a:p>
            <a:pPr algn="ctr"/>
            <a:r>
              <a:rPr lang="en-US" sz="2000"/>
              <a:t>Capstone Proposal – Group 3:</a:t>
            </a:r>
            <a:br>
              <a:rPr lang="en-US" sz="2000"/>
            </a:br>
            <a:r>
              <a:rPr lang="en-US" sz="2000"/>
              <a:t>By: Alex Cordova, Santiago Alvarez, Santiago Cataño, Sarah Stallman, Shalini Vijayaraghavan</a:t>
            </a:r>
            <a:endParaRPr lang="en-US"/>
          </a:p>
        </p:txBody>
      </p:sp>
      <p:graphicFrame>
        <p:nvGraphicFramePr>
          <p:cNvPr id="23" name="Content Placeholder 3">
            <a:extLst>
              <a:ext uri="{FF2B5EF4-FFF2-40B4-BE49-F238E27FC236}">
                <a16:creationId xmlns:a16="http://schemas.microsoft.com/office/drawing/2014/main" id="{7E8D589F-81F7-4213-87F0-E9771C3F59E4}"/>
              </a:ext>
            </a:extLst>
          </p:cNvPr>
          <p:cNvGraphicFramePr>
            <a:graphicFrameLocks noGrp="1"/>
          </p:cNvGraphicFramePr>
          <p:nvPr>
            <p:ph idx="4294967295"/>
            <p:extLst>
              <p:ext uri="{D42A27DB-BD31-4B8C-83A1-F6EECF244321}">
                <p14:modId xmlns:p14="http://schemas.microsoft.com/office/powerpoint/2010/main" val="3530352280"/>
              </p:ext>
            </p:extLst>
          </p:nvPr>
        </p:nvGraphicFramePr>
        <p:xfrm>
          <a:off x="261422" y="1006104"/>
          <a:ext cx="11676023" cy="4937760"/>
        </p:xfrm>
        <a:graphic>
          <a:graphicData uri="http://schemas.openxmlformats.org/drawingml/2006/table">
            <a:tbl>
              <a:tblPr>
                <a:tableStyleId>{9D7B26C5-4107-4FEC-AEDC-1716B250A1EF}</a:tableStyleId>
              </a:tblPr>
              <a:tblGrid>
                <a:gridCol w="1940092">
                  <a:extLst>
                    <a:ext uri="{9D8B030D-6E8A-4147-A177-3AD203B41FA5}">
                      <a16:colId xmlns:a16="http://schemas.microsoft.com/office/drawing/2014/main" val="1427468591"/>
                    </a:ext>
                  </a:extLst>
                </a:gridCol>
                <a:gridCol w="9735931">
                  <a:extLst>
                    <a:ext uri="{9D8B030D-6E8A-4147-A177-3AD203B41FA5}">
                      <a16:colId xmlns:a16="http://schemas.microsoft.com/office/drawing/2014/main" val="3880389855"/>
                    </a:ext>
                  </a:extLst>
                </a:gridCol>
              </a:tblGrid>
              <a:tr h="307992">
                <a:tc gridSpan="2">
                  <a:txBody>
                    <a:bodyPr/>
                    <a:lstStyle/>
                    <a:p>
                      <a:pPr algn="ctr" fontAlgn="b"/>
                      <a:r>
                        <a:rPr lang="en-US" sz="1600" b="1" u="none" strike="noStrike" kern="1200">
                          <a:solidFill>
                            <a:schemeClr val="tx1"/>
                          </a:solidFill>
                          <a:effectLst/>
                          <a:latin typeface="+mj-lt"/>
                          <a:ea typeface="+mn-ea"/>
                          <a:cs typeface="Arial"/>
                        </a:rPr>
                        <a:t>Project</a:t>
                      </a:r>
                      <a:r>
                        <a:rPr lang="en-US" sz="1100" b="1" i="0" u="none" strike="noStrike" cap="none" spc="0">
                          <a:solidFill>
                            <a:schemeClr val="tx1"/>
                          </a:solidFill>
                          <a:effectLst/>
                          <a:latin typeface="+mj-lt"/>
                          <a:cs typeface="Arial"/>
                        </a:rPr>
                        <a:t> </a:t>
                      </a:r>
                      <a:r>
                        <a:rPr lang="en-US" sz="1600" b="1" u="none" strike="noStrike" kern="1200">
                          <a:solidFill>
                            <a:schemeClr val="tx1"/>
                          </a:solidFill>
                          <a:effectLst/>
                          <a:latin typeface="+mj-lt"/>
                          <a:ea typeface="+mn-ea"/>
                          <a:cs typeface="Arial"/>
                        </a:rPr>
                        <a:t>Overview</a:t>
                      </a:r>
                      <a:r>
                        <a:rPr lang="en-US" sz="1100" b="1" i="0" u="none" strike="noStrike" cap="none" spc="0">
                          <a:solidFill>
                            <a:schemeClr val="tx1"/>
                          </a:solidFill>
                          <a:effectLst/>
                          <a:latin typeface="+mj-lt"/>
                          <a:cs typeface="Arial"/>
                        </a:rPr>
                        <a: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57150" cap="flat" cmpd="sng" algn="ctr">
                      <a:solidFill>
                        <a:schemeClr val="accent4"/>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l" defTabSz="685800" rtl="0" eaLnBrk="1" fontAlgn="b" latinLnBrk="0" hangingPunct="1">
                        <a:lnSpc>
                          <a:spcPct val="100000"/>
                        </a:lnSpc>
                        <a:buNone/>
                      </a:pPr>
                      <a:endParaRPr lang="en-US" sz="1100" b="0" u="none" strike="noStrike" kern="1200">
                        <a:solidFill>
                          <a:schemeClr val="tx1"/>
                        </a:solidFill>
                        <a:effectLst/>
                        <a:latin typeface="+mj-lt"/>
                        <a:ea typeface="Open Sans" panose="020B0606030504020204" pitchFamily="34" charset="0"/>
                        <a:cs typeface="Open Sans" panose="020B06060305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591081"/>
                  </a:ext>
                </a:extLst>
              </a:tr>
              <a:tr h="282325">
                <a:tc>
                  <a:txBody>
                    <a:bodyPr/>
                    <a:lstStyle/>
                    <a:p>
                      <a:pPr algn="l" fontAlgn="b"/>
                      <a:r>
                        <a:rPr lang="en-US" sz="1400" b="1" u="none" strike="noStrike" cap="none" spc="0">
                          <a:solidFill>
                            <a:schemeClr val="tx1"/>
                          </a:solidFill>
                          <a:effectLst/>
                          <a:latin typeface="+mj-lt"/>
                          <a:cs typeface="Arial"/>
                        </a:rPr>
                        <a:t>Project Name </a:t>
                      </a:r>
                      <a:endParaRPr lang="en-US" sz="1400" b="1" i="0" u="none" strike="noStrike" cap="none" spc="0">
                        <a:solidFill>
                          <a:schemeClr val="tx1"/>
                        </a:solidFill>
                        <a:effectLst/>
                        <a:latin typeface="+mj-lt"/>
                        <a:cs typeface="Aria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eaLnBrk="1" fontAlgn="b" latinLnBrk="0" hangingPunct="1">
                        <a:lnSpc>
                          <a:spcPct val="100000"/>
                        </a:lnSpc>
                        <a:buNone/>
                      </a:pPr>
                      <a:r>
                        <a:rPr lang="en-US" sz="1200" b="0" i="0" u="none" strike="noStrike" kern="1200">
                          <a:solidFill>
                            <a:schemeClr val="tx1"/>
                          </a:solidFill>
                          <a:effectLst/>
                          <a:latin typeface="Aptos Display"/>
                          <a:ea typeface="Open Sans"/>
                          <a:cs typeface="Open Sans"/>
                        </a:rPr>
                        <a:t>Movie Recommendation Engine Based on Movie Features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6986736"/>
                  </a:ext>
                </a:extLst>
              </a:tr>
              <a:tr h="4209228">
                <a:tc>
                  <a:txBody>
                    <a:bodyPr/>
                    <a:lstStyle/>
                    <a:p>
                      <a:pPr algn="l" fontAlgn="b"/>
                      <a:r>
                        <a:rPr lang="en-US" sz="1400" b="1" i="0" u="none" strike="noStrike" cap="none" spc="0">
                          <a:solidFill>
                            <a:schemeClr val="tx1"/>
                          </a:solidFill>
                          <a:effectLst/>
                          <a:latin typeface="+mj-lt"/>
                          <a:cs typeface="Arial"/>
                        </a:rPr>
                        <a:t>Business Understanding*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200" b="0" i="0" u="none" strike="noStrike" kern="1200" noProof="0">
                          <a:solidFill>
                            <a:srgbClr val="000000"/>
                          </a:solidFill>
                          <a:effectLst/>
                          <a:latin typeface="Aptos Display"/>
                        </a:rPr>
                        <a:t>In the competitive landscape of digital streaming, users face an overwhelming array of movie choices, leading to decision fatigue and potentially disengaging experiences. This challenge not only affects user satisfaction but also impacts platform engagement and retention rates. Our goal is to solve this problem by delivering personalized movie recommendations that align with individual user preferences, thereby enhancing user experience and fostering greater engagement.</a:t>
                      </a:r>
                    </a:p>
                    <a:p>
                      <a:pPr lvl="0" algn="l">
                        <a:lnSpc>
                          <a:spcPct val="100000"/>
                        </a:lnSpc>
                        <a:spcBef>
                          <a:spcPts val="0"/>
                        </a:spcBef>
                        <a:spcAft>
                          <a:spcPts val="0"/>
                        </a:spcAft>
                        <a:buNone/>
                      </a:pPr>
                      <a:endParaRPr lang="en-US" sz="1200" b="0" i="0" u="none" strike="noStrike" kern="1200" noProof="0">
                        <a:solidFill>
                          <a:srgbClr val="000000"/>
                        </a:solidFill>
                        <a:effectLst/>
                        <a:latin typeface="Aptos Display"/>
                      </a:endParaRPr>
                    </a:p>
                    <a:p>
                      <a:pPr lvl="0" algn="l">
                        <a:lnSpc>
                          <a:spcPct val="100000"/>
                        </a:lnSpc>
                        <a:spcBef>
                          <a:spcPts val="0"/>
                        </a:spcBef>
                        <a:spcAft>
                          <a:spcPts val="0"/>
                        </a:spcAft>
                        <a:buNone/>
                      </a:pPr>
                      <a:r>
                        <a:rPr lang="en-US" sz="1200" b="0" i="0" u="none" strike="noStrike" kern="1200" noProof="0">
                          <a:solidFill>
                            <a:srgbClr val="000000"/>
                          </a:solidFill>
                          <a:effectLst/>
                          <a:latin typeface="Aptos Display"/>
                        </a:rPr>
                        <a:t>The central question we aim to address is: "How can we effectively utilize user data and collaborative filtering algorithms to predict and recommend movies that a user is likely to enjoy?"</a:t>
                      </a:r>
                      <a:endParaRPr lang="en-US" sz="1200">
                        <a:latin typeface="Aptos Display"/>
                      </a:endParaRPr>
                    </a:p>
                    <a:p>
                      <a:pPr lvl="0" algn="l">
                        <a:lnSpc>
                          <a:spcPct val="100000"/>
                        </a:lnSpc>
                        <a:spcBef>
                          <a:spcPts val="0"/>
                        </a:spcBef>
                        <a:spcAft>
                          <a:spcPts val="0"/>
                        </a:spcAft>
                        <a:buNone/>
                      </a:pPr>
                      <a:endParaRPr lang="en-US" sz="1200" b="0" i="0" u="none" strike="noStrike" kern="1200" noProof="0">
                        <a:solidFill>
                          <a:srgbClr val="000000"/>
                        </a:solidFill>
                        <a:effectLst/>
                        <a:latin typeface="Aptos Display"/>
                      </a:endParaRPr>
                    </a:p>
                    <a:p>
                      <a:pPr lvl="0" algn="l">
                        <a:lnSpc>
                          <a:spcPct val="100000"/>
                        </a:lnSpc>
                        <a:spcBef>
                          <a:spcPts val="0"/>
                        </a:spcBef>
                        <a:spcAft>
                          <a:spcPts val="0"/>
                        </a:spcAft>
                        <a:buNone/>
                      </a:pPr>
                      <a:r>
                        <a:rPr lang="en-US" sz="1200" b="0" i="0" u="none" strike="noStrike" kern="1200" noProof="0">
                          <a:solidFill>
                            <a:srgbClr val="000000"/>
                          </a:solidFill>
                          <a:effectLst/>
                          <a:latin typeface="Aptos Display"/>
                        </a:rPr>
                        <a:t>To tackle this question, we are employing a collaborative filtering algorithm, which leverages user data to generate recommendations. Collaborative filtering analyzes user behavior patterns, such as ratings, viewing history, and preferences, to identify similarities among users. This allows the algorithm to predict and recommend movies that users with similar tastes have enjoyed. We are approaching the problem with the steps below.</a:t>
                      </a:r>
                      <a:endParaRPr lang="en-US" sz="1200" noProof="0">
                        <a:solidFill>
                          <a:srgbClr val="000000"/>
                        </a:solidFill>
                        <a:latin typeface="Aptos Display"/>
                      </a:endParaRPr>
                    </a:p>
                    <a:p>
                      <a:pPr lvl="0" algn="l">
                        <a:lnSpc>
                          <a:spcPct val="100000"/>
                        </a:lnSpc>
                        <a:spcBef>
                          <a:spcPts val="0"/>
                        </a:spcBef>
                        <a:spcAft>
                          <a:spcPts val="0"/>
                        </a:spcAft>
                        <a:buNone/>
                      </a:pPr>
                      <a:endParaRPr lang="en-US" sz="1200" b="0" i="0" u="none" strike="noStrike" kern="1200"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kern="1200" noProof="0">
                          <a:solidFill>
                            <a:srgbClr val="000000"/>
                          </a:solidFill>
                          <a:effectLst/>
                          <a:latin typeface="Aptos Display"/>
                        </a:rPr>
                        <a:t>Data Collection</a:t>
                      </a:r>
                      <a:r>
                        <a:rPr lang="en-US" sz="1200" b="0" i="0" u="none" strike="noStrike" kern="1200" noProof="0">
                          <a:solidFill>
                            <a:srgbClr val="000000"/>
                          </a:solidFill>
                          <a:effectLst/>
                          <a:latin typeface="Aptos Display"/>
                        </a:rPr>
                        <a:t>: Aggregate comprehensive data on user interactions with movies, including ratings, watch history, and demographic information.</a:t>
                      </a:r>
                      <a:endParaRPr lang="en-US" sz="1200" noProof="0">
                        <a:solidFill>
                          <a:srgbClr val="000000"/>
                        </a:solidFill>
                        <a:latin typeface="Aptos Display"/>
                      </a:endParaRPr>
                    </a:p>
                    <a:p>
                      <a:pPr marL="285750" lvl="0" indent="-285750" algn="l">
                        <a:lnSpc>
                          <a:spcPct val="100000"/>
                        </a:lnSpc>
                        <a:spcBef>
                          <a:spcPts val="0"/>
                        </a:spcBef>
                        <a:spcAft>
                          <a:spcPts val="0"/>
                        </a:spcAft>
                        <a:buFont typeface="Arial"/>
                        <a:buChar char="•"/>
                      </a:pPr>
                      <a:r>
                        <a:rPr lang="en-US" sz="1200" b="1" i="0" u="none" strike="noStrike" kern="1200" noProof="0">
                          <a:solidFill>
                            <a:srgbClr val="000000"/>
                          </a:solidFill>
                          <a:effectLst/>
                          <a:latin typeface="Aptos Display"/>
                        </a:rPr>
                        <a:t>Algorithm Development</a:t>
                      </a:r>
                      <a:r>
                        <a:rPr lang="en-US" sz="1200" b="0" i="0" u="none" strike="noStrike" kern="1200" noProof="0">
                          <a:solidFill>
                            <a:srgbClr val="000000"/>
                          </a:solidFill>
                          <a:effectLst/>
                          <a:latin typeface="Aptos Display"/>
                        </a:rPr>
                        <a:t>: Develop and implement a collaborative filtering algorithm capable of processing this data to detect patterns and user similarities.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kern="1200" noProof="0">
                          <a:solidFill>
                            <a:srgbClr val="000000"/>
                          </a:solidFill>
                          <a:effectLst/>
                          <a:latin typeface="Aptos Display"/>
                        </a:rPr>
                        <a:t>Recommendation Generation</a:t>
                      </a:r>
                      <a:r>
                        <a:rPr lang="en-US" sz="1200" b="0" i="0" u="none" strike="noStrike" kern="1200" noProof="0">
                          <a:solidFill>
                            <a:srgbClr val="000000"/>
                          </a:solidFill>
                          <a:effectLst/>
                          <a:latin typeface="Aptos Display"/>
                        </a:rPr>
                        <a:t>: Utilize the algorithm to produce personalized movie recommendations for each user.</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kern="1200" noProof="0">
                          <a:solidFill>
                            <a:srgbClr val="000000"/>
                          </a:solidFill>
                          <a:effectLst/>
                          <a:latin typeface="Aptos Display"/>
                        </a:rPr>
                        <a:t>Evaluation and Refinement</a:t>
                      </a:r>
                      <a:r>
                        <a:rPr lang="en-US" sz="1200" b="0" i="0" u="none" strike="noStrike" kern="1200" noProof="0">
                          <a:solidFill>
                            <a:srgbClr val="000000"/>
                          </a:solidFill>
                          <a:effectLst/>
                          <a:latin typeface="Aptos Display"/>
                        </a:rPr>
                        <a:t>: Continuously assess the accuracy and effectiveness of the recommendations, refining the algorithm to enhance performance.</a:t>
                      </a:r>
                      <a:endParaRPr lang="en-US" sz="1200" noProof="0">
                        <a:solidFill>
                          <a:srgbClr val="000000"/>
                        </a:solidFill>
                        <a:latin typeface="Aptos Display"/>
                      </a:endParaRPr>
                    </a:p>
                    <a:p>
                      <a:pPr marL="285750" lvl="0" indent="-285750" algn="l">
                        <a:lnSpc>
                          <a:spcPct val="100000"/>
                        </a:lnSpc>
                        <a:spcBef>
                          <a:spcPts val="0"/>
                        </a:spcBef>
                        <a:spcAft>
                          <a:spcPts val="0"/>
                        </a:spcAft>
                        <a:buFont typeface="Arial"/>
                        <a:buChar char="•"/>
                      </a:pPr>
                      <a:endParaRPr lang="en-US" sz="1200" b="0" i="0" u="none" strike="noStrike" kern="1200" noProof="0">
                        <a:solidFill>
                          <a:srgbClr val="000000"/>
                        </a:solidFill>
                        <a:effectLst/>
                        <a:latin typeface="Aptos Display"/>
                      </a:endParaRPr>
                    </a:p>
                    <a:p>
                      <a:pPr lvl="0" indent="0" algn="l">
                        <a:lnSpc>
                          <a:spcPct val="100000"/>
                        </a:lnSpc>
                        <a:spcBef>
                          <a:spcPts val="0"/>
                        </a:spcBef>
                        <a:spcAft>
                          <a:spcPts val="0"/>
                        </a:spcAft>
                        <a:buNone/>
                      </a:pPr>
                      <a:r>
                        <a:rPr lang="en-US" sz="1200" b="0" i="0" u="none" strike="noStrike" kern="1200" noProof="0">
                          <a:solidFill>
                            <a:srgbClr val="000000"/>
                          </a:solidFill>
                          <a:effectLst/>
                          <a:latin typeface="Aptos Display"/>
                        </a:rPr>
                        <a:t>By answering how to leverage collaborative filtering for movie recommendations, we aim to create a system that not only boosts user satisfaction but also drives higher engagement and retention on the platform. This strategic approach will position our platform as a preferred choice for users seeking tailored and enjoyable viewing experiences.</a:t>
                      </a:r>
                      <a:endParaRPr lang="en-US" noProof="0">
                        <a:solidFill>
                          <a:srgbClr val="000000"/>
                        </a:solidFill>
                        <a:latin typeface="Aptos Display"/>
                      </a:endParaRPr>
                    </a:p>
                    <a:p>
                      <a:pPr marL="0" lvl="0" algn="l">
                        <a:buNone/>
                      </a:pPr>
                      <a:endParaRPr lang="en-US" sz="1200" b="0" i="0" u="none" strike="noStrike" kern="1200">
                        <a:solidFill>
                          <a:schemeClr val="tx1"/>
                        </a:solidFill>
                        <a:effectLst/>
                        <a:latin typeface="Aptos Display"/>
                        <a:ea typeface="Open Sans"/>
                        <a:cs typeface="Open San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412288"/>
                  </a:ext>
                </a:extLst>
              </a:tr>
            </a:tbl>
          </a:graphicData>
        </a:graphic>
      </p:graphicFrame>
    </p:spTree>
    <p:extLst>
      <p:ext uri="{BB962C8B-B14F-4D97-AF65-F5344CB8AC3E}">
        <p14:creationId xmlns:p14="http://schemas.microsoft.com/office/powerpoint/2010/main" val="421049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1994CCD-0FC0-B950-60E5-37256BF64FEC}"/>
              </a:ext>
            </a:extLst>
          </p:cNvPr>
          <p:cNvGraphicFramePr>
            <a:graphicFrameLocks noGrp="1"/>
          </p:cNvGraphicFramePr>
          <p:nvPr>
            <p:extLst>
              <p:ext uri="{D42A27DB-BD31-4B8C-83A1-F6EECF244321}">
                <p14:modId xmlns:p14="http://schemas.microsoft.com/office/powerpoint/2010/main" val="246739048"/>
              </p:ext>
            </p:extLst>
          </p:nvPr>
        </p:nvGraphicFramePr>
        <p:xfrm>
          <a:off x="219363" y="1427512"/>
          <a:ext cx="11746663" cy="4111372"/>
        </p:xfrm>
        <a:graphic>
          <a:graphicData uri="http://schemas.openxmlformats.org/drawingml/2006/table">
            <a:tbl>
              <a:tblPr bandRow="1">
                <a:tableStyleId>{5C22544A-7EE6-4342-B048-85BDC9FD1C3A}</a:tableStyleId>
              </a:tblPr>
              <a:tblGrid>
                <a:gridCol w="3451535">
                  <a:extLst>
                    <a:ext uri="{9D8B030D-6E8A-4147-A177-3AD203B41FA5}">
                      <a16:colId xmlns:a16="http://schemas.microsoft.com/office/drawing/2014/main" val="4128201056"/>
                    </a:ext>
                  </a:extLst>
                </a:gridCol>
                <a:gridCol w="8295128">
                  <a:extLst>
                    <a:ext uri="{9D8B030D-6E8A-4147-A177-3AD203B41FA5}">
                      <a16:colId xmlns:a16="http://schemas.microsoft.com/office/drawing/2014/main" val="2051981814"/>
                    </a:ext>
                  </a:extLst>
                </a:gridCol>
              </a:tblGrid>
              <a:tr h="2761012">
                <a:tc>
                  <a:txBody>
                    <a:bodyPr/>
                    <a:lstStyle/>
                    <a:p>
                      <a:pPr rtl="0" fontAlgn="base"/>
                      <a:r>
                        <a:rPr lang="en-US" sz="1400" b="1">
                          <a:effectLst/>
                          <a:latin typeface="Aptos Display"/>
                        </a:rPr>
                        <a:t>Client/Project Motivation *</a:t>
                      </a:r>
                      <a:endParaRPr lang="en-US" sz="1400">
                        <a:effectLst/>
                        <a:latin typeface="Aptos Display"/>
                      </a:endParaRPr>
                    </a:p>
                  </a:txBody>
                  <a:tcPr marL="88011" marR="88011" marT="44006" marB="44006">
                    <a:lnL w="12221" cap="flat" cmpd="sng" algn="ctr">
                      <a:solidFill>
                        <a:srgbClr val="D9D9D9"/>
                      </a:solidFill>
                      <a:prstDash val="solid"/>
                      <a:round/>
                      <a:headEnd type="none" w="med" len="med"/>
                      <a:tailEnd type="none" w="med" len="med"/>
                    </a:lnL>
                    <a:lnR w="12221" cap="flat" cmpd="sng" algn="ctr">
                      <a:solidFill>
                        <a:srgbClr val="D9D9D9"/>
                      </a:solidFill>
                      <a:prstDash val="solid"/>
                      <a:round/>
                      <a:headEnd type="none" w="med" len="med"/>
                      <a:tailEnd type="none" w="med" len="med"/>
                    </a:lnR>
                    <a:lnT w="12221" cap="flat" cmpd="sng" algn="ctr">
                      <a:solidFill>
                        <a:srgbClr val="D9D9D9"/>
                      </a:solidFill>
                      <a:prstDash val="solid"/>
                      <a:round/>
                      <a:headEnd type="none" w="med" len="med"/>
                      <a:tailEnd type="none" w="med" len="med"/>
                    </a:lnT>
                    <a:lnB w="12221" cap="flat" cmpd="sng" algn="ctr">
                      <a:solidFill>
                        <a:srgbClr val="D9D9D9"/>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Our client is a prominent digital streaming platform with a vast movie library catering to a diverse global audience. The platform's objective is to provide an exceptional user experience by curating content that aligns with individual preferences, thereby enhancing user satisfaction and engagement.</a:t>
                      </a:r>
                      <a:endParaRPr lang="en-US" sz="1200" b="0" i="0" u="none" strike="noStrike" noProof="0">
                        <a:solidFill>
                          <a:srgbClr val="000000"/>
                        </a:solidFill>
                        <a:latin typeface="Aptos Display"/>
                      </a:endParaRPr>
                    </a:p>
                    <a:p>
                      <a:pPr lvl="0" algn="l">
                        <a:lnSpc>
                          <a:spcPct val="100000"/>
                        </a:lnSpc>
                        <a:spcBef>
                          <a:spcPts val="0"/>
                        </a:spcBef>
                        <a:spcAft>
                          <a:spcPts val="0"/>
                        </a:spcAft>
                        <a:buNone/>
                      </a:pPr>
                      <a:endParaRPr lang="en-US" sz="1200" b="1" i="0">
                        <a:solidFill>
                          <a:srgbClr val="000000"/>
                        </a:solidFill>
                        <a:latin typeface="Aptos Display"/>
                      </a:endParaRPr>
                    </a:p>
                    <a:p>
                      <a:pPr lvl="0" algn="l">
                        <a:lnSpc>
                          <a:spcPct val="100000"/>
                        </a:lnSpc>
                        <a:spcBef>
                          <a:spcPts val="0"/>
                        </a:spcBef>
                        <a:spcAft>
                          <a:spcPts val="0"/>
                        </a:spcAft>
                        <a:buNone/>
                      </a:pPr>
                      <a:r>
                        <a:rPr lang="en-US" sz="1200" b="0" i="0" u="none" strike="noStrike" noProof="0">
                          <a:solidFill>
                            <a:srgbClr val="000000"/>
                          </a:solidFill>
                          <a:effectLst/>
                          <a:latin typeface="Aptos Display"/>
                        </a:rPr>
                        <a:t>The project is motivated by the need to address the challenge of decision fatigue among users, who are often overwhelmed by the extensive array of movie choices available. In the competitive streaming market, maintaining user attention and ensuring a positive viewing experience is critical. Users frequently struggle to find movies that match their tastes, leading to frustration and potential disengagement from the platform.</a:t>
                      </a:r>
                      <a:endParaRPr lang="en-US" sz="1200" b="0" i="0" u="none" strike="noStrike" noProof="0">
                        <a:solidFill>
                          <a:srgbClr val="000000"/>
                        </a:solidFill>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0" i="0" u="none" strike="noStrike" noProof="0">
                          <a:solidFill>
                            <a:srgbClr val="000000"/>
                          </a:solidFill>
                          <a:effectLst/>
                          <a:latin typeface="Aptos Display"/>
                        </a:rPr>
                        <a:t>To resolve this issue, our client aims to implement a sophisticated movie recommendation system using a collaborative filtering algorithm. This algorithm will analyze user behavior patterns, such as ratings, viewing history, and preferences, to identify similarities among users. By leveraging these insights, the system can predict and recommend movies that align with individual user preferences, thereby enhancing the overall user experience.</a:t>
                      </a:r>
                      <a:endParaRPr lang="en-US" sz="1200">
                        <a:latin typeface="Aptos Display"/>
                      </a:endParaRPr>
                    </a:p>
                    <a:p>
                      <a:pPr lvl="0" algn="l">
                        <a:lnSpc>
                          <a:spcPct val="100000"/>
                        </a:lnSpc>
                        <a:spcBef>
                          <a:spcPts val="0"/>
                        </a:spcBef>
                        <a:spcAft>
                          <a:spcPts val="0"/>
                        </a:spcAft>
                        <a:buNone/>
                      </a:pPr>
                      <a:endParaRPr lang="en-US" sz="1200" b="1" i="0">
                        <a:solidFill>
                          <a:srgbClr val="000000"/>
                        </a:solidFill>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Enhance User Satisfaction</a:t>
                      </a:r>
                      <a:r>
                        <a:rPr lang="en-US" sz="1200" b="0" i="0" u="none" strike="noStrike" noProof="0">
                          <a:solidFill>
                            <a:srgbClr val="000000"/>
                          </a:solidFill>
                          <a:effectLst/>
                          <a:latin typeface="Aptos Display"/>
                        </a:rPr>
                        <a:t>: By providing personalized movie recommendations, the platform aims to cater to individual tastes, making it easier for users to discover content they will enjoy.</a:t>
                      </a:r>
                      <a:endParaRPr lang="en-US" sz="1200" b="0" i="0" u="none" strike="noStrike" noProof="0">
                        <a:solidFill>
                          <a:srgbClr val="000000"/>
                        </a:solidFill>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Competitive Advantage</a:t>
                      </a:r>
                      <a:r>
                        <a:rPr lang="en-US" sz="1200" b="0" i="0" u="none" strike="noStrike" noProof="0">
                          <a:solidFill>
                            <a:srgbClr val="000000"/>
                          </a:solidFill>
                          <a:effectLst/>
                          <a:latin typeface="Aptos Display"/>
                        </a:rPr>
                        <a:t>: Implementing an advanced recommendation system will differentiate the platform from competitors, positioning it as a leader in delivering personalized content.</a:t>
                      </a:r>
                      <a:endParaRPr lang="en-US" sz="1200" b="0" i="0" u="none" strike="noStrike" noProof="0">
                        <a:solidFill>
                          <a:srgbClr val="000000"/>
                        </a:solidFill>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0" i="0" u="none" strike="noStrike" noProof="0">
                          <a:solidFill>
                            <a:srgbClr val="000000"/>
                          </a:solidFill>
                          <a:effectLst/>
                          <a:latin typeface="Aptos Display"/>
                        </a:rPr>
                        <a:t>By focusing on these strategic goals, the project aims to create a more engaging and satisfying user experience, ultimately driving the platform's success in a crowded market.</a:t>
                      </a:r>
                      <a:endParaRPr lang="en-US" sz="1200" b="0" i="0" u="none" strike="noStrike" noProof="0">
                        <a:solidFill>
                          <a:srgbClr val="000000"/>
                        </a:solidFill>
                        <a:latin typeface="Aptos Display"/>
                      </a:endParaRPr>
                    </a:p>
                    <a:p>
                      <a:pPr lvl="0">
                        <a:buNone/>
                      </a:pPr>
                      <a:endParaRPr lang="en-US" sz="1200">
                        <a:effectLst/>
                        <a:latin typeface="Aptos Display"/>
                      </a:endParaRPr>
                    </a:p>
                  </a:txBody>
                  <a:tcPr marL="88011" marR="88011" marT="44006" marB="44006">
                    <a:lnL w="12221" cap="flat" cmpd="sng" algn="ctr">
                      <a:solidFill>
                        <a:srgbClr val="D9D9D9"/>
                      </a:solidFill>
                      <a:prstDash val="solid"/>
                      <a:round/>
                      <a:headEnd type="none" w="med" len="med"/>
                      <a:tailEnd type="none" w="med" len="med"/>
                    </a:lnL>
                    <a:lnR w="12221" cap="flat" cmpd="sng" algn="ctr">
                      <a:solidFill>
                        <a:srgbClr val="D9D9D9"/>
                      </a:solidFill>
                      <a:prstDash val="solid"/>
                      <a:round/>
                      <a:headEnd type="none" w="med" len="med"/>
                      <a:tailEnd type="none" w="med" len="med"/>
                    </a:lnR>
                    <a:lnT w="12221" cap="flat" cmpd="sng" algn="ctr">
                      <a:solidFill>
                        <a:srgbClr val="D9D9D9"/>
                      </a:solidFill>
                      <a:prstDash val="solid"/>
                      <a:round/>
                      <a:headEnd type="none" w="med" len="med"/>
                      <a:tailEnd type="none" w="med" len="med"/>
                    </a:lnT>
                    <a:lnB w="12221"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977676492"/>
                  </a:ext>
                </a:extLst>
              </a:tr>
            </a:tbl>
          </a:graphicData>
        </a:graphic>
      </p:graphicFrame>
    </p:spTree>
    <p:extLst>
      <p:ext uri="{BB962C8B-B14F-4D97-AF65-F5344CB8AC3E}">
        <p14:creationId xmlns:p14="http://schemas.microsoft.com/office/powerpoint/2010/main" val="291928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ADE456-23DE-9E89-A48F-CD9F2DDF81C0}"/>
              </a:ext>
            </a:extLst>
          </p:cNvPr>
          <p:cNvGraphicFramePr>
            <a:graphicFrameLocks noGrp="1"/>
          </p:cNvGraphicFramePr>
          <p:nvPr>
            <p:extLst>
              <p:ext uri="{D42A27DB-BD31-4B8C-83A1-F6EECF244321}">
                <p14:modId xmlns:p14="http://schemas.microsoft.com/office/powerpoint/2010/main" val="3794845162"/>
              </p:ext>
            </p:extLst>
          </p:nvPr>
        </p:nvGraphicFramePr>
        <p:xfrm>
          <a:off x="290285" y="524493"/>
          <a:ext cx="11612830" cy="5961603"/>
        </p:xfrm>
        <a:graphic>
          <a:graphicData uri="http://schemas.openxmlformats.org/drawingml/2006/table">
            <a:tbl>
              <a:tblPr bandRow="1">
                <a:tableStyleId>{5C22544A-7EE6-4342-B048-85BDC9FD1C3A}</a:tableStyleId>
              </a:tblPr>
              <a:tblGrid>
                <a:gridCol w="3097480">
                  <a:extLst>
                    <a:ext uri="{9D8B030D-6E8A-4147-A177-3AD203B41FA5}">
                      <a16:colId xmlns:a16="http://schemas.microsoft.com/office/drawing/2014/main" val="1556593218"/>
                    </a:ext>
                  </a:extLst>
                </a:gridCol>
                <a:gridCol w="8515350">
                  <a:extLst>
                    <a:ext uri="{9D8B030D-6E8A-4147-A177-3AD203B41FA5}">
                      <a16:colId xmlns:a16="http://schemas.microsoft.com/office/drawing/2014/main" val="2488465178"/>
                    </a:ext>
                  </a:extLst>
                </a:gridCol>
              </a:tblGrid>
              <a:tr h="390525">
                <a:tc>
                  <a:txBody>
                    <a:bodyPr/>
                    <a:lstStyle/>
                    <a:p>
                      <a:pPr fontAlgn="base"/>
                      <a:r>
                        <a:rPr lang="en-US" sz="1400" b="1">
                          <a:effectLst/>
                          <a:latin typeface="Aptos Display"/>
                        </a:rPr>
                        <a:t>Market /Industry </a:t>
                      </a:r>
                      <a:endParaRPr lang="en-US" sz="1400">
                        <a:effectLst/>
                        <a:latin typeface="Aptos Display"/>
                      </a:endParaRPr>
                    </a:p>
                  </a:txBody>
                  <a:tcPr marL="84706" marR="84706" marT="42339" marB="42339" anchor="ctr">
                    <a:lnL w="11306" cap="flat" cmpd="sng" algn="ctr">
                      <a:solidFill>
                        <a:srgbClr val="D9D9D9"/>
                      </a:solidFill>
                      <a:prstDash val="solid"/>
                      <a:round/>
                      <a:headEnd type="none" w="med" len="med"/>
                      <a:tailEnd type="none" w="med" len="med"/>
                    </a:lnL>
                    <a:lnR w="11306" cap="flat" cmpd="sng" algn="ctr">
                      <a:solidFill>
                        <a:srgbClr val="D9D9D9"/>
                      </a:solidFill>
                      <a:prstDash val="solid"/>
                      <a:round/>
                      <a:headEnd type="none" w="med" len="med"/>
                      <a:tailEnd type="none" w="med" len="med"/>
                    </a:lnR>
                    <a:lnT w="11306" cap="flat" cmpd="sng" algn="ctr">
                      <a:solidFill>
                        <a:srgbClr val="D9D9D9"/>
                      </a:solidFill>
                      <a:prstDash val="solid"/>
                      <a:round/>
                      <a:headEnd type="none" w="med" len="med"/>
                      <a:tailEnd type="none" w="med" len="med"/>
                    </a:lnT>
                    <a:lnB w="11306" cap="flat" cmpd="sng" algn="ctr">
                      <a:solidFill>
                        <a:srgbClr val="D9D9D9"/>
                      </a:solidFill>
                      <a:prstDash val="solid"/>
                      <a:round/>
                      <a:headEnd type="none" w="med" len="med"/>
                      <a:tailEnd type="none" w="med" len="med"/>
                    </a:lnB>
                    <a:noFill/>
                  </a:tcPr>
                </a:tc>
                <a:tc>
                  <a:txBody>
                    <a:bodyPr/>
                    <a:lstStyle/>
                    <a:p>
                      <a:pPr fontAlgn="base"/>
                      <a:r>
                        <a:rPr lang="en-US" sz="1200">
                          <a:effectLst/>
                          <a:latin typeface="Aptos Display"/>
                        </a:rPr>
                        <a:t>Digital Streaming Industry, specifically focused in the video-on-demand (VOD) market</a:t>
                      </a:r>
                      <a:endParaRPr lang="en-US"/>
                    </a:p>
                  </a:txBody>
                  <a:tcPr marL="84706" marR="84706" marT="42339" marB="42339" anchor="ctr">
                    <a:lnL w="11306" cap="flat" cmpd="sng" algn="ctr">
                      <a:solidFill>
                        <a:srgbClr val="D9D9D9"/>
                      </a:solidFill>
                      <a:prstDash val="solid"/>
                      <a:round/>
                      <a:headEnd type="none" w="med" len="med"/>
                      <a:tailEnd type="none" w="med" len="med"/>
                    </a:lnL>
                    <a:lnR w="11306" cap="flat" cmpd="sng" algn="ctr">
                      <a:solidFill>
                        <a:srgbClr val="D9D9D9"/>
                      </a:solidFill>
                      <a:prstDash val="solid"/>
                      <a:round/>
                      <a:headEnd type="none" w="med" len="med"/>
                      <a:tailEnd type="none" w="med" len="med"/>
                    </a:lnR>
                    <a:lnT w="11306" cap="flat" cmpd="sng" algn="ctr">
                      <a:solidFill>
                        <a:srgbClr val="D9D9D9"/>
                      </a:solidFill>
                      <a:prstDash val="solid"/>
                      <a:round/>
                      <a:headEnd type="none" w="med" len="med"/>
                      <a:tailEnd type="none" w="med" len="med"/>
                    </a:lnT>
                    <a:lnB w="11306"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741838470"/>
                  </a:ext>
                </a:extLst>
              </a:tr>
              <a:tr h="2057400">
                <a:tc>
                  <a:txBody>
                    <a:bodyPr/>
                    <a:lstStyle/>
                    <a:p>
                      <a:pPr fontAlgn="base"/>
                      <a:r>
                        <a:rPr lang="en-US" sz="1400" b="1">
                          <a:effectLst/>
                          <a:latin typeface="Aptos Display"/>
                        </a:rPr>
                        <a:t>Business State of the Art*</a:t>
                      </a:r>
                      <a:endParaRPr lang="en-US" sz="1400">
                        <a:effectLst/>
                        <a:latin typeface="Aptos Display"/>
                      </a:endParaRPr>
                    </a:p>
                  </a:txBody>
                  <a:tcPr marL="84706" marR="84706" marT="42339" marB="42339" anchor="ctr">
                    <a:lnL w="11306" cap="flat" cmpd="sng" algn="ctr">
                      <a:solidFill>
                        <a:srgbClr val="D9D9D9"/>
                      </a:solidFill>
                      <a:prstDash val="solid"/>
                      <a:round/>
                      <a:headEnd type="none" w="med" len="med"/>
                      <a:tailEnd type="none" w="med" len="med"/>
                    </a:lnL>
                    <a:lnR w="11306" cap="flat" cmpd="sng" algn="ctr">
                      <a:solidFill>
                        <a:srgbClr val="D9D9D9"/>
                      </a:solidFill>
                      <a:prstDash val="solid"/>
                      <a:round/>
                      <a:headEnd type="none" w="med" len="med"/>
                      <a:tailEnd type="none" w="med" len="med"/>
                    </a:lnR>
                    <a:lnT w="11306" cap="flat" cmpd="sng" algn="ctr">
                      <a:solidFill>
                        <a:srgbClr val="D9D9D9"/>
                      </a:solidFill>
                      <a:prstDash val="solid"/>
                      <a:round/>
                      <a:headEnd type="none" w="med" len="med"/>
                      <a:tailEnd type="none" w="med" len="med"/>
                    </a:lnT>
                    <a:lnB w="11306" cap="flat" cmpd="sng" algn="ctr">
                      <a:solidFill>
                        <a:srgbClr val="D9D9D9"/>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In the past, the challenge of providing personalized movie recommendations has been approached through various methodologies, primarily focusing on enhancing user satisfaction and engagement within the digital streaming industry.</a:t>
                      </a: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1" i="0">
                          <a:solidFill>
                            <a:srgbClr val="000000"/>
                          </a:solidFill>
                          <a:latin typeface="Aptos Display"/>
                        </a:rPr>
                        <a:t>Early Approaches</a:t>
                      </a:r>
                      <a:endParaRPr lang="en-US" sz="1200">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Manual Curation</a:t>
                      </a:r>
                      <a:r>
                        <a:rPr lang="en-US" sz="1200" b="0" i="0" u="none" strike="noStrike" noProof="0">
                          <a:solidFill>
                            <a:srgbClr val="000000"/>
                          </a:solidFill>
                          <a:effectLst/>
                          <a:latin typeface="Aptos Display"/>
                        </a:rPr>
                        <a:t>: Initially, platforms relied on human curators to create lists and categories of movies based on genres, themes, and popularity. While this method provided some level of guidance, it lacked personalization and scalability.</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Content-Based Filtering</a:t>
                      </a:r>
                      <a:r>
                        <a:rPr lang="en-US" sz="1200" b="0" i="0" u="none" strike="noStrike" noProof="0">
                          <a:solidFill>
                            <a:srgbClr val="000000"/>
                          </a:solidFill>
                          <a:effectLst/>
                          <a:latin typeface="Aptos Display"/>
                        </a:rPr>
                        <a:t>: This approach analyzes the attributes of movies (e.g., genre, director, actors) and recommends similar content based on a user's viewing history. Although effective in suggesting similar movies, it often failed to introduce diverse content that users might enjoy.</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0" lvl="0" indent="0" algn="l">
                        <a:lnSpc>
                          <a:spcPct val="100000"/>
                        </a:lnSpc>
                        <a:spcBef>
                          <a:spcPts val="0"/>
                        </a:spcBef>
                        <a:spcAft>
                          <a:spcPts val="0"/>
                        </a:spcAft>
                        <a:buNone/>
                      </a:pPr>
                      <a:r>
                        <a:rPr lang="en-US" sz="1200" b="1" i="0">
                          <a:solidFill>
                            <a:srgbClr val="000000"/>
                          </a:solidFill>
                          <a:latin typeface="Aptos Display"/>
                        </a:rPr>
                        <a:t>Advanced Approaches</a:t>
                      </a: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Collaborative Filtering</a:t>
                      </a:r>
                      <a:r>
                        <a:rPr lang="en-US" sz="1200" b="0" i="0" u="none" strike="noStrike" noProof="0">
                          <a:solidFill>
                            <a:srgbClr val="000000"/>
                          </a:solidFill>
                          <a:effectLst/>
                          <a:latin typeface="Aptos Display"/>
                        </a:rPr>
                        <a:t>: This method, employed by platforms like Netflix, leverages user behavior data to identify patterns and similarities among users. By analyzing ratings, viewing history, and preferences, collaborative filtering predicts and recommends movies that align with individual tastes. This approach significantly improved personalization and user satisfaction.</a:t>
                      </a:r>
                      <a:endParaRPr lang="en-US" sz="1200" b="0" i="0" u="none" strike="noStrike" noProof="0">
                        <a:solidFill>
                          <a:srgbClr val="000000"/>
                        </a:solidFill>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Hybrid Models</a:t>
                      </a:r>
                      <a:r>
                        <a:rPr lang="en-US" sz="1200" b="0" i="0" u="none" strike="noStrike" noProof="0">
                          <a:solidFill>
                            <a:srgbClr val="000000"/>
                          </a:solidFill>
                          <a:effectLst/>
                          <a:latin typeface="Aptos Display"/>
                        </a:rPr>
                        <a:t>: Combining content-based and collaborative filtering, hybrid models aim to leverage the strengths of both methods. These systems provide more accurate and diverse recommendations by considering both the attributes of movies and user behavior patterns.</a:t>
                      </a:r>
                      <a:endParaRPr lang="en-US" sz="1200" b="0" i="0" u="none" strike="noStrike" noProof="0">
                        <a:solidFill>
                          <a:srgbClr val="000000"/>
                        </a:solidFill>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Machine Learning and AI</a:t>
                      </a:r>
                      <a:r>
                        <a:rPr lang="en-US" sz="1200" b="0" i="0" u="none" strike="noStrike" noProof="0">
                          <a:solidFill>
                            <a:srgbClr val="000000"/>
                          </a:solidFill>
                          <a:effectLst/>
                          <a:latin typeface="Aptos Display"/>
                        </a:rPr>
                        <a:t>: Recent advancements have seen the integration of machine learning and artificial intelligence to enhance recommendation systems. Algorithms such as deep learning and neural networks analyze vast amounts of data to uncover complex patterns and preferences, resulting in highly personalized and dynamic recommendations.</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0" i="0" u="none" strike="noStrike" noProof="0">
                          <a:solidFill>
                            <a:srgbClr val="000000"/>
                          </a:solidFill>
                          <a:effectLst/>
                          <a:latin typeface="Aptos Display"/>
                        </a:rPr>
                        <a:t>While early approaches provided a foundation, the evolution towards collaborative filtering, hybrid models, and AI-driven systems has significantly enhanced the ability to deliver personalized movie recommendations. These advancements address the challenge of decision fatigue and improve user engagement and satisfaction in the competitive digital streaming market.</a:t>
                      </a:r>
                      <a:endParaRPr lang="en-US" b="0" i="0" u="none" strike="noStrike" noProof="0">
                        <a:solidFill>
                          <a:srgbClr val="000000"/>
                        </a:solidFill>
                        <a:latin typeface="Aptos Display"/>
                      </a:endParaRPr>
                    </a:p>
                    <a:p>
                      <a:pPr lvl="0">
                        <a:buNone/>
                      </a:pPr>
                      <a:endParaRPr lang="en-US" sz="1200">
                        <a:effectLst/>
                        <a:latin typeface="Aptos Display"/>
                      </a:endParaRPr>
                    </a:p>
                  </a:txBody>
                  <a:tcPr marL="84706" marR="84706" marT="42339" marB="42339" anchor="ctr">
                    <a:lnL w="11306" cap="flat" cmpd="sng" algn="ctr">
                      <a:solidFill>
                        <a:srgbClr val="D9D9D9"/>
                      </a:solidFill>
                      <a:prstDash val="solid"/>
                      <a:round/>
                      <a:headEnd type="none" w="med" len="med"/>
                      <a:tailEnd type="none" w="med" len="med"/>
                    </a:lnL>
                    <a:lnR w="11306" cap="flat" cmpd="sng" algn="ctr">
                      <a:solidFill>
                        <a:srgbClr val="D9D9D9"/>
                      </a:solidFill>
                      <a:prstDash val="solid"/>
                      <a:round/>
                      <a:headEnd type="none" w="med" len="med"/>
                      <a:tailEnd type="none" w="med" len="med"/>
                    </a:lnR>
                    <a:lnT w="11306" cap="flat" cmpd="sng" algn="ctr">
                      <a:solidFill>
                        <a:srgbClr val="D9D9D9"/>
                      </a:solidFill>
                      <a:prstDash val="solid"/>
                      <a:round/>
                      <a:headEnd type="none" w="med" len="med"/>
                      <a:tailEnd type="none" w="med" len="med"/>
                    </a:lnT>
                    <a:lnB w="11306"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871638048"/>
                  </a:ext>
                </a:extLst>
              </a:tr>
            </a:tbl>
          </a:graphicData>
        </a:graphic>
      </p:graphicFrame>
    </p:spTree>
    <p:extLst>
      <p:ext uri="{BB962C8B-B14F-4D97-AF65-F5344CB8AC3E}">
        <p14:creationId xmlns:p14="http://schemas.microsoft.com/office/powerpoint/2010/main" val="58383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8DDB2B7-15B3-7107-10E4-9D5347B92B9B}"/>
              </a:ext>
            </a:extLst>
          </p:cNvPr>
          <p:cNvGraphicFramePr>
            <a:graphicFrameLocks noGrp="1"/>
          </p:cNvGraphicFramePr>
          <p:nvPr>
            <p:extLst>
              <p:ext uri="{D42A27DB-BD31-4B8C-83A1-F6EECF244321}">
                <p14:modId xmlns:p14="http://schemas.microsoft.com/office/powerpoint/2010/main" val="2044936597"/>
              </p:ext>
            </p:extLst>
          </p:nvPr>
        </p:nvGraphicFramePr>
        <p:xfrm>
          <a:off x="258792" y="445526"/>
          <a:ext cx="11675973" cy="6485496"/>
        </p:xfrm>
        <a:graphic>
          <a:graphicData uri="http://schemas.openxmlformats.org/drawingml/2006/table">
            <a:tbl>
              <a:tblPr bandRow="1">
                <a:tableStyleId>{5C22544A-7EE6-4342-B048-85BDC9FD1C3A}</a:tableStyleId>
              </a:tblPr>
              <a:tblGrid>
                <a:gridCol w="3158289">
                  <a:extLst>
                    <a:ext uri="{9D8B030D-6E8A-4147-A177-3AD203B41FA5}">
                      <a16:colId xmlns:a16="http://schemas.microsoft.com/office/drawing/2014/main" val="2913138541"/>
                    </a:ext>
                  </a:extLst>
                </a:gridCol>
                <a:gridCol w="8517684">
                  <a:extLst>
                    <a:ext uri="{9D8B030D-6E8A-4147-A177-3AD203B41FA5}">
                      <a16:colId xmlns:a16="http://schemas.microsoft.com/office/drawing/2014/main" val="2488311721"/>
                    </a:ext>
                  </a:extLst>
                </a:gridCol>
              </a:tblGrid>
              <a:tr h="1063111">
                <a:tc>
                  <a:txBody>
                    <a:bodyPr/>
                    <a:lstStyle/>
                    <a:p>
                      <a:pPr rtl="0" fontAlgn="base"/>
                      <a:r>
                        <a:rPr lang="en-US" sz="1400" b="1">
                          <a:effectLst/>
                          <a:latin typeface="Aptos Display"/>
                        </a:rPr>
                        <a:t>Success Metrics (Business Evaluation)*</a:t>
                      </a:r>
                      <a:endParaRPr lang="en-US" sz="1400">
                        <a:effectLst/>
                      </a:endParaRPr>
                    </a:p>
                  </a:txBody>
                  <a:tcPr marL="84706" marR="84706" marT="42348" marB="42348" anchor="ctr">
                    <a:lnL w="11754" cap="flat" cmpd="sng" algn="ctr">
                      <a:solidFill>
                        <a:srgbClr val="D9D9D9"/>
                      </a:solidFill>
                      <a:prstDash val="solid"/>
                      <a:round/>
                      <a:headEnd type="none" w="med" len="med"/>
                      <a:tailEnd type="none" w="med" len="med"/>
                    </a:lnL>
                    <a:lnR w="11754" cap="flat" cmpd="sng" algn="ctr">
                      <a:solidFill>
                        <a:srgbClr val="D9D9D9"/>
                      </a:solidFill>
                      <a:prstDash val="solid"/>
                      <a:round/>
                      <a:headEnd type="none" w="med" len="med"/>
                      <a:tailEnd type="none" w="med" len="med"/>
                    </a:lnR>
                    <a:lnT w="11754" cap="flat" cmpd="sng" algn="ctr">
                      <a:solidFill>
                        <a:srgbClr val="D9D9D9"/>
                      </a:solidFill>
                      <a:prstDash val="solid"/>
                      <a:round/>
                      <a:headEnd type="none" w="med" len="med"/>
                      <a:tailEnd type="none" w="med" len="med"/>
                    </a:lnT>
                    <a:lnB w="11754" cap="flat" cmpd="sng" algn="ctr">
                      <a:solidFill>
                        <a:srgbClr val="D9D9D9"/>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To evaluate the success of a movie recommendation system, several key metrics are used to measure the relevance, precision, and coverage of the recommendations. Here’s an explanation of the metrics and their interpretations:</a:t>
                      </a:r>
                      <a:endParaRPr lang="en-US" sz="1200">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1" i="0" u="none" strike="noStrike" noProof="0">
                          <a:solidFill>
                            <a:srgbClr val="000000"/>
                          </a:solidFill>
                          <a:effectLst/>
                          <a:latin typeface="Aptos Display"/>
                        </a:rPr>
                        <a:t>1. Hit Rate:</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Metric</a:t>
                      </a:r>
                      <a:r>
                        <a:rPr lang="en-US" sz="1200" b="0" i="0" u="none" strike="noStrike" noProof="0">
                          <a:solidFill>
                            <a:srgbClr val="000000"/>
                          </a:solidFill>
                          <a:effectLst/>
                          <a:latin typeface="Aptos Display"/>
                        </a:rPr>
                        <a:t>: Hit Rate measures the proportion of users who have at least one of their actual interacted movies in the recommended list.</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Interpretation</a:t>
                      </a:r>
                      <a:r>
                        <a:rPr lang="en-US" sz="1200" b="0" i="0" u="none" strike="noStrike" noProof="0">
                          <a:solidFill>
                            <a:srgbClr val="000000"/>
                          </a:solidFill>
                          <a:effectLst/>
                          <a:latin typeface="Aptos Display"/>
                        </a:rPr>
                        <a:t>: A Hit Rate of 0.4 means that 40% of users found at least one relevant movie in their recommendations. This is a moderate hit rate, indicating that the recommendations are somewhat relevant to the users. For content-based filtering, a Hit Rate of 0.2 suggests lower relevance compared to collaborative filtering.</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2. Mean Average Precision at K (MAP@K):</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Metric</a:t>
                      </a:r>
                      <a:r>
                        <a:rPr lang="en-US" sz="1200" b="0" i="0" u="none" strike="noStrike" noProof="0">
                          <a:solidFill>
                            <a:srgbClr val="000000"/>
                          </a:solidFill>
                          <a:effectLst/>
                          <a:latin typeface="Aptos Display"/>
                        </a:rPr>
                        <a:t>: MAP@K evaluates the precision of the top K recommendations by averaging the precision at each relevant item.</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Interpretation</a:t>
                      </a:r>
                      <a:r>
                        <a:rPr lang="en-US" sz="1200" b="0" i="0" u="none" strike="noStrike" noProof="0">
                          <a:solidFill>
                            <a:srgbClr val="000000"/>
                          </a:solidFill>
                          <a:effectLst/>
                          <a:latin typeface="Aptos Display"/>
                        </a:rPr>
                        <a:t>: A MAP@K of 0.0 indicates that the precision of the top K recommendations is very low. This suggests that relevant items are not ranked high in the recommendation list, highlighting a need for improvement in ranking algorithms.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3. Normalized Discounted Cumulative Gain at K (NDCG@K):</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Metric</a:t>
                      </a:r>
                      <a:r>
                        <a:rPr lang="en-US" sz="1200" b="0" i="0" u="none" strike="noStrike" noProof="0">
                          <a:solidFill>
                            <a:srgbClr val="000000"/>
                          </a:solidFill>
                          <a:effectLst/>
                          <a:latin typeface="Aptos Display"/>
                        </a:rPr>
                        <a:t>: NDCG@K measures the ranking quality of the recommendations, taking into account the position of relevant items in the list.</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Interpretation</a:t>
                      </a:r>
                      <a:r>
                        <a:rPr lang="en-US" sz="1200" b="0" i="0" u="none" strike="noStrike" noProof="0">
                          <a:solidFill>
                            <a:srgbClr val="000000"/>
                          </a:solidFill>
                          <a:effectLst/>
                          <a:latin typeface="Aptos Display"/>
                        </a:rPr>
                        <a:t>: An NDCG@K of 0.0 indicates poor ranking quality, with relevant items not appearing in the top positions. This metric underscores the importance of optimizing the ranking mechanism to improve user satisfaction.</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4. Coverage:</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Metric</a:t>
                      </a:r>
                      <a:r>
                        <a:rPr lang="en-US" sz="1200" b="0" i="0" u="none" strike="noStrike" noProof="0">
                          <a:solidFill>
                            <a:srgbClr val="000000"/>
                          </a:solidFill>
                          <a:effectLst/>
                          <a:latin typeface="Aptos Display"/>
                        </a:rPr>
                        <a:t>: Coverage represents the proportion of unique items that can be recommended.</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Interpretation</a:t>
                      </a:r>
                      <a:r>
                        <a:rPr lang="en-US" sz="1200" b="0" i="0" u="none" strike="noStrike" noProof="0">
                          <a:solidFill>
                            <a:srgbClr val="000000"/>
                          </a:solidFill>
                          <a:effectLst/>
                          <a:latin typeface="Aptos Display"/>
                        </a:rPr>
                        <a:t>: Coverage values of 344.2 and 293.6 are not valid percentages (should be between 0 and 1), indicating possible errors in calculation or interpretation. Properly calculated, coverage should reflect the system’s ability to recommend a diverse set of items, ensuring that a wide range of movies is suggested to users.</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0" i="0" u="none" strike="noStrike" noProof="0">
                          <a:solidFill>
                            <a:srgbClr val="000000"/>
                          </a:solidFill>
                          <a:effectLst/>
                          <a:latin typeface="Aptos Display"/>
                        </a:rPr>
                        <a:t>To determine the success of the business recommendation system, it is crucial to focus on improving these metrics. A higher Hit Rate, MAP@K, and NDCG@K will indicate more relevant and accurately ranked recommendations, leading to better user satisfaction. Ensuring accurate calculation of Coverage will help in assessing the diversity of the recommendations. By continuously monitoring and optimizing these metrics, the recommendation system can be refined to meet business goals and enhance user experience.</a:t>
                      </a:r>
                      <a:endParaRPr lang="en-US">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txBody>
                  <a:tcPr marL="84706" marR="84706" marT="42348" marB="42348" anchor="ctr">
                    <a:lnL w="11754" cap="flat" cmpd="sng" algn="ctr">
                      <a:solidFill>
                        <a:srgbClr val="D9D9D9"/>
                      </a:solidFill>
                      <a:prstDash val="solid"/>
                      <a:round/>
                      <a:headEnd type="none" w="med" len="med"/>
                      <a:tailEnd type="none" w="med" len="med"/>
                    </a:lnL>
                    <a:lnR w="11754" cap="flat" cmpd="sng" algn="ctr">
                      <a:solidFill>
                        <a:srgbClr val="D9D9D9"/>
                      </a:solidFill>
                      <a:prstDash val="solid"/>
                      <a:round/>
                      <a:headEnd type="none" w="med" len="med"/>
                      <a:tailEnd type="none" w="med" len="med"/>
                    </a:lnR>
                    <a:lnT w="11754" cap="flat" cmpd="sng" algn="ctr">
                      <a:solidFill>
                        <a:srgbClr val="D9D9D9"/>
                      </a:solidFill>
                      <a:prstDash val="solid"/>
                      <a:round/>
                      <a:headEnd type="none" w="med" len="med"/>
                      <a:tailEnd type="none" w="med" len="med"/>
                    </a:lnT>
                    <a:lnB w="11754"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3525149526"/>
                  </a:ext>
                </a:extLst>
              </a:tr>
            </a:tbl>
          </a:graphicData>
        </a:graphic>
      </p:graphicFrame>
    </p:spTree>
    <p:extLst>
      <p:ext uri="{BB962C8B-B14F-4D97-AF65-F5344CB8AC3E}">
        <p14:creationId xmlns:p14="http://schemas.microsoft.com/office/powerpoint/2010/main" val="146360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BF05C95-4FC8-A219-4F41-D5FF5A2A4F3A}"/>
              </a:ext>
            </a:extLst>
          </p:cNvPr>
          <p:cNvGraphicFramePr>
            <a:graphicFrameLocks noGrp="1"/>
          </p:cNvGraphicFramePr>
          <p:nvPr>
            <p:extLst>
              <p:ext uri="{D42A27DB-BD31-4B8C-83A1-F6EECF244321}">
                <p14:modId xmlns:p14="http://schemas.microsoft.com/office/powerpoint/2010/main" val="3726764219"/>
              </p:ext>
            </p:extLst>
          </p:nvPr>
        </p:nvGraphicFramePr>
        <p:xfrm>
          <a:off x="244928" y="450272"/>
          <a:ext cx="11701616" cy="6492240"/>
        </p:xfrm>
        <a:graphic>
          <a:graphicData uri="http://schemas.openxmlformats.org/drawingml/2006/table">
            <a:tbl>
              <a:tblPr firstRow="1" bandRow="1">
                <a:tableStyleId>{5C22544A-7EE6-4342-B048-85BDC9FD1C3A}</a:tableStyleId>
              </a:tblPr>
              <a:tblGrid>
                <a:gridCol w="3137064">
                  <a:extLst>
                    <a:ext uri="{9D8B030D-6E8A-4147-A177-3AD203B41FA5}">
                      <a16:colId xmlns:a16="http://schemas.microsoft.com/office/drawing/2014/main" val="4250828071"/>
                    </a:ext>
                  </a:extLst>
                </a:gridCol>
                <a:gridCol w="8564552">
                  <a:extLst>
                    <a:ext uri="{9D8B030D-6E8A-4147-A177-3AD203B41FA5}">
                      <a16:colId xmlns:a16="http://schemas.microsoft.com/office/drawing/2014/main" val="1468276582"/>
                    </a:ext>
                  </a:extLst>
                </a:gridCol>
              </a:tblGrid>
              <a:tr h="385765">
                <a:tc>
                  <a:txBody>
                    <a:bodyPr/>
                    <a:lstStyle/>
                    <a:p>
                      <a:pPr lvl="0">
                        <a:buNone/>
                      </a:pPr>
                      <a:r>
                        <a:rPr lang="en-US" sz="1400" b="1" i="0" u="none" strike="noStrike" noProof="0">
                          <a:solidFill>
                            <a:srgbClr val="000000"/>
                          </a:solidFill>
                          <a:latin typeface="Aptos Display"/>
                        </a:rPr>
                        <a:t>Business Scalability*</a:t>
                      </a:r>
                      <a:endParaRPr lang="en-US"/>
                    </a:p>
                  </a:txBody>
                  <a:tcPr>
                    <a:lnL w="12700">
                      <a:solidFill>
                        <a:schemeClr val="bg2"/>
                      </a:solidFill>
                    </a:lnL>
                    <a:lnR w="12700">
                      <a:solidFill>
                        <a:schemeClr val="bg2"/>
                      </a:solidFill>
                    </a:lnR>
                    <a:lnT w="12700">
                      <a:solidFill>
                        <a:schemeClr val="bg2"/>
                      </a:solidFill>
                    </a:lnT>
                    <a:lnB w="12700">
                      <a:solidFill>
                        <a:schemeClr val="bg2"/>
                      </a:solidFill>
                    </a:lnB>
                    <a:noFill/>
                  </a:tcPr>
                </a:tc>
                <a:tc>
                  <a:txBody>
                    <a:bodyPr/>
                    <a:lstStyle/>
                    <a:p>
                      <a:pPr lvl="0" algn="l">
                        <a:lnSpc>
                          <a:spcPct val="100000"/>
                        </a:lnSpc>
                        <a:spcBef>
                          <a:spcPts val="0"/>
                        </a:spcBef>
                        <a:spcAft>
                          <a:spcPts val="0"/>
                        </a:spcAft>
                        <a:buNone/>
                      </a:pPr>
                      <a:r>
                        <a:rPr lang="en-US" sz="1200" b="0" i="0" u="none" strike="noStrike" noProof="0">
                          <a:solidFill>
                            <a:srgbClr val="000000"/>
                          </a:solidFill>
                          <a:latin typeface="Aptos Display"/>
                        </a:rPr>
                        <a:t>To determine if the project can be scaled to meet the client's needs, we need to analyze the data and infrastructure requirements, as well as anticipate potential challenges.</a:t>
                      </a:r>
                    </a:p>
                    <a:p>
                      <a:pPr lvl="0" algn="l">
                        <a:lnSpc>
                          <a:spcPct val="100000"/>
                        </a:lnSpc>
                        <a:spcBef>
                          <a:spcPts val="0"/>
                        </a:spcBef>
                        <a:spcAft>
                          <a:spcPts val="0"/>
                        </a:spcAft>
                        <a:buNone/>
                      </a:pPr>
                      <a:endParaRPr lang="en-US" sz="1200" b="0" i="0" u="none" strike="noStrike" noProof="0">
                        <a:solidFill>
                          <a:srgbClr val="000000"/>
                        </a:solidFill>
                        <a:latin typeface="Aptos Display"/>
                      </a:endParaRPr>
                    </a:p>
                    <a:p>
                      <a:pPr lvl="0" algn="l">
                        <a:lnSpc>
                          <a:spcPct val="100000"/>
                        </a:lnSpc>
                        <a:spcBef>
                          <a:spcPts val="0"/>
                        </a:spcBef>
                        <a:spcAft>
                          <a:spcPts val="0"/>
                        </a:spcAft>
                        <a:buNone/>
                      </a:pPr>
                      <a:r>
                        <a:rPr lang="en-US" sz="1200" b="1" i="0">
                          <a:solidFill>
                            <a:srgbClr val="000000"/>
                          </a:solidFill>
                          <a:latin typeface="Aptos Display"/>
                        </a:rPr>
                        <a:t>Scalability Potential</a:t>
                      </a:r>
                      <a:endParaRPr lang="en-US" sz="1200">
                        <a:latin typeface="Aptos Display"/>
                      </a:endParaRPr>
                    </a:p>
                    <a:p>
                      <a:pPr lvl="0" algn="l">
                        <a:lnSpc>
                          <a:spcPct val="100000"/>
                        </a:lnSpc>
                        <a:spcBef>
                          <a:spcPts val="0"/>
                        </a:spcBef>
                        <a:spcAft>
                          <a:spcPts val="0"/>
                        </a:spcAft>
                        <a:buNone/>
                      </a:pPr>
                      <a:r>
                        <a:rPr lang="en-US" sz="1200" b="1" i="0" u="none" strike="noStrike" noProof="0">
                          <a:solidFill>
                            <a:srgbClr val="000000"/>
                          </a:solidFill>
                          <a:latin typeface="Aptos Display"/>
                        </a:rPr>
                        <a:t>1. Data Volume and Variety:</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Current Data</a:t>
                      </a:r>
                      <a:r>
                        <a:rPr lang="en-US" sz="1200" b="0" i="0" u="none" strike="noStrike" noProof="0">
                          <a:solidFill>
                            <a:srgbClr val="000000"/>
                          </a:solidFill>
                          <a:latin typeface="Aptos Display"/>
                        </a:rPr>
                        <a:t>: The </a:t>
                      </a:r>
                      <a:r>
                        <a:rPr lang="en-US" sz="1200" b="0" i="0" u="none" strike="noStrike" noProof="0" err="1">
                          <a:solidFill>
                            <a:srgbClr val="000000"/>
                          </a:solidFill>
                          <a:latin typeface="Aptos Display"/>
                        </a:rPr>
                        <a:t>MovieLens</a:t>
                      </a:r>
                      <a:r>
                        <a:rPr lang="en-US" sz="1200" b="0" i="0" u="none" strike="noStrike" noProof="0">
                          <a:solidFill>
                            <a:srgbClr val="000000"/>
                          </a:solidFill>
                          <a:latin typeface="Aptos Display"/>
                        </a:rPr>
                        <a:t> dataset includes detailed information on movies such as titles, genres, and average user ratings. This dataset is extensive and well-structured, making it a solid foundation for scaling.</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Future Data</a:t>
                      </a:r>
                      <a:r>
                        <a:rPr lang="en-US" sz="1200" b="0" i="0" u="none" strike="noStrike" noProof="0">
                          <a:solidFill>
                            <a:srgbClr val="000000"/>
                          </a:solidFill>
                          <a:latin typeface="Aptos Display"/>
                        </a:rPr>
                        <a:t>: As the user base grows, the volume of data will increase significantly. The system must handle large-scale data ingestion, storage, and processing efficiently.</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latin typeface="Aptos Display"/>
                      </a:endParaRPr>
                    </a:p>
                    <a:p>
                      <a:pPr lvl="0" indent="0" algn="l">
                        <a:lnSpc>
                          <a:spcPct val="100000"/>
                        </a:lnSpc>
                        <a:spcBef>
                          <a:spcPts val="0"/>
                        </a:spcBef>
                        <a:spcAft>
                          <a:spcPts val="0"/>
                        </a:spcAft>
                        <a:buNone/>
                      </a:pPr>
                      <a:r>
                        <a:rPr lang="en-US" sz="1200" b="1" i="0" u="none" strike="noStrike" noProof="0">
                          <a:solidFill>
                            <a:srgbClr val="000000"/>
                          </a:solidFill>
                          <a:latin typeface="Aptos Display"/>
                        </a:rPr>
                        <a:t>2. Infrastructure:</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Cloud Services</a:t>
                      </a:r>
                      <a:r>
                        <a:rPr lang="en-US" sz="1200" b="0" i="0" u="none" strike="noStrike" noProof="0">
                          <a:solidFill>
                            <a:srgbClr val="000000"/>
                          </a:solidFill>
                          <a:latin typeface="Aptos Display"/>
                        </a:rPr>
                        <a:t>: Utilizing cloud platforms (e.g., AWS, Google Cloud) can provide scalable storage and computing resources. These platforms offer services like distributed databases and machine learning models that can scale dynamically based on demand.</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Distributed Computing</a:t>
                      </a:r>
                      <a:r>
                        <a:rPr lang="en-US" sz="1200" b="0" i="0" u="none" strike="noStrike" noProof="0">
                          <a:solidFill>
                            <a:srgbClr val="000000"/>
                          </a:solidFill>
                          <a:latin typeface="Aptos Display"/>
                        </a:rPr>
                        <a:t>: Implementing distributed computing frameworks (e.g., Apache Spark) can help process large datasets in parallel, reducing processing time and improving efficiency.</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latin typeface="Aptos Display"/>
                      </a:endParaRPr>
                    </a:p>
                    <a:p>
                      <a:pPr lvl="0" indent="0" algn="l">
                        <a:lnSpc>
                          <a:spcPct val="100000"/>
                        </a:lnSpc>
                        <a:spcBef>
                          <a:spcPts val="0"/>
                        </a:spcBef>
                        <a:spcAft>
                          <a:spcPts val="0"/>
                        </a:spcAft>
                        <a:buNone/>
                      </a:pPr>
                      <a:r>
                        <a:rPr lang="en-US" sz="1200" b="1" i="0">
                          <a:solidFill>
                            <a:srgbClr val="000000"/>
                          </a:solidFill>
                          <a:latin typeface="Aptos Display"/>
                        </a:rPr>
                        <a:t>Anticipated Challenges</a:t>
                      </a:r>
                      <a:endParaRPr lang="en-US" sz="1200">
                        <a:latin typeface="Aptos Display"/>
                      </a:endParaRPr>
                    </a:p>
                    <a:p>
                      <a:pPr lvl="0" algn="l">
                        <a:lnSpc>
                          <a:spcPct val="100000"/>
                        </a:lnSpc>
                        <a:spcBef>
                          <a:spcPts val="0"/>
                        </a:spcBef>
                        <a:spcAft>
                          <a:spcPts val="0"/>
                        </a:spcAft>
                        <a:buNone/>
                      </a:pPr>
                      <a:r>
                        <a:rPr lang="en-US" sz="1200" b="1" i="0" u="none" strike="noStrike" noProof="0">
                          <a:solidFill>
                            <a:srgbClr val="000000"/>
                          </a:solidFill>
                          <a:latin typeface="Aptos Display"/>
                        </a:rPr>
                        <a:t>1. Data Management:</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Data Quality</a:t>
                      </a:r>
                      <a:r>
                        <a:rPr lang="en-US" sz="1200" b="0" i="0" u="none" strike="noStrike" noProof="0">
                          <a:solidFill>
                            <a:srgbClr val="000000"/>
                          </a:solidFill>
                          <a:latin typeface="Aptos Display"/>
                        </a:rPr>
                        <a:t>: Ensuring the quality and consistency of incoming data is crucial. Inconsistent or poor-quality data can lead to inaccurate recommendations.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Real-Time Processing</a:t>
                      </a:r>
                      <a:r>
                        <a:rPr lang="en-US" sz="1200" b="0" i="0" u="none" strike="noStrike" noProof="0">
                          <a:solidFill>
                            <a:srgbClr val="000000"/>
                          </a:solidFill>
                          <a:latin typeface="Aptos Display"/>
                        </a:rPr>
                        <a:t>: The system must process data in real-time to provide up-to-date recommendations, requiring robust data pipelines and real-time analytics capabilities.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latin typeface="Aptos Display"/>
                      </a:endParaRPr>
                    </a:p>
                    <a:p>
                      <a:pPr lvl="0" indent="0" algn="l">
                        <a:lnSpc>
                          <a:spcPct val="100000"/>
                        </a:lnSpc>
                        <a:spcBef>
                          <a:spcPts val="0"/>
                        </a:spcBef>
                        <a:spcAft>
                          <a:spcPts val="0"/>
                        </a:spcAft>
                        <a:buNone/>
                      </a:pPr>
                      <a:r>
                        <a:rPr lang="en-US" sz="1200" b="1" i="0" u="none" strike="noStrike" noProof="0">
                          <a:solidFill>
                            <a:srgbClr val="000000"/>
                          </a:solidFill>
                          <a:latin typeface="Aptos Display"/>
                        </a:rPr>
                        <a:t>2. Model Performance:</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Scalability of Algorithms</a:t>
                      </a:r>
                      <a:r>
                        <a:rPr lang="en-US" sz="1200" b="0" i="0" u="none" strike="noStrike" noProof="0">
                          <a:solidFill>
                            <a:srgbClr val="000000"/>
                          </a:solidFill>
                          <a:latin typeface="Aptos Display"/>
                        </a:rPr>
                        <a:t>: The recommendation algorithms must be scalable. Techniques like matrix factorization and collaborative filtering should be optimized for scalability.</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Model Retraining</a:t>
                      </a:r>
                      <a:r>
                        <a:rPr lang="en-US" sz="1200" b="0" i="0" u="none" strike="noStrike" noProof="0">
                          <a:solidFill>
                            <a:srgbClr val="000000"/>
                          </a:solidFill>
                          <a:latin typeface="Aptos Display"/>
                        </a:rPr>
                        <a:t>: Regular retraining of models with new data is necessary to maintain accuracy, requiring efficient retraining pipelines.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latin typeface="Aptos Display"/>
                      </a:endParaRPr>
                    </a:p>
                    <a:p>
                      <a:pPr lvl="0" indent="0" algn="l">
                        <a:lnSpc>
                          <a:spcPct val="100000"/>
                        </a:lnSpc>
                        <a:spcBef>
                          <a:spcPts val="0"/>
                        </a:spcBef>
                        <a:spcAft>
                          <a:spcPts val="0"/>
                        </a:spcAft>
                        <a:buNone/>
                      </a:pPr>
                      <a:r>
                        <a:rPr lang="en-US" sz="1200" b="1" i="0" u="none" strike="noStrike" noProof="0">
                          <a:solidFill>
                            <a:srgbClr val="000000"/>
                          </a:solidFill>
                          <a:latin typeface="Aptos Display"/>
                        </a:rPr>
                        <a:t>3. User Experience:</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Latency</a:t>
                      </a:r>
                      <a:r>
                        <a:rPr lang="en-US" sz="1200" b="0" i="0" u="none" strike="noStrike" noProof="0">
                          <a:solidFill>
                            <a:srgbClr val="000000"/>
                          </a:solidFill>
                          <a:latin typeface="Aptos Display"/>
                        </a:rPr>
                        <a:t>: Ensuring low latency in generating recommendations is critical for a good user experience.</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latin typeface="Aptos Display"/>
                        </a:rPr>
                        <a:t>Personalization</a:t>
                      </a:r>
                      <a:r>
                        <a:rPr lang="en-US" sz="1200" b="0" i="0" u="none" strike="noStrike" noProof="0">
                          <a:solidFill>
                            <a:srgbClr val="000000"/>
                          </a:solidFill>
                          <a:latin typeface="Aptos Display"/>
                        </a:rPr>
                        <a:t>: The recommendation system must maintain a high level of personalization to cater to different user preferences.</a:t>
                      </a:r>
                      <a:endParaRPr lang="en-US" sz="1200">
                        <a:latin typeface="Aptos Display"/>
                      </a:endParaRPr>
                    </a:p>
                    <a:p>
                      <a:pPr lvl="0" indent="0" algn="l">
                        <a:lnSpc>
                          <a:spcPct val="100000"/>
                        </a:lnSpc>
                        <a:spcBef>
                          <a:spcPts val="0"/>
                        </a:spcBef>
                        <a:spcAft>
                          <a:spcPts val="0"/>
                        </a:spcAft>
                        <a:buNone/>
                      </a:pPr>
                      <a:r>
                        <a:rPr lang="en-US" sz="1200" b="0" i="0" u="none" strike="noStrike" noProof="0">
                          <a:solidFill>
                            <a:srgbClr val="000000"/>
                          </a:solidFill>
                          <a:latin typeface="Aptos Display"/>
                        </a:rPr>
                        <a:t>Scaling the movie recommendation project is feasible with the right infrastructure and strategies, but challenges such as data quality, real-time processing, model scalability, and latency must be addressed proactively.</a:t>
                      </a:r>
                      <a:endParaRPr lang="en-US" sz="1200">
                        <a:latin typeface="Aptos Display"/>
                      </a:endParaRPr>
                    </a:p>
                    <a:p>
                      <a:pPr lvl="0">
                        <a:buNone/>
                      </a:pPr>
                      <a:endParaRPr lang="en-US" sz="1200" b="0" i="0" u="none" strike="noStrike" noProof="0">
                        <a:solidFill>
                          <a:srgbClr val="000000"/>
                        </a:solidFill>
                        <a:latin typeface="Aptos Display"/>
                      </a:endParaRPr>
                    </a:p>
                  </a:txBody>
                  <a:tcPr>
                    <a:lnL w="12700">
                      <a:solidFill>
                        <a:schemeClr val="bg2"/>
                      </a:solidFill>
                    </a:lnL>
                    <a:lnR w="12700">
                      <a:solidFill>
                        <a:schemeClr val="bg2"/>
                      </a:solidFill>
                    </a:lnR>
                    <a:lnT w="12700">
                      <a:solidFill>
                        <a:schemeClr val="bg2"/>
                      </a:solidFill>
                    </a:lnT>
                    <a:lnB w="12700">
                      <a:solidFill>
                        <a:schemeClr val="bg2"/>
                      </a:solidFill>
                    </a:lnB>
                    <a:noFill/>
                  </a:tcPr>
                </a:tc>
                <a:extLst>
                  <a:ext uri="{0D108BD9-81ED-4DB2-BD59-A6C34878D82A}">
                    <a16:rowId xmlns:a16="http://schemas.microsoft.com/office/drawing/2014/main" val="874850122"/>
                  </a:ext>
                </a:extLst>
              </a:tr>
            </a:tbl>
          </a:graphicData>
        </a:graphic>
      </p:graphicFrame>
    </p:spTree>
    <p:extLst>
      <p:ext uri="{BB962C8B-B14F-4D97-AF65-F5344CB8AC3E}">
        <p14:creationId xmlns:p14="http://schemas.microsoft.com/office/powerpoint/2010/main" val="36796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9ACB3A9-09FF-4F03-7964-F53CA4FE0495}"/>
              </a:ext>
            </a:extLst>
          </p:cNvPr>
          <p:cNvGraphicFramePr>
            <a:graphicFrameLocks noGrp="1"/>
          </p:cNvGraphicFramePr>
          <p:nvPr>
            <p:extLst>
              <p:ext uri="{D42A27DB-BD31-4B8C-83A1-F6EECF244321}">
                <p14:modId xmlns:p14="http://schemas.microsoft.com/office/powerpoint/2010/main" val="142329754"/>
              </p:ext>
            </p:extLst>
          </p:nvPr>
        </p:nvGraphicFramePr>
        <p:xfrm>
          <a:off x="465116" y="376051"/>
          <a:ext cx="11268069" cy="6218984"/>
        </p:xfrm>
        <a:graphic>
          <a:graphicData uri="http://schemas.openxmlformats.org/drawingml/2006/table">
            <a:tbl>
              <a:tblPr bandRow="1">
                <a:tableStyleId>{5C22544A-7EE6-4342-B048-85BDC9FD1C3A}</a:tableStyleId>
              </a:tblPr>
              <a:tblGrid>
                <a:gridCol w="2375064">
                  <a:extLst>
                    <a:ext uri="{9D8B030D-6E8A-4147-A177-3AD203B41FA5}">
                      <a16:colId xmlns:a16="http://schemas.microsoft.com/office/drawing/2014/main" val="2582057804"/>
                    </a:ext>
                  </a:extLst>
                </a:gridCol>
                <a:gridCol w="8893005">
                  <a:extLst>
                    <a:ext uri="{9D8B030D-6E8A-4147-A177-3AD203B41FA5}">
                      <a16:colId xmlns:a16="http://schemas.microsoft.com/office/drawing/2014/main" val="133615023"/>
                    </a:ext>
                  </a:extLst>
                </a:gridCol>
              </a:tblGrid>
              <a:tr h="389684">
                <a:tc gridSpan="2">
                  <a:txBody>
                    <a:bodyPr/>
                    <a:lstStyle/>
                    <a:p>
                      <a:pPr algn="ctr" fontAlgn="base"/>
                      <a:r>
                        <a:rPr lang="en-US" sz="1600" b="1">
                          <a:effectLst/>
                          <a:latin typeface="Aptos Display"/>
                        </a:rPr>
                        <a:t>Modeling Requirements </a:t>
                      </a:r>
                      <a:endParaRPr lang="en-US" err="1">
                        <a:effectLst/>
                        <a:latin typeface="Aptos Display"/>
                      </a:endParaRPr>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55007" cap="flat" cmpd="sng" algn="ctr">
                      <a:solidFill>
                        <a:srgbClr val="0F9ED5"/>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208735990"/>
                  </a:ext>
                </a:extLst>
              </a:tr>
              <a:tr h="469392">
                <a:tc>
                  <a:txBody>
                    <a:bodyPr/>
                    <a:lstStyle/>
                    <a:p>
                      <a:pPr lvl="0">
                        <a:buNone/>
                      </a:pPr>
                      <a:r>
                        <a:rPr lang="en-US" sz="1400" b="1" i="0" u="none" strike="noStrike" noProof="0">
                          <a:solidFill>
                            <a:srgbClr val="000000"/>
                          </a:solidFill>
                          <a:effectLst/>
                          <a:latin typeface="Aptos Display"/>
                        </a:rPr>
                        <a:t>Data Type (e.g., numerical, categorical) </a:t>
                      </a:r>
                      <a:endParaRPr lang="en-US"/>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marL="0" lvl="0" indent="0" fontAlgn="base">
                        <a:buNone/>
                      </a:pPr>
                      <a:r>
                        <a:rPr lang="en-US" sz="1200" b="0" i="0" u="none" strike="noStrike" noProof="0">
                          <a:solidFill>
                            <a:srgbClr val="000000"/>
                          </a:solidFill>
                          <a:effectLst/>
                          <a:latin typeface="Aptos Display"/>
                        </a:rPr>
                        <a:t>Mix of both numerical (such as rating) and categorical (such as genres)</a:t>
                      </a:r>
                      <a:endParaRPr lang="en-US" sz="1050" b="1">
                        <a:effectLst/>
                        <a:latin typeface="Open Sans"/>
                      </a:endParaRPr>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4155455373"/>
                  </a:ext>
                </a:extLst>
              </a:tr>
              <a:tr h="274550">
                <a:tc>
                  <a:txBody>
                    <a:bodyPr/>
                    <a:lstStyle/>
                    <a:p>
                      <a:pPr fontAlgn="base"/>
                      <a:r>
                        <a:rPr lang="en-US" sz="1400" b="1">
                          <a:effectLst/>
                          <a:latin typeface="Aptos Display"/>
                        </a:rPr>
                        <a:t>Data Source </a:t>
                      </a:r>
                      <a:endParaRPr lang="en-US" sz="1400">
                        <a:effectLst/>
                        <a:latin typeface="Aptos Display"/>
                      </a:endParaRPr>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marL="0" lvl="0" indent="0">
                        <a:buNone/>
                      </a:pPr>
                      <a:r>
                        <a:rPr lang="en-US" sz="1200" b="0" i="0" u="none" strike="noStrike" noProof="0">
                          <a:effectLst/>
                          <a:hlinkClick r:id="rId2"/>
                        </a:rPr>
                        <a:t>MovieLens | GroupLens</a:t>
                      </a:r>
                      <a:endParaRPr lang="en-US"/>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646266284"/>
                  </a:ext>
                </a:extLst>
              </a:tr>
              <a:tr h="4507942">
                <a:tc>
                  <a:txBody>
                    <a:bodyPr/>
                    <a:lstStyle/>
                    <a:p>
                      <a:pPr fontAlgn="base"/>
                      <a:r>
                        <a:rPr lang="en-US" sz="1400" b="1">
                          <a:effectLst/>
                          <a:latin typeface="Aptos Display"/>
                        </a:rPr>
                        <a:t>                                                                                                                           Data Preparation Steps*</a:t>
                      </a:r>
                      <a:endParaRPr lang="en-US" sz="1400">
                        <a:effectLst/>
                        <a:latin typeface="Aptos Display"/>
                      </a:endParaRPr>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To prepare the data for a movie recommendation system, several tools and methods are essential. The primary goal is to transform the raw data into a format suitable for collaborative filtering algorithms. Here's a step-by-step guide:</a:t>
                      </a:r>
                      <a:endParaRPr lang="en-US" sz="1200">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1" i="0" u="none" strike="noStrike" noProof="0">
                          <a:solidFill>
                            <a:srgbClr val="000000"/>
                          </a:solidFill>
                          <a:effectLst/>
                          <a:latin typeface="Aptos Display"/>
                        </a:rPr>
                        <a:t>1. Data Transformation:</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User-Item Matrix</a:t>
                      </a:r>
                      <a:r>
                        <a:rPr lang="en-US" sz="1200" b="0" i="0" u="none" strike="noStrike" noProof="0">
                          <a:solidFill>
                            <a:srgbClr val="000000"/>
                          </a:solidFill>
                          <a:effectLst/>
                          <a:latin typeface="Aptos Display"/>
                        </a:rPr>
                        <a:t>: The first step is to create a user-item matrix, also known as a "utility" matrix. In this matrix, rows represent users and columns represent movies. Each cell in the matrix contains the rating a user has given to a movie. This matrix is fundamental for collaborative filtering, as it allows the algorithm to find patterns in user behavior without needing additional information about the users or movies.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2. Sparse Matrix Creation:</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err="1">
                          <a:solidFill>
                            <a:srgbClr val="000000"/>
                          </a:solidFill>
                          <a:effectLst/>
                          <a:latin typeface="Aptos Display"/>
                        </a:rPr>
                        <a:t>create_X</a:t>
                      </a:r>
                      <a:r>
                        <a:rPr lang="en-US" sz="1200" b="1" i="0" u="none" strike="noStrike" noProof="0">
                          <a:solidFill>
                            <a:srgbClr val="000000"/>
                          </a:solidFill>
                          <a:effectLst/>
                          <a:latin typeface="Aptos Display"/>
                        </a:rPr>
                        <a:t>() Function</a:t>
                      </a:r>
                      <a:r>
                        <a:rPr lang="en-US" sz="1200" b="0" i="0" u="none" strike="noStrike" noProof="0">
                          <a:solidFill>
                            <a:srgbClr val="000000"/>
                          </a:solidFill>
                          <a:effectLst/>
                          <a:latin typeface="Aptos Display"/>
                        </a:rPr>
                        <a:t>: This function is crucial for handling large datasets efficiently. It outputs a sparse matrix (X), which is memory-efficient and suitable for large-scale data. Sparse matrices store only non-zero elements, significantly reducing memory usage.</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3. Mapper Dictionaries:</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err="1">
                          <a:solidFill>
                            <a:srgbClr val="000000"/>
                          </a:solidFill>
                          <a:effectLst/>
                          <a:latin typeface="Aptos Display"/>
                        </a:rPr>
                        <a:t>user_mapper</a:t>
                      </a:r>
                      <a:r>
                        <a:rPr lang="en-US" sz="1200" b="0" i="0" u="none" strike="noStrike" noProof="0">
                          <a:solidFill>
                            <a:srgbClr val="000000"/>
                          </a:solidFill>
                          <a:effectLst/>
                          <a:latin typeface="Aptos Display"/>
                        </a:rPr>
                        <a:t>: This dictionary maps user IDs to user indices in the matrix. It helps in quickly locating a user's data within the matrix.</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err="1">
                          <a:solidFill>
                            <a:srgbClr val="000000"/>
                          </a:solidFill>
                          <a:effectLst/>
                          <a:latin typeface="Aptos Display"/>
                        </a:rPr>
                        <a:t>movie_mapper</a:t>
                      </a:r>
                      <a:r>
                        <a:rPr lang="en-US" sz="1200" b="0" i="0" u="none" strike="noStrike" noProof="0">
                          <a:solidFill>
                            <a:srgbClr val="000000"/>
                          </a:solidFill>
                          <a:effectLst/>
                          <a:latin typeface="Aptos Display"/>
                        </a:rPr>
                        <a:t>: Similar to the </a:t>
                      </a:r>
                      <a:r>
                        <a:rPr lang="en-US" sz="1200" b="0" i="0" u="none" strike="noStrike" noProof="0" err="1">
                          <a:solidFill>
                            <a:srgbClr val="000000"/>
                          </a:solidFill>
                          <a:effectLst/>
                          <a:latin typeface="Aptos Display"/>
                        </a:rPr>
                        <a:t>user_mapper</a:t>
                      </a:r>
                      <a:r>
                        <a:rPr lang="en-US" sz="1200" b="0" i="0" u="none" strike="noStrike" noProof="0">
                          <a:solidFill>
                            <a:srgbClr val="000000"/>
                          </a:solidFill>
                          <a:effectLst/>
                          <a:latin typeface="Aptos Display"/>
                        </a:rPr>
                        <a:t>, this dictionary maps movie IDs to movie indices.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err="1">
                          <a:solidFill>
                            <a:srgbClr val="000000"/>
                          </a:solidFill>
                          <a:effectLst/>
                          <a:latin typeface="Aptos Display"/>
                        </a:rPr>
                        <a:t>user_inv_mapper</a:t>
                      </a:r>
                      <a:r>
                        <a:rPr lang="en-US" sz="1200" b="0" i="0" u="none" strike="noStrike" noProof="0">
                          <a:solidFill>
                            <a:srgbClr val="000000"/>
                          </a:solidFill>
                          <a:effectLst/>
                          <a:latin typeface="Aptos Display"/>
                        </a:rPr>
                        <a:t>: This inverse mapping dictionary converts user indices back to user IDs, facilitating the interpretation of results.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err="1">
                          <a:solidFill>
                            <a:srgbClr val="000000"/>
                          </a:solidFill>
                          <a:effectLst/>
                          <a:latin typeface="Aptos Display"/>
                        </a:rPr>
                        <a:t>movie_inv_mapper</a:t>
                      </a:r>
                      <a:r>
                        <a:rPr lang="en-US" sz="1200" b="0" i="0" u="none" strike="noStrike" noProof="0">
                          <a:solidFill>
                            <a:srgbClr val="000000"/>
                          </a:solidFill>
                          <a:effectLst/>
                          <a:latin typeface="Aptos Display"/>
                        </a:rPr>
                        <a:t>: This inverse mapping dictionary converts movie indices back to movie IDs.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a:solidFill>
                            <a:srgbClr val="000000"/>
                          </a:solidFill>
                          <a:latin typeface="Aptos Display"/>
                        </a:rPr>
                        <a:t>Tools and Libraries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Pandas</a:t>
                      </a:r>
                      <a:r>
                        <a:rPr lang="en-US" sz="1200" b="0" i="0" u="none" strike="noStrike" noProof="0">
                          <a:solidFill>
                            <a:srgbClr val="000000"/>
                          </a:solidFill>
                          <a:effectLst/>
                          <a:latin typeface="Aptos Display"/>
                        </a:rPr>
                        <a:t>: For data manipulation and transformation.</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SciPy</a:t>
                      </a:r>
                      <a:r>
                        <a:rPr lang="en-US" sz="1200" b="0" i="0" u="none" strike="noStrike" noProof="0">
                          <a:solidFill>
                            <a:srgbClr val="000000"/>
                          </a:solidFill>
                          <a:effectLst/>
                          <a:latin typeface="Aptos Display"/>
                        </a:rPr>
                        <a:t>: For creating and handling sparse matrices.</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NumPy</a:t>
                      </a:r>
                      <a:r>
                        <a:rPr lang="en-US" sz="1200" b="0" i="0" u="none" strike="noStrike" noProof="0">
                          <a:solidFill>
                            <a:srgbClr val="000000"/>
                          </a:solidFill>
                          <a:effectLst/>
                          <a:latin typeface="Aptos Display"/>
                        </a:rPr>
                        <a:t>: For numerical operations and matrix manipulations.</a:t>
                      </a:r>
                      <a:endParaRPr lang="en-US" sz="1200">
                        <a:latin typeface="Aptos Display"/>
                      </a:endParaRPr>
                    </a:p>
                    <a:p>
                      <a:pPr lvl="0" indent="0" algn="l">
                        <a:lnSpc>
                          <a:spcPct val="100000"/>
                        </a:lnSpc>
                        <a:spcBef>
                          <a:spcPts val="0"/>
                        </a:spcBef>
                        <a:spcAft>
                          <a:spcPts val="0"/>
                        </a:spcAft>
                        <a:buNone/>
                      </a:pPr>
                      <a:r>
                        <a:rPr lang="en-US" sz="1200" b="0" i="0" u="none" strike="noStrike" noProof="0">
                          <a:solidFill>
                            <a:srgbClr val="000000"/>
                          </a:solidFill>
                          <a:effectLst/>
                          <a:latin typeface="Aptos Display"/>
                        </a:rPr>
                        <a:t>By following these steps and utilizing these tools, the data can be efficiently pre-processed and prepared for use in a collaborative filtering recommendation system.</a:t>
                      </a:r>
                      <a:endParaRPr lang="en-US">
                        <a:latin typeface="Aptos Display"/>
                      </a:endParaRPr>
                    </a:p>
                    <a:p>
                      <a:pPr marL="0" lvl="0" indent="0" algn="l">
                        <a:lnSpc>
                          <a:spcPct val="100000"/>
                        </a:lnSpc>
                        <a:spcBef>
                          <a:spcPts val="0"/>
                        </a:spcBef>
                        <a:spcAft>
                          <a:spcPts val="0"/>
                        </a:spcAft>
                        <a:buNone/>
                      </a:pPr>
                      <a:endParaRPr lang="en-US" sz="1200" b="0" i="0" u="none" strike="noStrike" noProof="0">
                        <a:solidFill>
                          <a:srgbClr val="000000"/>
                        </a:solidFill>
                        <a:effectLst/>
                        <a:latin typeface="Aptos Display"/>
                      </a:endParaRPr>
                    </a:p>
                    <a:p>
                      <a:pPr marL="342900" lvl="0" indent="-342900">
                        <a:buFont typeface="Arial" panose="020B0604020202020204" pitchFamily="34" charset="0"/>
                        <a:buChar char="•"/>
                      </a:pPr>
                      <a:endParaRPr lang="en-US" sz="1050" b="1">
                        <a:effectLst/>
                        <a:latin typeface="Open Sans"/>
                      </a:endParaRPr>
                    </a:p>
                  </a:txBody>
                  <a:tcPr>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1237884825"/>
                  </a:ext>
                </a:extLst>
              </a:tr>
            </a:tbl>
          </a:graphicData>
        </a:graphic>
      </p:graphicFrame>
    </p:spTree>
    <p:extLst>
      <p:ext uri="{BB962C8B-B14F-4D97-AF65-F5344CB8AC3E}">
        <p14:creationId xmlns:p14="http://schemas.microsoft.com/office/powerpoint/2010/main" val="377289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12CB84F-AADA-EB3F-603E-418046DCA22B}"/>
              </a:ext>
            </a:extLst>
          </p:cNvPr>
          <p:cNvGraphicFramePr>
            <a:graphicFrameLocks noGrp="1"/>
          </p:cNvGraphicFramePr>
          <p:nvPr>
            <p:extLst>
              <p:ext uri="{D42A27DB-BD31-4B8C-83A1-F6EECF244321}">
                <p14:modId xmlns:p14="http://schemas.microsoft.com/office/powerpoint/2010/main" val="42050239"/>
              </p:ext>
            </p:extLst>
          </p:nvPr>
        </p:nvGraphicFramePr>
        <p:xfrm>
          <a:off x="461962" y="186859"/>
          <a:ext cx="11268074" cy="6648832"/>
        </p:xfrm>
        <a:graphic>
          <a:graphicData uri="http://schemas.openxmlformats.org/drawingml/2006/table">
            <a:tbl>
              <a:tblPr bandRow="1">
                <a:tableStyleId>{5C22544A-7EE6-4342-B048-85BDC9FD1C3A}</a:tableStyleId>
              </a:tblPr>
              <a:tblGrid>
                <a:gridCol w="2790701">
                  <a:extLst>
                    <a:ext uri="{9D8B030D-6E8A-4147-A177-3AD203B41FA5}">
                      <a16:colId xmlns:a16="http://schemas.microsoft.com/office/drawing/2014/main" val="61849579"/>
                    </a:ext>
                  </a:extLst>
                </a:gridCol>
                <a:gridCol w="8477373">
                  <a:extLst>
                    <a:ext uri="{9D8B030D-6E8A-4147-A177-3AD203B41FA5}">
                      <a16:colId xmlns:a16="http://schemas.microsoft.com/office/drawing/2014/main" val="1331957051"/>
                    </a:ext>
                  </a:extLst>
                </a:gridCol>
              </a:tblGrid>
              <a:tr h="5779186">
                <a:tc>
                  <a:txBody>
                    <a:bodyPr/>
                    <a:lstStyle/>
                    <a:p>
                      <a:pPr lvl="0" algn="l" rtl="0">
                        <a:buNone/>
                      </a:pPr>
                      <a:r>
                        <a:rPr lang="en-US" sz="1400" b="1" i="0">
                          <a:solidFill>
                            <a:srgbClr val="000000"/>
                          </a:solidFill>
                          <a:effectLst/>
                          <a:latin typeface="Aptos Display"/>
                        </a:rPr>
                        <a:t>Data Challenges*</a:t>
                      </a:r>
                      <a:endParaRPr lang="en-US" sz="1400" b="0" i="0">
                        <a:solidFill>
                          <a:srgbClr val="000000"/>
                        </a:solidFill>
                        <a:effectLst/>
                      </a:endParaRPr>
                    </a:p>
                  </a:txBody>
                  <a:tcPr marL="88011" marR="88011" marT="44006" marB="44006">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When developing a movie recommendation system, several issues can arise that impact the performance and accuracy of the recommendations. Here are some key challenges:</a:t>
                      </a: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1" i="0" u="none" strike="noStrike" noProof="0">
                          <a:solidFill>
                            <a:srgbClr val="000000"/>
                          </a:solidFill>
                          <a:effectLst/>
                          <a:latin typeface="Aptos Display"/>
                        </a:rPr>
                        <a:t>1. Data Sparsity:</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Issue</a:t>
                      </a:r>
                      <a:r>
                        <a:rPr lang="en-US" sz="1200" b="0" i="0" u="none" strike="noStrike" noProof="0">
                          <a:solidFill>
                            <a:srgbClr val="000000"/>
                          </a:solidFill>
                          <a:effectLst/>
                          <a:latin typeface="Aptos Display"/>
                        </a:rPr>
                        <a:t>: In a user-item matrix, most users rate only a small fraction of the available movies, leading to a sparse matrix. This sparsity can make it difficult for collaborative filtering algorithms to find similar users or items, reducing the effectiveness of recommendations.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Mitigation</a:t>
                      </a:r>
                      <a:r>
                        <a:rPr lang="en-US" sz="1200" b="0" i="0" u="none" strike="noStrike" noProof="0">
                          <a:solidFill>
                            <a:srgbClr val="000000"/>
                          </a:solidFill>
                          <a:effectLst/>
                          <a:latin typeface="Aptos Display"/>
                        </a:rPr>
                        <a:t>: Techniques such as matrix factorization or the use of hybrid recommendation systems can help alleviate the impact of data sparsity.</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2. Cold Start Problem:</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Issue</a:t>
                      </a:r>
                      <a:r>
                        <a:rPr lang="en-US" sz="1200" b="0" i="0" u="none" strike="noStrike" noProof="0">
                          <a:solidFill>
                            <a:srgbClr val="000000"/>
                          </a:solidFill>
                          <a:effectLst/>
                          <a:latin typeface="Aptos Display"/>
                        </a:rPr>
                        <a:t>: This problem occurs when new users or new movies are added to the system. Since there is no prior interaction data for these new entries, the system struggles to make accurate recommendations.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Mitigation</a:t>
                      </a:r>
                      <a:r>
                        <a:rPr lang="en-US" sz="1200" b="0" i="0" u="none" strike="noStrike" noProof="0">
                          <a:solidFill>
                            <a:srgbClr val="000000"/>
                          </a:solidFill>
                          <a:effectLst/>
                          <a:latin typeface="Aptos Display"/>
                        </a:rPr>
                        <a:t>: Incorporating content-based filtering or leveraging demographic information can help provide initial recommendations until sufficient interaction data is collected.</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3. Diversity versus Accuracy:</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Issue</a:t>
                      </a:r>
                      <a:r>
                        <a:rPr lang="en-US" sz="1200" b="0" i="0" u="none" strike="noStrike" noProof="0">
                          <a:solidFill>
                            <a:srgbClr val="000000"/>
                          </a:solidFill>
                          <a:effectLst/>
                          <a:latin typeface="Aptos Display"/>
                        </a:rPr>
                        <a:t>: There is often a trade-off between the diversity and accuracy of recommendations. Highly accurate recommendations may lead to a narrow set of suggestions, reducing the diversity of content presented to users. Conversely, increasing diversity can sometimes reduce the perceived accuracy of recommendations.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Mitigation</a:t>
                      </a:r>
                      <a:r>
                        <a:rPr lang="en-US" sz="1200" b="0" i="0" u="none" strike="noStrike" noProof="0">
                          <a:solidFill>
                            <a:srgbClr val="000000"/>
                          </a:solidFill>
                          <a:effectLst/>
                          <a:latin typeface="Aptos Display"/>
                        </a:rPr>
                        <a:t>: Balancing algorithms can be employed to ensure a mix of both diverse and accurate recommendations, enhancing user satisfaction.</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4. Evaluation and Metrics:</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Issue</a:t>
                      </a:r>
                      <a:r>
                        <a:rPr lang="en-US" sz="1200" b="0" i="0" u="none" strike="noStrike" noProof="0">
                          <a:solidFill>
                            <a:srgbClr val="000000"/>
                          </a:solidFill>
                          <a:effectLst/>
                          <a:latin typeface="Aptos Display"/>
                        </a:rPr>
                        <a:t>: Evaluating the performance of recommendation systems is complex. Common metrics like precision, recall, and F1-score may not fully capture user satisfaction. Additionally, offline metrics may not always correlate with online user behavior.</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Mitigation</a:t>
                      </a:r>
                      <a:r>
                        <a:rPr lang="en-US" sz="1200" b="0" i="0" u="none" strike="noStrike" noProof="0">
                          <a:solidFill>
                            <a:srgbClr val="000000"/>
                          </a:solidFill>
                          <a:effectLst/>
                          <a:latin typeface="Aptos Display"/>
                        </a:rPr>
                        <a:t>: Combining multiple evaluation metrics and conducting A/B testing can provide a more comprehensive assessment of the system's performance.</a:t>
                      </a:r>
                      <a:endParaRPr lang="en-US" sz="1200">
                        <a:latin typeface="Aptos Display"/>
                      </a:endParaRPr>
                    </a:p>
                    <a:p>
                      <a:pPr lvl="0" indent="0" algn="l">
                        <a:lnSpc>
                          <a:spcPct val="100000"/>
                        </a:lnSpc>
                        <a:spcBef>
                          <a:spcPts val="0"/>
                        </a:spcBef>
                        <a:spcAft>
                          <a:spcPts val="0"/>
                        </a:spcAft>
                        <a:buNone/>
                      </a:pPr>
                      <a:r>
                        <a:rPr lang="en-US" sz="1200" b="0" i="0" u="none" strike="noStrike" noProof="0">
                          <a:solidFill>
                            <a:srgbClr val="000000"/>
                          </a:solidFill>
                          <a:effectLst/>
                          <a:latin typeface="Aptos Display"/>
                        </a:rPr>
                        <a:t>Addressing these issues through thoughtful design and robust algorithms is crucial for developing an effective and user-friendly movie recommendation system.</a:t>
                      </a:r>
                      <a:endParaRPr lang="en-US">
                        <a:latin typeface="Aptos Display"/>
                      </a:endParaRPr>
                    </a:p>
                    <a:p>
                      <a:pPr marL="0" lvl="0" indent="0" algn="l">
                        <a:lnSpc>
                          <a:spcPct val="100000"/>
                        </a:lnSpc>
                        <a:spcBef>
                          <a:spcPts val="0"/>
                        </a:spcBef>
                        <a:spcAft>
                          <a:spcPts val="0"/>
                        </a:spcAft>
                        <a:buNone/>
                      </a:pPr>
                      <a:endParaRPr lang="en-US" sz="1200" b="0" i="0" u="none" strike="noStrike" noProof="0">
                        <a:solidFill>
                          <a:srgbClr val="000000"/>
                        </a:solidFill>
                        <a:effectLst/>
                        <a:latin typeface="Aptos Display"/>
                      </a:endParaRPr>
                    </a:p>
                    <a:p>
                      <a:pPr marL="342900" lvl="0" indent="-342900" algn="l">
                        <a:buFont typeface="Arial" panose="020B0604020202020204" pitchFamily="34" charset="0"/>
                        <a:buChar char="•"/>
                      </a:pPr>
                      <a:endParaRPr lang="en-US" sz="1050" b="1" i="1">
                        <a:solidFill>
                          <a:srgbClr val="000000"/>
                        </a:solidFill>
                        <a:effectLst/>
                        <a:latin typeface="Open Sans"/>
                      </a:endParaRPr>
                    </a:p>
                  </a:txBody>
                  <a:tcPr marL="88011" marR="88011" marT="44006" marB="44006">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2225905724"/>
                  </a:ext>
                </a:extLst>
              </a:tr>
            </a:tbl>
          </a:graphicData>
        </a:graphic>
      </p:graphicFrame>
    </p:spTree>
    <p:extLst>
      <p:ext uri="{BB962C8B-B14F-4D97-AF65-F5344CB8AC3E}">
        <p14:creationId xmlns:p14="http://schemas.microsoft.com/office/powerpoint/2010/main" val="27369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FBBE7BB-E8C6-E4B1-5858-EA7370FFE2A4}"/>
              </a:ext>
            </a:extLst>
          </p:cNvPr>
          <p:cNvGraphicFramePr>
            <a:graphicFrameLocks noGrp="1"/>
          </p:cNvGraphicFramePr>
          <p:nvPr>
            <p:extLst>
              <p:ext uri="{D42A27DB-BD31-4B8C-83A1-F6EECF244321}">
                <p14:modId xmlns:p14="http://schemas.microsoft.com/office/powerpoint/2010/main" val="771479920"/>
              </p:ext>
            </p:extLst>
          </p:nvPr>
        </p:nvGraphicFramePr>
        <p:xfrm>
          <a:off x="461962" y="623119"/>
          <a:ext cx="11268074" cy="5753976"/>
        </p:xfrm>
        <a:graphic>
          <a:graphicData uri="http://schemas.openxmlformats.org/drawingml/2006/table">
            <a:tbl>
              <a:tblPr bandRow="1">
                <a:tableStyleId>{5C22544A-7EE6-4342-B048-85BDC9FD1C3A}</a:tableStyleId>
              </a:tblPr>
              <a:tblGrid>
                <a:gridCol w="2543298">
                  <a:extLst>
                    <a:ext uri="{9D8B030D-6E8A-4147-A177-3AD203B41FA5}">
                      <a16:colId xmlns:a16="http://schemas.microsoft.com/office/drawing/2014/main" val="903956311"/>
                    </a:ext>
                  </a:extLst>
                </a:gridCol>
                <a:gridCol w="8724776">
                  <a:extLst>
                    <a:ext uri="{9D8B030D-6E8A-4147-A177-3AD203B41FA5}">
                      <a16:colId xmlns:a16="http://schemas.microsoft.com/office/drawing/2014/main" val="1320721049"/>
                    </a:ext>
                  </a:extLst>
                </a:gridCol>
              </a:tblGrid>
              <a:tr h="1464621">
                <a:tc>
                  <a:txBody>
                    <a:bodyPr/>
                    <a:lstStyle/>
                    <a:p>
                      <a:pPr rtl="0" fontAlgn="base"/>
                      <a:r>
                        <a:rPr lang="en-US" sz="1400" b="1">
                          <a:effectLst/>
                          <a:latin typeface="Aptos Display"/>
                        </a:rPr>
                        <a:t>Modeling Techniques* </a:t>
                      </a:r>
                      <a:endParaRPr lang="en-US" sz="1400">
                        <a:effectLst/>
                        <a:latin typeface="Aptos Display"/>
                      </a:endParaRPr>
                    </a:p>
                  </a:txBody>
                  <a:tcPr marL="84706" marR="84706" marT="42348" marB="42348">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Aptos Display"/>
                        </a:rPr>
                        <a:t>When developing a movie recommendation system, selecting the right algorithms is crucial for achieving accurate and efficient recommendations. Here are the chosen algorithms and the reasoning behind their selection:</a:t>
                      </a: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1" i="0" u="none" strike="noStrike" noProof="0">
                          <a:solidFill>
                            <a:srgbClr val="000000"/>
                          </a:solidFill>
                          <a:effectLst/>
                          <a:latin typeface="Aptos Display"/>
                        </a:rPr>
                        <a:t>1. Collaborative Filtering:</a:t>
                      </a:r>
                      <a:endParaRPr lang="en-US" sz="1200" b="1">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Algorithm</a:t>
                      </a:r>
                      <a:r>
                        <a:rPr lang="en-US" sz="1200" b="0" i="0" u="none" strike="noStrike" noProof="0">
                          <a:solidFill>
                            <a:srgbClr val="000000"/>
                          </a:solidFill>
                          <a:effectLst/>
                          <a:latin typeface="Aptos Display"/>
                        </a:rPr>
                        <a:t>: Collaborative filtering is a core technique used in recommendation systems. It leverages user-item interactions to identify patterns and make recommendations based on the behavior of similar users or items.</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Reasoning</a:t>
                      </a:r>
                      <a:r>
                        <a:rPr lang="en-US" sz="1200" b="0" i="0" u="none" strike="noStrike" noProof="0">
                          <a:solidFill>
                            <a:srgbClr val="000000"/>
                          </a:solidFill>
                          <a:effectLst/>
                          <a:latin typeface="Aptos Display"/>
                        </a:rPr>
                        <a:t>: Collaborative filtering is effective because it doesn't require additional information about users or items, making it versatile and scalable. It can uncover latent factors that influence user preferences, providing personalized recommendations.</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2. Item-Item Recommendations with k-Nearest Neighbors (k-NN):</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Algorithm</a:t>
                      </a:r>
                      <a:r>
                        <a:rPr lang="en-US" sz="1200" b="0" i="0" u="none" strike="noStrike" noProof="0">
                          <a:solidFill>
                            <a:srgbClr val="000000"/>
                          </a:solidFill>
                          <a:effectLst/>
                          <a:latin typeface="Aptos Display"/>
                        </a:rPr>
                        <a:t>: Item-item collaborative filtering using k-NN identifies similar items based on user ratings. For a given item, it finds the k most similar items and recommends them to users who liked the original item.</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Reasoning</a:t>
                      </a:r>
                      <a:r>
                        <a:rPr lang="en-US" sz="1200" b="0" i="0" u="none" strike="noStrike" noProof="0">
                          <a:solidFill>
                            <a:srgbClr val="000000"/>
                          </a:solidFill>
                          <a:effectLst/>
                          <a:latin typeface="Aptos Display"/>
                        </a:rPr>
                        <a:t>: Item-item recommendations are often more stable and scalable than user-user recommendations, especially in systems with a large number of users. They also handle the data sparsity issue better by focusing on item similarities, which tend to be more consistent over time.</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indent="0" algn="l">
                        <a:lnSpc>
                          <a:spcPct val="100000"/>
                        </a:lnSpc>
                        <a:spcBef>
                          <a:spcPts val="0"/>
                        </a:spcBef>
                        <a:spcAft>
                          <a:spcPts val="0"/>
                        </a:spcAft>
                        <a:buNone/>
                      </a:pPr>
                      <a:r>
                        <a:rPr lang="en-US" sz="1200" b="1" i="0" u="none" strike="noStrike" noProof="0">
                          <a:solidFill>
                            <a:srgbClr val="000000"/>
                          </a:solidFill>
                          <a:effectLst/>
                          <a:latin typeface="Aptos Display"/>
                        </a:rPr>
                        <a:t>3. Similarity Measures: Cosine vs. Euclidean:</a:t>
                      </a:r>
                      <a:endParaRPr lang="en-US" sz="1200">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Algorithm</a:t>
                      </a:r>
                      <a:r>
                        <a:rPr lang="en-US" sz="1200" b="0" i="0" u="none" strike="noStrike" noProof="0">
                          <a:solidFill>
                            <a:srgbClr val="000000"/>
                          </a:solidFill>
                          <a:effectLst/>
                          <a:latin typeface="Aptos Display"/>
                        </a:rPr>
                        <a:t>: Cosine similarity measures the cosine of the angle between two vectors, while Euclidean distance measures the straight-line distance between them.</a:t>
                      </a:r>
                      <a:endParaRPr lang="en-US" sz="1200">
                        <a:latin typeface="Aptos Display"/>
                      </a:endParaRP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marL="285750" lvl="0" indent="-285750" algn="l">
                        <a:lnSpc>
                          <a:spcPct val="100000"/>
                        </a:lnSpc>
                        <a:spcBef>
                          <a:spcPts val="0"/>
                        </a:spcBef>
                        <a:spcAft>
                          <a:spcPts val="0"/>
                        </a:spcAft>
                        <a:buFont typeface="Arial"/>
                        <a:buChar char="•"/>
                      </a:pPr>
                      <a:r>
                        <a:rPr lang="en-US" sz="1200" b="1" i="0" u="none" strike="noStrike" noProof="0">
                          <a:solidFill>
                            <a:srgbClr val="000000"/>
                          </a:solidFill>
                          <a:effectLst/>
                          <a:latin typeface="Aptos Display"/>
                        </a:rPr>
                        <a:t>Reasoning</a:t>
                      </a:r>
                      <a:r>
                        <a:rPr lang="en-US" sz="1200" b="0" i="0" u="none" strike="noStrike" noProof="0">
                          <a:solidFill>
                            <a:srgbClr val="000000"/>
                          </a:solidFill>
                          <a:effectLst/>
                          <a:latin typeface="Aptos Display"/>
                        </a:rPr>
                        <a:t>: Cosine similarity is preferred in high-dimensional spaces like user-item matrices because it focuses on the orientation rather than the magnitude of the vectors, making it more robust to differences in rating scales. Euclidean distance can be sensitive to the magnitude of ratings, which may not be ideal for sparse and high-dimensional data.</a:t>
                      </a:r>
                    </a:p>
                    <a:p>
                      <a:pPr marL="285750" lvl="0" indent="-285750" algn="l">
                        <a:lnSpc>
                          <a:spcPct val="100000"/>
                        </a:lnSpc>
                        <a:spcBef>
                          <a:spcPts val="0"/>
                        </a:spcBef>
                        <a:spcAft>
                          <a:spcPts val="0"/>
                        </a:spcAft>
                        <a:buFont typeface="Arial"/>
                        <a:buChar char="•"/>
                      </a:pPr>
                      <a:endParaRPr lang="en-US" sz="1200" b="0" i="0" u="none" strike="noStrike" noProof="0">
                        <a:solidFill>
                          <a:srgbClr val="000000"/>
                        </a:solidFill>
                        <a:effectLst/>
                        <a:latin typeface="Aptos Display"/>
                      </a:endParaRPr>
                    </a:p>
                    <a:p>
                      <a:pPr lvl="0" algn="l">
                        <a:lnSpc>
                          <a:spcPct val="100000"/>
                        </a:lnSpc>
                        <a:spcBef>
                          <a:spcPts val="0"/>
                        </a:spcBef>
                        <a:spcAft>
                          <a:spcPts val="0"/>
                        </a:spcAft>
                        <a:buNone/>
                      </a:pPr>
                      <a:r>
                        <a:rPr lang="en-US" sz="1200" b="0" i="0" u="none" strike="noStrike" noProof="0">
                          <a:solidFill>
                            <a:srgbClr val="000000"/>
                          </a:solidFill>
                          <a:effectLst/>
                          <a:latin typeface="Aptos Display"/>
                        </a:rPr>
                        <a:t>By combining collaborative filtering with item-item recommendations using k-NN and cosine similarity, the system can effectively address challenges like data sparsity and provide accurate, personalized recommendations. This approach balances computational efficiency with recommendation quality, ensuring a robust and scalable solution.</a:t>
                      </a:r>
                      <a:endParaRPr lang="en-US">
                        <a:latin typeface="Aptos Display"/>
                      </a:endParaRPr>
                    </a:p>
                    <a:p>
                      <a:pPr lvl="0" algn="l">
                        <a:lnSpc>
                          <a:spcPct val="100000"/>
                        </a:lnSpc>
                        <a:spcBef>
                          <a:spcPts val="0"/>
                        </a:spcBef>
                        <a:spcAft>
                          <a:spcPts val="0"/>
                        </a:spcAft>
                        <a:buNone/>
                      </a:pPr>
                      <a:endParaRPr lang="en-US" sz="1200" b="0" i="0" u="none" strike="noStrike" noProof="0">
                        <a:solidFill>
                          <a:srgbClr val="000000"/>
                        </a:solidFill>
                        <a:effectLst/>
                        <a:latin typeface="Aptos Display"/>
                      </a:endParaRPr>
                    </a:p>
                    <a:p>
                      <a:pPr marL="0" lvl="0" indent="0" algn="l">
                        <a:lnSpc>
                          <a:spcPct val="100000"/>
                        </a:lnSpc>
                        <a:spcBef>
                          <a:spcPts val="0"/>
                        </a:spcBef>
                        <a:spcAft>
                          <a:spcPts val="0"/>
                        </a:spcAft>
                        <a:buNone/>
                      </a:pPr>
                      <a:endParaRPr lang="en-US" sz="1200" b="0" i="0" u="none" strike="noStrike" noProof="0">
                        <a:solidFill>
                          <a:srgbClr val="000000"/>
                        </a:solidFill>
                        <a:effectLst/>
                        <a:latin typeface="Aptos Display"/>
                      </a:endParaRPr>
                    </a:p>
                  </a:txBody>
                  <a:tcPr marL="84706" marR="84706" marT="42348" marB="42348">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2888114311"/>
                  </a:ext>
                </a:extLst>
              </a:tr>
            </a:tbl>
          </a:graphicData>
        </a:graphic>
      </p:graphicFrame>
    </p:spTree>
    <p:extLst>
      <p:ext uri="{BB962C8B-B14F-4D97-AF65-F5344CB8AC3E}">
        <p14:creationId xmlns:p14="http://schemas.microsoft.com/office/powerpoint/2010/main" val="30625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03E52E-7543-0CD6-CB6A-31303D7BA690}"/>
              </a:ext>
            </a:extLst>
          </p:cNvPr>
          <p:cNvGraphicFramePr>
            <a:graphicFrameLocks noGrp="1"/>
          </p:cNvGraphicFramePr>
          <p:nvPr>
            <p:extLst>
              <p:ext uri="{D42A27DB-BD31-4B8C-83A1-F6EECF244321}">
                <p14:modId xmlns:p14="http://schemas.microsoft.com/office/powerpoint/2010/main" val="4280579189"/>
              </p:ext>
            </p:extLst>
          </p:nvPr>
        </p:nvGraphicFramePr>
        <p:xfrm>
          <a:off x="461962" y="232564"/>
          <a:ext cx="11268073" cy="6511470"/>
        </p:xfrm>
        <a:graphic>
          <a:graphicData uri="http://schemas.openxmlformats.org/drawingml/2006/table">
            <a:tbl>
              <a:tblPr bandRow="1">
                <a:tableStyleId>{5C22544A-7EE6-4342-B048-85BDC9FD1C3A}</a:tableStyleId>
              </a:tblPr>
              <a:tblGrid>
                <a:gridCol w="2721428">
                  <a:extLst>
                    <a:ext uri="{9D8B030D-6E8A-4147-A177-3AD203B41FA5}">
                      <a16:colId xmlns:a16="http://schemas.microsoft.com/office/drawing/2014/main" val="217237425"/>
                    </a:ext>
                  </a:extLst>
                </a:gridCol>
                <a:gridCol w="8546645">
                  <a:extLst>
                    <a:ext uri="{9D8B030D-6E8A-4147-A177-3AD203B41FA5}">
                      <a16:colId xmlns:a16="http://schemas.microsoft.com/office/drawing/2014/main" val="3395867636"/>
                    </a:ext>
                  </a:extLst>
                </a:gridCol>
              </a:tblGrid>
              <a:tr h="4941619">
                <a:tc>
                  <a:txBody>
                    <a:bodyPr/>
                    <a:lstStyle/>
                    <a:p>
                      <a:pPr rtl="0" fontAlgn="base"/>
                      <a:r>
                        <a:rPr lang="en-US" sz="1400" b="1" dirty="0">
                          <a:effectLst/>
                          <a:latin typeface="Aptos Display"/>
                        </a:rPr>
                        <a:t>Target Variable* </a:t>
                      </a:r>
                      <a:endParaRPr lang="en-US" sz="1400" dirty="0">
                        <a:effectLst/>
                        <a:latin typeface="Aptos Display"/>
                      </a:endParaRP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200" b="0" i="0" u="none" strike="noStrike" noProof="0" dirty="0">
                          <a:solidFill>
                            <a:srgbClr val="000000"/>
                          </a:solidFill>
                          <a:effectLst/>
                          <a:latin typeface="Aptos Display"/>
                        </a:rPr>
                        <a:t>For this project, the target variable is the </a:t>
                      </a:r>
                      <a:r>
                        <a:rPr lang="en-US" sz="1200" b="1" i="0" u="none" strike="noStrike" noProof="0" dirty="0">
                          <a:solidFill>
                            <a:srgbClr val="000000"/>
                          </a:solidFill>
                          <a:effectLst/>
                          <a:latin typeface="Aptos Display"/>
                        </a:rPr>
                        <a:t>user rating</a:t>
                      </a:r>
                      <a:r>
                        <a:rPr lang="en-US" sz="1200" b="0" i="0" u="none" strike="noStrike" noProof="0" dirty="0">
                          <a:solidFill>
                            <a:srgbClr val="000000"/>
                          </a:solidFill>
                          <a:effectLst/>
                          <a:latin typeface="Aptos Display"/>
                        </a:rPr>
                        <a:t> column of the dataset. Here’s an explanation of why this choice is appropriate and how it connects to the proposed problem.</a:t>
                      </a:r>
                    </a:p>
                    <a:p>
                      <a:pPr lvl="0" algn="l">
                        <a:lnSpc>
                          <a:spcPct val="100000"/>
                        </a:lnSpc>
                        <a:spcBef>
                          <a:spcPts val="0"/>
                        </a:spcBef>
                        <a:spcAft>
                          <a:spcPts val="0"/>
                        </a:spcAft>
                        <a:buNone/>
                      </a:pPr>
                      <a:r>
                        <a:rPr lang="en-US" sz="1200" b="1" i="0" u="none" strike="noStrike" noProof="0" dirty="0">
                          <a:solidFill>
                            <a:srgbClr val="000000"/>
                          </a:solidFill>
                          <a:effectLst/>
                          <a:latin typeface="Aptos Display"/>
                        </a:rPr>
                        <a:t>1. Relevance to User Preferences:</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Target Variable</a:t>
                      </a:r>
                      <a:r>
                        <a:rPr lang="en-US" sz="1200" b="0" i="0" u="none" strike="noStrike" noProof="0" dirty="0">
                          <a:solidFill>
                            <a:srgbClr val="000000"/>
                          </a:solidFill>
                          <a:effectLst/>
                          <a:latin typeface="Aptos Display"/>
                        </a:rPr>
                        <a:t>: The user rating column captures explicit feedback from users regarding their preferences for different movies. Each rating represents a user's level of satisfaction or enjoyment of a particular movie.</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Reasoning</a:t>
                      </a:r>
                      <a:r>
                        <a:rPr lang="en-US" sz="1200" b="0" i="0" u="none" strike="noStrike" noProof="0" dirty="0">
                          <a:solidFill>
                            <a:srgbClr val="000000"/>
                          </a:solidFill>
                          <a:effectLst/>
                          <a:latin typeface="Aptos Display"/>
                        </a:rPr>
                        <a:t>: By using the user rating as the target variable, the recommendation system can directly learn from user preferences. This allows the system to predict which movies a user is likely to rate highly in the future, thereby providing personalized recommendations.</a:t>
                      </a:r>
                      <a:endParaRPr lang="en-US" sz="1200" dirty="0">
                        <a:latin typeface="Aptos Display"/>
                      </a:endParaRPr>
                    </a:p>
                    <a:p>
                      <a:pPr lvl="0" indent="0" algn="l">
                        <a:lnSpc>
                          <a:spcPct val="100000"/>
                        </a:lnSpc>
                        <a:spcBef>
                          <a:spcPts val="0"/>
                        </a:spcBef>
                        <a:spcAft>
                          <a:spcPts val="0"/>
                        </a:spcAft>
                        <a:buNone/>
                      </a:pPr>
                      <a:r>
                        <a:rPr lang="en-US" sz="1200" b="1" i="0" u="none" strike="noStrike" noProof="0" dirty="0">
                          <a:solidFill>
                            <a:srgbClr val="000000"/>
                          </a:solidFill>
                          <a:effectLst/>
                          <a:latin typeface="Aptos Display"/>
                        </a:rPr>
                        <a:t>2. Core of Collaborative Filtering:</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Target Variable</a:t>
                      </a:r>
                      <a:r>
                        <a:rPr lang="en-US" sz="1200" b="0" i="0" u="none" strike="noStrike" noProof="0" dirty="0">
                          <a:solidFill>
                            <a:srgbClr val="000000"/>
                          </a:solidFill>
                          <a:effectLst/>
                          <a:latin typeface="Aptos Display"/>
                        </a:rPr>
                        <a:t>: Collaborative filtering algorithms, such as user-user or item-item collaborative filtering, rely heavily on the ratings provided by users. These algorithms identify patterns and similarities based on the ratings matrix.</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Reasoning</a:t>
                      </a:r>
                      <a:r>
                        <a:rPr lang="en-US" sz="1200" b="0" i="0" u="none" strike="noStrike" noProof="0" dirty="0">
                          <a:solidFill>
                            <a:srgbClr val="000000"/>
                          </a:solidFill>
                          <a:effectLst/>
                          <a:latin typeface="Aptos Display"/>
                        </a:rPr>
                        <a:t>: The user rating column is essential for constructing the user-item matrix, which is the foundation of collaborative filtering. Without this target variable, the system would lack the necessary data to identify similar users or items and make accurate recommendations.</a:t>
                      </a:r>
                      <a:endParaRPr lang="en-US" sz="1200" dirty="0">
                        <a:latin typeface="Aptos Display"/>
                      </a:endParaRPr>
                    </a:p>
                    <a:p>
                      <a:pPr lvl="0" indent="0" algn="l">
                        <a:lnSpc>
                          <a:spcPct val="100000"/>
                        </a:lnSpc>
                        <a:spcBef>
                          <a:spcPts val="0"/>
                        </a:spcBef>
                        <a:spcAft>
                          <a:spcPts val="0"/>
                        </a:spcAft>
                        <a:buNone/>
                      </a:pPr>
                      <a:r>
                        <a:rPr lang="en-US" sz="1200" b="1" i="0" u="none" strike="noStrike" noProof="0" dirty="0">
                          <a:solidFill>
                            <a:srgbClr val="000000"/>
                          </a:solidFill>
                          <a:effectLst/>
                          <a:latin typeface="Aptos Display"/>
                        </a:rPr>
                        <a:t>3. Addressing the Proposed Problem:</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Problem Statement</a:t>
                      </a:r>
                      <a:r>
                        <a:rPr lang="en-US" sz="1200" b="0" i="0" u="none" strike="noStrike" noProof="0" dirty="0">
                          <a:solidFill>
                            <a:srgbClr val="000000"/>
                          </a:solidFill>
                          <a:effectLst/>
                          <a:latin typeface="Aptos Display"/>
                        </a:rPr>
                        <a:t>: The goal of the recommendation system is to suggest movies that users are likely to enjoy based on their past ratings and the ratings of similar users.</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Reasoning</a:t>
                      </a:r>
                      <a:r>
                        <a:rPr lang="en-US" sz="1200" b="0" i="0" u="none" strike="noStrike" noProof="0" dirty="0">
                          <a:solidFill>
                            <a:srgbClr val="000000"/>
                          </a:solidFill>
                          <a:effectLst/>
                          <a:latin typeface="Aptos Display"/>
                        </a:rPr>
                        <a:t>: By focusing on the user rating column, the system can leverage historical data to understand user preferences and predict future ratings. This directly addresses the problem of recommending movies that align with user tastes and preferences.</a:t>
                      </a:r>
                      <a:endParaRPr lang="en-US" sz="1200" dirty="0">
                        <a:latin typeface="Aptos Display"/>
                      </a:endParaRPr>
                    </a:p>
                    <a:p>
                      <a:pPr lvl="0" indent="0" algn="l">
                        <a:lnSpc>
                          <a:spcPct val="100000"/>
                        </a:lnSpc>
                        <a:spcBef>
                          <a:spcPts val="0"/>
                        </a:spcBef>
                        <a:spcAft>
                          <a:spcPts val="0"/>
                        </a:spcAft>
                        <a:buNone/>
                      </a:pPr>
                      <a:r>
                        <a:rPr lang="en-US" sz="1200" b="1" i="0" u="none" strike="noStrike" noProof="0" dirty="0">
                          <a:solidFill>
                            <a:srgbClr val="000000"/>
                          </a:solidFill>
                          <a:effectLst/>
                          <a:latin typeface="Aptos Display"/>
                        </a:rPr>
                        <a:t>4. Evaluation and Metrics:</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Target Variable</a:t>
                      </a:r>
                      <a:r>
                        <a:rPr lang="en-US" sz="1200" b="0" i="0" u="none" strike="noStrike" noProof="0" dirty="0">
                          <a:solidFill>
                            <a:srgbClr val="000000"/>
                          </a:solidFill>
                          <a:effectLst/>
                          <a:latin typeface="Aptos Display"/>
                        </a:rPr>
                        <a:t>: The user rating column also plays a crucial role in evaluating the performance of the recommendation system. Metrics such as Hit Rate, MAP@K, and NDCG@K are used to measure the accuracy and relevance of the recommendations.</a:t>
                      </a:r>
                      <a:endParaRPr lang="en-US" sz="1200" dirty="0">
                        <a:latin typeface="Aptos Display"/>
                      </a:endParaRPr>
                    </a:p>
                    <a:p>
                      <a:pPr marL="285750" lvl="0" indent="-285750" algn="l">
                        <a:lnSpc>
                          <a:spcPct val="100000"/>
                        </a:lnSpc>
                        <a:spcBef>
                          <a:spcPts val="0"/>
                        </a:spcBef>
                        <a:spcAft>
                          <a:spcPts val="0"/>
                        </a:spcAft>
                        <a:buFont typeface="Arial"/>
                        <a:buChar char="•"/>
                      </a:pPr>
                      <a:r>
                        <a:rPr lang="en-US" sz="1200" b="1" i="0" u="none" strike="noStrike" noProof="0" dirty="0">
                          <a:solidFill>
                            <a:srgbClr val="000000"/>
                          </a:solidFill>
                          <a:effectLst/>
                          <a:latin typeface="Aptos Display"/>
                        </a:rPr>
                        <a:t>Reasoning</a:t>
                      </a:r>
                      <a:r>
                        <a:rPr lang="en-US" sz="1200" b="0" i="0" u="none" strike="noStrike" noProof="0" dirty="0">
                          <a:solidFill>
                            <a:srgbClr val="000000"/>
                          </a:solidFill>
                          <a:effectLst/>
                          <a:latin typeface="Aptos Display"/>
                        </a:rPr>
                        <a:t>: Accurate prediction of ratings is a strong indicator of the system’s effectiveness in understanding and anticipating user preferences, thereby ensuring high-quality recommendations.</a:t>
                      </a:r>
                      <a:endParaRPr lang="en-US" sz="1200" dirty="0">
                        <a:latin typeface="Aptos Display"/>
                      </a:endParaRPr>
                    </a:p>
                    <a:p>
                      <a:pPr lvl="0" indent="0" algn="l">
                        <a:lnSpc>
                          <a:spcPct val="100000"/>
                        </a:lnSpc>
                        <a:spcBef>
                          <a:spcPts val="0"/>
                        </a:spcBef>
                        <a:spcAft>
                          <a:spcPts val="0"/>
                        </a:spcAft>
                        <a:buNone/>
                      </a:pPr>
                      <a:r>
                        <a:rPr lang="en-US" sz="1200" b="1" i="0" dirty="0">
                          <a:solidFill>
                            <a:srgbClr val="000000"/>
                          </a:solidFill>
                          <a:latin typeface="Aptos Display"/>
                        </a:rPr>
                        <a:t>Conclusion</a:t>
                      </a:r>
                      <a:endParaRPr lang="en-US" sz="1200" dirty="0">
                        <a:latin typeface="Aptos Display"/>
                      </a:endParaRPr>
                    </a:p>
                    <a:p>
                      <a:pPr lvl="0" algn="l">
                        <a:lnSpc>
                          <a:spcPct val="100000"/>
                        </a:lnSpc>
                        <a:spcBef>
                          <a:spcPts val="0"/>
                        </a:spcBef>
                        <a:spcAft>
                          <a:spcPts val="0"/>
                        </a:spcAft>
                        <a:buNone/>
                      </a:pPr>
                      <a:r>
                        <a:rPr lang="en-US" sz="1200" b="0" i="0" u="none" strike="noStrike" noProof="0" dirty="0">
                          <a:solidFill>
                            <a:srgbClr val="000000"/>
                          </a:solidFill>
                          <a:effectLst/>
                          <a:latin typeface="Aptos Display"/>
                        </a:rPr>
                        <a:t>Selecting the user rating column as the target variable is integral to the success of the movie recommendation system. It provides the necessary data to learn user preferences, construct the user-item matrix, and evaluate the system's performance, ultimately leading to accurate and personalized movie recommendations.</a:t>
                      </a:r>
                      <a:endParaRPr lang="en-US" sz="1200" dirty="0">
                        <a:latin typeface="Aptos Display"/>
                      </a:endParaRP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2212136580"/>
                  </a:ext>
                </a:extLst>
              </a:tr>
              <a:tr h="501882">
                <a:tc>
                  <a:txBody>
                    <a:bodyPr/>
                    <a:lstStyle/>
                    <a:p>
                      <a:pPr rtl="0" fontAlgn="base"/>
                      <a:r>
                        <a:rPr lang="en-US" sz="1400" b="1" dirty="0">
                          <a:effectLst/>
                          <a:latin typeface="Aptos Display"/>
                        </a:rPr>
                        <a:t>Regression or Classification problem </a:t>
                      </a:r>
                      <a:endParaRPr lang="en-US" sz="1400" dirty="0">
                        <a:effectLst/>
                        <a:latin typeface="Aptos Display"/>
                      </a:endParaRP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tc>
                  <a:txBody>
                    <a:bodyPr/>
                    <a:lstStyle/>
                    <a:p>
                      <a:pPr marL="0" lvl="0" indent="0" rtl="0" fontAlgn="base">
                        <a:buNone/>
                      </a:pPr>
                      <a:r>
                        <a:rPr lang="en-US" sz="1200" b="1" dirty="0">
                          <a:effectLst/>
                          <a:latin typeface="Aptos"/>
                        </a:rPr>
                        <a:t>Hybrid approach: </a:t>
                      </a:r>
                      <a:r>
                        <a:rPr lang="en-US" sz="1200" b="0" dirty="0">
                          <a:effectLst/>
                          <a:latin typeface="Aptos"/>
                        </a:rPr>
                        <a:t>Collaborative and Content-based filtering</a:t>
                      </a: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9525" cap="flat" cmpd="sng" algn="ctr">
                      <a:solidFill>
                        <a:srgbClr val="D0D0CE"/>
                      </a:solidFill>
                      <a:prstDash val="solid"/>
                      <a:round/>
                      <a:headEnd type="none" w="med" len="med"/>
                      <a:tailEnd type="none" w="med" len="med"/>
                    </a:lnB>
                    <a:noFill/>
                  </a:tcPr>
                </a:tc>
                <a:extLst>
                  <a:ext uri="{0D108BD9-81ED-4DB2-BD59-A6C34878D82A}">
                    <a16:rowId xmlns:a16="http://schemas.microsoft.com/office/drawing/2014/main" val="3255385858"/>
                  </a:ext>
                </a:extLst>
              </a:tr>
              <a:tr h="801082">
                <a:tc>
                  <a:txBody>
                    <a:bodyPr/>
                    <a:lstStyle/>
                    <a:p>
                      <a:pPr rtl="0" fontAlgn="base"/>
                      <a:r>
                        <a:rPr lang="en-US" sz="1400" b="1" dirty="0">
                          <a:effectLst/>
                          <a:latin typeface="Aptos Display"/>
                        </a:rPr>
                        <a:t>Tools/Methodologies </a:t>
                      </a:r>
                      <a:endParaRPr lang="en-US" sz="1400" dirty="0">
                        <a:effectLst/>
                        <a:latin typeface="Aptos Display"/>
                      </a:endParaRP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49035" cap="flat" cmpd="sng" algn="ctr">
                      <a:solidFill>
                        <a:srgbClr val="0F9ED5"/>
                      </a:solidFill>
                      <a:prstDash val="solid"/>
                      <a:round/>
                      <a:headEnd type="none" w="med" len="med"/>
                      <a:tailEnd type="none" w="med" len="med"/>
                    </a:lnB>
                    <a:noFill/>
                  </a:tcPr>
                </a:tc>
                <a:tc>
                  <a:txBody>
                    <a:bodyPr/>
                    <a:lstStyle/>
                    <a:p>
                      <a:pPr rtl="0" fontAlgn="auto"/>
                      <a:endParaRPr lang="en-US" sz="1050" b="0" i="1">
                        <a:effectLst/>
                        <a:latin typeface="Open Sans"/>
                      </a:endParaRPr>
                    </a:p>
                    <a:p>
                      <a:pPr marL="0" lvl="0" indent="0" rtl="0" fontAlgn="base">
                        <a:buNone/>
                      </a:pPr>
                      <a:r>
                        <a:rPr lang="en-US" sz="1200" b="0" dirty="0">
                          <a:effectLst/>
                          <a:latin typeface="Aptos Display"/>
                        </a:rPr>
                        <a:t>Pandas, </a:t>
                      </a:r>
                      <a:r>
                        <a:rPr lang="en-US" sz="1200" b="0" dirty="0" err="1">
                          <a:effectLst/>
                          <a:latin typeface="Aptos Display"/>
                        </a:rPr>
                        <a:t>numpy</a:t>
                      </a:r>
                      <a:r>
                        <a:rPr lang="en-US" sz="1200" b="0" dirty="0">
                          <a:effectLst/>
                          <a:latin typeface="Aptos Display"/>
                        </a:rPr>
                        <a:t>, </a:t>
                      </a:r>
                      <a:r>
                        <a:rPr lang="en-US" sz="1200" b="0" dirty="0" err="1">
                          <a:effectLst/>
                          <a:latin typeface="Aptos Display"/>
                        </a:rPr>
                        <a:t>ast</a:t>
                      </a:r>
                      <a:r>
                        <a:rPr lang="en-US" sz="1200" b="0" dirty="0">
                          <a:effectLst/>
                          <a:latin typeface="Aptos Display"/>
                        </a:rPr>
                        <a:t>, </a:t>
                      </a:r>
                      <a:r>
                        <a:rPr lang="en-US" sz="1200" b="0" dirty="0" err="1">
                          <a:effectLst/>
                          <a:latin typeface="Aptos Display"/>
                        </a:rPr>
                        <a:t>sklearn.feature_extraction</a:t>
                      </a:r>
                      <a:r>
                        <a:rPr lang="en-US" sz="1200" b="0" dirty="0">
                          <a:effectLst/>
                          <a:latin typeface="Aptos Display"/>
                        </a:rPr>
                        <a:t> (</a:t>
                      </a:r>
                      <a:r>
                        <a:rPr lang="en-US" sz="1200" b="0" i="0" u="sng" strike="noStrike" noProof="0" dirty="0">
                          <a:effectLst/>
                          <a:latin typeface="Aptos Display"/>
                          <a:hlinkClick r:id="rId2"/>
                        </a:rPr>
                        <a:t>scipy.sparse.csr_matrix</a:t>
                      </a:r>
                      <a:r>
                        <a:rPr lang="en-US" sz="1200" b="0" i="0" u="none" strike="noStrike" noProof="0" dirty="0">
                          <a:solidFill>
                            <a:srgbClr val="FFFFFF"/>
                          </a:solidFill>
                          <a:effectLst/>
                          <a:latin typeface="Aptos Display"/>
                        </a:rPr>
                        <a:t> </a:t>
                      </a:r>
                      <a:r>
                        <a:rPr lang="en-US" sz="1200" b="0" dirty="0">
                          <a:effectLst/>
                          <a:latin typeface="Aptos Display"/>
                        </a:rPr>
                        <a:t>), </a:t>
                      </a:r>
                      <a:r>
                        <a:rPr lang="en-US" sz="1200" b="0" dirty="0" err="1">
                          <a:effectLst/>
                          <a:latin typeface="Aptos Display"/>
                        </a:rPr>
                        <a:t>sklearn.metrics.pairwise</a:t>
                      </a:r>
                      <a:r>
                        <a:rPr lang="en-US" sz="1200" b="0" dirty="0">
                          <a:effectLst/>
                          <a:latin typeface="Aptos Display"/>
                        </a:rPr>
                        <a:t> (</a:t>
                      </a:r>
                      <a:r>
                        <a:rPr lang="en-US" sz="1200" b="0" dirty="0" err="1">
                          <a:effectLst/>
                          <a:latin typeface="Aptos Display"/>
                        </a:rPr>
                        <a:t>cosine_similarity</a:t>
                      </a:r>
                      <a:r>
                        <a:rPr lang="en-US" sz="1200" b="0" dirty="0">
                          <a:effectLst/>
                          <a:latin typeface="Aptos Display"/>
                        </a:rPr>
                        <a:t>, </a:t>
                      </a:r>
                      <a:r>
                        <a:rPr lang="en-US" sz="1200" b="0" dirty="0" err="1">
                          <a:effectLst/>
                          <a:latin typeface="Aptos Display"/>
                        </a:rPr>
                        <a:t>Eucledian</a:t>
                      </a:r>
                      <a:r>
                        <a:rPr lang="en-US" sz="1200" b="0" dirty="0">
                          <a:effectLst/>
                          <a:latin typeface="Aptos Display"/>
                        </a:rPr>
                        <a:t> Similarity), </a:t>
                      </a:r>
                      <a:r>
                        <a:rPr lang="en-US" sz="1200" b="0" dirty="0">
                          <a:solidFill>
                            <a:schemeClr val="tx1"/>
                          </a:solidFill>
                          <a:effectLst/>
                          <a:latin typeface="Aptos Display"/>
                        </a:rPr>
                        <a:t> </a:t>
                      </a:r>
                      <a:r>
                        <a:rPr lang="en-US" sz="1200" i="0" dirty="0">
                          <a:solidFill>
                            <a:schemeClr val="tx1"/>
                          </a:solidFill>
                          <a:latin typeface="Aptos Display"/>
                        </a:rPr>
                        <a:t>k-Nearest Neighbors, </a:t>
                      </a:r>
                      <a:r>
                        <a:rPr lang="en-US" sz="1200" b="0" dirty="0">
                          <a:effectLst/>
                          <a:latin typeface="Aptos Display"/>
                        </a:rPr>
                        <a:t> </a:t>
                      </a:r>
                      <a:r>
                        <a:rPr lang="en-US" sz="1200" b="0" dirty="0" err="1">
                          <a:effectLst/>
                          <a:latin typeface="Aptos Display"/>
                        </a:rPr>
                        <a:t>fuzzywuzzy</a:t>
                      </a:r>
                      <a:r>
                        <a:rPr lang="en-US" sz="1200" b="0" dirty="0">
                          <a:effectLst/>
                          <a:latin typeface="Aptos Display"/>
                        </a:rPr>
                        <a:t>.</a:t>
                      </a:r>
                    </a:p>
                  </a:txBody>
                  <a:tcPr marL="81524" marR="81524" marT="40757" marB="40757">
                    <a:lnL w="9525" cap="flat" cmpd="sng" algn="ctr">
                      <a:solidFill>
                        <a:srgbClr val="D0D0CE"/>
                      </a:solidFill>
                      <a:prstDash val="solid"/>
                      <a:round/>
                      <a:headEnd type="none" w="med" len="med"/>
                      <a:tailEnd type="none" w="med" len="med"/>
                    </a:lnL>
                    <a:lnR w="9525" cap="flat" cmpd="sng" algn="ctr">
                      <a:solidFill>
                        <a:srgbClr val="D0D0CE"/>
                      </a:solidFill>
                      <a:prstDash val="solid"/>
                      <a:round/>
                      <a:headEnd type="none" w="med" len="med"/>
                      <a:tailEnd type="none" w="med" len="med"/>
                    </a:lnR>
                    <a:lnT w="9525" cap="flat" cmpd="sng" algn="ctr">
                      <a:solidFill>
                        <a:srgbClr val="D0D0CE"/>
                      </a:solidFill>
                      <a:prstDash val="solid"/>
                      <a:round/>
                      <a:headEnd type="none" w="med" len="med"/>
                      <a:tailEnd type="none" w="med" len="med"/>
                    </a:lnT>
                    <a:lnB w="49035"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4225372521"/>
                  </a:ext>
                </a:extLst>
              </a:tr>
            </a:tbl>
          </a:graphicData>
        </a:graphic>
      </p:graphicFrame>
    </p:spTree>
    <p:extLst>
      <p:ext uri="{BB962C8B-B14F-4D97-AF65-F5344CB8AC3E}">
        <p14:creationId xmlns:p14="http://schemas.microsoft.com/office/powerpoint/2010/main" val="26098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0A3CACA1B4134FBB7B2BA794F05550" ma:contentTypeVersion="8" ma:contentTypeDescription="Create a new document." ma:contentTypeScope="" ma:versionID="08e8b162aa3b2836ead1f51cb9613b36">
  <xsd:schema xmlns:xsd="http://www.w3.org/2001/XMLSchema" xmlns:xs="http://www.w3.org/2001/XMLSchema" xmlns:p="http://schemas.microsoft.com/office/2006/metadata/properties" xmlns:ns2="44a52dbf-ea8a-43ad-ba88-ec327d686957" targetNamespace="http://schemas.microsoft.com/office/2006/metadata/properties" ma:root="true" ma:fieldsID="64a21cb82b5bb0091c0dc8c50b07d0e0" ns2:_="">
    <xsd:import namespace="44a52dbf-ea8a-43ad-ba88-ec327d68695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2dbf-ea8a-43ad-ba88-ec327d6869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298E33-EAFF-4600-8AB8-8697CD30514D}">
  <ds:schemaRefs>
    <ds:schemaRef ds:uri="44a52dbf-ea8a-43ad-ba88-ec327d6869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9B2C73-03BE-494A-8EC4-94F3E3465695}">
  <ds:schemaRefs>
    <ds:schemaRef ds:uri="http://schemas.microsoft.com/sharepoint/v3/contenttype/forms"/>
  </ds:schemaRefs>
</ds:datastoreItem>
</file>

<file path=customXml/itemProps3.xml><?xml version="1.0" encoding="utf-8"?>
<ds:datastoreItem xmlns:ds="http://schemas.openxmlformats.org/officeDocument/2006/customXml" ds:itemID="{6055BAEB-0C5D-4396-BFFB-34532C5AAEA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Capstone Proposal – Group 3: By: Alex Cordova, Santiago Alvarez, Santiago Cataño, Sarah Stallman, Shalini Vijayaraghavan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2013-07-15T20:26:40Z</dcterms:created>
  <dcterms:modified xsi:type="dcterms:W3CDTF">2024-09-30T17:58:08Z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2024-08-30T15:54:32Z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5908125d-2989-4fd6-8111-ee4a577319a8</vt:lpwstr>
  </property>
  <property fmtid="{D5CDD505-2E9C-101B-9397-08002B2CF9AE}" pid="8" name="MSIP_Label_ea60d57e-af5b-4752-ac57-3e4f28ca11dc_ContentBits">
    <vt:lpwstr>0</vt:lpwstr>
  </property>
  <property fmtid="{D5CDD505-2E9C-101B-9397-08002B2CF9AE}" pid="9" name="ContentTypeId">
    <vt:lpwstr>0x010100060A3CACA1B4134FBB7B2BA794F05550</vt:lpwstr>
  </property>
</Properties>
</file>