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Zapfe" initials="AZ" lastIdx="1" clrIdx="0">
    <p:extLst>
      <p:ext uri="{19B8F6BF-5375-455C-9EA6-DF929625EA0E}">
        <p15:presenceInfo xmlns:p15="http://schemas.microsoft.com/office/powerpoint/2012/main" userId="7f5cf9491948c6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ez\OneDrive\Documentos\Santi\BEDU\Presentacion_M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ez\OneDrive\Documentos\Santi\BEDU\Presentacion_M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ez\OneDrive\Documentos\Santi\BEDU\Presentacion_M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ez\OneDrive\Documentos\Santi\BEDU\Presentacion_M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ez\OneDrive\Documentos\Santi\BEDU\Presentacion_M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annez\OneDrive\Documentos\Santi\BEDU\Presentacion_M1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annez\OneDrive\Documentos\Santi\BEDU\Presentacion_M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Clientes</a:t>
            </a:r>
            <a:r>
              <a:rPr lang="es-MX" baseline="0"/>
              <a:t> Olist en Brasil</a:t>
            </a:r>
            <a:endParaRPr lang="es-MX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Geográfico!$H$2</c:f>
              <c:strCache>
                <c:ptCount val="1"/>
                <c:pt idx="0">
                  <c:v>SP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Geográfico!$I$1</c:f>
              <c:strCache>
                <c:ptCount val="1"/>
                <c:pt idx="0">
                  <c:v>Customers</c:v>
                </c:pt>
              </c:strCache>
            </c:strRef>
          </c:cat>
          <c:val>
            <c:numRef>
              <c:f>Geográfico!$I$2</c:f>
              <c:numCache>
                <c:formatCode>#,##0</c:formatCode>
                <c:ptCount val="1"/>
                <c:pt idx="0">
                  <c:v>41746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1-4590-B33D-C0E01A6B4E9E}"/>
            </c:ext>
          </c:extLst>
        </c:ser>
        <c:ser>
          <c:idx val="1"/>
          <c:order val="1"/>
          <c:tx>
            <c:strRef>
              <c:f>Geográfico!$H$3</c:f>
              <c:strCache>
                <c:ptCount val="1"/>
                <c:pt idx="0">
                  <c:v>RJ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Geográfico!$I$1</c:f>
              <c:strCache>
                <c:ptCount val="1"/>
                <c:pt idx="0">
                  <c:v>Customers</c:v>
                </c:pt>
              </c:strCache>
            </c:strRef>
          </c:cat>
          <c:val>
            <c:numRef>
              <c:f>Geográfico!$I$3</c:f>
              <c:numCache>
                <c:formatCode>#,##0</c:formatCode>
                <c:ptCount val="1"/>
                <c:pt idx="0">
                  <c:v>12852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1-4590-B33D-C0E01A6B4E9E}"/>
            </c:ext>
          </c:extLst>
        </c:ser>
        <c:ser>
          <c:idx val="2"/>
          <c:order val="2"/>
          <c:tx>
            <c:strRef>
              <c:f>Geográfico!$H$4</c:f>
              <c:strCache>
                <c:ptCount val="1"/>
                <c:pt idx="0">
                  <c:v>MG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Geográfico!$I$1</c:f>
              <c:strCache>
                <c:ptCount val="1"/>
                <c:pt idx="0">
                  <c:v>Customers</c:v>
                </c:pt>
              </c:strCache>
            </c:strRef>
          </c:cat>
          <c:val>
            <c:numRef>
              <c:f>Geográfico!$I$4</c:f>
              <c:numCache>
                <c:formatCode>#,##0</c:formatCode>
                <c:ptCount val="1"/>
                <c:pt idx="0">
                  <c:v>11635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F1-4590-B33D-C0E01A6B4E9E}"/>
            </c:ext>
          </c:extLst>
        </c:ser>
        <c:ser>
          <c:idx val="3"/>
          <c:order val="3"/>
          <c:tx>
            <c:strRef>
              <c:f>Geográfico!$H$5</c:f>
              <c:strCache>
                <c:ptCount val="1"/>
                <c:pt idx="0">
                  <c:v>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Geográfico!$I$1</c:f>
              <c:strCache>
                <c:ptCount val="1"/>
                <c:pt idx="0">
                  <c:v>Customers</c:v>
                </c:pt>
              </c:strCache>
            </c:strRef>
          </c:cat>
          <c:val>
            <c:numRef>
              <c:f>Geográfico!$I$5</c:f>
              <c:numCache>
                <c:formatCode>#,##0</c:formatCode>
                <c:ptCount val="1"/>
                <c:pt idx="0">
                  <c:v>5466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F1-4590-B33D-C0E01A6B4E9E}"/>
            </c:ext>
          </c:extLst>
        </c:ser>
        <c:ser>
          <c:idx val="4"/>
          <c:order val="4"/>
          <c:tx>
            <c:strRef>
              <c:f>Geográfico!$H$6</c:f>
              <c:strCache>
                <c:ptCount val="1"/>
                <c:pt idx="0">
                  <c:v>PR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Geográfico!$I$1</c:f>
              <c:strCache>
                <c:ptCount val="1"/>
                <c:pt idx="0">
                  <c:v>Customers</c:v>
                </c:pt>
              </c:strCache>
            </c:strRef>
          </c:cat>
          <c:val>
            <c:numRef>
              <c:f>Geográfico!$I$6</c:f>
              <c:numCache>
                <c:formatCode>#,##0</c:formatCode>
                <c:ptCount val="1"/>
                <c:pt idx="0">
                  <c:v>5045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F1-4590-B33D-C0E01A6B4E9E}"/>
            </c:ext>
          </c:extLst>
        </c:ser>
        <c:ser>
          <c:idx val="5"/>
          <c:order val="5"/>
          <c:tx>
            <c:strRef>
              <c:f>Geográfico!$H$7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Geográfico!$I$1</c:f>
              <c:strCache>
                <c:ptCount val="1"/>
                <c:pt idx="0">
                  <c:v>Customers</c:v>
                </c:pt>
              </c:strCache>
            </c:strRef>
          </c:cat>
          <c:val>
            <c:numRef>
              <c:f>Geográfico!$I$7</c:f>
              <c:numCache>
                <c:formatCode>#,##0</c:formatCode>
                <c:ptCount val="1"/>
                <c:pt idx="0">
                  <c:v>3637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F1-4590-B33D-C0E01A6B4E9E}"/>
            </c:ext>
          </c:extLst>
        </c:ser>
        <c:ser>
          <c:idx val="6"/>
          <c:order val="6"/>
          <c:tx>
            <c:strRef>
              <c:f>Geográfico!$H$8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Geográfico!$I$1</c:f>
              <c:strCache>
                <c:ptCount val="1"/>
                <c:pt idx="0">
                  <c:v>Customers</c:v>
                </c:pt>
              </c:strCache>
            </c:strRef>
          </c:cat>
          <c:val>
            <c:numRef>
              <c:f>Geográfico!$I$8</c:f>
              <c:numCache>
                <c:formatCode>#,##0</c:formatCode>
                <c:ptCount val="1"/>
                <c:pt idx="0">
                  <c:v>19060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F1-4590-B33D-C0E01A6B4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7219424"/>
        <c:axId val="617217128"/>
      </c:barChart>
      <c:catAx>
        <c:axId val="61721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17217128"/>
        <c:crosses val="autoZero"/>
        <c:auto val="1"/>
        <c:lblAlgn val="ctr"/>
        <c:lblOffset val="100"/>
        <c:noMultiLvlLbl val="0"/>
      </c:catAx>
      <c:valAx>
        <c:axId val="61721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1721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Geográfico!$J$1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34-4B1A-8CAD-8ED48E409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34-4B1A-8CAD-8ED48E409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34-4B1A-8CAD-8ED48E409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34-4B1A-8CAD-8ED48E409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134-4B1A-8CAD-8ED48E409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134-4B1A-8CAD-8ED48E40998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134-4B1A-8CAD-8ED48E409981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Geográfico!$H$2:$H$8</c:f>
              <c:strCache>
                <c:ptCount val="7"/>
                <c:pt idx="0">
                  <c:v>SP</c:v>
                </c:pt>
                <c:pt idx="1">
                  <c:v>RJ</c:v>
                </c:pt>
                <c:pt idx="2">
                  <c:v>MG</c:v>
                </c:pt>
                <c:pt idx="3">
                  <c:v>RS</c:v>
                </c:pt>
                <c:pt idx="4">
                  <c:v>PR</c:v>
                </c:pt>
                <c:pt idx="5">
                  <c:v>SC</c:v>
                </c:pt>
                <c:pt idx="6">
                  <c:v>Otros</c:v>
                </c:pt>
              </c:strCache>
            </c:strRef>
          </c:cat>
          <c:val>
            <c:numRef>
              <c:f>Geográfico!$J$2:$J$8</c:f>
              <c:numCache>
                <c:formatCode>0.00%</c:formatCode>
                <c:ptCount val="7"/>
                <c:pt idx="0">
                  <c:v>0.41980671956235355</c:v>
                </c:pt>
                <c:pt idx="1">
                  <c:v>0.12924246538148249</c:v>
                </c:pt>
                <c:pt idx="2">
                  <c:v>0.11700405265433775</c:v>
                </c:pt>
                <c:pt idx="3">
                  <c:v>5.4967267022656648E-2</c:v>
                </c:pt>
                <c:pt idx="4">
                  <c:v>5.0733600828632056E-2</c:v>
                </c:pt>
                <c:pt idx="5">
                  <c:v>3.6574451182107982E-2</c:v>
                </c:pt>
                <c:pt idx="6">
                  <c:v>0.19167144336842945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134-4B1A-8CAD-8ED48E409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Diferentes compradores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'Usuario activos'!$I$1</c:f>
              <c:strCache>
                <c:ptCount val="1"/>
                <c:pt idx="0">
                  <c:v>Clientes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'Usuario activos'!$H$2:$H$21</c:f>
              <c:numCache>
                <c:formatCode>mmm/yy;@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'Usuario activos'!$I$2:$I$21</c:f>
              <c:numCache>
                <c:formatCode>#,##0</c:formatCode>
                <c:ptCount val="20"/>
                <c:pt idx="0">
                  <c:v>789</c:v>
                </c:pt>
                <c:pt idx="1">
                  <c:v>1733</c:v>
                </c:pt>
                <c:pt idx="2">
                  <c:v>2641</c:v>
                </c:pt>
                <c:pt idx="3">
                  <c:v>2391</c:v>
                </c:pt>
                <c:pt idx="4">
                  <c:v>3660</c:v>
                </c:pt>
                <c:pt idx="5">
                  <c:v>3217</c:v>
                </c:pt>
                <c:pt idx="6">
                  <c:v>3969</c:v>
                </c:pt>
                <c:pt idx="7">
                  <c:v>4293</c:v>
                </c:pt>
                <c:pt idx="8">
                  <c:v>4243</c:v>
                </c:pt>
                <c:pt idx="9">
                  <c:v>4568</c:v>
                </c:pt>
                <c:pt idx="10">
                  <c:v>7451</c:v>
                </c:pt>
                <c:pt idx="11">
                  <c:v>5624</c:v>
                </c:pt>
                <c:pt idx="12">
                  <c:v>7220</c:v>
                </c:pt>
                <c:pt idx="13">
                  <c:v>6694</c:v>
                </c:pt>
                <c:pt idx="14">
                  <c:v>7188</c:v>
                </c:pt>
                <c:pt idx="15">
                  <c:v>6934</c:v>
                </c:pt>
                <c:pt idx="16">
                  <c:v>6853</c:v>
                </c:pt>
                <c:pt idx="17">
                  <c:v>6160</c:v>
                </c:pt>
                <c:pt idx="18">
                  <c:v>6273</c:v>
                </c:pt>
                <c:pt idx="19">
                  <c:v>6452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A-4738-B8A8-7483648BC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681224"/>
        <c:axId val="804684504"/>
      </c:lineChart>
      <c:dateAx>
        <c:axId val="804681224"/>
        <c:scaling>
          <c:orientation val="minMax"/>
        </c:scaling>
        <c:delete val="0"/>
        <c:axPos val="b"/>
        <c:numFmt formatCode="mmm/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4684504"/>
        <c:crosses val="autoZero"/>
        <c:auto val="1"/>
        <c:lblOffset val="100"/>
        <c:baseTimeUnit val="months"/>
      </c:dateAx>
      <c:valAx>
        <c:axId val="80468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0468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Ordenes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'Ordenes mensuales'!$K$1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'Ordenes mensuales'!$J$2:$J$21</c:f>
              <c:numCache>
                <c:formatCode>mmm/yy;@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'Ordenes mensuales'!$K$2:$K$21</c:f>
              <c:numCache>
                <c:formatCode>#,##0</c:formatCode>
                <c:ptCount val="20"/>
                <c:pt idx="0">
                  <c:v>800</c:v>
                </c:pt>
                <c:pt idx="1">
                  <c:v>1780</c:v>
                </c:pt>
                <c:pt idx="2">
                  <c:v>2682</c:v>
                </c:pt>
                <c:pt idx="3">
                  <c:v>2404</c:v>
                </c:pt>
                <c:pt idx="4">
                  <c:v>3700</c:v>
                </c:pt>
                <c:pt idx="5">
                  <c:v>3245</c:v>
                </c:pt>
                <c:pt idx="6">
                  <c:v>4026</c:v>
                </c:pt>
                <c:pt idx="7">
                  <c:v>4331</c:v>
                </c:pt>
                <c:pt idx="8">
                  <c:v>4285</c:v>
                </c:pt>
                <c:pt idx="9">
                  <c:v>4631</c:v>
                </c:pt>
                <c:pt idx="10">
                  <c:v>7544</c:v>
                </c:pt>
                <c:pt idx="11">
                  <c:v>5673</c:v>
                </c:pt>
                <c:pt idx="12">
                  <c:v>7269</c:v>
                </c:pt>
                <c:pt idx="13">
                  <c:v>6728</c:v>
                </c:pt>
                <c:pt idx="14">
                  <c:v>7211</c:v>
                </c:pt>
                <c:pt idx="15">
                  <c:v>6939</c:v>
                </c:pt>
                <c:pt idx="16">
                  <c:v>6873</c:v>
                </c:pt>
                <c:pt idx="17">
                  <c:v>6167</c:v>
                </c:pt>
                <c:pt idx="18">
                  <c:v>6292</c:v>
                </c:pt>
                <c:pt idx="19">
                  <c:v>6512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3E-4AAA-874F-123D477F2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7218440"/>
        <c:axId val="617216800"/>
      </c:lineChart>
      <c:dateAx>
        <c:axId val="617218440"/>
        <c:scaling>
          <c:orientation val="minMax"/>
        </c:scaling>
        <c:delete val="0"/>
        <c:axPos val="b"/>
        <c:numFmt formatCode="mmm/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17216800"/>
        <c:crosses val="autoZero"/>
        <c:auto val="1"/>
        <c:lblOffset val="100"/>
        <c:baseTimeUnit val="months"/>
      </c:dateAx>
      <c:valAx>
        <c:axId val="61721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17218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189610673665794"/>
          <c:y val="0.12078703703703704"/>
          <c:w val="0.46676356080489928"/>
          <c:h val="0.77793926800816549"/>
        </c:manualLayout>
      </c:layout>
      <c:pieChart>
        <c:varyColors val="1"/>
        <c:ser>
          <c:idx val="0"/>
          <c:order val="0"/>
          <c:tx>
            <c:strRef>
              <c:f>'Metodos de pago'!$B$1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00-46A4-86F2-660EA70B8D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00-46A4-86F2-660EA70B8D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00-46A4-86F2-660EA70B8D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00-46A4-86F2-660EA70B8D15}"/>
              </c:ext>
            </c:extLst>
          </c:dPt>
          <c:cat>
            <c:strRef>
              <c:f>'Metodos de pago'!$A$2:$A$5</c:f>
              <c:strCache>
                <c:ptCount val="4"/>
                <c:pt idx="0">
                  <c:v>Credit card</c:v>
                </c:pt>
                <c:pt idx="1">
                  <c:v>Boleto</c:v>
                </c:pt>
                <c:pt idx="2">
                  <c:v>Voucher</c:v>
                </c:pt>
                <c:pt idx="3">
                  <c:v>Debit Card</c:v>
                </c:pt>
              </c:strCache>
            </c:strRef>
          </c:cat>
          <c:val>
            <c:numRef>
              <c:f>'Metodos de pago'!$B$2:$B$5</c:f>
              <c:numCache>
                <c:formatCode>0.00%</c:formatCode>
                <c:ptCount val="4"/>
                <c:pt idx="0">
                  <c:v>0.77229999999999999</c:v>
                </c:pt>
                <c:pt idx="1">
                  <c:v>0.19900000000000001</c:v>
                </c:pt>
                <c:pt idx="2">
                  <c:v>5.8099999999999999E-2</c:v>
                </c:pt>
                <c:pt idx="3">
                  <c:v>1.54E-2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00-46A4-86F2-660EA70B8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'Usuario activos'!$H$3:$H$21</cx:f>
        <cx:lvl ptCount="19">
          <cx:pt idx="0">feb/17</cx:pt>
          <cx:pt idx="1">mar/17</cx:pt>
          <cx:pt idx="2">abr/17</cx:pt>
          <cx:pt idx="3">may/17</cx:pt>
          <cx:pt idx="4">jun/17</cx:pt>
          <cx:pt idx="5">jul/17</cx:pt>
          <cx:pt idx="6">ago/17</cx:pt>
          <cx:pt idx="7">sep/17</cx:pt>
          <cx:pt idx="8">oct/17</cx:pt>
          <cx:pt idx="9">nov/17</cx:pt>
          <cx:pt idx="10">dic/17</cx:pt>
          <cx:pt idx="11">ene/18</cx:pt>
          <cx:pt idx="12">feb/18</cx:pt>
          <cx:pt idx="13">mar/18</cx:pt>
          <cx:pt idx="14">abr/18</cx:pt>
          <cx:pt idx="15">may/18</cx:pt>
          <cx:pt idx="16">jun/18</cx:pt>
          <cx:pt idx="17">jul/18</cx:pt>
          <cx:pt idx="18">ago/18</cx:pt>
        </cx:lvl>
      </cx:strDim>
      <cx:numDim type="val">
        <cx:f>'Usuario activos'!$K$3:$K$21</cx:f>
        <cx:lvl ptCount="19" formatCode="0%">
          <cx:pt idx="0">1.1964512040557669</cx:pt>
          <cx:pt idx="1">0.52394691286785922</cx:pt>
          <cx:pt idx="2">-0.094661113214691409</cx:pt>
          <cx:pt idx="3">0.53074027603513174</cx:pt>
          <cx:pt idx="4">-0.12103825136612022</cx:pt>
          <cx:pt idx="5">0.233758159776189</cx:pt>
          <cx:pt idx="6">0.081632653061224483</cx:pt>
          <cx:pt idx="7">-0.011646866992778943</cx:pt>
          <cx:pt idx="8">0.076596747584256428</cx:pt>
          <cx:pt idx="9">0.63112959719789841</cx:pt>
          <cx:pt idx="10">-0.24520198631056234</cx:pt>
          <cx:pt idx="11">0.28378378378378377</cx:pt>
          <cx:pt idx="12">-0.072853185595567874</cx:pt>
          <cx:pt idx="13">0.073797430534807293</cx:pt>
          <cx:pt idx="14">-0.035336672231496939</cx:pt>
          <cx:pt idx="15">-0.011681569079896164</cx:pt>
          <cx:pt idx="16">-0.10112359550561797</cx:pt>
          <cx:pt idx="17">0.018344155844155843</cx:pt>
          <cx:pt idx="18">0.028534991232265265</cx:pt>
        </cx:lvl>
      </cx:numDim>
    </cx:data>
  </cx:chartData>
  <cx:chart>
    <cx:title pos="t" align="ctr" overlay="0">
      <cx:tx>
        <cx:txData>
          <cx:v>Comportamiento de usuario activos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s-E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Comportamiento de usuario activos</a:t>
          </a:r>
        </a:p>
      </cx:txPr>
    </cx:title>
    <cx:plotArea>
      <cx:plotAreaRegion>
        <cx:series layoutId="waterfall" uniqueId="{68A93E81-BBFA-46C1-9283-1AD930D22634}">
          <cx:tx>
            <cx:txData>
              <cx:f>'Usuario activos'!$K$1:$K$2</cx:f>
              <cx:v>Delta (%) NA</cx:v>
            </cx:txData>
          </cx:tx>
          <cx:dataLabels pos="outEnd"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'Ordenes mensuales'!$J$3:$J$21</cx:f>
        <cx:lvl ptCount="19">
          <cx:pt idx="0">feb/17</cx:pt>
          <cx:pt idx="1">mar/17</cx:pt>
          <cx:pt idx="2">abr/17</cx:pt>
          <cx:pt idx="3">may/17</cx:pt>
          <cx:pt idx="4">jun/17</cx:pt>
          <cx:pt idx="5">jul/17</cx:pt>
          <cx:pt idx="6">ago/17</cx:pt>
          <cx:pt idx="7">sep/17</cx:pt>
          <cx:pt idx="8">oct/17</cx:pt>
          <cx:pt idx="9">nov/17</cx:pt>
          <cx:pt idx="10">dic/17</cx:pt>
          <cx:pt idx="11">ene/18</cx:pt>
          <cx:pt idx="12">feb/18</cx:pt>
          <cx:pt idx="13">mar/18</cx:pt>
          <cx:pt idx="14">abr/18</cx:pt>
          <cx:pt idx="15">may/18</cx:pt>
          <cx:pt idx="16">jun/18</cx:pt>
          <cx:pt idx="17">jul/18</cx:pt>
          <cx:pt idx="18">ago/18</cx:pt>
        </cx:lvl>
      </cx:strDim>
      <cx:numDim type="val">
        <cx:f>'Ordenes mensuales'!$M$3:$M$21</cx:f>
        <cx:lvl ptCount="19" formatCode="0.0%">
          <cx:pt idx="0">1.2250000000000001</cx:pt>
          <cx:pt idx="1">0.50674157303370782</cx:pt>
          <cx:pt idx="2">-0.10365398956002983</cx:pt>
          <cx:pt idx="3">0.5391014975041597</cx:pt>
          <cx:pt idx="4">-0.12297297297297298</cx:pt>
          <cx:pt idx="5">0.24067796610169492</cx:pt>
          <cx:pt idx="6">0.07575757575757576</cx:pt>
          <cx:pt idx="7">-0.010621103671207574</cx:pt>
          <cx:pt idx="8">0.080746791131855303</cx:pt>
          <cx:pt idx="9">0.62902180954437481</cx:pt>
          <cx:pt idx="10">-0.24801166489925769</cx:pt>
          <cx:pt idx="11">0.28133262823902699</cx:pt>
          <cx:pt idx="12">-0.074425643142110337</cx:pt>
          <cx:pt idx="13">0.071789536266349582</cx:pt>
          <cx:pt idx="14">-0.037720149771182918</cx:pt>
          <cx:pt idx="15">-0.0095114569822741021</cx:pt>
          <cx:pt idx="16">-0.10272079150298269</cx:pt>
          <cx:pt idx="17">0.02026917463920869</cx:pt>
          <cx:pt idx="18">0.034965034965034968</cx:pt>
        </cx:lvl>
      </cx:numDim>
    </cx:data>
  </cx:chartData>
  <cx:chart>
    <cx:title pos="t" align="ctr" overlay="0">
      <cx:tx>
        <cx:txData>
          <cx:v>Comportamiento de ordenes mensuales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s-E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Comportamiento de ordenes mensuales</a:t>
          </a:r>
        </a:p>
      </cx:txPr>
    </cx:title>
    <cx:plotArea>
      <cx:plotAreaRegion>
        <cx:series layoutId="waterfall" uniqueId="{9A27564E-5FCB-403F-B00D-92FDFC4DD40E}">
          <cx:tx>
            <cx:txData>
              <cx:f>'Ordenes mensuales'!$M$1:$M$2</cx:f>
              <cx:v>Delta (%) NA</cx:v>
            </cx:txData>
          </cx:tx>
          <cx:dataLabels pos="outEnd"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5T13:17:05.784" idx="1">
    <p:pos x="10" y="10"/>
    <p:text>https://www.kaggle.com/olistbr/brazilian-ecommerce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52A46-7805-4422-8399-0F60500FAF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65472F-853D-4367-ABF1-D044B31665E2}">
      <dgm:prSet/>
      <dgm:spPr/>
      <dgm:t>
        <a:bodyPr/>
        <a:lstStyle/>
        <a:p>
          <a:r>
            <a:rPr lang="es-MX"/>
            <a:t>Por la estructura de la base de datos, era mucho más sencillo manejarla en MySQL Workbench.</a:t>
          </a:r>
          <a:endParaRPr lang="en-US"/>
        </a:p>
      </dgm:t>
    </dgm:pt>
    <dgm:pt modelId="{D8DC5ED8-46B7-476D-AA62-D8ECB31CE5B5}" type="parTrans" cxnId="{A19EA602-B463-4747-843A-07C5E65B10DC}">
      <dgm:prSet/>
      <dgm:spPr/>
      <dgm:t>
        <a:bodyPr/>
        <a:lstStyle/>
        <a:p>
          <a:endParaRPr lang="en-US"/>
        </a:p>
      </dgm:t>
    </dgm:pt>
    <dgm:pt modelId="{63F52E33-3281-429E-85B4-14CA0EF098E4}" type="sibTrans" cxnId="{A19EA602-B463-4747-843A-07C5E65B10DC}">
      <dgm:prSet/>
      <dgm:spPr/>
      <dgm:t>
        <a:bodyPr/>
        <a:lstStyle/>
        <a:p>
          <a:endParaRPr lang="en-US"/>
        </a:p>
      </dgm:t>
    </dgm:pt>
    <dgm:pt modelId="{1AD32982-E0DF-4CC7-8979-BD4E2A9344A4}">
      <dgm:prSet/>
      <dgm:spPr/>
      <dgm:t>
        <a:bodyPr/>
        <a:lstStyle/>
        <a:p>
          <a:r>
            <a:rPr lang="es-MX"/>
            <a:t>Para la carga de las bases de datos, es mejor primero generar las tablas vacías con llaves primarias y foráneas para luego sólo cargar los datos.</a:t>
          </a:r>
          <a:endParaRPr lang="en-US"/>
        </a:p>
      </dgm:t>
    </dgm:pt>
    <dgm:pt modelId="{2B9EBDFC-284B-47B7-A45D-0A1B93784808}" type="parTrans" cxnId="{6E41EE2F-4D00-4DB9-81CB-B88193DD4485}">
      <dgm:prSet/>
      <dgm:spPr/>
      <dgm:t>
        <a:bodyPr/>
        <a:lstStyle/>
        <a:p>
          <a:endParaRPr lang="en-US"/>
        </a:p>
      </dgm:t>
    </dgm:pt>
    <dgm:pt modelId="{D3E6D990-F20B-478C-A67A-D2BAE34DCD4E}" type="sibTrans" cxnId="{6E41EE2F-4D00-4DB9-81CB-B88193DD4485}">
      <dgm:prSet/>
      <dgm:spPr/>
      <dgm:t>
        <a:bodyPr/>
        <a:lstStyle/>
        <a:p>
          <a:endParaRPr lang="en-US"/>
        </a:p>
      </dgm:t>
    </dgm:pt>
    <dgm:pt modelId="{6153C231-3887-4948-8F3B-A2EE59A55004}">
      <dgm:prSet/>
      <dgm:spPr/>
      <dgm:t>
        <a:bodyPr/>
        <a:lstStyle/>
        <a:p>
          <a:r>
            <a:rPr lang="es-MX"/>
            <a:t>Cuando se cargan más de 100K registros, la velocidad de carga a MongoDB es notablemente mayor.</a:t>
          </a:r>
          <a:endParaRPr lang="en-US"/>
        </a:p>
      </dgm:t>
    </dgm:pt>
    <dgm:pt modelId="{BF3AB310-EC6F-4DBB-8E54-2E32A8360D10}" type="parTrans" cxnId="{263D7691-7AF3-4E63-969F-9DC47744512D}">
      <dgm:prSet/>
      <dgm:spPr/>
      <dgm:t>
        <a:bodyPr/>
        <a:lstStyle/>
        <a:p>
          <a:endParaRPr lang="en-US"/>
        </a:p>
      </dgm:t>
    </dgm:pt>
    <dgm:pt modelId="{3B847DD4-0230-4679-91EB-EF79840B15E1}" type="sibTrans" cxnId="{263D7691-7AF3-4E63-969F-9DC47744512D}">
      <dgm:prSet/>
      <dgm:spPr/>
      <dgm:t>
        <a:bodyPr/>
        <a:lstStyle/>
        <a:p>
          <a:endParaRPr lang="en-US"/>
        </a:p>
      </dgm:t>
    </dgm:pt>
    <dgm:pt modelId="{815FEE3C-32DA-4746-AF00-21C4F19EF9F4}" type="pres">
      <dgm:prSet presAssocID="{F2452A46-7805-4422-8399-0F60500FAF98}" presName="root" presStyleCnt="0">
        <dgm:presLayoutVars>
          <dgm:dir/>
          <dgm:resizeHandles val="exact"/>
        </dgm:presLayoutVars>
      </dgm:prSet>
      <dgm:spPr/>
    </dgm:pt>
    <dgm:pt modelId="{DE01B098-199A-4121-A636-6FFEF9252EE2}" type="pres">
      <dgm:prSet presAssocID="{0D65472F-853D-4367-ABF1-D044B31665E2}" presName="compNode" presStyleCnt="0"/>
      <dgm:spPr/>
    </dgm:pt>
    <dgm:pt modelId="{1B432EFD-C54B-46B2-ABF6-37D494265C47}" type="pres">
      <dgm:prSet presAssocID="{0D65472F-853D-4367-ABF1-D044B31665E2}" presName="bgRect" presStyleLbl="bgShp" presStyleIdx="0" presStyleCnt="3"/>
      <dgm:spPr/>
    </dgm:pt>
    <dgm:pt modelId="{77BE6236-71BD-45A9-9199-C8ED3ED25B34}" type="pres">
      <dgm:prSet presAssocID="{0D65472F-853D-4367-ABF1-D044B31665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15C88EE2-3ED2-45F6-A6E5-1B9DCEA122C3}" type="pres">
      <dgm:prSet presAssocID="{0D65472F-853D-4367-ABF1-D044B31665E2}" presName="spaceRect" presStyleCnt="0"/>
      <dgm:spPr/>
    </dgm:pt>
    <dgm:pt modelId="{05148170-6360-4C24-A779-5B946AEE6805}" type="pres">
      <dgm:prSet presAssocID="{0D65472F-853D-4367-ABF1-D044B31665E2}" presName="parTx" presStyleLbl="revTx" presStyleIdx="0" presStyleCnt="3">
        <dgm:presLayoutVars>
          <dgm:chMax val="0"/>
          <dgm:chPref val="0"/>
        </dgm:presLayoutVars>
      </dgm:prSet>
      <dgm:spPr/>
    </dgm:pt>
    <dgm:pt modelId="{1C7DC5E4-A460-4E02-9A60-7BC0E9A10837}" type="pres">
      <dgm:prSet presAssocID="{63F52E33-3281-429E-85B4-14CA0EF098E4}" presName="sibTrans" presStyleCnt="0"/>
      <dgm:spPr/>
    </dgm:pt>
    <dgm:pt modelId="{7365D6EB-A590-4AD7-93B7-35AE7B9C8B4C}" type="pres">
      <dgm:prSet presAssocID="{1AD32982-E0DF-4CC7-8979-BD4E2A9344A4}" presName="compNode" presStyleCnt="0"/>
      <dgm:spPr/>
    </dgm:pt>
    <dgm:pt modelId="{D67836F6-D4D1-4854-9EDF-D9D0D9BFE4AD}" type="pres">
      <dgm:prSet presAssocID="{1AD32982-E0DF-4CC7-8979-BD4E2A9344A4}" presName="bgRect" presStyleLbl="bgShp" presStyleIdx="1" presStyleCnt="3"/>
      <dgm:spPr/>
    </dgm:pt>
    <dgm:pt modelId="{88765023-D414-4785-AE46-AD4EC8B4B077}" type="pres">
      <dgm:prSet presAssocID="{1AD32982-E0DF-4CC7-8979-BD4E2A9344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8B8242CD-415D-4973-A97C-7129AA528975}" type="pres">
      <dgm:prSet presAssocID="{1AD32982-E0DF-4CC7-8979-BD4E2A9344A4}" presName="spaceRect" presStyleCnt="0"/>
      <dgm:spPr/>
    </dgm:pt>
    <dgm:pt modelId="{DB0E107C-3429-434B-BCB8-97A5EBB27D58}" type="pres">
      <dgm:prSet presAssocID="{1AD32982-E0DF-4CC7-8979-BD4E2A9344A4}" presName="parTx" presStyleLbl="revTx" presStyleIdx="1" presStyleCnt="3">
        <dgm:presLayoutVars>
          <dgm:chMax val="0"/>
          <dgm:chPref val="0"/>
        </dgm:presLayoutVars>
      </dgm:prSet>
      <dgm:spPr/>
    </dgm:pt>
    <dgm:pt modelId="{11678A4F-FC81-42F9-9868-11115E3D22EC}" type="pres">
      <dgm:prSet presAssocID="{D3E6D990-F20B-478C-A67A-D2BAE34DCD4E}" presName="sibTrans" presStyleCnt="0"/>
      <dgm:spPr/>
    </dgm:pt>
    <dgm:pt modelId="{47064382-9847-49C1-A3E1-6F4B580B231D}" type="pres">
      <dgm:prSet presAssocID="{6153C231-3887-4948-8F3B-A2EE59A55004}" presName="compNode" presStyleCnt="0"/>
      <dgm:spPr/>
    </dgm:pt>
    <dgm:pt modelId="{F2C8098D-385A-4CD8-A953-54B2479773A0}" type="pres">
      <dgm:prSet presAssocID="{6153C231-3887-4948-8F3B-A2EE59A55004}" presName="bgRect" presStyleLbl="bgShp" presStyleIdx="2" presStyleCnt="3"/>
      <dgm:spPr/>
    </dgm:pt>
    <dgm:pt modelId="{B293361D-0B2C-454C-8232-C7E4843C152A}" type="pres">
      <dgm:prSet presAssocID="{6153C231-3887-4948-8F3B-A2EE59A550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CCD27D17-B452-4607-9C56-184B83928A9C}" type="pres">
      <dgm:prSet presAssocID="{6153C231-3887-4948-8F3B-A2EE59A55004}" presName="spaceRect" presStyleCnt="0"/>
      <dgm:spPr/>
    </dgm:pt>
    <dgm:pt modelId="{94EA89B2-9DF0-4FF6-A833-9332D7E3EE97}" type="pres">
      <dgm:prSet presAssocID="{6153C231-3887-4948-8F3B-A2EE59A550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9EA602-B463-4747-843A-07C5E65B10DC}" srcId="{F2452A46-7805-4422-8399-0F60500FAF98}" destId="{0D65472F-853D-4367-ABF1-D044B31665E2}" srcOrd="0" destOrd="0" parTransId="{D8DC5ED8-46B7-476D-AA62-D8ECB31CE5B5}" sibTransId="{63F52E33-3281-429E-85B4-14CA0EF098E4}"/>
    <dgm:cxn modelId="{3E4F751C-E431-481A-9147-D057E4288DD4}" type="presOf" srcId="{F2452A46-7805-4422-8399-0F60500FAF98}" destId="{815FEE3C-32DA-4746-AF00-21C4F19EF9F4}" srcOrd="0" destOrd="0" presId="urn:microsoft.com/office/officeart/2018/2/layout/IconVerticalSolidList"/>
    <dgm:cxn modelId="{6E41EE2F-4D00-4DB9-81CB-B88193DD4485}" srcId="{F2452A46-7805-4422-8399-0F60500FAF98}" destId="{1AD32982-E0DF-4CC7-8979-BD4E2A9344A4}" srcOrd="1" destOrd="0" parTransId="{2B9EBDFC-284B-47B7-A45D-0A1B93784808}" sibTransId="{D3E6D990-F20B-478C-A67A-D2BAE34DCD4E}"/>
    <dgm:cxn modelId="{94A30E54-63B2-4394-8369-5EB1273391A5}" type="presOf" srcId="{6153C231-3887-4948-8F3B-A2EE59A55004}" destId="{94EA89B2-9DF0-4FF6-A833-9332D7E3EE97}" srcOrd="0" destOrd="0" presId="urn:microsoft.com/office/officeart/2018/2/layout/IconVerticalSolidList"/>
    <dgm:cxn modelId="{263D7691-7AF3-4E63-969F-9DC47744512D}" srcId="{F2452A46-7805-4422-8399-0F60500FAF98}" destId="{6153C231-3887-4948-8F3B-A2EE59A55004}" srcOrd="2" destOrd="0" parTransId="{BF3AB310-EC6F-4DBB-8E54-2E32A8360D10}" sibTransId="{3B847DD4-0230-4679-91EB-EF79840B15E1}"/>
    <dgm:cxn modelId="{BF335BDB-ADDC-4976-A10C-B4E6137A65CD}" type="presOf" srcId="{1AD32982-E0DF-4CC7-8979-BD4E2A9344A4}" destId="{DB0E107C-3429-434B-BCB8-97A5EBB27D58}" srcOrd="0" destOrd="0" presId="urn:microsoft.com/office/officeart/2018/2/layout/IconVerticalSolidList"/>
    <dgm:cxn modelId="{E52DAFFF-28CF-410B-B70B-E9B91388303D}" type="presOf" srcId="{0D65472F-853D-4367-ABF1-D044B31665E2}" destId="{05148170-6360-4C24-A779-5B946AEE6805}" srcOrd="0" destOrd="0" presId="urn:microsoft.com/office/officeart/2018/2/layout/IconVerticalSolidList"/>
    <dgm:cxn modelId="{37070B0A-48DD-43EF-9E8E-BB49BBCBC886}" type="presParOf" srcId="{815FEE3C-32DA-4746-AF00-21C4F19EF9F4}" destId="{DE01B098-199A-4121-A636-6FFEF9252EE2}" srcOrd="0" destOrd="0" presId="urn:microsoft.com/office/officeart/2018/2/layout/IconVerticalSolidList"/>
    <dgm:cxn modelId="{DA48AC06-4AF3-4C44-B595-08166D61D4A5}" type="presParOf" srcId="{DE01B098-199A-4121-A636-6FFEF9252EE2}" destId="{1B432EFD-C54B-46B2-ABF6-37D494265C47}" srcOrd="0" destOrd="0" presId="urn:microsoft.com/office/officeart/2018/2/layout/IconVerticalSolidList"/>
    <dgm:cxn modelId="{2DA012F4-6F79-4E7A-80B4-4AA546839835}" type="presParOf" srcId="{DE01B098-199A-4121-A636-6FFEF9252EE2}" destId="{77BE6236-71BD-45A9-9199-C8ED3ED25B34}" srcOrd="1" destOrd="0" presId="urn:microsoft.com/office/officeart/2018/2/layout/IconVerticalSolidList"/>
    <dgm:cxn modelId="{EE6B1181-A1EA-4295-A1D8-A7CC6192C0E2}" type="presParOf" srcId="{DE01B098-199A-4121-A636-6FFEF9252EE2}" destId="{15C88EE2-3ED2-45F6-A6E5-1B9DCEA122C3}" srcOrd="2" destOrd="0" presId="urn:microsoft.com/office/officeart/2018/2/layout/IconVerticalSolidList"/>
    <dgm:cxn modelId="{CBB6BF39-C813-4289-BD1B-54885C75721D}" type="presParOf" srcId="{DE01B098-199A-4121-A636-6FFEF9252EE2}" destId="{05148170-6360-4C24-A779-5B946AEE6805}" srcOrd="3" destOrd="0" presId="urn:microsoft.com/office/officeart/2018/2/layout/IconVerticalSolidList"/>
    <dgm:cxn modelId="{D772459B-8AA1-4026-B81C-6547EB427803}" type="presParOf" srcId="{815FEE3C-32DA-4746-AF00-21C4F19EF9F4}" destId="{1C7DC5E4-A460-4E02-9A60-7BC0E9A10837}" srcOrd="1" destOrd="0" presId="urn:microsoft.com/office/officeart/2018/2/layout/IconVerticalSolidList"/>
    <dgm:cxn modelId="{57825ABD-CC5E-4534-9742-7DC3467DE5C4}" type="presParOf" srcId="{815FEE3C-32DA-4746-AF00-21C4F19EF9F4}" destId="{7365D6EB-A590-4AD7-93B7-35AE7B9C8B4C}" srcOrd="2" destOrd="0" presId="urn:microsoft.com/office/officeart/2018/2/layout/IconVerticalSolidList"/>
    <dgm:cxn modelId="{C20CE949-AF5E-4EE0-8648-63EB0183DB0C}" type="presParOf" srcId="{7365D6EB-A590-4AD7-93B7-35AE7B9C8B4C}" destId="{D67836F6-D4D1-4854-9EDF-D9D0D9BFE4AD}" srcOrd="0" destOrd="0" presId="urn:microsoft.com/office/officeart/2018/2/layout/IconVerticalSolidList"/>
    <dgm:cxn modelId="{DE5A3991-3D72-4A99-AF7C-65D2C2B49F28}" type="presParOf" srcId="{7365D6EB-A590-4AD7-93B7-35AE7B9C8B4C}" destId="{88765023-D414-4785-AE46-AD4EC8B4B077}" srcOrd="1" destOrd="0" presId="urn:microsoft.com/office/officeart/2018/2/layout/IconVerticalSolidList"/>
    <dgm:cxn modelId="{DB984BEB-B28F-489F-9469-2E11C0312261}" type="presParOf" srcId="{7365D6EB-A590-4AD7-93B7-35AE7B9C8B4C}" destId="{8B8242CD-415D-4973-A97C-7129AA528975}" srcOrd="2" destOrd="0" presId="urn:microsoft.com/office/officeart/2018/2/layout/IconVerticalSolidList"/>
    <dgm:cxn modelId="{8286B74F-A1DD-4FA4-B9C5-DA63F091C9E5}" type="presParOf" srcId="{7365D6EB-A590-4AD7-93B7-35AE7B9C8B4C}" destId="{DB0E107C-3429-434B-BCB8-97A5EBB27D58}" srcOrd="3" destOrd="0" presId="urn:microsoft.com/office/officeart/2018/2/layout/IconVerticalSolidList"/>
    <dgm:cxn modelId="{E2893869-181B-4B2C-88FE-A88EE67DC22A}" type="presParOf" srcId="{815FEE3C-32DA-4746-AF00-21C4F19EF9F4}" destId="{11678A4F-FC81-42F9-9868-11115E3D22EC}" srcOrd="3" destOrd="0" presId="urn:microsoft.com/office/officeart/2018/2/layout/IconVerticalSolidList"/>
    <dgm:cxn modelId="{1E9E910E-324C-4C75-B5CC-C594BC3EFDBF}" type="presParOf" srcId="{815FEE3C-32DA-4746-AF00-21C4F19EF9F4}" destId="{47064382-9847-49C1-A3E1-6F4B580B231D}" srcOrd="4" destOrd="0" presId="urn:microsoft.com/office/officeart/2018/2/layout/IconVerticalSolidList"/>
    <dgm:cxn modelId="{2794EFF7-3A9C-43D7-AA7B-F3A89A0E8139}" type="presParOf" srcId="{47064382-9847-49C1-A3E1-6F4B580B231D}" destId="{F2C8098D-385A-4CD8-A953-54B2479773A0}" srcOrd="0" destOrd="0" presId="urn:microsoft.com/office/officeart/2018/2/layout/IconVerticalSolidList"/>
    <dgm:cxn modelId="{99026C1E-9CC8-4089-9D18-04D2FDF6CA3F}" type="presParOf" srcId="{47064382-9847-49C1-A3E1-6F4B580B231D}" destId="{B293361D-0B2C-454C-8232-C7E4843C152A}" srcOrd="1" destOrd="0" presId="urn:microsoft.com/office/officeart/2018/2/layout/IconVerticalSolidList"/>
    <dgm:cxn modelId="{4E284E3C-10DA-489F-AFB7-0026A507A6D2}" type="presParOf" srcId="{47064382-9847-49C1-A3E1-6F4B580B231D}" destId="{CCD27D17-B452-4607-9C56-184B83928A9C}" srcOrd="2" destOrd="0" presId="urn:microsoft.com/office/officeart/2018/2/layout/IconVerticalSolidList"/>
    <dgm:cxn modelId="{896D540F-2B66-4B1A-913F-F73D50AC2A21}" type="presParOf" srcId="{47064382-9847-49C1-A3E1-6F4B580B231D}" destId="{94EA89B2-9DF0-4FF6-A833-9332D7E3EE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32EFD-C54B-46B2-ABF6-37D494265C47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E6236-71BD-45A9-9199-C8ED3ED25B34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48170-6360-4C24-A779-5B946AEE6805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Por la estructura de la base de datos, era mucho más sencillo manejarla en MySQL Workbench.</a:t>
          </a:r>
          <a:endParaRPr lang="en-US" sz="1800" kern="1200"/>
        </a:p>
      </dsp:txBody>
      <dsp:txXfrm>
        <a:off x="1625711" y="601"/>
        <a:ext cx="3981338" cy="1407541"/>
      </dsp:txXfrm>
    </dsp:sp>
    <dsp:sp modelId="{D67836F6-D4D1-4854-9EDF-D9D0D9BFE4AD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65023-D414-4785-AE46-AD4EC8B4B077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E107C-3429-434B-BCB8-97A5EBB27D58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Para la carga de las bases de datos, es mejor primero generar las tablas vacías con llaves primarias y foráneas para luego sólo cargar los datos.</a:t>
          </a:r>
          <a:endParaRPr lang="en-US" sz="1800" kern="1200"/>
        </a:p>
      </dsp:txBody>
      <dsp:txXfrm>
        <a:off x="1625711" y="1760029"/>
        <a:ext cx="3981338" cy="1407541"/>
      </dsp:txXfrm>
    </dsp:sp>
    <dsp:sp modelId="{F2C8098D-385A-4CD8-A953-54B2479773A0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3361D-0B2C-454C-8232-C7E4843C152A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A89B2-9DF0-4FF6-A833-9332D7E3EE97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Cuando se cargan más de 100K registros, la velocidad de carga a MongoDB es notablemente mayor.</a:t>
          </a:r>
          <a:endParaRPr lang="en-US" sz="1800" kern="1200"/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EFCC-EBE9-4105-990F-8A4D440A5DD1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436A6-8ED6-41D8-BA2B-4ACE1BE03B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3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92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1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1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37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7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6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483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04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B1E43D-6AE4-4F00-B8F4-15DFBE06BC55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FE12177-5E46-4EE5-A9B9-DF5669E742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51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openxmlformats.org/officeDocument/2006/relationships/package" Target="../embeddings/Microsoft_Excel_Worksheet1.xlsx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5.emf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4/relationships/chartEx" Target="../charts/chartEx2.xml"/><Relationship Id="rId3" Type="http://schemas.openxmlformats.org/officeDocument/2006/relationships/package" Target="../embeddings/Microsoft_Excel_Worksheet3.xlsx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8.emf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5.xls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.xlsx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8A2981-7B28-47AE-BFF1-88FB5AA71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s-MX" sz="3200"/>
              <a:t>Olist Ecommerce-Brasil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452E2F-2720-4D81-B206-A498CA6E6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100">
                <a:solidFill>
                  <a:srgbClr val="FFFFFF"/>
                </a:solidFill>
              </a:rPr>
              <a:t>Análisis ficticio para módulo BDD – Bedu</a:t>
            </a:r>
          </a:p>
          <a:p>
            <a:pPr>
              <a:lnSpc>
                <a:spcPct val="90000"/>
              </a:lnSpc>
            </a:pPr>
            <a:r>
              <a:rPr lang="es-MX" sz="1100">
                <a:solidFill>
                  <a:srgbClr val="FFFFFF"/>
                </a:solidFill>
              </a:rPr>
              <a:t>Santiago Cortina</a:t>
            </a:r>
          </a:p>
        </p:txBody>
      </p:sp>
      <p:pic>
        <p:nvPicPr>
          <p:cNvPr id="4098" name="Picture 2" descr="Brazilian E-Commerce Public Dataset by Olist | Kaggle">
            <a:extLst>
              <a:ext uri="{FF2B5EF4-FFF2-40B4-BE49-F238E27FC236}">
                <a16:creationId xmlns:a16="http://schemas.microsoft.com/office/drawing/2014/main" id="{9DFFB4A8-E906-4772-BD9C-1C647EB7B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r="6980"/>
          <a:stretch/>
        </p:blipFill>
        <p:spPr bwMode="auto">
          <a:xfrm>
            <a:off x="4646050" y="640078"/>
            <a:ext cx="2899900" cy="33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10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8059-3A23-45B0-B9A1-582A3896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77" y="365125"/>
            <a:ext cx="7729728" cy="1188720"/>
          </a:xfrm>
        </p:spPr>
        <p:txBody>
          <a:bodyPr/>
          <a:lstStyle/>
          <a:p>
            <a:r>
              <a:rPr lang="es-MX" dirty="0"/>
              <a:t>Usuarios activos por mes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DD89D9B5-DDCD-4FE2-9FFB-43DCE6231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007539"/>
              </p:ext>
            </p:extLst>
          </p:nvPr>
        </p:nvGraphicFramePr>
        <p:xfrm>
          <a:off x="407377" y="1682750"/>
          <a:ext cx="15335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3" imgW="1533349" imgH="4809940" progId="Excel.Sheet.12">
                  <p:embed/>
                </p:oleObj>
              </mc:Choice>
              <mc:Fallback>
                <p:oleObj name="Worksheet" r:id="rId3" imgW="1533349" imgH="48099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377" y="1682750"/>
                        <a:ext cx="1533525" cy="481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A3588C6-F995-4004-87B9-146D8E6D5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063881"/>
              </p:ext>
            </p:extLst>
          </p:nvPr>
        </p:nvGraphicFramePr>
        <p:xfrm>
          <a:off x="3686908" y="1682750"/>
          <a:ext cx="308610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5" imgW="3086292" imgH="4409975" progId="Excel.Sheet.12">
                  <p:embed/>
                </p:oleObj>
              </mc:Choice>
              <mc:Fallback>
                <p:oleObj name="Worksheet" r:id="rId5" imgW="3086292" imgH="44099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908" y="1682750"/>
                        <a:ext cx="3086100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E4B4AA52-37E2-452F-BFD6-15437BFA2E80}"/>
              </a:ext>
            </a:extLst>
          </p:cNvPr>
          <p:cNvGrpSpPr/>
          <p:nvPr/>
        </p:nvGrpSpPr>
        <p:grpSpPr>
          <a:xfrm>
            <a:off x="7235935" y="1223529"/>
            <a:ext cx="4576396" cy="5486400"/>
            <a:chOff x="0" y="0"/>
            <a:chExt cx="4576396" cy="5486400"/>
          </a:xfrm>
        </p:grpSpPr>
        <p:graphicFrame>
          <p:nvGraphicFramePr>
            <p:cNvPr id="9" name="Gráfico 8">
              <a:extLst>
                <a:ext uri="{FF2B5EF4-FFF2-40B4-BE49-F238E27FC236}">
                  <a16:creationId xmlns:a16="http://schemas.microsoft.com/office/drawing/2014/main" id="{551BB611-8F22-46F2-981B-649D0DCE96A6}"/>
                </a:ext>
              </a:extLst>
            </p:cNvPr>
            <p:cNvGraphicFramePr/>
            <p:nvPr/>
          </p:nvGraphicFramePr>
          <p:xfrm>
            <a:off x="4396" y="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10" name="Gráfico 9">
                  <a:extLst>
                    <a:ext uri="{FF2B5EF4-FFF2-40B4-BE49-F238E27FC236}">
                      <a16:creationId xmlns:a16="http://schemas.microsoft.com/office/drawing/2014/main" id="{BBEB77C7-15C8-46D0-8DA7-A317BB1EFBD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183712228"/>
                    </p:ext>
                  </p:extLst>
                </p:nvPr>
              </p:nvGraphicFramePr>
              <p:xfrm>
                <a:off x="0" y="27432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8"/>
                </a:graphicData>
              </a:graphic>
            </p:graphicFrame>
          </mc:Choice>
          <mc:Fallback>
            <p:pic>
              <p:nvPicPr>
                <p:cNvPr id="10" name="Gráfico 9">
                  <a:extLst>
                    <a:ext uri="{FF2B5EF4-FFF2-40B4-BE49-F238E27FC236}">
                      <a16:creationId xmlns:a16="http://schemas.microsoft.com/office/drawing/2014/main" id="{BBEB77C7-15C8-46D0-8DA7-A317BB1EFBD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35935" y="3966729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B2E495E-8254-40C3-86C8-58E41EFDECBA}"/>
              </a:ext>
            </a:extLst>
          </p:cNvPr>
          <p:cNvSpPr/>
          <p:nvPr/>
        </p:nvSpPr>
        <p:spPr>
          <a:xfrm>
            <a:off x="2281382" y="3532620"/>
            <a:ext cx="974703" cy="43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30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38B582-731F-49FF-AEF5-B61A4E36F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Crear vista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2D04529-5F47-47CA-9B42-0B3D32C8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53484" cy="2596776"/>
          </a:xfrm>
        </p:spPr>
        <p:txBody>
          <a:bodyPr>
            <a:normAutofit fontScale="85000" lnSpcReduction="20000"/>
          </a:bodyPr>
          <a:lstStyle/>
          <a:p>
            <a:pPr marL="228600" lvl="1" indent="0" fontAlgn="base">
              <a:buNone/>
            </a:pPr>
            <a:r>
              <a:rPr lang="es-MX" dirty="0"/>
              <a:t>CREATE VIEW orden AS</a:t>
            </a:r>
            <a:br>
              <a:rPr lang="es-MX" dirty="0"/>
            </a:br>
            <a:r>
              <a:rPr lang="es-MX" dirty="0"/>
              <a:t>(SELECT </a:t>
            </a:r>
            <a:r>
              <a:rPr lang="es-MX" dirty="0" err="1"/>
              <a:t>o.order_id</a:t>
            </a:r>
            <a:r>
              <a:rPr lang="es-MX" dirty="0"/>
              <a:t> AS </a:t>
            </a:r>
            <a:r>
              <a:rPr lang="es-MX" dirty="0" err="1"/>
              <a:t>Order_id</a:t>
            </a:r>
            <a:r>
              <a:rPr lang="es-MX" dirty="0"/>
              <a:t>, </a:t>
            </a:r>
            <a:r>
              <a:rPr lang="es-MX" dirty="0" err="1"/>
              <a:t>o.order_purchase_timestamp</a:t>
            </a:r>
            <a:r>
              <a:rPr lang="es-MX" dirty="0"/>
              <a:t> AS </a:t>
            </a:r>
            <a:r>
              <a:rPr lang="es-MX" dirty="0" err="1"/>
              <a:t>Purchase_Date</a:t>
            </a:r>
            <a:r>
              <a:rPr lang="es-MX" dirty="0"/>
              <a:t>, </a:t>
            </a:r>
            <a:r>
              <a:rPr lang="es-MX" dirty="0" err="1"/>
              <a:t>o.order_delivered_customer_date</a:t>
            </a:r>
            <a:r>
              <a:rPr lang="es-MX" dirty="0"/>
              <a:t> AS </a:t>
            </a:r>
            <a:r>
              <a:rPr lang="es-MX" dirty="0" err="1"/>
              <a:t>Delivered_Date</a:t>
            </a:r>
            <a:r>
              <a:rPr lang="es-MX" dirty="0"/>
              <a:t>, </a:t>
            </a:r>
            <a:r>
              <a:rPr lang="es-MX" dirty="0" err="1"/>
              <a:t>o.customer_id</a:t>
            </a:r>
            <a:r>
              <a:rPr lang="es-MX" dirty="0"/>
              <a:t> AS </a:t>
            </a:r>
            <a:r>
              <a:rPr lang="es-MX" dirty="0" err="1"/>
              <a:t>customer_id</a:t>
            </a:r>
            <a:r>
              <a:rPr lang="es-MX" dirty="0"/>
              <a:t>,</a:t>
            </a:r>
            <a:br>
              <a:rPr lang="es-MX" dirty="0"/>
            </a:br>
            <a:r>
              <a:rPr lang="es-MX" dirty="0" err="1"/>
              <a:t>op.payment_type</a:t>
            </a:r>
            <a:r>
              <a:rPr lang="es-MX" dirty="0"/>
              <a:t> AS </a:t>
            </a:r>
            <a:r>
              <a:rPr lang="es-MX" dirty="0" err="1"/>
              <a:t>Payment_Type</a:t>
            </a:r>
            <a:r>
              <a:rPr lang="es-MX" dirty="0"/>
              <a:t>,</a:t>
            </a:r>
            <a:br>
              <a:rPr lang="es-MX" dirty="0"/>
            </a:br>
            <a:r>
              <a:rPr lang="es-MX" dirty="0" err="1"/>
              <a:t>op.payment_value</a:t>
            </a:r>
            <a:r>
              <a:rPr lang="es-MX" dirty="0"/>
              <a:t> AS </a:t>
            </a:r>
            <a:r>
              <a:rPr lang="es-MX" dirty="0" err="1"/>
              <a:t>Payment_Value</a:t>
            </a:r>
            <a:r>
              <a:rPr lang="es-MX" dirty="0"/>
              <a:t>,</a:t>
            </a:r>
            <a:br>
              <a:rPr lang="es-MX" dirty="0"/>
            </a:br>
            <a:r>
              <a:rPr lang="es-MX" dirty="0" err="1"/>
              <a:t>s.seller_id</a:t>
            </a:r>
            <a:r>
              <a:rPr lang="es-MX" dirty="0"/>
              <a:t> AS </a:t>
            </a:r>
            <a:r>
              <a:rPr lang="es-MX" dirty="0" err="1"/>
              <a:t>seller</a:t>
            </a:r>
            <a:br>
              <a:rPr lang="es-MX" dirty="0"/>
            </a:br>
            <a:r>
              <a:rPr lang="es-MX" dirty="0"/>
              <a:t>FROM </a:t>
            </a:r>
            <a:r>
              <a:rPr lang="es-MX" dirty="0" err="1"/>
              <a:t>orders</a:t>
            </a:r>
            <a:r>
              <a:rPr lang="es-MX" dirty="0"/>
              <a:t> o</a:t>
            </a:r>
            <a:br>
              <a:rPr lang="es-MX" dirty="0"/>
            </a:br>
            <a:r>
              <a:rPr lang="es-MX" dirty="0"/>
              <a:t>LEFT JOIN </a:t>
            </a:r>
            <a:r>
              <a:rPr lang="es-MX" dirty="0" err="1"/>
              <a:t>order_payment</a:t>
            </a:r>
            <a:r>
              <a:rPr lang="es-MX" dirty="0"/>
              <a:t> </a:t>
            </a:r>
            <a:r>
              <a:rPr lang="es-MX" dirty="0" err="1"/>
              <a:t>op</a:t>
            </a:r>
            <a:br>
              <a:rPr lang="es-MX" dirty="0"/>
            </a:br>
            <a:r>
              <a:rPr lang="es-MX" dirty="0"/>
              <a:t>	ON </a:t>
            </a:r>
            <a:r>
              <a:rPr lang="es-MX" dirty="0" err="1"/>
              <a:t>o.order_id</a:t>
            </a:r>
            <a:r>
              <a:rPr lang="es-MX" dirty="0"/>
              <a:t> = </a:t>
            </a:r>
            <a:r>
              <a:rPr lang="es-MX" dirty="0" err="1"/>
              <a:t>op.order_id</a:t>
            </a:r>
            <a:br>
              <a:rPr lang="es-MX" dirty="0"/>
            </a:br>
            <a:r>
              <a:rPr lang="es-MX" dirty="0"/>
              <a:t>RIGHT JOIN </a:t>
            </a:r>
            <a:r>
              <a:rPr lang="es-MX" dirty="0" err="1"/>
              <a:t>order_items</a:t>
            </a:r>
            <a:r>
              <a:rPr lang="es-MX" dirty="0"/>
              <a:t> s</a:t>
            </a:r>
            <a:br>
              <a:rPr lang="es-MX" dirty="0"/>
            </a:br>
            <a:r>
              <a:rPr lang="es-MX" dirty="0"/>
              <a:t>	ON </a:t>
            </a:r>
            <a:r>
              <a:rPr lang="es-MX" dirty="0" err="1"/>
              <a:t>o.order_id</a:t>
            </a:r>
            <a:r>
              <a:rPr lang="es-MX" dirty="0"/>
              <a:t> = </a:t>
            </a:r>
            <a:r>
              <a:rPr lang="es-MX" dirty="0" err="1"/>
              <a:t>s.order_id</a:t>
            </a:r>
            <a:br>
              <a:rPr lang="es-MX" dirty="0"/>
            </a:br>
            <a:r>
              <a:rPr lang="es-MX" dirty="0"/>
              <a:t>ORDER BY </a:t>
            </a:r>
            <a:r>
              <a:rPr lang="es-MX" dirty="0" err="1"/>
              <a:t>s.order_id</a:t>
            </a:r>
            <a:r>
              <a:rPr lang="es-MX" dirty="0"/>
              <a:t> ASC);</a:t>
            </a:r>
            <a:endParaRPr lang="en-US" sz="1400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EAB1A50-63BC-4CCC-9050-8BB0CB892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532884" cy="33499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br>
              <a:rPr lang="en-US" dirty="0"/>
            </a:br>
            <a:r>
              <a:rPr lang="en-US" dirty="0"/>
              <a:t>DATE_FORMAT(</a:t>
            </a:r>
            <a:r>
              <a:rPr lang="en-US" dirty="0" err="1"/>
              <a:t>Purchase_Date</a:t>
            </a:r>
            <a:r>
              <a:rPr lang="en-US" dirty="0"/>
              <a:t>, '%Y %m') AS date, COUNT(DISTINCT(</a:t>
            </a:r>
            <a:r>
              <a:rPr lang="en-US" dirty="0" err="1"/>
              <a:t>customer_id</a:t>
            </a:r>
            <a:r>
              <a:rPr lang="en-US" dirty="0"/>
              <a:t>)) AS </a:t>
            </a:r>
            <a:r>
              <a:rPr lang="en-US" dirty="0" err="1"/>
              <a:t>dist_customers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orden</a:t>
            </a:r>
            <a:br>
              <a:rPr lang="en-US" dirty="0"/>
            </a:br>
            <a:r>
              <a:rPr lang="en-US" dirty="0"/>
              <a:t>GROUP BY DATE_FORMAT(</a:t>
            </a:r>
            <a:r>
              <a:rPr lang="en-US" dirty="0" err="1"/>
              <a:t>Purchase_Date</a:t>
            </a:r>
            <a:r>
              <a:rPr lang="en-US" dirty="0"/>
              <a:t>, '%Y %m’)</a:t>
            </a:r>
            <a:br>
              <a:rPr lang="en-US" dirty="0"/>
            </a:br>
            <a:r>
              <a:rPr lang="en-US" dirty="0"/>
              <a:t>ORDER BY 1;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EC396DC-5D08-4079-A683-247CBF648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consulta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B737508-8D23-495F-80B8-8ED72861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 MySQL con vista</a:t>
            </a:r>
          </a:p>
        </p:txBody>
      </p:sp>
    </p:spTree>
    <p:extLst>
      <p:ext uri="{BB962C8B-B14F-4D97-AF65-F5344CB8AC3E}">
        <p14:creationId xmlns:p14="http://schemas.microsoft.com/office/powerpoint/2010/main" val="360009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8059-3A23-45B0-B9A1-582A3896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77" y="365125"/>
            <a:ext cx="7729728" cy="1188720"/>
          </a:xfrm>
        </p:spPr>
        <p:txBody>
          <a:bodyPr/>
          <a:lstStyle/>
          <a:p>
            <a:r>
              <a:rPr lang="es-MX" dirty="0"/>
              <a:t>Ordenes mensuales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B2E495E-8254-40C3-86C8-58E41EFDECBA}"/>
              </a:ext>
            </a:extLst>
          </p:cNvPr>
          <p:cNvSpPr/>
          <p:nvPr/>
        </p:nvSpPr>
        <p:spPr>
          <a:xfrm>
            <a:off x="2281382" y="3532620"/>
            <a:ext cx="974703" cy="43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E4A425D-9D3D-4E01-8A86-4A8847049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031411"/>
              </p:ext>
            </p:extLst>
          </p:nvPr>
        </p:nvGraphicFramePr>
        <p:xfrm>
          <a:off x="407377" y="1682750"/>
          <a:ext cx="153352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3" imgW="1533349" imgH="5210289" progId="Excel.Sheet.12">
                  <p:embed/>
                </p:oleObj>
              </mc:Choice>
              <mc:Fallback>
                <p:oleObj name="Worksheet" r:id="rId3" imgW="1533349" imgH="52102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377" y="1682750"/>
                        <a:ext cx="1533525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9F804D67-EC64-4782-947B-C8D65101B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62281"/>
              </p:ext>
            </p:extLst>
          </p:nvPr>
        </p:nvGraphicFramePr>
        <p:xfrm>
          <a:off x="3596565" y="1682750"/>
          <a:ext cx="3057525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Worksheet" r:id="rId5" imgW="3057477" imgH="4209993" progId="Excel.Sheet.12">
                  <p:embed/>
                </p:oleObj>
              </mc:Choice>
              <mc:Fallback>
                <p:oleObj name="Worksheet" r:id="rId5" imgW="3057477" imgH="42099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6565" y="1682750"/>
                        <a:ext cx="3057525" cy="421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upo 12">
            <a:extLst>
              <a:ext uri="{FF2B5EF4-FFF2-40B4-BE49-F238E27FC236}">
                <a16:creationId xmlns:a16="http://schemas.microsoft.com/office/drawing/2014/main" id="{5141950C-071A-419B-82A5-A706FAD5E31A}"/>
              </a:ext>
            </a:extLst>
          </p:cNvPr>
          <p:cNvGrpSpPr/>
          <p:nvPr/>
        </p:nvGrpSpPr>
        <p:grpSpPr>
          <a:xfrm>
            <a:off x="7212623" y="1223529"/>
            <a:ext cx="4572000" cy="5486400"/>
            <a:chOff x="0" y="0"/>
            <a:chExt cx="4572000" cy="5486400"/>
          </a:xfrm>
        </p:grpSpPr>
        <p:graphicFrame>
          <p:nvGraphicFramePr>
            <p:cNvPr id="14" name="Gráfico 13">
              <a:extLst>
                <a:ext uri="{FF2B5EF4-FFF2-40B4-BE49-F238E27FC236}">
                  <a16:creationId xmlns:a16="http://schemas.microsoft.com/office/drawing/2014/main" id="{031E52B2-B4F5-48B9-A21B-2ACDF7B941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6018255"/>
                </p:ext>
              </p:extLst>
            </p:nvPr>
          </p:nvGraphicFramePr>
          <p:xfrm>
            <a:off x="0" y="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15" name="Gráfico 14">
                  <a:extLst>
                    <a:ext uri="{FF2B5EF4-FFF2-40B4-BE49-F238E27FC236}">
                      <a16:creationId xmlns:a16="http://schemas.microsoft.com/office/drawing/2014/main" id="{908C5134-6EEB-47B9-9374-110F5092225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96929178"/>
                    </p:ext>
                  </p:extLst>
                </p:nvPr>
              </p:nvGraphicFramePr>
              <p:xfrm>
                <a:off x="0" y="27432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8"/>
                </a:graphicData>
              </a:graphic>
            </p:graphicFrame>
          </mc:Choice>
          <mc:Fallback>
            <p:pic>
              <p:nvPicPr>
                <p:cNvPr id="15" name="Gráfico 14">
                  <a:extLst>
                    <a:ext uri="{FF2B5EF4-FFF2-40B4-BE49-F238E27FC236}">
                      <a16:creationId xmlns:a16="http://schemas.microsoft.com/office/drawing/2014/main" id="{908C5134-6EEB-47B9-9374-110F5092225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12623" y="3966729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116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38B582-731F-49FF-AEF5-B61A4E36F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MySQL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2D04529-5F47-47CA-9B42-0B3D32C8D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lvl="1" indent="0" fontAlgn="base">
              <a:buNone/>
            </a:pPr>
            <a:r>
              <a:rPr lang="en-US" sz="1500" dirty="0"/>
              <a:t>SELECT MONTH(</a:t>
            </a:r>
            <a:r>
              <a:rPr lang="en-US" sz="1500" dirty="0" err="1"/>
              <a:t>order_purchase_timestamp</a:t>
            </a:r>
            <a:r>
              <a:rPr lang="en-US" sz="1500" dirty="0"/>
              <a:t>) AS Month, YEAR(</a:t>
            </a:r>
            <a:r>
              <a:rPr lang="en-US" sz="1500" dirty="0" err="1"/>
              <a:t>order_purchase_timestamp</a:t>
            </a:r>
            <a:r>
              <a:rPr lang="en-US" sz="1500" dirty="0"/>
              <a:t>) AS Year, COUNT(*) AS Sales</a:t>
            </a:r>
            <a:br>
              <a:rPr lang="en-US" sz="1500" dirty="0"/>
            </a:br>
            <a:r>
              <a:rPr lang="en-US" sz="1500" dirty="0"/>
              <a:t>FROM orders</a:t>
            </a:r>
            <a:br>
              <a:rPr lang="en-US" sz="1500" dirty="0"/>
            </a:br>
            <a:r>
              <a:rPr lang="en-US" sz="1500" dirty="0"/>
              <a:t>GROUP BY 1, 2</a:t>
            </a:r>
            <a:br>
              <a:rPr lang="en-US" sz="1500" dirty="0"/>
            </a:br>
            <a:r>
              <a:rPr lang="en-US" sz="1500" dirty="0"/>
              <a:t>ORDER BY 2 ASC, 1 DESC;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EAB1A50-63BC-4CCC-9050-8BB0CB892C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dirty="0"/>
              <a:t>Por la estructura de la base de datos, el rendimiento de MongoDB para éste tipo de consultas es bajo, se necesitan muchas agregaciones las cuáles tardan mucho en responder.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EC396DC-5D08-4079-A683-247CBF648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MongoDB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B737508-8D23-495F-80B8-8ED72861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</a:t>
            </a:r>
          </a:p>
        </p:txBody>
      </p:sp>
    </p:spTree>
    <p:extLst>
      <p:ext uri="{BB962C8B-B14F-4D97-AF65-F5344CB8AC3E}">
        <p14:creationId xmlns:p14="http://schemas.microsoft.com/office/powerpoint/2010/main" val="142992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6036A-BDEB-4958-8C34-D5C7ED5F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de pago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4F4906A-5A6E-459B-8DA7-DB7C6891B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274204"/>
              </p:ext>
            </p:extLst>
          </p:nvPr>
        </p:nvGraphicFramePr>
        <p:xfrm>
          <a:off x="2231135" y="2153412"/>
          <a:ext cx="7729728" cy="373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299FCAAA-BAFF-4AE4-ABFA-60AF8E0FB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44186"/>
              </p:ext>
            </p:extLst>
          </p:nvPr>
        </p:nvGraphicFramePr>
        <p:xfrm>
          <a:off x="7915562" y="2351520"/>
          <a:ext cx="19526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4" imgW="1952513" imgH="1209490" progId="Excel.Sheet.12">
                  <p:embed/>
                </p:oleObj>
              </mc:Choice>
              <mc:Fallback>
                <p:oleObj name="Worksheet" r:id="rId4" imgW="1952513" imgH="1209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5562" y="2351520"/>
                        <a:ext cx="19526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29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38B582-731F-49FF-AEF5-B61A4E36F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MySQL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2D04529-5F47-47CA-9B42-0B3D32C8D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SELECT DISTINCT(</a:t>
            </a:r>
            <a:r>
              <a:rPr lang="en-US" sz="1500" dirty="0" err="1"/>
              <a:t>payment_type</a:t>
            </a:r>
            <a:r>
              <a:rPr lang="en-US" sz="1500" dirty="0"/>
              <a:t>), </a:t>
            </a:r>
            <a:br>
              <a:rPr lang="en-US" sz="1500" dirty="0"/>
            </a:br>
            <a:r>
              <a:rPr lang="en-US" sz="1500" dirty="0"/>
              <a:t>COUNT(*)/</a:t>
            </a:r>
            <a:br>
              <a:rPr lang="en-US" sz="1500" dirty="0"/>
            </a:br>
            <a:r>
              <a:rPr lang="en-US" sz="1500" dirty="0"/>
              <a:t>	</a:t>
            </a:r>
            <a:r>
              <a:rPr lang="en-US" sz="1500" i="1" dirty="0"/>
              <a:t>(</a:t>
            </a:r>
            <a:r>
              <a:rPr lang="en-US" sz="1400" i="1" dirty="0"/>
              <a:t>SELECT COUNT(DISTINCT(</a:t>
            </a:r>
            <a:r>
              <a:rPr lang="en-US" sz="1400" i="1" dirty="0" err="1"/>
              <a:t>order_id</a:t>
            </a:r>
            <a:r>
              <a:rPr lang="en-US" sz="1400" i="1" dirty="0"/>
              <a:t>)) </a:t>
            </a:r>
            <a:br>
              <a:rPr lang="en-US" sz="1400" i="1" dirty="0"/>
            </a:br>
            <a:r>
              <a:rPr lang="en-US" sz="1400" i="1" dirty="0"/>
              <a:t>	FROM </a:t>
            </a:r>
            <a:r>
              <a:rPr lang="en-US" sz="1400" i="1" dirty="0" err="1"/>
              <a:t>order_payment</a:t>
            </a:r>
            <a:r>
              <a:rPr lang="en-US" sz="1400" i="1" dirty="0"/>
              <a:t>) </a:t>
            </a:r>
            <a:br>
              <a:rPr lang="en-US" sz="1400" i="1" dirty="0"/>
            </a:br>
            <a:r>
              <a:rPr lang="en-US" sz="1400" i="1" dirty="0"/>
              <a:t>	AS </a:t>
            </a:r>
            <a:r>
              <a:rPr lang="en-US" sz="1400" i="1" dirty="0" err="1"/>
              <a:t>payment_method_share</a:t>
            </a:r>
            <a:br>
              <a:rPr lang="en-US" sz="1500" dirty="0"/>
            </a:br>
            <a:r>
              <a:rPr lang="en-US" sz="1500" dirty="0"/>
              <a:t>FROM </a:t>
            </a:r>
            <a:r>
              <a:rPr lang="en-US" sz="1500" dirty="0" err="1"/>
              <a:t>order_payment</a:t>
            </a:r>
            <a:br>
              <a:rPr lang="en-US" sz="1500" dirty="0"/>
            </a:br>
            <a:r>
              <a:rPr lang="en-US" sz="1500" dirty="0"/>
              <a:t>GROUP BY </a:t>
            </a:r>
            <a:r>
              <a:rPr lang="en-US" sz="1500" dirty="0" err="1"/>
              <a:t>payment_type</a:t>
            </a:r>
            <a:br>
              <a:rPr lang="en-US" sz="1500" dirty="0"/>
            </a:br>
            <a:r>
              <a:rPr lang="en-US" sz="1500" dirty="0"/>
              <a:t>ORDER BY </a:t>
            </a:r>
            <a:r>
              <a:rPr lang="en-US" sz="1500" dirty="0" err="1"/>
              <a:t>payment_method_share</a:t>
            </a:r>
            <a:r>
              <a:rPr lang="en-US" sz="1500" dirty="0"/>
              <a:t> DESC;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EC396DC-5D08-4079-A683-247CBF648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MongoDB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B737508-8D23-495F-80B8-8ED72861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</a:t>
            </a:r>
          </a:p>
        </p:txBody>
      </p:sp>
      <p:sp>
        <p:nvSpPr>
          <p:cNvPr id="10" name="Marcador de contenido 7">
            <a:extLst>
              <a:ext uri="{FF2B5EF4-FFF2-40B4-BE49-F238E27FC236}">
                <a16:creationId xmlns:a16="http://schemas.microsoft.com/office/drawing/2014/main" id="{BF884110-82E0-4F00-9803-ABF0D8BF705C}"/>
              </a:ext>
            </a:extLst>
          </p:cNvPr>
          <p:cNvSpPr txBox="1">
            <a:spLocks/>
          </p:cNvSpPr>
          <p:nvPr/>
        </p:nvSpPr>
        <p:spPr>
          <a:xfrm>
            <a:off x="6338316" y="3143250"/>
            <a:ext cx="4253484" cy="3349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+mj-lt"/>
              <a:buAutoNum type="arabicPeriod"/>
            </a:pPr>
            <a:r>
              <a:rPr lang="es-MX" dirty="0"/>
              <a:t>Número total de órdenes:</a:t>
            </a:r>
            <a:br>
              <a:rPr lang="es-MX" dirty="0"/>
            </a:br>
            <a:r>
              <a:rPr lang="es-MX" dirty="0"/>
              <a:t>[{$</a:t>
            </a:r>
            <a:r>
              <a:rPr lang="es-MX" dirty="0" err="1"/>
              <a:t>group</a:t>
            </a:r>
            <a:r>
              <a:rPr lang="es-MX" dirty="0"/>
              <a:t>: {</a:t>
            </a:r>
            <a:br>
              <a:rPr lang="es-MX" dirty="0"/>
            </a:br>
            <a:r>
              <a:rPr lang="es-MX" dirty="0"/>
              <a:t>  _id: "$</a:t>
            </a:r>
            <a:r>
              <a:rPr lang="es-MX" dirty="0" err="1"/>
              <a:t>order_id</a:t>
            </a:r>
            <a:r>
              <a:rPr lang="es-MX" dirty="0"/>
              <a:t>",</a:t>
            </a:r>
            <a:br>
              <a:rPr lang="es-MX" dirty="0"/>
            </a:br>
            <a:r>
              <a:rPr lang="es-MX" dirty="0"/>
              <a:t>  ordenes: {</a:t>
            </a:r>
            <a:br>
              <a:rPr lang="es-MX" dirty="0"/>
            </a:br>
            <a:r>
              <a:rPr lang="es-MX" dirty="0"/>
              <a:t>    $sum: 1</a:t>
            </a:r>
            <a:br>
              <a:rPr lang="es-MX" dirty="0"/>
            </a:br>
            <a:r>
              <a:rPr lang="es-MX" dirty="0"/>
              <a:t>  }</a:t>
            </a:r>
            <a:br>
              <a:rPr lang="es-MX" dirty="0"/>
            </a:br>
            <a:r>
              <a:rPr lang="es-MX" dirty="0"/>
              <a:t>}}, {$</a:t>
            </a:r>
            <a:r>
              <a:rPr lang="es-MX" dirty="0" err="1"/>
              <a:t>count</a:t>
            </a:r>
            <a:r>
              <a:rPr lang="es-MX" dirty="0"/>
              <a:t>: '</a:t>
            </a:r>
            <a:r>
              <a:rPr lang="es-MX" dirty="0" err="1"/>
              <a:t>order_id</a:t>
            </a:r>
            <a:r>
              <a:rPr lang="es-MX" dirty="0"/>
              <a:t>’}]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Cálculo de share:</a:t>
            </a:r>
            <a:br>
              <a:rPr lang="es-MX" dirty="0"/>
            </a:br>
            <a:r>
              <a:rPr lang="es-MX" dirty="0"/>
              <a:t>[{$</a:t>
            </a:r>
            <a:r>
              <a:rPr lang="es-MX" dirty="0" err="1"/>
              <a:t>group</a:t>
            </a:r>
            <a:r>
              <a:rPr lang="es-MX" dirty="0"/>
              <a:t>: {</a:t>
            </a:r>
            <a:br>
              <a:rPr lang="es-MX" dirty="0"/>
            </a:br>
            <a:r>
              <a:rPr lang="es-MX" dirty="0"/>
              <a:t>  _id: "$</a:t>
            </a:r>
            <a:r>
              <a:rPr lang="es-MX" dirty="0" err="1"/>
              <a:t>payment_type</a:t>
            </a:r>
            <a:r>
              <a:rPr lang="es-MX" dirty="0"/>
              <a:t>",</a:t>
            </a:r>
            <a:br>
              <a:rPr lang="es-MX" dirty="0"/>
            </a:br>
            <a:r>
              <a:rPr lang="es-MX" dirty="0"/>
              <a:t>  ordenes: {</a:t>
            </a:r>
            <a:br>
              <a:rPr lang="es-MX" dirty="0"/>
            </a:br>
            <a:r>
              <a:rPr lang="es-MX" dirty="0"/>
              <a:t>    $sum: 1</a:t>
            </a:r>
            <a:br>
              <a:rPr lang="es-MX" dirty="0"/>
            </a:br>
            <a:r>
              <a:rPr lang="es-MX" dirty="0"/>
              <a:t>  }</a:t>
            </a:r>
            <a:br>
              <a:rPr lang="es-MX" dirty="0"/>
            </a:br>
            <a:r>
              <a:rPr lang="es-MX" dirty="0"/>
              <a:t>}}, {$</a:t>
            </a:r>
            <a:r>
              <a:rPr lang="es-MX" dirty="0" err="1"/>
              <a:t>addFields</a:t>
            </a:r>
            <a:r>
              <a:rPr lang="es-MX" dirty="0"/>
              <a:t>: {</a:t>
            </a:r>
            <a:br>
              <a:rPr lang="es-MX" dirty="0"/>
            </a:br>
            <a:r>
              <a:rPr lang="es-MX" dirty="0"/>
              <a:t>  Share: {$divide: ["$ordenes", 99441]}</a:t>
            </a:r>
            <a:br>
              <a:rPr lang="es-MX" dirty="0"/>
            </a:br>
            <a:r>
              <a:rPr lang="es-MX" dirty="0"/>
              <a:t>}}]</a:t>
            </a:r>
          </a:p>
        </p:txBody>
      </p:sp>
    </p:spTree>
    <p:extLst>
      <p:ext uri="{BB962C8B-B14F-4D97-AF65-F5344CB8AC3E}">
        <p14:creationId xmlns:p14="http://schemas.microsoft.com/office/powerpoint/2010/main" val="119942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EE6A76-B27E-416A-B1D4-AECB238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67226"/>
            <a:ext cx="8991600" cy="172354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4. Conclusiones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1B604-83A1-426C-8256-EBF6D5C0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19" y="5583044"/>
            <a:ext cx="3995955" cy="65316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87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7C26FD-3EB6-4D7A-8CBC-EFB2A2D9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Base de datos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27AF089-EB86-49A4-9AFC-0D923FC25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90260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56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65D51B-B7CA-4D48-B5CF-25691D84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MX" sz="3000">
                <a:solidFill>
                  <a:srgbClr val="FFFFFF"/>
                </a:solidFill>
              </a:rPr>
              <a:t>Olist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78B7F-0FCC-49C3-8E45-27BA65996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404040"/>
                </a:solidFill>
              </a:rPr>
              <a:t>Tiene cobertura en todo Brasil. </a:t>
            </a:r>
          </a:p>
          <a:p>
            <a:r>
              <a:rPr lang="es-MX">
                <a:solidFill>
                  <a:srgbClr val="404040"/>
                </a:solidFill>
              </a:rPr>
              <a:t>Las ciudades más grandes son las que más usuarios tienen.</a:t>
            </a:r>
          </a:p>
          <a:p>
            <a:r>
              <a:rPr lang="es-MX">
                <a:solidFill>
                  <a:srgbClr val="404040"/>
                </a:solidFill>
              </a:rPr>
              <a:t>Vale la pena meternos más en temas de limpia de bases de datos para problemas como:</a:t>
            </a:r>
          </a:p>
          <a:p>
            <a:pPr lvl="1"/>
            <a:r>
              <a:rPr lang="es-MX">
                <a:solidFill>
                  <a:srgbClr val="404040"/>
                </a:solidFill>
              </a:rPr>
              <a:t>Normalización de distribuciones</a:t>
            </a:r>
          </a:p>
          <a:p>
            <a:pPr lvl="1"/>
            <a:r>
              <a:rPr lang="es-MX">
                <a:solidFill>
                  <a:srgbClr val="404040"/>
                </a:solidFill>
              </a:rPr>
              <a:t>Limpia de datos</a:t>
            </a:r>
          </a:p>
          <a:p>
            <a:pPr lvl="1"/>
            <a:r>
              <a:rPr lang="es-MX">
                <a:solidFill>
                  <a:srgbClr val="404040"/>
                </a:solidFill>
              </a:rPr>
              <a:t>Duplicados</a:t>
            </a:r>
          </a:p>
          <a:p>
            <a:r>
              <a:rPr lang="es-MX">
                <a:solidFill>
                  <a:srgbClr val="404040"/>
                </a:solidFill>
              </a:rPr>
              <a:t>El método de pago favorito es tarjeta de crédito</a:t>
            </a:r>
          </a:p>
        </p:txBody>
      </p:sp>
    </p:spTree>
    <p:extLst>
      <p:ext uri="{BB962C8B-B14F-4D97-AF65-F5344CB8AC3E}">
        <p14:creationId xmlns:p14="http://schemas.microsoft.com/office/powerpoint/2010/main" val="70503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949946-9A8C-44A5-B3F6-F37110062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239D83-EDEB-402D-AB49-373A630DA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1. Objetivo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2. Contexto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3. Análisis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4. Conclusiones</a:t>
            </a:r>
          </a:p>
        </p:txBody>
      </p:sp>
    </p:spTree>
    <p:extLst>
      <p:ext uri="{BB962C8B-B14F-4D97-AF65-F5344CB8AC3E}">
        <p14:creationId xmlns:p14="http://schemas.microsoft.com/office/powerpoint/2010/main" val="39616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D2AF8-5C66-4365-95E5-6180FE93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2F00D-C4D8-4EF7-92FB-1CFFAAB83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objetivo del presente trabajo es familiarizarnos con los datos y posibles métricas de un Marketplace a través del uso de MySQL y MongoDB. </a:t>
            </a:r>
          </a:p>
        </p:txBody>
      </p:sp>
    </p:spTree>
    <p:extLst>
      <p:ext uri="{BB962C8B-B14F-4D97-AF65-F5344CB8AC3E}">
        <p14:creationId xmlns:p14="http://schemas.microsoft.com/office/powerpoint/2010/main" val="420639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6224CAF-34EF-4E00-905B-0A55B0A3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67226"/>
            <a:ext cx="8991600" cy="172354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Contexto</a:t>
            </a:r>
          </a:p>
        </p:txBody>
      </p:sp>
    </p:spTree>
    <p:extLst>
      <p:ext uri="{BB962C8B-B14F-4D97-AF65-F5344CB8AC3E}">
        <p14:creationId xmlns:p14="http://schemas.microsoft.com/office/powerpoint/2010/main" val="264866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F398B7-F81D-4CC9-A911-AD230A29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286"/>
            <a:ext cx="5493774" cy="1188720"/>
          </a:xfrm>
        </p:spPr>
        <p:txBody>
          <a:bodyPr/>
          <a:lstStyle/>
          <a:p>
            <a:r>
              <a:rPr lang="es-MX" dirty="0"/>
              <a:t>Datos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82CF6A5-C631-4E19-89E1-5DB9B7F6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355"/>
            <a:ext cx="5906729" cy="5116359"/>
          </a:xfrm>
        </p:spPr>
        <p:txBody>
          <a:bodyPr>
            <a:normAutofit/>
          </a:bodyPr>
          <a:lstStyle/>
          <a:p>
            <a:r>
              <a:rPr lang="es-MX" dirty="0"/>
              <a:t>Se usó un </a:t>
            </a:r>
            <a:r>
              <a:rPr lang="es-MX" dirty="0" err="1"/>
              <a:t>Dataset</a:t>
            </a:r>
            <a:r>
              <a:rPr lang="es-MX" dirty="0"/>
              <a:t> gratuito de </a:t>
            </a:r>
            <a:r>
              <a:rPr lang="es-MX" dirty="0" err="1"/>
              <a:t>Olist</a:t>
            </a:r>
            <a:r>
              <a:rPr lang="es-MX" dirty="0"/>
              <a:t>, un </a:t>
            </a:r>
            <a:r>
              <a:rPr lang="es-MX" dirty="0" err="1"/>
              <a:t>Ecommerce</a:t>
            </a:r>
            <a:r>
              <a:rPr lang="es-MX" dirty="0"/>
              <a:t> de Brasil con la siguiente estructura de datos:</a:t>
            </a:r>
          </a:p>
          <a:p>
            <a:pPr lvl="1"/>
            <a:r>
              <a:rPr lang="es-MX" dirty="0"/>
              <a:t>Información de 2016 a 2018</a:t>
            </a:r>
          </a:p>
          <a:p>
            <a:pPr lvl="1"/>
            <a:r>
              <a:rPr lang="es-MX" dirty="0"/>
              <a:t>9 tablas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0A9281-B86F-4EB2-BC46-2C4D4A89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48" y="730506"/>
            <a:ext cx="4277152" cy="53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arcador de contenido 4">
            <a:extLst>
              <a:ext uri="{FF2B5EF4-FFF2-40B4-BE49-F238E27FC236}">
                <a16:creationId xmlns:a16="http://schemas.microsoft.com/office/drawing/2014/main" id="{7B079AC9-9D95-436C-B2C7-7A7963BC6045}"/>
              </a:ext>
            </a:extLst>
          </p:cNvPr>
          <p:cNvSpPr txBox="1">
            <a:spLocks/>
          </p:cNvSpPr>
          <p:nvPr/>
        </p:nvSpPr>
        <p:spPr>
          <a:xfrm>
            <a:off x="435245" y="3004127"/>
            <a:ext cx="5660755" cy="1290782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s-MX" sz="1400" dirty="0"/>
              <a:t>Ordenes</a:t>
            </a:r>
          </a:p>
          <a:p>
            <a:pPr lvl="2"/>
            <a:r>
              <a:rPr lang="es-MX" sz="1400" dirty="0"/>
              <a:t>Reseñas</a:t>
            </a:r>
          </a:p>
          <a:p>
            <a:pPr lvl="2"/>
            <a:r>
              <a:rPr lang="es-MX" sz="1400" dirty="0"/>
              <a:t>Pago de orden</a:t>
            </a:r>
          </a:p>
          <a:p>
            <a:pPr lvl="2"/>
            <a:r>
              <a:rPr lang="es-MX" sz="1400" dirty="0"/>
              <a:t>Clientes</a:t>
            </a:r>
          </a:p>
          <a:p>
            <a:pPr lvl="2"/>
            <a:r>
              <a:rPr lang="es-MX" sz="1400" dirty="0"/>
              <a:t>Geolocalización</a:t>
            </a:r>
          </a:p>
          <a:p>
            <a:pPr lvl="2"/>
            <a:r>
              <a:rPr lang="es-MX" sz="1400" dirty="0"/>
              <a:t>Vendedores</a:t>
            </a:r>
          </a:p>
          <a:p>
            <a:pPr lvl="2"/>
            <a:r>
              <a:rPr lang="es-MX" sz="1400" dirty="0"/>
              <a:t>Ítems de orden</a:t>
            </a:r>
          </a:p>
          <a:p>
            <a:pPr lvl="2"/>
            <a:r>
              <a:rPr lang="es-MX" sz="1400" dirty="0"/>
              <a:t>Productos</a:t>
            </a:r>
          </a:p>
          <a:p>
            <a:pPr lvl="2"/>
            <a:r>
              <a:rPr lang="es-MX" sz="1400" dirty="0"/>
              <a:t>Traducción de producto</a:t>
            </a:r>
          </a:p>
        </p:txBody>
      </p:sp>
      <p:sp>
        <p:nvSpPr>
          <p:cNvPr id="18" name="Marcador de contenido 4">
            <a:extLst>
              <a:ext uri="{FF2B5EF4-FFF2-40B4-BE49-F238E27FC236}">
                <a16:creationId xmlns:a16="http://schemas.microsoft.com/office/drawing/2014/main" id="{C480AC2F-1AB7-425D-A39A-49436096FEFA}"/>
              </a:ext>
            </a:extLst>
          </p:cNvPr>
          <p:cNvSpPr txBox="1">
            <a:spLocks/>
          </p:cNvSpPr>
          <p:nvPr/>
        </p:nvSpPr>
        <p:spPr>
          <a:xfrm>
            <a:off x="838200" y="4547258"/>
            <a:ext cx="5754329" cy="169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Para la realización de tablas y gráficos, se generaron consultas y exportaron los resultados como CSV para manipular.</a:t>
            </a:r>
          </a:p>
        </p:txBody>
      </p:sp>
    </p:spTree>
    <p:extLst>
      <p:ext uri="{BB962C8B-B14F-4D97-AF65-F5344CB8AC3E}">
        <p14:creationId xmlns:p14="http://schemas.microsoft.com/office/powerpoint/2010/main" val="33564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5D0D39-500A-45EF-9FF9-C982A8BB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95300"/>
            <a:ext cx="9753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4EAAAD3-ACA1-4E70-87CD-EA0EF3DF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67226"/>
            <a:ext cx="8991600" cy="172354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3. Análisis</a:t>
            </a:r>
          </a:p>
        </p:txBody>
      </p:sp>
    </p:spTree>
    <p:extLst>
      <p:ext uri="{BB962C8B-B14F-4D97-AF65-F5344CB8AC3E}">
        <p14:creationId xmlns:p14="http://schemas.microsoft.com/office/powerpoint/2010/main" val="3121546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10CE0-F6E5-4B76-996F-91D4793D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79" y="307427"/>
            <a:ext cx="7729728" cy="1188720"/>
          </a:xfrm>
        </p:spPr>
        <p:txBody>
          <a:bodyPr/>
          <a:lstStyle/>
          <a:p>
            <a:r>
              <a:rPr lang="es-MX" dirty="0"/>
              <a:t>Análisis general de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B1ABB-1028-4BFD-805E-A9250449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7436" cy="4351338"/>
          </a:xfrm>
        </p:spPr>
        <p:txBody>
          <a:bodyPr/>
          <a:lstStyle/>
          <a:p>
            <a:r>
              <a:rPr lang="es-MX" dirty="0" err="1"/>
              <a:t>Olist</a:t>
            </a:r>
            <a:r>
              <a:rPr lang="es-MX" dirty="0"/>
              <a:t> tiene cobertura en los 27 estados de Brasil.</a:t>
            </a:r>
          </a:p>
          <a:p>
            <a:r>
              <a:rPr lang="es-MX" dirty="0"/>
              <a:t>El 81% de sus clientes están registrados en 6 estados</a:t>
            </a:r>
          </a:p>
          <a:p>
            <a:endParaRPr lang="es-MX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9A23495-5815-4A6E-906D-F910453D1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82508"/>
              </p:ext>
            </p:extLst>
          </p:nvPr>
        </p:nvGraphicFramePr>
        <p:xfrm>
          <a:off x="789969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4F12133-161A-4680-B994-5092EB797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130667"/>
              </p:ext>
            </p:extLst>
          </p:nvPr>
        </p:nvGraphicFramePr>
        <p:xfrm>
          <a:off x="4544033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8E211D8D-E959-4CED-B11A-37D64A3C4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011216"/>
              </p:ext>
            </p:extLst>
          </p:nvPr>
        </p:nvGraphicFramePr>
        <p:xfrm>
          <a:off x="9058275" y="682625"/>
          <a:ext cx="2295525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5" imgW="2295605" imgH="5810236" progId="Excel.Sheet.12">
                  <p:embed/>
                </p:oleObj>
              </mc:Choice>
              <mc:Fallback>
                <p:oleObj name="Worksheet" r:id="rId5" imgW="2295605" imgH="58102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58275" y="682625"/>
                        <a:ext cx="2295525" cy="581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77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38B582-731F-49FF-AEF5-B61A4E36F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MySQL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2D04529-5F47-47CA-9B42-0B3D32C8D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228600" lvl="1" indent="0" fontAlgn="base">
              <a:buNone/>
            </a:pPr>
            <a:r>
              <a:rPr lang="en-US" dirty="0"/>
              <a:t>SELECT </a:t>
            </a:r>
            <a:r>
              <a:rPr lang="en-US" dirty="0" err="1"/>
              <a:t>customer_state</a:t>
            </a:r>
            <a:r>
              <a:rPr lang="en-US" dirty="0"/>
              <a:t>, COUNT(*) AS </a:t>
            </a:r>
            <a:r>
              <a:rPr lang="en-US" dirty="0" err="1"/>
              <a:t>CustomersXState</a:t>
            </a:r>
            <a:br>
              <a:rPr lang="en-US" dirty="0"/>
            </a:br>
            <a:r>
              <a:rPr lang="en-US" dirty="0"/>
              <a:t>FROM customers</a:t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customer_state</a:t>
            </a:r>
            <a:br>
              <a:rPr lang="en-US" dirty="0"/>
            </a:br>
            <a:r>
              <a:rPr lang="en-US" dirty="0"/>
              <a:t>ORDER BY 2 DESC;</a:t>
            </a:r>
          </a:p>
          <a:p>
            <a:br>
              <a:rPr lang="en-US" dirty="0"/>
            </a:br>
            <a:endParaRPr lang="es-MX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EAB1A50-63BC-4CCC-9050-8BB0CB892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3368386"/>
          </a:xfrm>
        </p:spPr>
        <p:txBody>
          <a:bodyPr>
            <a:normAutofit fontScale="92500" lnSpcReduction="10000"/>
          </a:bodyPr>
          <a:lstStyle/>
          <a:p>
            <a:pPr marL="228600" lvl="1" indent="0" fontAlgn="base">
              <a:buNone/>
            </a:pPr>
            <a:r>
              <a:rPr lang="es-MX" sz="1400" dirty="0"/>
              <a:t>MongoDB</a:t>
            </a:r>
            <a:br>
              <a:rPr lang="es-MX" sz="1400" dirty="0"/>
            </a:br>
            <a:r>
              <a:rPr lang="es-MX" sz="1400" dirty="0"/>
              <a:t>[{$</a:t>
            </a:r>
            <a:r>
              <a:rPr lang="es-MX" sz="1400" dirty="0" err="1"/>
              <a:t>group</a:t>
            </a:r>
            <a:r>
              <a:rPr lang="es-MX" sz="1400" dirty="0"/>
              <a:t>: {</a:t>
            </a:r>
            <a:br>
              <a:rPr lang="es-MX" sz="1400" dirty="0"/>
            </a:br>
            <a:r>
              <a:rPr lang="es-MX" sz="1400" dirty="0"/>
              <a:t>  _id: {</a:t>
            </a:r>
            <a:r>
              <a:rPr lang="es-MX" sz="1400" dirty="0" err="1"/>
              <a:t>customer</a:t>
            </a:r>
            <a:r>
              <a:rPr lang="es-MX" sz="1400" dirty="0"/>
              <a:t>: "$</a:t>
            </a:r>
            <a:r>
              <a:rPr lang="es-MX" sz="1400" dirty="0" err="1"/>
              <a:t>customer_id</a:t>
            </a:r>
            <a:r>
              <a:rPr lang="es-MX" sz="1400" dirty="0"/>
              <a:t>", </a:t>
            </a:r>
            <a:r>
              <a:rPr lang="es-MX" sz="1400" dirty="0" err="1"/>
              <a:t>state</a:t>
            </a:r>
            <a:r>
              <a:rPr lang="es-MX" sz="1400" dirty="0"/>
              <a:t>: "$</a:t>
            </a:r>
            <a:r>
              <a:rPr lang="es-MX" sz="1400" dirty="0" err="1"/>
              <a:t>customer_state</a:t>
            </a:r>
            <a:r>
              <a:rPr lang="es-MX" sz="1400" dirty="0"/>
              <a:t>"}</a:t>
            </a:r>
            <a:br>
              <a:rPr lang="es-MX" sz="1400" dirty="0"/>
            </a:br>
            <a:r>
              <a:rPr lang="es-MX" sz="1400" dirty="0"/>
              <a:t>}}, {$</a:t>
            </a:r>
            <a:r>
              <a:rPr lang="es-MX" sz="1400" dirty="0" err="1"/>
              <a:t>unwind</a:t>
            </a:r>
            <a:r>
              <a:rPr lang="es-MX" sz="1400" dirty="0"/>
              <a:t>: {</a:t>
            </a:r>
            <a:br>
              <a:rPr lang="es-MX" sz="1400" dirty="0"/>
            </a:br>
            <a:r>
              <a:rPr lang="es-MX" sz="1400" dirty="0"/>
              <a:t>  </a:t>
            </a:r>
            <a:r>
              <a:rPr lang="es-MX" sz="1400" dirty="0" err="1"/>
              <a:t>path</a:t>
            </a:r>
            <a:r>
              <a:rPr lang="es-MX" sz="1400" dirty="0"/>
              <a:t>: "$_id“</a:t>
            </a:r>
            <a:br>
              <a:rPr lang="es-MX" sz="1400" dirty="0"/>
            </a:br>
            <a:r>
              <a:rPr lang="es-MX" sz="1400" dirty="0"/>
              <a:t>}}, {$</a:t>
            </a:r>
            <a:r>
              <a:rPr lang="es-MX" sz="1400" dirty="0" err="1"/>
              <a:t>addFields</a:t>
            </a:r>
            <a:r>
              <a:rPr lang="es-MX" sz="1400" dirty="0"/>
              <a:t>: {</a:t>
            </a:r>
            <a:br>
              <a:rPr lang="es-MX" sz="1400" dirty="0"/>
            </a:br>
            <a:r>
              <a:rPr lang="es-MX" sz="1400" dirty="0"/>
              <a:t>  </a:t>
            </a:r>
            <a:r>
              <a:rPr lang="es-MX" sz="1400" dirty="0" err="1"/>
              <a:t>customer</a:t>
            </a:r>
            <a:r>
              <a:rPr lang="es-MX" sz="1400" dirty="0"/>
              <a:t>: "$_</a:t>
            </a:r>
            <a:r>
              <a:rPr lang="es-MX" sz="1400" dirty="0" err="1"/>
              <a:t>id.customer</a:t>
            </a:r>
            <a:r>
              <a:rPr lang="es-MX" sz="1400" dirty="0"/>
              <a:t>",</a:t>
            </a:r>
            <a:br>
              <a:rPr lang="es-MX" sz="1400" dirty="0"/>
            </a:br>
            <a:r>
              <a:rPr lang="es-MX" sz="1400" dirty="0"/>
              <a:t>  </a:t>
            </a:r>
            <a:r>
              <a:rPr lang="es-MX" sz="1400" dirty="0" err="1"/>
              <a:t>state</a:t>
            </a:r>
            <a:r>
              <a:rPr lang="es-MX" sz="1400" dirty="0"/>
              <a:t>: "$_</a:t>
            </a:r>
            <a:r>
              <a:rPr lang="es-MX" sz="1400" dirty="0" err="1"/>
              <a:t>id.state</a:t>
            </a:r>
            <a:r>
              <a:rPr lang="es-MX" sz="1400" dirty="0"/>
              <a:t>“</a:t>
            </a:r>
            <a:br>
              <a:rPr lang="es-MX" sz="1400" dirty="0"/>
            </a:br>
            <a:r>
              <a:rPr lang="es-MX" sz="1400" dirty="0"/>
              <a:t>}}, {$</a:t>
            </a:r>
            <a:r>
              <a:rPr lang="es-MX" sz="1400" dirty="0" err="1"/>
              <a:t>group</a:t>
            </a:r>
            <a:r>
              <a:rPr lang="es-MX" sz="1400" dirty="0"/>
              <a:t>: {</a:t>
            </a:r>
            <a:br>
              <a:rPr lang="es-MX" sz="1400" dirty="0"/>
            </a:br>
            <a:r>
              <a:rPr lang="es-MX" sz="1400" dirty="0"/>
              <a:t>  _id: "$</a:t>
            </a:r>
            <a:r>
              <a:rPr lang="es-MX" sz="1400" dirty="0" err="1"/>
              <a:t>state</a:t>
            </a:r>
            <a:r>
              <a:rPr lang="es-MX" sz="1400" dirty="0"/>
              <a:t>",</a:t>
            </a:r>
            <a:br>
              <a:rPr lang="es-MX" sz="1400" dirty="0"/>
            </a:br>
            <a:r>
              <a:rPr lang="es-MX" sz="1400" dirty="0"/>
              <a:t>  </a:t>
            </a:r>
            <a:r>
              <a:rPr lang="es-MX" sz="1400" dirty="0" err="1"/>
              <a:t>customerXstate</a:t>
            </a:r>
            <a:r>
              <a:rPr lang="es-MX" sz="1400" dirty="0"/>
              <a:t>: {</a:t>
            </a:r>
            <a:br>
              <a:rPr lang="es-MX" sz="1400" dirty="0"/>
            </a:br>
            <a:r>
              <a:rPr lang="es-MX" sz="1400" dirty="0"/>
              <a:t>    $sum: 1</a:t>
            </a:r>
            <a:br>
              <a:rPr lang="es-MX" sz="1400" dirty="0"/>
            </a:br>
            <a:r>
              <a:rPr lang="es-MX" sz="1400" dirty="0"/>
              <a:t>  }</a:t>
            </a:r>
            <a:br>
              <a:rPr lang="es-MX" sz="1400" dirty="0"/>
            </a:br>
            <a:r>
              <a:rPr lang="es-MX" sz="1400" dirty="0"/>
              <a:t>}}, {$</a:t>
            </a:r>
            <a:r>
              <a:rPr lang="es-MX" sz="1400" dirty="0" err="1"/>
              <a:t>sort</a:t>
            </a:r>
            <a:r>
              <a:rPr lang="es-MX" sz="1400" dirty="0"/>
              <a:t>: {</a:t>
            </a:r>
            <a:br>
              <a:rPr lang="es-MX" sz="1400" dirty="0"/>
            </a:br>
            <a:r>
              <a:rPr lang="es-MX" sz="1400" dirty="0"/>
              <a:t>  </a:t>
            </a:r>
            <a:r>
              <a:rPr lang="es-MX" sz="1400" dirty="0" err="1"/>
              <a:t>customerXstate</a:t>
            </a:r>
            <a:r>
              <a:rPr lang="es-MX" sz="1400" dirty="0"/>
              <a:t>: -1</a:t>
            </a:r>
            <a:br>
              <a:rPr lang="es-MX" sz="1400" dirty="0"/>
            </a:br>
            <a:r>
              <a:rPr lang="es-MX" sz="1400" dirty="0"/>
              <a:t>}}]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EC396DC-5D08-4079-A683-247CBF648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MongoDB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B737508-8D23-495F-80B8-8ED72861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</a:t>
            </a:r>
          </a:p>
        </p:txBody>
      </p:sp>
    </p:spTree>
    <p:extLst>
      <p:ext uri="{BB962C8B-B14F-4D97-AF65-F5344CB8AC3E}">
        <p14:creationId xmlns:p14="http://schemas.microsoft.com/office/powerpoint/2010/main" val="76170993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64</TotalTime>
  <Words>885</Words>
  <Application>Microsoft Office PowerPoint</Application>
  <PresentationFormat>Panorámica</PresentationFormat>
  <Paragraphs>73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Paquete</vt:lpstr>
      <vt:lpstr>Hoja de cálculo de Microsoft Excel</vt:lpstr>
      <vt:lpstr>Olist Ecommerce-Brasil</vt:lpstr>
      <vt:lpstr>Índice</vt:lpstr>
      <vt:lpstr>1. Objetivo</vt:lpstr>
      <vt:lpstr>2. Contexto</vt:lpstr>
      <vt:lpstr>Datos</vt:lpstr>
      <vt:lpstr>Presentación de PowerPoint</vt:lpstr>
      <vt:lpstr>3. Análisis</vt:lpstr>
      <vt:lpstr>Análisis general de clientes</vt:lpstr>
      <vt:lpstr>Consultas</vt:lpstr>
      <vt:lpstr>Usuarios activos por mes</vt:lpstr>
      <vt:lpstr>Consulta MySQL con vista</vt:lpstr>
      <vt:lpstr>Ordenes mensuales</vt:lpstr>
      <vt:lpstr>Consultas</vt:lpstr>
      <vt:lpstr>Métodos de pago</vt:lpstr>
      <vt:lpstr>Consultas</vt:lpstr>
      <vt:lpstr>4. Conclusiones</vt:lpstr>
      <vt:lpstr>Base de datos</vt:lpstr>
      <vt:lpstr>Olist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Ecommerce-Brasil</dc:title>
  <dc:creator>Anne Zapfe</dc:creator>
  <cp:lastModifiedBy>Anne Zapfe</cp:lastModifiedBy>
  <cp:revision>7</cp:revision>
  <dcterms:created xsi:type="dcterms:W3CDTF">2020-08-05T18:36:28Z</dcterms:created>
  <dcterms:modified xsi:type="dcterms:W3CDTF">2020-08-05T19:40:43Z</dcterms:modified>
</cp:coreProperties>
</file>