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  <p:sldId id="261" r:id="rId7"/>
    <p:sldId id="273" r:id="rId8"/>
    <p:sldId id="274" r:id="rId9"/>
    <p:sldId id="275" r:id="rId10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res Gerosa" initials="AG" lastIdx="1" clrIdx="0">
    <p:extLst>
      <p:ext uri="{19B8F6BF-5375-455C-9EA6-DF929625EA0E}">
        <p15:presenceInfo xmlns:p15="http://schemas.microsoft.com/office/powerpoint/2012/main" userId="0ae9c68d3083c05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889" autoAdjust="0"/>
    <p:restoredTop sz="94660"/>
  </p:normalViewPr>
  <p:slideViewPr>
    <p:cSldViewPr snapToGrid="0">
      <p:cViewPr varScale="1">
        <p:scale>
          <a:sx n="65" d="100"/>
          <a:sy n="65" d="100"/>
        </p:scale>
        <p:origin x="99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990120-8D03-48C3-8930-DC4168A63E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C560BEA-2F52-41BC-8FA9-628200801B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2425A87-1829-4867-8797-F5187A90A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600CE-E1CD-4566-B02E-C4F5DF5A4E1E}" type="datetimeFigureOut">
              <a:rPr lang="es-ES" smtClean="0"/>
              <a:t>11/05/2023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939A0CF-9F74-495E-B126-1D34ED9F4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C53A735-AF96-45C4-90F9-45E855335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C72DC-BD83-4D14-B799-21FE1163E5B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33051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A1A262-8161-4FEE-80C2-6E28FE179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3E267D6-2EDF-472F-9444-111B69B564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18E865A-BB8E-4085-AD86-62D46A467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600CE-E1CD-4566-B02E-C4F5DF5A4E1E}" type="datetimeFigureOut">
              <a:rPr lang="es-ES" smtClean="0"/>
              <a:t>11/05/2023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A9429D9-0A1C-4663-918F-3148CC855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4782EF0-0C3F-4F61-B3A9-514E3B127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C72DC-BD83-4D14-B799-21FE1163E5B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96769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7602DC8-7872-46F0-8249-4A964F5FEE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2848FB5-9C42-4CAE-A17F-718A65B62E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71E576D-461E-4AD3-BDA5-7B7A17617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600CE-E1CD-4566-B02E-C4F5DF5A4E1E}" type="datetimeFigureOut">
              <a:rPr lang="es-ES" smtClean="0"/>
              <a:t>11/05/2023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8590D70-4904-4517-8808-1AF628081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4BE387C-B7C4-47D5-A853-FE32013C7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C72DC-BD83-4D14-B799-21FE1163E5B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25496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6899DF-BFBF-4950-B962-906C47456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94D00CE-B080-4CDF-BC08-D9470F3F2D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EA24D2F-DAFC-43CC-A08A-A2515EF23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600CE-E1CD-4566-B02E-C4F5DF5A4E1E}" type="datetimeFigureOut">
              <a:rPr lang="es-ES" smtClean="0"/>
              <a:t>11/05/2023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F98F58F-E809-4BCA-9BA7-B1F6A58CD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16DF502-A5F7-454D-98AB-9AA9D718B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C72DC-BD83-4D14-B799-21FE1163E5B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64584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2493BE-7BF9-4015-B1A5-D4B9859B1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6CEA3AA-D4EC-491E-BCA9-1A94FC2503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CE30D13-7494-4231-85DA-68C4BD38B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600CE-E1CD-4566-B02E-C4F5DF5A4E1E}" type="datetimeFigureOut">
              <a:rPr lang="es-ES" smtClean="0"/>
              <a:t>11/05/2023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4C51763-7004-4C3C-9B96-C0E750BB9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4BA223D-D37E-4067-A4E6-A900057A5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C72DC-BD83-4D14-B799-21FE1163E5B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46628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CFDFF7-3FFF-4CEB-AA8B-0CB205B7B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6940EA0-D059-44E2-9971-D8C441E6EB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8099663-8CC6-4527-80E7-ACD638AE2A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1A82561-4FB5-4588-8D84-8BDD73DB2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600CE-E1CD-4566-B02E-C4F5DF5A4E1E}" type="datetimeFigureOut">
              <a:rPr lang="es-ES" smtClean="0"/>
              <a:t>11/05/2023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0C998EE-2E7E-4C9C-B2C0-B2FDB80F3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9F003A4-0876-4CFE-9784-890426F0A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C72DC-BD83-4D14-B799-21FE1163E5B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30961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A1EDF9-2AC0-4806-A5DB-44D49BE66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4A9FD06-D8F6-4616-8DE9-649F8F2B21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1D2B4E4-7C66-4162-A6DC-827ACA9E98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E149558-33C4-42F0-9BCA-B85D586914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EBDA4B4-069C-445A-9539-A991AD1270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FC1B593-5CE7-4B0D-862D-9E7A3D521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600CE-E1CD-4566-B02E-C4F5DF5A4E1E}" type="datetimeFigureOut">
              <a:rPr lang="es-ES" smtClean="0"/>
              <a:t>11/05/2023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7A59EB1-FDE5-47D2-A42E-5E89161EC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CAE422F-3CB3-4A2D-83AD-1EC3B2105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C72DC-BD83-4D14-B799-21FE1163E5B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73957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A5A617-7DD6-4026-9732-94F8B24BD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25160FB-D946-4A86-9541-799B2001E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600CE-E1CD-4566-B02E-C4F5DF5A4E1E}" type="datetimeFigureOut">
              <a:rPr lang="es-ES" smtClean="0"/>
              <a:t>11/05/2023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867C1A2-4FA0-48EB-9DBA-3AE76022A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9D73ED0-6A3B-4AF3-9AD8-7DE387A24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C72DC-BD83-4D14-B799-21FE1163E5B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32562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AE1DAA3-E637-4BC3-9048-6634B1924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600CE-E1CD-4566-B02E-C4F5DF5A4E1E}" type="datetimeFigureOut">
              <a:rPr lang="es-ES" smtClean="0"/>
              <a:t>11/05/2023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32A9FA8-A5C3-461C-A35C-1F2C17E7E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2421BBC-43C9-4F66-9C42-68F13875A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C72DC-BD83-4D14-B799-21FE1163E5B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28249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879D74-DF36-490C-B34E-2F1083F52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0210C5D-FE86-449F-BD4E-11B2206952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62A4F84-0F13-4CB1-8DED-9676029A6D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EBA1B44-E781-4967-B94E-9FFB865FE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600CE-E1CD-4566-B02E-C4F5DF5A4E1E}" type="datetimeFigureOut">
              <a:rPr lang="es-ES" smtClean="0"/>
              <a:t>11/05/2023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F1139BD-0F2F-43B9-8405-498CB11BC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DCD7815-6F81-41BA-A315-EAAEB8E56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C72DC-BD83-4D14-B799-21FE1163E5B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58192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CE90DE-61AD-4E73-9535-DBD707073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665E6B7-ACA1-44C6-871C-134E0BCAB9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1E87F96-E62A-47E0-82DB-3D20E76074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AE4DBF6-8046-46B3-831E-5B3226D69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600CE-E1CD-4566-B02E-C4F5DF5A4E1E}" type="datetimeFigureOut">
              <a:rPr lang="es-ES" smtClean="0"/>
              <a:t>11/05/2023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62D4C28-2F1E-4270-A5DB-CD845A8E0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749B11D-55EF-4839-A473-F95275342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C72DC-BD83-4D14-B799-21FE1163E5B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85404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34028391-0DE5-4858-81C4-98CB3653A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1185F80-3F04-493D-93AF-1965128B4E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371338A-A1EE-4D6E-9343-D47E86D043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7600CE-E1CD-4566-B02E-C4F5DF5A4E1E}" type="datetimeFigureOut">
              <a:rPr lang="es-ES" smtClean="0"/>
              <a:t>11/05/2023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2D7265F-EA74-46FD-869B-82DAF3F4F0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5426A5A-EB0B-40BB-AB33-2ABE926C56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6C72DC-BD83-4D14-B799-21FE1163E5B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54727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4063CD-8DE8-40E1-A795-3315526EE4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873843"/>
          </a:xfrm>
        </p:spPr>
        <p:txBody>
          <a:bodyPr>
            <a:normAutofit/>
          </a:bodyPr>
          <a:lstStyle/>
          <a:p>
            <a:r>
              <a:rPr lang="es-ES" dirty="0"/>
              <a:t>Simplex</a:t>
            </a:r>
            <a:br>
              <a:rPr lang="es-ES" dirty="0"/>
            </a:br>
            <a:br>
              <a:rPr lang="es-ES" dirty="0"/>
            </a:br>
            <a:r>
              <a:rPr lang="es-ES" dirty="0"/>
              <a:t>19:05 Arrancamos!</a:t>
            </a:r>
          </a:p>
        </p:txBody>
      </p:sp>
    </p:spTree>
    <p:extLst>
      <p:ext uri="{BB962C8B-B14F-4D97-AF65-F5344CB8AC3E}">
        <p14:creationId xmlns:p14="http://schemas.microsoft.com/office/powerpoint/2010/main" val="2560017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EF77C0-D98D-4046-B3A2-EB72DCF20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Elementos a tener en cuenta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2A6139B-40B3-429D-BC06-220FA531FF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/>
              <a:t>Determinar la función a optimizar</a:t>
            </a:r>
          </a:p>
          <a:p>
            <a:pPr lvl="1"/>
            <a:r>
              <a:rPr lang="es-ES" dirty="0"/>
              <a:t>Z = a X1 + b X2 + c X3 … </a:t>
            </a:r>
          </a:p>
          <a:p>
            <a:r>
              <a:rPr lang="es-ES" dirty="0"/>
              <a:t>Obtener las restricciones</a:t>
            </a:r>
          </a:p>
          <a:p>
            <a:pPr lvl="1"/>
            <a:r>
              <a:rPr lang="es-ES" dirty="0"/>
              <a:t>Restricción 1   X1 + X2 + X3 ≤ 100</a:t>
            </a:r>
          </a:p>
          <a:p>
            <a:pPr lvl="1"/>
            <a:r>
              <a:rPr lang="es-ES" dirty="0"/>
              <a:t>Restricción 2   3X1 + X2 + 5X3 ≤ 350</a:t>
            </a:r>
          </a:p>
          <a:p>
            <a:pPr lvl="1"/>
            <a:r>
              <a:rPr lang="es-ES" dirty="0"/>
              <a:t>Restricción 3 …………</a:t>
            </a:r>
          </a:p>
          <a:p>
            <a:r>
              <a:rPr lang="es-ES" dirty="0"/>
              <a:t>Normalizar las Ecuaciones</a:t>
            </a:r>
          </a:p>
          <a:p>
            <a:r>
              <a:rPr lang="es-ES" dirty="0"/>
              <a:t>Armar la matriz de iteración inicial</a:t>
            </a:r>
          </a:p>
          <a:p>
            <a:r>
              <a:rPr lang="es-ES" dirty="0"/>
              <a:t>Determinar si se trata de:</a:t>
            </a:r>
          </a:p>
          <a:p>
            <a:pPr lvl="1"/>
            <a:r>
              <a:rPr lang="es-ES" dirty="0"/>
              <a:t>Maximizar: Beneficios, Facturación, Ganancia, etc.</a:t>
            </a:r>
          </a:p>
          <a:p>
            <a:pPr lvl="1"/>
            <a:r>
              <a:rPr lang="es-ES" dirty="0"/>
              <a:t>Minimizar: Costos, uso de Horas Hombre, Gastos, etc.</a:t>
            </a:r>
          </a:p>
          <a:p>
            <a:r>
              <a:rPr lang="es-ES" dirty="0"/>
              <a:t>Aplicar el método descripto en los pasos que siguen</a:t>
            </a:r>
          </a:p>
          <a:p>
            <a:pPr lvl="1"/>
            <a:endParaRPr lang="es-ES" dirty="0"/>
          </a:p>
          <a:p>
            <a:pPr lvl="1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23453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12F893-DDF4-4D36-A506-530F356AC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Planteo del Problema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02367D8-EB49-4A23-96C4-0039543DCC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85000" lnSpcReduction="20000"/>
          </a:bodyPr>
          <a:lstStyle/>
          <a:p>
            <a:r>
              <a:rPr lang="es-AR" dirty="0"/>
              <a:t>Banner </a:t>
            </a:r>
            <a:r>
              <a:rPr lang="es-AR" dirty="0" err="1"/>
              <a:t>Chemicals</a:t>
            </a:r>
            <a:r>
              <a:rPr lang="es-AR" dirty="0"/>
              <a:t> fabrica productos químicos especiales. Uno de sus productos viene en dos graduaciones: Especial y Supremo. La capacidad en la planta es de 110 barriles por semana.</a:t>
            </a:r>
            <a:endParaRPr lang="es-ES" dirty="0"/>
          </a:p>
          <a:p>
            <a:r>
              <a:rPr lang="es-AR" dirty="0"/>
              <a:t>Los productos de grado Especial y Supremo usan las mismas materias primas básicas pero requieren diferentes proporciones de aditivos. El grado Especial requiere 3 litros de aditivo A y 1 litro de aditivo B por barril mientras que el grado Supremo requiere 2 litros de aditivo A y 3 litros de aditivo B por barril.</a:t>
            </a:r>
            <a:endParaRPr lang="es-ES" dirty="0"/>
          </a:p>
          <a:p>
            <a:r>
              <a:rPr lang="es-AR" dirty="0"/>
              <a:t>El suministro de estos dos aditivos es bastante limitado. Cada semana, se dispone de sólo 300 litros de aditivo A por semana y 280 litros de aditivo B.</a:t>
            </a:r>
            <a:endParaRPr lang="es-ES" dirty="0"/>
          </a:p>
          <a:p>
            <a:r>
              <a:rPr lang="es-AR" dirty="0"/>
              <a:t>Un barril de grado Especial tiene un margen de ganancia de $ 80 por barril mientras que el grado Supremo tiene un margen de beneficio de $ 200 por barril.</a:t>
            </a:r>
            <a:endParaRPr lang="es-ES" dirty="0"/>
          </a:p>
          <a:p>
            <a:r>
              <a:rPr lang="es-AR" b="1" dirty="0"/>
              <a:t>Pregunta</a:t>
            </a:r>
            <a:endParaRPr lang="es-ES" dirty="0"/>
          </a:p>
          <a:p>
            <a:r>
              <a:rPr lang="es-AR" dirty="0"/>
              <a:t>¿Cuántos barriles de grado Especial y Superior se debe producir cada semana?</a:t>
            </a: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97859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26E6F9-E32E-4BB9-9BA2-9DA9087C7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Función a Optimizar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1943C8D-4FDD-40A1-A4F4-C4826201D7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Z= 80 X1 + 200 X2</a:t>
            </a:r>
            <a:endParaRPr lang="es-ES" dirty="0"/>
          </a:p>
          <a:p>
            <a:endParaRPr lang="es-ES" dirty="0"/>
          </a:p>
          <a:p>
            <a:r>
              <a:rPr lang="es-ES" dirty="0"/>
              <a:t>80 es el margen de Ganancia del </a:t>
            </a:r>
            <a:r>
              <a:rPr lang="es-AR" dirty="0"/>
              <a:t>barril de grado Especial </a:t>
            </a:r>
            <a:endParaRPr lang="es-ES" dirty="0"/>
          </a:p>
          <a:p>
            <a:pPr lvl="1"/>
            <a:r>
              <a:rPr lang="es-ES" dirty="0"/>
              <a:t>Representada por X1</a:t>
            </a:r>
          </a:p>
          <a:p>
            <a:r>
              <a:rPr lang="es-ES" dirty="0"/>
              <a:t>200 es el margen de Ganancia del </a:t>
            </a:r>
            <a:r>
              <a:rPr lang="es-AR" dirty="0"/>
              <a:t>barril de grado Supremo </a:t>
            </a:r>
            <a:endParaRPr lang="es-ES" dirty="0"/>
          </a:p>
          <a:p>
            <a:pPr lvl="1"/>
            <a:r>
              <a:rPr lang="es-ES" dirty="0"/>
              <a:t>Representada por X2</a:t>
            </a:r>
          </a:p>
          <a:p>
            <a:pPr lvl="1"/>
            <a:endParaRPr lang="es-ES" dirty="0"/>
          </a:p>
          <a:p>
            <a:r>
              <a:rPr lang="es-ES" dirty="0"/>
              <a:t>Se trata de Maximizar los Beneficios.</a:t>
            </a:r>
          </a:p>
          <a:p>
            <a:pPr marL="0" indent="0">
              <a:buNone/>
            </a:pPr>
            <a:endParaRPr lang="es-ES" dirty="0"/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516879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C808E4-22C6-499C-A405-EDC1F0BBA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Restricciones - Normalización</a:t>
            </a: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24D9C2E7-7388-44CE-812E-180C70B5C1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760" y="1825627"/>
            <a:ext cx="11135360" cy="2245442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s-ES" dirty="0"/>
              <a:t>Restricciones					</a:t>
            </a:r>
            <a:r>
              <a:rPr lang="pt-BR" dirty="0" err="1"/>
              <a:t>Restricciones</a:t>
            </a:r>
            <a:r>
              <a:rPr lang="pt-BR" dirty="0"/>
              <a:t> convertidas </a:t>
            </a:r>
            <a:r>
              <a:rPr lang="pt-BR" dirty="0" err="1"/>
              <a:t>en</a:t>
            </a:r>
            <a:r>
              <a:rPr lang="pt-BR" dirty="0"/>
              <a:t> </a:t>
            </a:r>
            <a:r>
              <a:rPr lang="pt-BR" dirty="0" err="1"/>
              <a:t>igualdad</a:t>
            </a:r>
            <a:endParaRPr lang="es-ES" dirty="0"/>
          </a:p>
          <a:p>
            <a:pPr marL="0" indent="0">
              <a:buNone/>
            </a:pPr>
            <a:r>
              <a:rPr lang="es-ES" dirty="0"/>
              <a:t>X1 + X2 ≤ 110					  </a:t>
            </a:r>
            <a:r>
              <a:rPr lang="pt-BR" dirty="0"/>
              <a:t>X1 +    X2 +  H1                       = 110</a:t>
            </a:r>
          </a:p>
          <a:p>
            <a:pPr marL="0" indent="0">
              <a:buNone/>
            </a:pPr>
            <a:r>
              <a:rPr lang="es-ES" dirty="0"/>
              <a:t>3X1 + 2X2 ≤ 300 		</a:t>
            </a:r>
            <a:r>
              <a:rPr lang="pt-BR" dirty="0"/>
              <a:t> 		 3X1 + 2X2               + H2          = 300</a:t>
            </a:r>
            <a:endParaRPr lang="es-ES" dirty="0"/>
          </a:p>
          <a:p>
            <a:pPr marL="0" indent="0">
              <a:buNone/>
            </a:pPr>
            <a:r>
              <a:rPr lang="es-ES" dirty="0"/>
              <a:t>X1 + 3X2 ≤ 280					  </a:t>
            </a:r>
            <a:r>
              <a:rPr lang="pt-BR" dirty="0"/>
              <a:t>X1 +   3X2                      + H3  = 280</a:t>
            </a:r>
          </a:p>
          <a:p>
            <a:pPr marL="0" indent="0">
              <a:buNone/>
            </a:pPr>
            <a:r>
              <a:rPr lang="es-ES" dirty="0"/>
              <a:t>X1, X2, H1, H2, H3 ≥ 0					</a:t>
            </a:r>
          </a:p>
          <a:p>
            <a:pPr marL="0" indent="0">
              <a:buNone/>
            </a:pPr>
            <a:r>
              <a:rPr lang="pl-PL" dirty="0"/>
              <a:t>Z= 80X1 + 200X2</a:t>
            </a:r>
            <a:r>
              <a:rPr lang="es-ES" dirty="0"/>
              <a:t>				80X1 +200X2+0H1+0H2+0H3 = 0</a:t>
            </a:r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8" name="Imagen 7" descr="Paso a forma estándar">
            <a:extLst>
              <a:ext uri="{FF2B5EF4-FFF2-40B4-BE49-F238E27FC236}">
                <a16:creationId xmlns:a16="http://schemas.microsoft.com/office/drawing/2014/main" id="{D7C52C83-AF9A-4282-A124-9060FDA6AF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0025" y="2174987"/>
            <a:ext cx="2358965" cy="1383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B7E8C3F1-63FE-4040-A8ED-08C9CEC916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4372" y="4341213"/>
            <a:ext cx="5889554" cy="1882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0908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4E097F-8B57-4A10-B7BA-BAA03A166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Armado de la Tabla Inicial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6C8CBB53-98D3-4278-B908-BEFA058F24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029" y="1761924"/>
            <a:ext cx="9020175" cy="2333625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E38757CB-E069-4FAC-A178-766C6010CA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4046" y="4166785"/>
            <a:ext cx="3989484" cy="2134724"/>
          </a:xfrm>
          <a:prstGeom prst="rect">
            <a:avLst/>
          </a:prstGeom>
        </p:spPr>
      </p:pic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id="{3BC2ABEF-A6A2-40DD-ACD5-68B10FEB95B6}"/>
              </a:ext>
            </a:extLst>
          </p:cNvPr>
          <p:cNvCxnSpPr>
            <a:cxnSpLocks/>
          </p:cNvCxnSpPr>
          <p:nvPr/>
        </p:nvCxnSpPr>
        <p:spPr>
          <a:xfrm flipH="1" flipV="1">
            <a:off x="4802588" y="2793209"/>
            <a:ext cx="2218415" cy="182650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5B19C927-40DD-475B-89B1-698F44796656}"/>
              </a:ext>
            </a:extLst>
          </p:cNvPr>
          <p:cNvCxnSpPr>
            <a:cxnSpLocks/>
          </p:cNvCxnSpPr>
          <p:nvPr/>
        </p:nvCxnSpPr>
        <p:spPr>
          <a:xfrm flipH="1" flipV="1">
            <a:off x="9479281" y="2794673"/>
            <a:ext cx="617923" cy="1825036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0B745B1B-BF22-4BF7-A9FD-17D497AB2693}"/>
              </a:ext>
            </a:extLst>
          </p:cNvPr>
          <p:cNvCxnSpPr>
            <a:cxnSpLocks/>
          </p:cNvCxnSpPr>
          <p:nvPr/>
        </p:nvCxnSpPr>
        <p:spPr>
          <a:xfrm flipH="1" flipV="1">
            <a:off x="4802588" y="2321781"/>
            <a:ext cx="2139938" cy="3527918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6AA465E1-3583-4965-8BC5-D0937AF1C437}"/>
              </a:ext>
            </a:extLst>
          </p:cNvPr>
          <p:cNvCxnSpPr>
            <a:cxnSpLocks/>
          </p:cNvCxnSpPr>
          <p:nvPr/>
        </p:nvCxnSpPr>
        <p:spPr>
          <a:xfrm flipH="1" flipV="1">
            <a:off x="8436334" y="2321781"/>
            <a:ext cx="1042947" cy="3527918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uadroTexto 18">
            <a:extLst>
              <a:ext uri="{FF2B5EF4-FFF2-40B4-BE49-F238E27FC236}">
                <a16:creationId xmlns:a16="http://schemas.microsoft.com/office/drawing/2014/main" id="{7C36359B-AEAB-42AF-B471-9CDBA9ACE6F9}"/>
              </a:ext>
            </a:extLst>
          </p:cNvPr>
          <p:cNvSpPr txBox="1"/>
          <p:nvPr/>
        </p:nvSpPr>
        <p:spPr>
          <a:xfrm>
            <a:off x="4415279" y="6136601"/>
            <a:ext cx="2282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Vamos al Excel!!!</a:t>
            </a:r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9E3CA13D-BE33-40F4-95C5-EAF998BC4795}"/>
              </a:ext>
            </a:extLst>
          </p:cNvPr>
          <p:cNvCxnSpPr>
            <a:cxnSpLocks/>
          </p:cNvCxnSpPr>
          <p:nvPr/>
        </p:nvCxnSpPr>
        <p:spPr>
          <a:xfrm flipV="1">
            <a:off x="3797356" y="4471490"/>
            <a:ext cx="1204742" cy="923984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Abrir llave 5">
            <a:extLst>
              <a:ext uri="{FF2B5EF4-FFF2-40B4-BE49-F238E27FC236}">
                <a16:creationId xmlns:a16="http://schemas.microsoft.com/office/drawing/2014/main" id="{AADBAC58-4AF3-42B6-995E-059B29DFB099}"/>
              </a:ext>
            </a:extLst>
          </p:cNvPr>
          <p:cNvSpPr/>
          <p:nvPr/>
        </p:nvSpPr>
        <p:spPr>
          <a:xfrm rot="16200000">
            <a:off x="4945485" y="3562929"/>
            <a:ext cx="378354" cy="1438766"/>
          </a:xfrm>
          <a:prstGeom prst="leftBrace">
            <a:avLst>
              <a:gd name="adj1" fmla="val 8333"/>
              <a:gd name="adj2" fmla="val 4473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F1D06938-B7B0-4180-A8E7-EF3583BD49BC}"/>
              </a:ext>
            </a:extLst>
          </p:cNvPr>
          <p:cNvSpPr txBox="1"/>
          <p:nvPr/>
        </p:nvSpPr>
        <p:spPr>
          <a:xfrm>
            <a:off x="270723" y="5381574"/>
            <a:ext cx="3639555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/>
              <a:t>1ro. Para elegir la columna Pivote</a:t>
            </a:r>
          </a:p>
          <a:p>
            <a:endParaRPr lang="es-ES" dirty="0"/>
          </a:p>
          <a:p>
            <a:r>
              <a:rPr lang="es-ES" dirty="0"/>
              <a:t>Maximizar </a:t>
            </a:r>
            <a:r>
              <a:rPr lang="es-ES" dirty="0">
                <a:sym typeface="Wingdings" panose="05000000000000000000" pitchFamily="2" charset="2"/>
              </a:rPr>
              <a:t> Elegir el más positivo</a:t>
            </a:r>
          </a:p>
          <a:p>
            <a:r>
              <a:rPr lang="es-ES" dirty="0"/>
              <a:t>Minimizar </a:t>
            </a:r>
            <a:r>
              <a:rPr lang="es-ES" dirty="0">
                <a:sym typeface="Wingdings" panose="05000000000000000000" pitchFamily="2" charset="2"/>
              </a:rPr>
              <a:t> Elegir el más negativo</a:t>
            </a:r>
            <a:endParaRPr lang="es-ES" dirty="0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E37F6C36-E142-4052-ACE0-3C49030F41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20614" y="2603083"/>
            <a:ext cx="1504950" cy="904875"/>
          </a:xfrm>
          <a:prstGeom prst="rect">
            <a:avLst/>
          </a:prstGeom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1CCA7E53-4BD5-40C3-8320-F5862F678306}"/>
              </a:ext>
            </a:extLst>
          </p:cNvPr>
          <p:cNvSpPr txBox="1"/>
          <p:nvPr/>
        </p:nvSpPr>
        <p:spPr>
          <a:xfrm>
            <a:off x="8091416" y="408136"/>
            <a:ext cx="3989483" cy="14773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es-ES"/>
            </a:defPPr>
          </a:lstStyle>
          <a:p>
            <a:r>
              <a:rPr lang="es-ES" dirty="0"/>
              <a:t>2do. Para elegir la fila Pivote</a:t>
            </a:r>
          </a:p>
          <a:p>
            <a:r>
              <a:rPr lang="es-ES" dirty="0"/>
              <a:t>Se divide el valor de la columna R por el coeficiente de la columna pivote correspondiente.</a:t>
            </a:r>
          </a:p>
          <a:p>
            <a:r>
              <a:rPr lang="es-ES" dirty="0"/>
              <a:t>Se elige en menor valor que sea &gt; 0!!!</a:t>
            </a:r>
          </a:p>
        </p:txBody>
      </p: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A4864826-742B-4E42-8CB5-6208C9B11BA6}"/>
              </a:ext>
            </a:extLst>
          </p:cNvPr>
          <p:cNvCxnSpPr>
            <a:cxnSpLocks/>
          </p:cNvCxnSpPr>
          <p:nvPr/>
        </p:nvCxnSpPr>
        <p:spPr>
          <a:xfrm flipH="1">
            <a:off x="5740925" y="1843088"/>
            <a:ext cx="2440857" cy="478693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04EC39FA-191D-441F-AC68-40161923A08F}"/>
              </a:ext>
            </a:extLst>
          </p:cNvPr>
          <p:cNvCxnSpPr>
            <a:cxnSpLocks/>
          </p:cNvCxnSpPr>
          <p:nvPr/>
        </p:nvCxnSpPr>
        <p:spPr>
          <a:xfrm>
            <a:off x="8667212" y="1843088"/>
            <a:ext cx="625806" cy="478693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84C0BF1A-52E6-44A6-9DA9-6B0ED50682DF}"/>
              </a:ext>
            </a:extLst>
          </p:cNvPr>
          <p:cNvCxnSpPr>
            <a:cxnSpLocks/>
          </p:cNvCxnSpPr>
          <p:nvPr/>
        </p:nvCxnSpPr>
        <p:spPr>
          <a:xfrm>
            <a:off x="10853530" y="1885464"/>
            <a:ext cx="0" cy="603212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uadroTexto 29">
            <a:extLst>
              <a:ext uri="{FF2B5EF4-FFF2-40B4-BE49-F238E27FC236}">
                <a16:creationId xmlns:a16="http://schemas.microsoft.com/office/drawing/2014/main" id="{05536DC3-B8A4-4E64-B117-951FB1787115}"/>
              </a:ext>
            </a:extLst>
          </p:cNvPr>
          <p:cNvSpPr txBox="1"/>
          <p:nvPr/>
        </p:nvSpPr>
        <p:spPr>
          <a:xfrm>
            <a:off x="339365" y="4021898"/>
            <a:ext cx="2836658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es-ES"/>
            </a:defPPr>
          </a:lstStyle>
          <a:p>
            <a:r>
              <a:rPr lang="es-ES" dirty="0"/>
              <a:t>Cuando la restricción posee coeficiente A, se coloca la A, sino va el H </a:t>
            </a:r>
          </a:p>
        </p:txBody>
      </p: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955348EA-FA8A-4EDE-A06B-CA5201E23A2A}"/>
              </a:ext>
            </a:extLst>
          </p:cNvPr>
          <p:cNvCxnSpPr>
            <a:cxnSpLocks/>
          </p:cNvCxnSpPr>
          <p:nvPr/>
        </p:nvCxnSpPr>
        <p:spPr>
          <a:xfrm flipV="1">
            <a:off x="2997724" y="3271101"/>
            <a:ext cx="575035" cy="822033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3439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E35619-E9B8-4383-8BED-EECA41969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Resultados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82A979F0-2ED8-4F41-9AE3-0B90EBBD88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6192" y="1906201"/>
            <a:ext cx="8963025" cy="4429125"/>
          </a:xfrm>
          <a:prstGeom prst="rect">
            <a:avLst/>
          </a:prstGeom>
        </p:spPr>
      </p:pic>
      <p:sp>
        <p:nvSpPr>
          <p:cNvPr id="5" name="Flecha: hacia abajo 4">
            <a:extLst>
              <a:ext uri="{FF2B5EF4-FFF2-40B4-BE49-F238E27FC236}">
                <a16:creationId xmlns:a16="http://schemas.microsoft.com/office/drawing/2014/main" id="{142E20EF-3988-4217-8240-6167DA969C06}"/>
              </a:ext>
            </a:extLst>
          </p:cNvPr>
          <p:cNvSpPr/>
          <p:nvPr/>
        </p:nvSpPr>
        <p:spPr>
          <a:xfrm>
            <a:off x="3739525" y="1530066"/>
            <a:ext cx="636998" cy="50294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Flecha: hacia abajo 5">
            <a:extLst>
              <a:ext uri="{FF2B5EF4-FFF2-40B4-BE49-F238E27FC236}">
                <a16:creationId xmlns:a16="http://schemas.microsoft.com/office/drawing/2014/main" id="{541852AB-1F6D-4826-8424-9CCA5DEA00EB}"/>
              </a:ext>
            </a:extLst>
          </p:cNvPr>
          <p:cNvSpPr/>
          <p:nvPr/>
        </p:nvSpPr>
        <p:spPr>
          <a:xfrm>
            <a:off x="9321952" y="1530065"/>
            <a:ext cx="636998" cy="50294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6683C0E7-1D2D-4BA8-866D-40CEC1CCDF7A}"/>
              </a:ext>
            </a:extLst>
          </p:cNvPr>
          <p:cNvCxnSpPr>
            <a:cxnSpLocks/>
          </p:cNvCxnSpPr>
          <p:nvPr/>
        </p:nvCxnSpPr>
        <p:spPr>
          <a:xfrm flipV="1">
            <a:off x="3562184" y="3784821"/>
            <a:ext cx="5820355" cy="1049572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3B90CE2A-DD97-4640-9D0D-0B07E14BED95}"/>
              </a:ext>
            </a:extLst>
          </p:cNvPr>
          <p:cNvCxnSpPr>
            <a:cxnSpLocks/>
          </p:cNvCxnSpPr>
          <p:nvPr/>
        </p:nvCxnSpPr>
        <p:spPr>
          <a:xfrm flipV="1">
            <a:off x="3339548" y="2926080"/>
            <a:ext cx="6217920" cy="2178657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4879D6A2-9DFE-4075-A425-150B156FFC5C}"/>
              </a:ext>
            </a:extLst>
          </p:cNvPr>
          <p:cNvCxnSpPr>
            <a:cxnSpLocks/>
          </p:cNvCxnSpPr>
          <p:nvPr/>
        </p:nvCxnSpPr>
        <p:spPr>
          <a:xfrm flipV="1">
            <a:off x="3339548" y="3498574"/>
            <a:ext cx="6154309" cy="1916265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A486368D-D740-4AA8-B5C9-DF2AE88E7728}"/>
              </a:ext>
            </a:extLst>
          </p:cNvPr>
          <p:cNvCxnSpPr>
            <a:cxnSpLocks/>
          </p:cNvCxnSpPr>
          <p:nvPr/>
        </p:nvCxnSpPr>
        <p:spPr>
          <a:xfrm flipV="1">
            <a:off x="3339548" y="3172570"/>
            <a:ext cx="6154309" cy="2782957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n 2">
            <a:extLst>
              <a:ext uri="{FF2B5EF4-FFF2-40B4-BE49-F238E27FC236}">
                <a16:creationId xmlns:a16="http://schemas.microsoft.com/office/drawing/2014/main" id="{D1AED857-B5FA-4D27-9B17-7F0724F5AB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22" y="5201265"/>
            <a:ext cx="4236383" cy="754262"/>
          </a:xfrm>
          <a:prstGeom prst="rect">
            <a:avLst/>
          </a:prstGeom>
        </p:spPr>
      </p:pic>
      <p:sp>
        <p:nvSpPr>
          <p:cNvPr id="4" name="Abrir llave 3">
            <a:extLst>
              <a:ext uri="{FF2B5EF4-FFF2-40B4-BE49-F238E27FC236}">
                <a16:creationId xmlns:a16="http://schemas.microsoft.com/office/drawing/2014/main" id="{08A994D3-EB69-65C9-3D07-EAB51C61BFD3}"/>
              </a:ext>
            </a:extLst>
          </p:cNvPr>
          <p:cNvSpPr/>
          <p:nvPr/>
        </p:nvSpPr>
        <p:spPr>
          <a:xfrm rot="16200000">
            <a:off x="6213988" y="2310579"/>
            <a:ext cx="1130709" cy="4650660"/>
          </a:xfrm>
          <a:prstGeom prst="leftBrace">
            <a:avLst>
              <a:gd name="adj1" fmla="val 8333"/>
              <a:gd name="adj2" fmla="val 5365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632944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163E2F-8E2E-4D32-8FBB-9B2854D51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Verificación de Resultados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1202142-61B4-48FA-8542-DA9F2E3AB4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83259"/>
            <a:ext cx="8133743" cy="2933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1999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32F8EE-F8BF-4E44-9A3E-C270B1E10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Resolución Gráfica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E8CB1D2-9703-4611-8C24-A5EB30920C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107" y="1297973"/>
            <a:ext cx="6829033" cy="5349407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D989FA33-E617-4110-8803-255293DDF9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7387" y="1297973"/>
            <a:ext cx="5448300" cy="344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06169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5853</TotalTime>
  <Words>493</Words>
  <Application>Microsoft Office PowerPoint</Application>
  <PresentationFormat>Panorámica</PresentationFormat>
  <Paragraphs>50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Tema de Office</vt:lpstr>
      <vt:lpstr>Simplex  19:05 Arrancamos!</vt:lpstr>
      <vt:lpstr>Elementos a tener en cuenta</vt:lpstr>
      <vt:lpstr>Planteo del Problema</vt:lpstr>
      <vt:lpstr>Función a Optimizar</vt:lpstr>
      <vt:lpstr>Restricciones - Normalización</vt:lpstr>
      <vt:lpstr>Armado de la Tabla Inicial</vt:lpstr>
      <vt:lpstr>Resultados</vt:lpstr>
      <vt:lpstr>Verificación de Resultados</vt:lpstr>
      <vt:lpstr>Resolución Gráfica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Simplex y Solución a dos Fases</dc:title>
  <dc:creator>Andres Gerosa</dc:creator>
  <cp:lastModifiedBy>Andres Gerosa</cp:lastModifiedBy>
  <cp:revision>53</cp:revision>
  <dcterms:created xsi:type="dcterms:W3CDTF">2019-04-03T23:24:29Z</dcterms:created>
  <dcterms:modified xsi:type="dcterms:W3CDTF">2023-05-11T21:20:13Z</dcterms:modified>
</cp:coreProperties>
</file>