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23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2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3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07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6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1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3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16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10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91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48E4-4B34-4630-B9F2-93429F55BB1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2AA2CC-D833-4DA6-B2CF-052488C73C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43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446C5B2-DC23-488C-9253-CDDABE84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66" y="0"/>
            <a:ext cx="7218949" cy="697365"/>
          </a:xfrm>
        </p:spPr>
        <p:txBody>
          <a:bodyPr>
            <a:noAutofit/>
          </a:bodyPr>
          <a:lstStyle/>
          <a:p>
            <a:r>
              <a:rPr lang="es-CO" sz="3200" b="1" dirty="0">
                <a:solidFill>
                  <a:schemeClr val="tx2"/>
                </a:solidFill>
              </a:rPr>
              <a:t>Diagnóstico resultados 2023 vs 2024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9312F5FF-F817-4136-A1AD-5848469C075C}"/>
              </a:ext>
            </a:extLst>
          </p:cNvPr>
          <p:cNvSpPr txBox="1">
            <a:spLocks/>
          </p:cNvSpPr>
          <p:nvPr/>
        </p:nvSpPr>
        <p:spPr>
          <a:xfrm>
            <a:off x="374706" y="1683439"/>
            <a:ext cx="5024862" cy="1011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400" dirty="0"/>
              <a:t>- A simple vista podemos observar que hubo un incremento del 0,7% en el numero de clientes. Sin embargo hay una preocupante </a:t>
            </a:r>
            <a:r>
              <a:rPr lang="es-CO" sz="1400" b="1" dirty="0">
                <a:solidFill>
                  <a:srgbClr val="C00000"/>
                </a:solidFill>
              </a:rPr>
              <a:t>disminución de 15% </a:t>
            </a:r>
            <a:r>
              <a:rPr lang="es-CO" sz="1400" u="sng" dirty="0"/>
              <a:t>en los segmentos top y potencial, lo cual a impactado fuertemente la transaccionalidad en este segmento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D490AE20-3B35-40B2-9520-2B62CA12EA44}"/>
              </a:ext>
            </a:extLst>
          </p:cNvPr>
          <p:cNvSpPr txBox="1">
            <a:spLocks/>
          </p:cNvSpPr>
          <p:nvPr/>
        </p:nvSpPr>
        <p:spPr>
          <a:xfrm>
            <a:off x="301739" y="2879019"/>
            <a:ext cx="5024861" cy="41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500" dirty="0"/>
              <a:t>-Aumento del </a:t>
            </a:r>
            <a:r>
              <a:rPr lang="es-CO" sz="1500" b="1" dirty="0">
                <a:solidFill>
                  <a:schemeClr val="accent4">
                    <a:lumMod val="75000"/>
                  </a:schemeClr>
                </a:solidFill>
              </a:rPr>
              <a:t>5,9% </a:t>
            </a:r>
            <a:r>
              <a:rPr lang="es-CO" sz="1500" dirty="0"/>
              <a:t>en el volumen de ventas global</a:t>
            </a:r>
            <a:endParaRPr lang="es-CO" sz="1500" u="sng" dirty="0"/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21E799FB-6367-44EF-BB83-B9C02F0D4990}"/>
              </a:ext>
            </a:extLst>
          </p:cNvPr>
          <p:cNvSpPr txBox="1">
            <a:spLocks/>
          </p:cNvSpPr>
          <p:nvPr/>
        </p:nvSpPr>
        <p:spPr>
          <a:xfrm>
            <a:off x="374706" y="3618325"/>
            <a:ext cx="4951894" cy="630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500" dirty="0"/>
              <a:t>-El </a:t>
            </a:r>
            <a:r>
              <a:rPr lang="es-CO" sz="1500" dirty="0" err="1"/>
              <a:t>ticketprom</a:t>
            </a:r>
            <a:r>
              <a:rPr lang="es-CO" sz="1500" dirty="0"/>
              <a:t> de los segmento potencial y bajo han disminuido significativamente respecto al año 2023, lo cual conlleva a una </a:t>
            </a:r>
            <a:r>
              <a:rPr lang="es-CO" sz="1500" b="1" dirty="0">
                <a:solidFill>
                  <a:srgbClr val="C00000"/>
                </a:solidFill>
              </a:rPr>
              <a:t>disminución global del 5,8%</a:t>
            </a:r>
            <a:endParaRPr lang="es-CO" sz="1500" b="1" u="sng" dirty="0">
              <a:solidFill>
                <a:srgbClr val="C00000"/>
              </a:solidFill>
            </a:endParaRP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7BB25204-7C8B-4C12-8A46-D0B38411391D}"/>
              </a:ext>
            </a:extLst>
          </p:cNvPr>
          <p:cNvSpPr txBox="1">
            <a:spLocks/>
          </p:cNvSpPr>
          <p:nvPr/>
        </p:nvSpPr>
        <p:spPr>
          <a:xfrm>
            <a:off x="374706" y="4575583"/>
            <a:ext cx="4863120" cy="65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500" dirty="0"/>
              <a:t>-</a:t>
            </a:r>
            <a:r>
              <a:rPr lang="es-CO" sz="1500" b="1" dirty="0">
                <a:solidFill>
                  <a:srgbClr val="C00000"/>
                </a:solidFill>
              </a:rPr>
              <a:t>Disminución global del 6% </a:t>
            </a:r>
            <a:r>
              <a:rPr lang="es-CO" sz="1500" dirty="0"/>
              <a:t>en </a:t>
            </a:r>
            <a:r>
              <a:rPr lang="es-CO" sz="1500" dirty="0" err="1"/>
              <a:t>Precioprom</a:t>
            </a:r>
            <a:r>
              <a:rPr lang="es-CO" sz="1500" dirty="0"/>
              <a:t>, en este hallazgo se ven comprometidos todos los segmentos con una disminución significativa</a:t>
            </a:r>
            <a:endParaRPr lang="es-CO" sz="1500" u="sng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315C25-6FE7-42F0-9C99-B20FEB0BDD46}"/>
              </a:ext>
            </a:extLst>
          </p:cNvPr>
          <p:cNvSpPr txBox="1"/>
          <p:nvPr/>
        </p:nvSpPr>
        <p:spPr>
          <a:xfrm>
            <a:off x="8635699" y="1005736"/>
            <a:ext cx="159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>
                <a:solidFill>
                  <a:schemeClr val="accent2">
                    <a:lumMod val="75000"/>
                  </a:schemeClr>
                </a:solidFill>
              </a:rPr>
              <a:t>Estrategias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7244FB2-6029-4A51-95FC-2EFB999DD4E7}"/>
              </a:ext>
            </a:extLst>
          </p:cNvPr>
          <p:cNvSpPr txBox="1"/>
          <p:nvPr/>
        </p:nvSpPr>
        <p:spPr>
          <a:xfrm>
            <a:off x="1641575" y="1005736"/>
            <a:ext cx="159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>
                <a:solidFill>
                  <a:schemeClr val="accent2">
                    <a:lumMod val="75000"/>
                  </a:schemeClr>
                </a:solidFill>
              </a:rPr>
              <a:t>Hallazgos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08A6A920-7481-4910-9710-2495C19FD9C0}"/>
              </a:ext>
            </a:extLst>
          </p:cNvPr>
          <p:cNvSpPr txBox="1">
            <a:spLocks/>
          </p:cNvSpPr>
          <p:nvPr/>
        </p:nvSpPr>
        <p:spPr>
          <a:xfrm>
            <a:off x="419093" y="5420441"/>
            <a:ext cx="4863120" cy="65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500" dirty="0"/>
              <a:t>-Impacto negativo en los productos de la cadena ‘Aseo’, presentando perdidas </a:t>
            </a:r>
            <a:r>
              <a:rPr lang="es-CO" sz="1500" b="1" dirty="0">
                <a:solidFill>
                  <a:srgbClr val="C00000"/>
                </a:solidFill>
              </a:rPr>
              <a:t>de -$ 12.050.000 </a:t>
            </a:r>
            <a:r>
              <a:rPr lang="es-CO" sz="1500" dirty="0"/>
              <a:t>respecto al año 2023</a:t>
            </a:r>
            <a:endParaRPr lang="es-CO" sz="1500" u="sng" dirty="0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FA4D0E8E-8C2A-4E0B-974F-866E0B1A2229}"/>
              </a:ext>
            </a:extLst>
          </p:cNvPr>
          <p:cNvSpPr txBox="1">
            <a:spLocks/>
          </p:cNvSpPr>
          <p:nvPr/>
        </p:nvSpPr>
        <p:spPr>
          <a:xfrm>
            <a:off x="6570854" y="1680430"/>
            <a:ext cx="5024861" cy="3875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500" dirty="0"/>
              <a:t>-</a:t>
            </a:r>
            <a:r>
              <a:rPr lang="es-CO" sz="1500" b="1" dirty="0">
                <a:solidFill>
                  <a:schemeClr val="accent4">
                    <a:lumMod val="75000"/>
                  </a:schemeClr>
                </a:solidFill>
              </a:rPr>
              <a:t>Reactivación de segmentos usando modelos de machine </a:t>
            </a:r>
            <a:r>
              <a:rPr lang="es-CO" sz="1500" b="1" dirty="0" err="1">
                <a:solidFill>
                  <a:schemeClr val="accent4">
                    <a:lumMod val="75000"/>
                  </a:schemeClr>
                </a:solidFill>
              </a:rPr>
              <a:t>learning</a:t>
            </a:r>
            <a:r>
              <a:rPr lang="es-CO" sz="1500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s-CO" sz="1500" dirty="0"/>
              <a:t>podemos </a:t>
            </a:r>
            <a:r>
              <a:rPr lang="es-MX" sz="1500" dirty="0"/>
              <a:t>predecir caídas de permanencia y enviar mensajes de descuentos a los clientes en el momento oportuno.</a:t>
            </a:r>
          </a:p>
          <a:p>
            <a:pPr algn="just"/>
            <a:endParaRPr lang="es-MX" sz="1500" dirty="0"/>
          </a:p>
          <a:p>
            <a:pPr algn="just"/>
            <a:r>
              <a:rPr lang="es-MX" sz="1500" dirty="0"/>
              <a:t>-</a:t>
            </a:r>
            <a:r>
              <a:rPr lang="es-MX" sz="1500" b="1" dirty="0">
                <a:solidFill>
                  <a:schemeClr val="accent4">
                    <a:lumMod val="75000"/>
                  </a:schemeClr>
                </a:solidFill>
              </a:rPr>
              <a:t>Ofertas relámpago : </a:t>
            </a:r>
            <a:r>
              <a:rPr lang="es-MX" sz="1500" dirty="0"/>
              <a:t>con ello podemos liberar stock con descuentos exclusivos por un tiempo limitado y así tener impacto positivo en ventas, frecuencia de compra y transaccionalidad</a:t>
            </a:r>
          </a:p>
          <a:p>
            <a:pPr algn="just"/>
            <a:r>
              <a:rPr lang="es-MX" sz="1500" dirty="0"/>
              <a:t> </a:t>
            </a:r>
            <a:endParaRPr lang="es-MX" sz="1500" u="sng" dirty="0"/>
          </a:p>
          <a:p>
            <a:pPr algn="just"/>
            <a:r>
              <a:rPr lang="es-CO" sz="1500" b="1" dirty="0">
                <a:solidFill>
                  <a:schemeClr val="accent4">
                    <a:lumMod val="75000"/>
                  </a:schemeClr>
                </a:solidFill>
              </a:rPr>
              <a:t>-Optimización de canales digitales: </a:t>
            </a:r>
            <a:r>
              <a:rPr lang="es-CO" sz="1500" dirty="0"/>
              <a:t>Evolucionar constantemente la App con funciones mejoradas para que el cliente se sienta mas cómodo e incremente su uso </a:t>
            </a:r>
          </a:p>
        </p:txBody>
      </p:sp>
    </p:spTree>
    <p:extLst>
      <p:ext uri="{BB962C8B-B14F-4D97-AF65-F5344CB8AC3E}">
        <p14:creationId xmlns:p14="http://schemas.microsoft.com/office/powerpoint/2010/main" val="240286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7D23DA0-28A5-436F-8378-D0B6649C2B1A}"/>
              </a:ext>
            </a:extLst>
          </p:cNvPr>
          <p:cNvSpPr txBox="1">
            <a:spLocks/>
          </p:cNvSpPr>
          <p:nvPr/>
        </p:nvSpPr>
        <p:spPr>
          <a:xfrm>
            <a:off x="3480825" y="0"/>
            <a:ext cx="5441233" cy="697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3200" b="1" dirty="0">
                <a:solidFill>
                  <a:schemeClr val="tx2"/>
                </a:solidFill>
              </a:rPr>
              <a:t>Ejecución y monitoreo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0752CC-2E97-42F9-B8CC-2C07B4DE24F7}"/>
              </a:ext>
            </a:extLst>
          </p:cNvPr>
          <p:cNvSpPr txBox="1"/>
          <p:nvPr/>
        </p:nvSpPr>
        <p:spPr>
          <a:xfrm>
            <a:off x="1641575" y="1005736"/>
            <a:ext cx="159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>
                <a:solidFill>
                  <a:schemeClr val="accent2">
                    <a:lumMod val="75000"/>
                  </a:schemeClr>
                </a:solidFill>
              </a:rPr>
              <a:t>Presupuesto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9808F1-A8D4-4359-B8BD-809ED4347DE5}"/>
              </a:ext>
            </a:extLst>
          </p:cNvPr>
          <p:cNvSpPr txBox="1"/>
          <p:nvPr/>
        </p:nvSpPr>
        <p:spPr>
          <a:xfrm>
            <a:off x="8052732" y="1005736"/>
            <a:ext cx="159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>
                <a:solidFill>
                  <a:schemeClr val="accent2">
                    <a:lumMod val="75000"/>
                  </a:schemeClr>
                </a:solidFill>
              </a:rPr>
              <a:t>KPI’S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9E6CF1-116E-4B5D-BDA3-4BD826B175F1}"/>
              </a:ext>
            </a:extLst>
          </p:cNvPr>
          <p:cNvSpPr txBox="1"/>
          <p:nvPr/>
        </p:nvSpPr>
        <p:spPr>
          <a:xfrm>
            <a:off x="5228948" y="1452620"/>
            <a:ext cx="67470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Reactivación de segmentos usando ML:</a:t>
            </a:r>
          </a:p>
          <a:p>
            <a:pPr algn="just"/>
            <a:r>
              <a:rPr lang="es-CO" sz="1600" b="1" dirty="0"/>
              <a:t>	</a:t>
            </a:r>
            <a:r>
              <a:rPr lang="es-CO" sz="1200" dirty="0"/>
              <a:t>- KPI (tasa retención): % clientes que continúan comprando después de recibir los 	descuentos predictivos</a:t>
            </a:r>
          </a:p>
          <a:p>
            <a:pPr algn="just"/>
            <a:endParaRPr lang="es-CO" sz="1200" dirty="0"/>
          </a:p>
          <a:p>
            <a:pPr algn="just"/>
            <a:r>
              <a:rPr lang="es-CO" sz="1200" dirty="0"/>
              <a:t>	-Meta : </a:t>
            </a:r>
            <a:r>
              <a:rPr lang="es-MX" sz="1200" dirty="0"/>
              <a:t>Reducir la disminución del 15% a un máximo del 5% en 6 meses.</a:t>
            </a:r>
            <a:endParaRPr lang="es-CO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1D8CEC-E7A3-47CE-A1AD-80FE6AFB7D00}"/>
              </a:ext>
            </a:extLst>
          </p:cNvPr>
          <p:cNvSpPr txBox="1"/>
          <p:nvPr/>
        </p:nvSpPr>
        <p:spPr>
          <a:xfrm>
            <a:off x="5228948" y="2777260"/>
            <a:ext cx="67470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Ofertas relámpago:</a:t>
            </a:r>
          </a:p>
          <a:p>
            <a:pPr algn="just"/>
            <a:r>
              <a:rPr lang="es-CO" sz="1600" b="1" dirty="0"/>
              <a:t>	</a:t>
            </a:r>
            <a:r>
              <a:rPr lang="es-CO" sz="1200" dirty="0"/>
              <a:t>- KPI(%productos vendidos): % de inventario obsoleto vendido en el tiempo 	estimado</a:t>
            </a:r>
          </a:p>
          <a:p>
            <a:pPr algn="just"/>
            <a:endParaRPr lang="es-CO" sz="1200" dirty="0"/>
          </a:p>
          <a:p>
            <a:pPr algn="just"/>
            <a:r>
              <a:rPr lang="es-CO" sz="1200" dirty="0"/>
              <a:t>	-Meta : L</a:t>
            </a:r>
            <a:r>
              <a:rPr lang="es-MX" sz="1200" dirty="0"/>
              <a:t>liquidar el 70% del stock obsoleto en 2 meses.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7141BB-0312-4E6B-864E-B7D30287F8F9}"/>
              </a:ext>
            </a:extLst>
          </p:cNvPr>
          <p:cNvSpPr txBox="1"/>
          <p:nvPr/>
        </p:nvSpPr>
        <p:spPr>
          <a:xfrm>
            <a:off x="5228947" y="4154045"/>
            <a:ext cx="67470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Optimización canales digitales:</a:t>
            </a:r>
          </a:p>
          <a:p>
            <a:pPr algn="just"/>
            <a:r>
              <a:rPr lang="es-CO" sz="1600" b="1" dirty="0"/>
              <a:t>	</a:t>
            </a:r>
            <a:r>
              <a:rPr lang="es-CO" sz="1200" dirty="0"/>
              <a:t>- KPI(%productos vendidos): </a:t>
            </a:r>
            <a:r>
              <a:rPr lang="es-MX" sz="1200" dirty="0"/>
              <a:t>Ventas generadas directamente a través de la App 	como porcentaje del total.</a:t>
            </a:r>
          </a:p>
          <a:p>
            <a:pPr algn="just"/>
            <a:r>
              <a:rPr lang="es-CO" sz="1200" dirty="0"/>
              <a:t>	</a:t>
            </a:r>
          </a:p>
          <a:p>
            <a:pPr algn="just"/>
            <a:r>
              <a:rPr lang="es-CO" sz="1200" dirty="0"/>
              <a:t>	-Meta : </a:t>
            </a:r>
            <a:r>
              <a:rPr lang="es-MX" sz="1200" dirty="0"/>
              <a:t> Incrementar las conversiones en un 30% en el primer semestre.</a:t>
            </a:r>
            <a:endParaRPr lang="es-CO" sz="1200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A1B602A-3DDC-4001-AF8F-B626D3BA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60244"/>
              </p:ext>
            </p:extLst>
          </p:nvPr>
        </p:nvGraphicFramePr>
        <p:xfrm>
          <a:off x="464598" y="1655193"/>
          <a:ext cx="4438834" cy="3382908"/>
        </p:xfrm>
        <a:graphic>
          <a:graphicData uri="http://schemas.openxmlformats.org/drawingml/2006/table">
            <a:tbl>
              <a:tblPr/>
              <a:tblGrid>
                <a:gridCol w="1152720">
                  <a:extLst>
                    <a:ext uri="{9D8B030D-6E8A-4147-A177-3AD203B41FA5}">
                      <a16:colId xmlns:a16="http://schemas.microsoft.com/office/drawing/2014/main" val="505977767"/>
                    </a:ext>
                  </a:extLst>
                </a:gridCol>
                <a:gridCol w="1359178">
                  <a:extLst>
                    <a:ext uri="{9D8B030D-6E8A-4147-A177-3AD203B41FA5}">
                      <a16:colId xmlns:a16="http://schemas.microsoft.com/office/drawing/2014/main" val="714228638"/>
                    </a:ext>
                  </a:extLst>
                </a:gridCol>
                <a:gridCol w="1926936">
                  <a:extLst>
                    <a:ext uri="{9D8B030D-6E8A-4147-A177-3AD203B41FA5}">
                      <a16:colId xmlns:a16="http://schemas.microsoft.com/office/drawing/2014/main" val="3660387679"/>
                    </a:ext>
                  </a:extLst>
                </a:gridCol>
              </a:tblGrid>
              <a:tr h="24163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Estrategia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5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Presupuesto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Recursos Clave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6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321097"/>
                  </a:ext>
                </a:extLst>
              </a:tr>
              <a:tr h="9665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Machine Learning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505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05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7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$1’750,000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05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8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SMS/Email, Plataforma IA, Equipo de Datos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06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6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7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01241"/>
                  </a:ext>
                </a:extLst>
              </a:tr>
              <a:tr h="120818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Ofertas Relámpago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907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071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7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$2’000,000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08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8C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SMS Masivos, Descuentos, Gestión de Inventario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907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7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8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501448"/>
                  </a:ext>
                </a:extLst>
              </a:tr>
              <a:tr h="9665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Optimización de la App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07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07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7A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$1’250,000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08C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8C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Desarrollo App, Publicidad Digital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08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8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8E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13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275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Segoe UI</vt:lpstr>
      <vt:lpstr>Galería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SANTIAGO ALMEIDA SALAZAR</dc:creator>
  <cp:lastModifiedBy>JAIME SANTIAGO ALMEIDA SALAZAR</cp:lastModifiedBy>
  <cp:revision>9</cp:revision>
  <dcterms:created xsi:type="dcterms:W3CDTF">2025-03-19T21:17:30Z</dcterms:created>
  <dcterms:modified xsi:type="dcterms:W3CDTF">2025-03-19T23:15:27Z</dcterms:modified>
</cp:coreProperties>
</file>