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Frank Ruhl Libre"/>
      <p:regular r:id="rId26"/>
      <p:bold r:id="rId27"/>
    </p:embeddedFont>
    <p:embeddedFont>
      <p:font typeface="Montserrat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rankRuhlLibre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FrankRuhlLibr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6801c01b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6801c01b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674348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674348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title, text blurb, and room for graphs or code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6dd4fc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6dd4fc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Meghna</a:t>
            </a:r>
            <a:br>
              <a:rPr lang="en"/>
            </a:br>
            <a:r>
              <a:rPr lang="en"/>
              <a:t>Double Column with Big Title → This I think should be our introduction to the presentation, say why we’re doing this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9d6a636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9d6a636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Meghna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List of things → The things we did to clean up data; just one slide, briefly state the issues encountered and how we fixed each one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Meghna</a:t>
            </a:r>
            <a:br>
              <a:rPr lang="en">
                <a:solidFill>
                  <a:schemeClr val="dk1"/>
                </a:solidFill>
              </a:rPr>
            </a:br>
            <a:r>
              <a:rPr lang="en"/>
              <a:t>Talk about why we think these columns are important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6801c01b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6801c01b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Santiago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6801c01b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6801c01b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Santiago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6ddbe13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6ddbe13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Santiago</a:t>
            </a:r>
            <a:br>
              <a:rPr lang="en"/>
            </a:br>
            <a:r>
              <a:rPr lang="en"/>
              <a:t>Talk about any positive/negative correlations (vote_average vs runtime; runtime vs release_year; vote_average vs release_year)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ddbe13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6ddbe13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7340115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7340115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Eren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and Graphs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Movie Recommendation System</a:t>
            </a:r>
            <a:endParaRPr sz="4000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04.02.25</a:t>
            </a:r>
            <a:endParaRPr/>
          </a:p>
        </p:txBody>
      </p:sp>
      <p:sp>
        <p:nvSpPr>
          <p:cNvPr id="112" name="Google Shape;112;p19"/>
          <p:cNvSpPr txBox="1"/>
          <p:nvPr>
            <p:ph idx="2" type="subTitle"/>
          </p:nvPr>
        </p:nvSpPr>
        <p:spPr>
          <a:xfrm>
            <a:off x="2496050" y="275766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Popcorn Predictors - Team number 2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(Ethan Iwama, Meghna Sharma, Eren Kaval, Cherron Griffith, Santiago Bernheim, Patrick Wang)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Languages</a:t>
            </a:r>
            <a:endParaRPr sz="3300"/>
          </a:p>
        </p:txBody>
      </p:sp>
      <p:sp>
        <p:nvSpPr>
          <p:cNvPr id="200" name="Google Shape;200;p28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28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5" y="1617505"/>
            <a:ext cx="4214701" cy="234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800" y="1565218"/>
            <a:ext cx="4310400" cy="244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38975" y="56115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Next Steps	</a:t>
            </a:r>
            <a:endParaRPr sz="3300"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330050" y="1213975"/>
            <a:ext cx="64314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b="1" lang="en" sz="1300" u="sng">
                <a:solidFill>
                  <a:schemeClr val="accent2"/>
                </a:solidFill>
              </a:rPr>
              <a:t>Baseline Model Development:</a:t>
            </a:r>
            <a:r>
              <a:rPr lang="en" sz="1300">
                <a:solidFill>
                  <a:schemeClr val="accent2"/>
                </a:solidFill>
              </a:rPr>
              <a:t> Create </a:t>
            </a:r>
            <a:r>
              <a:rPr lang="en" sz="1300">
                <a:solidFill>
                  <a:schemeClr val="accent2"/>
                </a:solidFill>
              </a:rPr>
              <a:t>weighted function metric (IMDB model could be used as reference) that would use vote averages and counts to recommend top rated movies</a:t>
            </a:r>
            <a:endParaRPr sz="1300"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b="1" lang="en" sz="1300" u="sng">
                <a:solidFill>
                  <a:schemeClr val="accent2"/>
                </a:solidFill>
              </a:rPr>
              <a:t>Content-Based Filtering:</a:t>
            </a:r>
            <a:r>
              <a:rPr b="1" lang="en" sz="1300">
                <a:solidFill>
                  <a:schemeClr val="accent2"/>
                </a:solidFill>
              </a:rPr>
              <a:t> </a:t>
            </a:r>
            <a:r>
              <a:rPr lang="en" sz="1300">
                <a:solidFill>
                  <a:schemeClr val="accent2"/>
                </a:solidFill>
              </a:rPr>
              <a:t>After determining top movies, use cleaned dataset used for analysis and train machine learning models using features to recommend movies that are similar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Based on initial impression a KNN method makes sense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Other considerations: Tree based methods</a:t>
            </a:r>
            <a:endParaRPr sz="1300"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b="1" lang="en" sz="1300" u="sng">
                <a:solidFill>
                  <a:schemeClr val="accent2"/>
                </a:solidFill>
              </a:rPr>
              <a:t>Model Evaluation and Visualization: </a:t>
            </a:r>
            <a:r>
              <a:rPr lang="en" sz="1300">
                <a:solidFill>
                  <a:schemeClr val="accent2"/>
                </a:solidFill>
              </a:rPr>
              <a:t>Evaluate the models using various methods such as precision &amp; recall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Precision: "Among movies recommended, how many are actually relevant to the user?"</a:t>
            </a:r>
            <a:endParaRPr sz="1300">
              <a:solidFill>
                <a:schemeClr val="accent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Recall: "Of all the relevant movies, how many did we successfully recommend to the user?"</a:t>
            </a:r>
            <a:endParaRPr sz="13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F U T U R E  P L A N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Thankyou…</a:t>
            </a:r>
            <a:endParaRPr sz="4000"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04.02.25</a:t>
            </a:r>
            <a:endParaRPr/>
          </a:p>
        </p:txBody>
      </p:sp>
      <p:sp>
        <p:nvSpPr>
          <p:cNvPr id="217" name="Google Shape;217;p30"/>
          <p:cNvSpPr txBox="1"/>
          <p:nvPr>
            <p:ph idx="2" type="subTitle"/>
          </p:nvPr>
        </p:nvSpPr>
        <p:spPr>
          <a:xfrm>
            <a:off x="2496050" y="275766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Popcorn Predictors - Team number 2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(Ethan Iwama, Meghna Sharma, Eren Kaval, Cherron Griffith, Santiago Bernheim, Patrick Wang)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061212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About…</a:t>
            </a:r>
            <a:endParaRPr/>
          </a:p>
        </p:txBody>
      </p:sp>
      <p:sp>
        <p:nvSpPr>
          <p:cNvPr id="118" name="Google Shape;118;p20"/>
          <p:cNvSpPr txBox="1"/>
          <p:nvPr>
            <p:ph idx="3" type="subTitle"/>
          </p:nvPr>
        </p:nvSpPr>
        <p:spPr>
          <a:xfrm>
            <a:off x="311700" y="2123050"/>
            <a:ext cx="80988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/>
              <a:t>Goal:</a:t>
            </a:r>
            <a:r>
              <a:rPr lang="en"/>
              <a:t> Recommend movies using user preferences and movie metadata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311700" y="2534650"/>
            <a:ext cx="69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Dataset: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TMDB 5000 Movie Dataset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2934850"/>
            <a:ext cx="81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Techniques: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Demographic Filtering, Content-Based Filtering, Collaborative Filtering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11700" y="3335050"/>
            <a:ext cx="84249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Tools: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cleaning (pandas &amp; numpy)                JSON parsing for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structured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metadata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Visualization (Seaborn &amp; Matplotlib)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was conducted on both datasets to identify missing values, correct column data types, and uncover significant relationships relevant to our project goal.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5824575" y="6830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0 1 .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Corrected column data types and extracted relevant values from columns containing lists of Python dictionaries</a:t>
            </a:r>
            <a:endParaRPr sz="900"/>
          </a:p>
        </p:txBody>
      </p:sp>
      <p:sp>
        <p:nvSpPr>
          <p:cNvPr id="129" name="Google Shape;129;p21"/>
          <p:cNvSpPr txBox="1"/>
          <p:nvPr>
            <p:ph idx="3" type="body"/>
          </p:nvPr>
        </p:nvSpPr>
        <p:spPr>
          <a:xfrm>
            <a:off x="5824575" y="16772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0 2 .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Handled missing values by ensuring they were properly represented according to the column data type, without discarding too much data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 txBox="1"/>
          <p:nvPr>
            <p:ph idx="4" type="body"/>
          </p:nvPr>
        </p:nvSpPr>
        <p:spPr>
          <a:xfrm>
            <a:off x="5824575" y="2664888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0 3 .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Refined the dataset to include only columns relevant to our project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 txBox="1"/>
          <p:nvPr>
            <p:ph idx="4" type="body"/>
          </p:nvPr>
        </p:nvSpPr>
        <p:spPr>
          <a:xfrm>
            <a:off x="5824575" y="36525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0 4 .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Created visualizations to uncover significant relationships within the data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85800"/>
            <a:ext cx="1096800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63" y="2117875"/>
            <a:ext cx="1206875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962" y="3549950"/>
            <a:ext cx="1206875" cy="1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Column Selection</a:t>
            </a:r>
            <a:endParaRPr sz="3300"/>
          </a:p>
        </p:txBody>
      </p:sp>
      <p:sp>
        <p:nvSpPr>
          <p:cNvPr id="141" name="Google Shape;141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2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375" y="1303400"/>
            <a:ext cx="3034051" cy="344010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325" y="2731150"/>
            <a:ext cx="2889600" cy="16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407175" y="1243200"/>
            <a:ext cx="34410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Chose columns most relevant to our project objectives:</a:t>
            </a:r>
            <a:endParaRPr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Metrics:</a:t>
            </a: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popularity, vote_average, revenue, budget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Attributes:</a:t>
            </a: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genres,  language, runtime, title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000"/>
              <a:buFont typeface="Montserrat"/>
              <a:buChar char="●"/>
            </a:pPr>
            <a:r>
              <a:rPr b="1"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People Involved:</a:t>
            </a: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actors, directors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Handling Null Values</a:t>
            </a:r>
            <a:endParaRPr sz="3300"/>
          </a:p>
        </p:txBody>
      </p:sp>
      <p:sp>
        <p:nvSpPr>
          <p:cNvPr id="151" name="Google Shape;151;p23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p23"/>
          <p:cNvCxnSpPr/>
          <p:nvPr/>
        </p:nvCxnSpPr>
        <p:spPr>
          <a:xfrm flipH="1">
            <a:off x="3424125" y="1160530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75" y="1845875"/>
            <a:ext cx="2771700" cy="23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715025" y="1533525"/>
            <a:ext cx="30216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The compiler did not catch all null values, so additional steps were necessary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Adjusted null values to match the column </a:t>
            </a:r>
            <a:r>
              <a:rPr lang="en" sz="13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data type</a:t>
            </a:r>
            <a:endParaRPr sz="13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for columns containing lists, replaced empty lists with [Unknown]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set missing integer values to 0 and missing object (string) values to “Unknown”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66275" y="1321025"/>
            <a:ext cx="1838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Obvious Null Values:</a:t>
            </a:r>
            <a:endParaRPr b="1" sz="1200" u="sng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050" y="1845875"/>
            <a:ext cx="1392102" cy="24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3577476" y="1321025"/>
            <a:ext cx="1993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Hidden</a:t>
            </a:r>
            <a:r>
              <a:rPr b="1" lang="en" sz="1200" u="sng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 Null Example:</a:t>
            </a:r>
            <a:endParaRPr b="1" sz="1200" u="sng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 flipH="1">
            <a:off x="5715025" y="1160530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Value Distributions</a:t>
            </a:r>
            <a:endParaRPr sz="3300"/>
          </a:p>
        </p:txBody>
      </p:sp>
      <p:sp>
        <p:nvSpPr>
          <p:cNvPr id="164" name="Google Shape;164;p24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200" y="1481775"/>
            <a:ext cx="4310400" cy="27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1780"/>
            <a:ext cx="4214700" cy="279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Column Correlations</a:t>
            </a:r>
            <a:endParaRPr sz="3300"/>
          </a:p>
        </p:txBody>
      </p:sp>
      <p:sp>
        <p:nvSpPr>
          <p:cNvPr id="173" name="Google Shape;173;p25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0" y="1379598"/>
            <a:ext cx="4310399" cy="295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-6517" l="1520" r="-894" t="-2107"/>
          <a:stretch/>
        </p:blipFill>
        <p:spPr>
          <a:xfrm>
            <a:off x="4683550" y="1379600"/>
            <a:ext cx="4283525" cy="2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Genres</a:t>
            </a:r>
            <a:endParaRPr sz="3300"/>
          </a:p>
        </p:txBody>
      </p:sp>
      <p:sp>
        <p:nvSpPr>
          <p:cNvPr id="182" name="Google Shape;182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25" y="1352550"/>
            <a:ext cx="4310400" cy="298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175" y="1381050"/>
            <a:ext cx="4410526" cy="2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Key Observations: Actors </a:t>
            </a:r>
            <a:r>
              <a:rPr lang="en" sz="3300"/>
              <a:t>&amp; Directors</a:t>
            </a:r>
            <a:endParaRPr sz="3300"/>
          </a:p>
        </p:txBody>
      </p:sp>
      <p:sp>
        <p:nvSpPr>
          <p:cNvPr id="191" name="Google Shape;191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T H E  D A T A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50052" t="0"/>
          <a:stretch/>
        </p:blipFill>
        <p:spPr>
          <a:xfrm>
            <a:off x="134100" y="1366350"/>
            <a:ext cx="4326375" cy="299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7"/>
          <p:cNvCxnSpPr/>
          <p:nvPr/>
        </p:nvCxnSpPr>
        <p:spPr>
          <a:xfrm flipH="1">
            <a:off x="4519500" y="13034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52346" r="0" t="0"/>
          <a:stretch/>
        </p:blipFill>
        <p:spPr>
          <a:xfrm>
            <a:off x="4650175" y="1366350"/>
            <a:ext cx="4127775" cy="29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