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</p:sldMasterIdLst>
  <p:notesMasterIdLst>
    <p:notesMasterId r:id="rId1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D64E3-5B6A-468A-9252-8C9C88B8C618}" v="97" dt="2023-02-23T22:20:24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80" autoAdjust="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26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98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08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7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22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2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0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9e3887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09e3887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39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uerpo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780000" y="356600"/>
            <a:ext cx="450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780000" y="622900"/>
            <a:ext cx="45000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2"/>
          </p:nvPr>
        </p:nvSpPr>
        <p:spPr>
          <a:xfrm>
            <a:off x="3780000" y="805875"/>
            <a:ext cx="45000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82800" y="1452200"/>
            <a:ext cx="40095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pic" idx="4"/>
          </p:nvPr>
        </p:nvSpPr>
        <p:spPr>
          <a:xfrm>
            <a:off x="5249633" y="1452200"/>
            <a:ext cx="3431700" cy="286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"/>
          <p:cNvSpPr txBox="1">
            <a:spLocks noGrp="1"/>
          </p:cNvSpPr>
          <p:nvPr>
            <p:ph type="subTitle" idx="5"/>
          </p:nvPr>
        </p:nvSpPr>
        <p:spPr>
          <a:xfrm>
            <a:off x="5249625" y="4320200"/>
            <a:ext cx="34317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None/>
              <a:defRPr sz="1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59825" y="199600"/>
            <a:ext cx="9475800" cy="954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dist="66675" dir="131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" name="Google Shape;8;p1"/>
          <p:cNvSpPr/>
          <p:nvPr/>
        </p:nvSpPr>
        <p:spPr>
          <a:xfrm rot="10800000">
            <a:off x="-266475" y="199600"/>
            <a:ext cx="9475800" cy="954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dist="66675" dir="35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240800"/>
            <a:ext cx="2737751" cy="87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8415300" y="356599"/>
            <a:ext cx="548701" cy="639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13">
          <p15:clr>
            <a:srgbClr val="EA4335"/>
          </p15:clr>
        </p15:guide>
        <p15:guide id="2" orient="horz" pos="113">
          <p15:clr>
            <a:srgbClr val="EA4335"/>
          </p15:clr>
        </p15:guide>
        <p15:guide id="3" pos="5647">
          <p15:clr>
            <a:srgbClr val="EA4335"/>
          </p15:clr>
        </p15:guide>
        <p15:guide id="4" orient="horz" pos="3127">
          <p15:clr>
            <a:srgbClr val="EA4335"/>
          </p15:clr>
        </p15:guide>
        <p15:guide id="5" pos="5216">
          <p15:clr>
            <a:srgbClr val="EA4335"/>
          </p15:clr>
        </p15:guide>
        <p15:guide id="6" orient="horz" pos="225">
          <p15:clr>
            <a:srgbClr val="EA4335"/>
          </p15:clr>
        </p15:guide>
        <p15:guide id="7" pos="2381">
          <p15:clr>
            <a:srgbClr val="EA4335"/>
          </p15:clr>
        </p15:guide>
        <p15:guide id="8" orient="horz" pos="42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hyperlink" Target="https://www.istockphot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678DD08-6830-4FBC-4BB1-FC917A9D3E29}"/>
              </a:ext>
            </a:extLst>
          </p:cNvPr>
          <p:cNvSpPr txBox="1"/>
          <p:nvPr/>
        </p:nvSpPr>
        <p:spPr>
          <a:xfrm>
            <a:off x="422897" y="1651403"/>
            <a:ext cx="7917815" cy="214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1°</a:t>
            </a: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Referencia</a:t>
            </a:r>
            <a:r>
              <a:rPr sz="1600" b="1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(Ejercicio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2.59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Sección.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propuesto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1600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Wackerly&amp;Mendenhall&amp;Scheaffer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(2008,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p.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50).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7ma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Edicicion digital.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  <a:spcBef>
                <a:spcPts val="132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2°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Enunciado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reparten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cinco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cartas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baraja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52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cartas.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¿Cuál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probabilidad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9075" indent="-207010">
              <a:lnSpc>
                <a:spcPts val="1914"/>
              </a:lnSpc>
              <a:spcBef>
                <a:spcPts val="5"/>
              </a:spcBef>
              <a:buAutoNum type="alphaLcParenR"/>
              <a:tabLst>
                <a:tab pos="219710" algn="l"/>
              </a:tabLst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 as, 1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dos,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1 tres,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cuatro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y 1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cinco (esta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una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forma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 obtener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“escalera”)?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1775" indent="-219710">
              <a:lnSpc>
                <a:spcPts val="1914"/>
              </a:lnSpc>
              <a:buAutoNum type="alphaLcParenR"/>
              <a:tabLst>
                <a:tab pos="232410" algn="l"/>
              </a:tabLst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cualquier</a:t>
            </a:r>
            <a:r>
              <a:rPr sz="16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escalera?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1A97DB1-344F-8B3C-0733-A4244DF3015E}"/>
              </a:ext>
            </a:extLst>
          </p:cNvPr>
          <p:cNvSpPr txBox="1"/>
          <p:nvPr/>
        </p:nvSpPr>
        <p:spPr>
          <a:xfrm>
            <a:off x="577850" y="1440722"/>
            <a:ext cx="7988300" cy="320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3°</a:t>
            </a:r>
            <a:r>
              <a:rPr sz="1600" b="1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30" dirty="0">
                <a:latin typeface="Calibri" panose="020F0502020204030204" pitchFamily="34" charset="0"/>
                <a:cs typeface="Calibri" panose="020F0502020204030204" pitchFamily="34" charset="0"/>
              </a:rPr>
              <a:t>Teoría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aplicada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DEFINICION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2.1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experimento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proceso por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medio del cual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hace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observación.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DEFINICION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2.5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617855">
              <a:lnSpc>
                <a:spcPts val="1920"/>
              </a:lnSpc>
              <a:spcBef>
                <a:spcPts val="55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evento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espacio muestral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discreto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un conjunto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puntos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muestrales,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decir,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cualquier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subconjunto de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DEFINICION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2.8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ts val="1920"/>
              </a:lnSpc>
              <a:spcBef>
                <a:spcPts val="55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combinaciones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 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objetos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tomados</a:t>
            </a:r>
            <a:r>
              <a:rPr sz="1600" spc="4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vez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subconjuntos,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cada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uno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tamaño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pueden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formar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partir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 los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objetos. Este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estará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denotado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por</a:t>
            </a:r>
            <a:r>
              <a:rPr sz="1600" spc="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E900E6D-DF34-8D86-DE0F-CECC4E6BDB4E}"/>
              </a:ext>
            </a:extLst>
          </p:cNvPr>
          <p:cNvSpPr txBox="1"/>
          <p:nvPr/>
        </p:nvSpPr>
        <p:spPr>
          <a:xfrm>
            <a:off x="850583" y="1466122"/>
            <a:ext cx="7442834" cy="151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3°</a:t>
            </a:r>
            <a:r>
              <a:rPr sz="1600" b="1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30" dirty="0">
                <a:latin typeface="Calibri" panose="020F0502020204030204" pitchFamily="34" charset="0"/>
                <a:cs typeface="Calibri" panose="020F0502020204030204" pitchFamily="34" charset="0"/>
              </a:rPr>
              <a:t>Teoría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aplicada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</a:pP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TEO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2.4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ts val="1920"/>
              </a:lnSpc>
              <a:spcBef>
                <a:spcPts val="60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subconjuntos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desordenados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tamaño</a:t>
            </a:r>
            <a:r>
              <a:rPr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escogidos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(sin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restitución)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objetos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disponibles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2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EF3A678-F1CB-CBCB-AAD3-283BBA5F84AC}"/>
              </a:ext>
            </a:extLst>
          </p:cNvPr>
          <p:cNvSpPr txBox="1"/>
          <p:nvPr/>
        </p:nvSpPr>
        <p:spPr>
          <a:xfrm>
            <a:off x="712470" y="1210437"/>
            <a:ext cx="7719059" cy="339708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176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4°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Desarrollo</a:t>
            </a: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procedimientos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a)	Probabilidad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as,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 dos,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 tres,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 cuatro y 1 cinco.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1: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ts val="1910"/>
              </a:lnSpc>
              <a:spcBef>
                <a:spcPts val="7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identifican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cartas.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sabe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son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52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cartas, de las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cuales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hay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as, 2,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3,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4,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5,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6,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7,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8,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9,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10,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J,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Q, K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símbolo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que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son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los diamantes, los tréboles, los corazones, y las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picas.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2: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7785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obtiene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el numero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combinaciones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posibles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cartas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baraja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52.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cartas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en total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son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52,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las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van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son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grupos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cartas,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obtenemos: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Hay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posibles combinaciones al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tomar 5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cartas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las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52.</a:t>
            </a:r>
          </a:p>
        </p:txBody>
      </p:sp>
    </p:spTree>
    <p:extLst>
      <p:ext uri="{BB962C8B-B14F-4D97-AF65-F5344CB8AC3E}">
        <p14:creationId xmlns:p14="http://schemas.microsoft.com/office/powerpoint/2010/main" val="17931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E531C13-03A4-8AAB-E164-D1B9C2A7A6C6}"/>
              </a:ext>
            </a:extLst>
          </p:cNvPr>
          <p:cNvSpPr txBox="1"/>
          <p:nvPr/>
        </p:nvSpPr>
        <p:spPr>
          <a:xfrm>
            <a:off x="527977" y="1396710"/>
            <a:ext cx="7862570" cy="190949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3: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73990">
              <a:lnSpc>
                <a:spcPct val="100000"/>
              </a:lnSpc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Ahora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tomamos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cuantas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maneras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diferentes hay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que se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as, 1 dos,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 tres, 1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cuatro y 1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cinco.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las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cartas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tenemos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las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mismas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combinaciones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posibles,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pues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ts val="1910"/>
              </a:lnSpc>
              <a:spcBef>
                <a:spcPts val="7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encuentra 4 veces en la baraja, entonces tenemos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maneras diferentes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obtener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evento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mencionado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1DF1502-8D38-B1A1-1382-EA2C7C9BE52A}"/>
              </a:ext>
            </a:extLst>
          </p:cNvPr>
          <p:cNvSpPr txBox="1"/>
          <p:nvPr/>
        </p:nvSpPr>
        <p:spPr>
          <a:xfrm>
            <a:off x="527977" y="3783322"/>
            <a:ext cx="62598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Por tanto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hay</a:t>
            </a:r>
            <a:r>
              <a:rPr sz="1600" spc="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1024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maneras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 as,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dos,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 tres, 1 cuatro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y 1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cinco.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4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7D1BFAE-9D75-2713-882B-98DEB9444852}"/>
              </a:ext>
            </a:extLst>
          </p:cNvPr>
          <p:cNvSpPr txBox="1"/>
          <p:nvPr/>
        </p:nvSpPr>
        <p:spPr>
          <a:xfrm>
            <a:off x="582295" y="1349259"/>
            <a:ext cx="7979409" cy="29174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4: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Como ya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tenemos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tanto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todos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los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posibles, como los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tenemos</a:t>
            </a:r>
            <a:r>
              <a:rPr sz="1600" spc="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as, 1 dos,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tres,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cuatro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y 1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cinco,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decir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probabilidad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 sacar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del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literal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b)	¿Cuál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probabilidad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cualquier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escalera?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1: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617855">
              <a:lnSpc>
                <a:spcPts val="1920"/>
              </a:lnSpc>
              <a:spcBef>
                <a:spcPts val="60"/>
              </a:spcBef>
            </a:pP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Hallar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cuantas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escaleras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hay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cuando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se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sacan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cartas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 baraja,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son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formas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obtener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escalera.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Que se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mostraran a continuación: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8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48B71826-A115-F77F-5E75-2AA56544422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680" y="1767061"/>
            <a:ext cx="2491562" cy="703440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3E215781-3F9E-9021-4A2A-795A966A111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0603" y="1768865"/>
            <a:ext cx="2495156" cy="681482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2D4663FB-41BE-55E7-2155-80811193352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4642" y="1767785"/>
            <a:ext cx="2491562" cy="683996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7EB1D03F-65A0-71A9-28D4-4DBBA2E7304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680" y="2656976"/>
            <a:ext cx="2491562" cy="695159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277411F4-5DAC-5BA4-632B-15FC31DBC51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4642" y="2656976"/>
            <a:ext cx="2491562" cy="718921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D088DCEA-9245-F8ED-376E-19C10E46F0E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90603" y="2656976"/>
            <a:ext cx="2490482" cy="692645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EACB3C1D-4F6C-8C7B-4014-918C8213126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8680" y="3538622"/>
            <a:ext cx="2491562" cy="677875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1F8A61CC-7144-CAE0-9544-170CFFB1A93F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4642" y="3538622"/>
            <a:ext cx="2491562" cy="713524"/>
          </a:xfrm>
          <a:prstGeom prst="rect">
            <a:avLst/>
          </a:prstGeom>
        </p:spPr>
      </p:pic>
      <p:pic>
        <p:nvPicPr>
          <p:cNvPr id="12" name="object 10">
            <a:extLst>
              <a:ext uri="{FF2B5EF4-FFF2-40B4-BE49-F238E27FC236}">
                <a16:creationId xmlns:a16="http://schemas.microsoft.com/office/drawing/2014/main" id="{6789CA0D-60F8-9BF2-71F8-C23DB08BD31B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90603" y="3538622"/>
            <a:ext cx="2490482" cy="707034"/>
          </a:xfrm>
          <a:prstGeom prst="rect">
            <a:avLst/>
          </a:prstGeom>
        </p:spPr>
      </p:pic>
      <p:sp>
        <p:nvSpPr>
          <p:cNvPr id="13" name="object 13">
            <a:extLst>
              <a:ext uri="{FF2B5EF4-FFF2-40B4-BE49-F238E27FC236}">
                <a16:creationId xmlns:a16="http://schemas.microsoft.com/office/drawing/2014/main" id="{0474FD3E-08E1-86A6-7D51-AA8D27377FB9}"/>
              </a:ext>
            </a:extLst>
          </p:cNvPr>
          <p:cNvSpPr txBox="1"/>
          <p:nvPr/>
        </p:nvSpPr>
        <p:spPr>
          <a:xfrm>
            <a:off x="495261" y="4411163"/>
            <a:ext cx="777996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 panose="020F0502020204030204" pitchFamily="34" charset="0"/>
                <a:cs typeface="Calibri" panose="020F0502020204030204" pitchFamily="34" charset="0"/>
              </a:rPr>
              <a:t>Todas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las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imágenes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stock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fueron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obtenidas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desde</a:t>
            </a:r>
            <a:r>
              <a:rPr sz="1400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spc="-5" dirty="0">
                <a:solidFill>
                  <a:srgbClr val="0096A6"/>
                </a:solidFill>
                <a:uFill>
                  <a:solidFill>
                    <a:srgbClr val="0096A6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https://www.istockphoto.com/</a:t>
            </a:r>
            <a:r>
              <a:rPr sz="1400" spc="20" dirty="0">
                <a:solidFill>
                  <a:srgbClr val="0096A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con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autor Chris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Gorgio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6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4271C22-9A25-67D5-8A6D-A18E5C99C3EB}"/>
              </a:ext>
            </a:extLst>
          </p:cNvPr>
          <p:cNvSpPr txBox="1"/>
          <p:nvPr/>
        </p:nvSpPr>
        <p:spPr>
          <a:xfrm>
            <a:off x="581977" y="1312346"/>
            <a:ext cx="7980045" cy="339451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2: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92710">
              <a:lnSpc>
                <a:spcPct val="100000"/>
              </a:lnSpc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Como se sabe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hay 9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formas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hacer escalera, 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 probabilidad de cada escalera es igual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 la de cada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una de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las cartas multiplicadas entre si, entonces podemos hallar la probabilidad de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hallar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las 9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escaleras 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lo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seria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igual a la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probabilidad de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hallar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cualquier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escalera.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29685">
              <a:lnSpc>
                <a:spcPts val="1910"/>
              </a:lnSpc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9(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53815">
              <a:lnSpc>
                <a:spcPct val="100000"/>
              </a:lnSpc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9(</a:t>
            </a:r>
            <a:r>
              <a:rPr sz="16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sz="16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3: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" marR="5080" indent="-50800">
              <a:lnSpc>
                <a:spcPct val="100000"/>
              </a:lnSpc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Ahora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tenemos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posibles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armar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escalera,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posibles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sz="1600" spc="-3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cartas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obtenido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previamente,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decir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probabilidad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 sacar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escalera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de: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4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21073" y="173852"/>
            <a:ext cx="5268444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Probabilidad 425-81 | </a:t>
            </a:r>
            <a:r>
              <a:rPr lang="es" dirty="0"/>
              <a:t>Probabilidad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021072" y="359655"/>
            <a:ext cx="5268443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Fecha de presentación: 9 de marzo del 2023  Subtema a tratar: Eventos</a:t>
            </a:r>
          </a:p>
        </p:txBody>
      </p:sp>
      <p:sp>
        <p:nvSpPr>
          <p:cNvPr id="2" name="Google Shape;41;p5">
            <a:extLst>
              <a:ext uri="{FF2B5EF4-FFF2-40B4-BE49-F238E27FC236}">
                <a16:creationId xmlns:a16="http://schemas.microsoft.com/office/drawing/2014/main" id="{BF6D595E-1980-5501-C819-D20A71AA9791}"/>
              </a:ext>
            </a:extLst>
          </p:cNvPr>
          <p:cNvSpPr txBox="1">
            <a:spLocks/>
          </p:cNvSpPr>
          <p:nvPr/>
        </p:nvSpPr>
        <p:spPr>
          <a:xfrm>
            <a:off x="3006781" y="682856"/>
            <a:ext cx="5268443" cy="33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 err="1"/>
              <a:t>Santiago_Baron_Zuleta</a:t>
            </a:r>
            <a:r>
              <a:rPr lang="es-CO" dirty="0"/>
              <a:t>_(20212020052)(20201020111)_5.29_D_&amp;_2008_MENDENHALL_ET_AL </a:t>
            </a:r>
          </a:p>
          <a:p>
            <a:pPr algn="l"/>
            <a:r>
              <a:rPr lang="es-CO" dirty="0"/>
              <a:t>correo institucional: sbaronz@udistrital.edu.co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780CC0C-1A14-F09E-7550-B97CA0930C59}"/>
              </a:ext>
            </a:extLst>
          </p:cNvPr>
          <p:cNvSpPr txBox="1"/>
          <p:nvPr/>
        </p:nvSpPr>
        <p:spPr>
          <a:xfrm>
            <a:off x="759142" y="1457876"/>
            <a:ext cx="7625715" cy="3685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 panose="020F0502020204030204" pitchFamily="34" charset="0"/>
                <a:cs typeface="Calibri" panose="020F0502020204030204" pitchFamily="34" charset="0"/>
              </a:rPr>
              <a:t>5°</a:t>
            </a:r>
            <a:r>
              <a:rPr sz="1400" b="1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Resultado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3535">
              <a:lnSpc>
                <a:spcPct val="100000"/>
              </a:lnSpc>
              <a:buAutoNum type="alphaLcParenR"/>
              <a:tabLst>
                <a:tab pos="355600" algn="l"/>
                <a:tab pos="356235" algn="l"/>
              </a:tabLst>
            </a:pP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</a:t>
            </a:r>
            <a:r>
              <a:rPr sz="14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 1 as, 1 dos,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tres, 1 cuatro y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cinco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0.00039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 igual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0.039%, y en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efecto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sacar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as,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dos,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tres,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cuatro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y 1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cinco  es una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forma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de obtener una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escalera.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3535">
              <a:lnSpc>
                <a:spcPts val="1670"/>
              </a:lnSpc>
              <a:buAutoNum type="alphaLcParenR"/>
              <a:tabLst>
                <a:tab pos="355600" algn="l"/>
                <a:tab pos="356235" algn="l"/>
              </a:tabLst>
            </a:pP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sacar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cualquier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escalera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es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0.00354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lo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que es igual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a 0.354%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s-CO" b="1" dirty="0">
                <a:latin typeface="Calibri" panose="020F0502020204030204" pitchFamily="34" charset="0"/>
                <a:cs typeface="Calibri" panose="020F0502020204030204" pitchFamily="34" charset="0"/>
              </a:rPr>
              <a:t>° </a:t>
            </a:r>
            <a:r>
              <a:rPr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Bibiliografia</a:t>
            </a:r>
            <a:r>
              <a:rPr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43510">
              <a:lnSpc>
                <a:spcPct val="100000"/>
              </a:lnSpc>
            </a:pPr>
            <a:r>
              <a:rPr sz="1400" spc="-25" dirty="0">
                <a:latin typeface="Calibri" panose="020F0502020204030204" pitchFamily="34" charset="0"/>
                <a:cs typeface="Calibri" panose="020F0502020204030204" pitchFamily="34" charset="0"/>
              </a:rPr>
              <a:t>Wackerly. 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D,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Mendenhall. </a:t>
            </a:r>
            <a:r>
              <a:rPr sz="1400" spc="-65" dirty="0">
                <a:latin typeface="Calibri" panose="020F0502020204030204" pitchFamily="34" charset="0"/>
                <a:cs typeface="Calibri" panose="020F0502020204030204" pitchFamily="34" charset="0"/>
              </a:rPr>
              <a:t>W,</a:t>
            </a:r>
            <a:r>
              <a:rPr sz="140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5" dirty="0">
                <a:latin typeface="Calibri" panose="020F0502020204030204" pitchFamily="34" charset="0"/>
                <a:cs typeface="Calibri" panose="020F0502020204030204" pitchFamily="34" charset="0"/>
              </a:rPr>
              <a:t>Scheaffer.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(2008). Estadística matemática con aplicaciones. (7ma ed.). </a:t>
            </a:r>
            <a:r>
              <a:rPr sz="1400" spc="-3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Cengage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Learning.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43510"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43510">
              <a:lnSpc>
                <a:spcPct val="100000"/>
              </a:lnSpc>
            </a:pP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8° Applet:</a:t>
            </a:r>
          </a:p>
          <a:p>
            <a:pPr marL="12700" marR="143510">
              <a:lnSpc>
                <a:spcPct val="100000"/>
              </a:lnSpc>
            </a:pP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Variables parametrizadas: 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Numero de cartas en el mazo y numero de cartas deseadas para formar escalera.</a:t>
            </a:r>
          </a:p>
          <a:p>
            <a:pPr marL="12700" marR="143510">
              <a:lnSpc>
                <a:spcPct val="100000"/>
              </a:lnSpc>
            </a:pP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Lenguajes de Programación: 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HTML, CSS y JavaScript, </a:t>
            </a:r>
            <a:r>
              <a:rPr lang="es-MX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ReactJS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700" marR="143510">
              <a:lnSpc>
                <a:spcPct val="100000"/>
              </a:lnSpc>
            </a:pP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Librería: </a:t>
            </a:r>
            <a:r>
              <a:rPr lang="es-MX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React-chartsjs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, utilizada para la creación de las gráficas.</a:t>
            </a:r>
          </a:p>
          <a:p>
            <a:pPr marL="12700" marR="143510">
              <a:lnSpc>
                <a:spcPct val="100000"/>
              </a:lnSpc>
            </a:pP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Enlace al applet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https://probabilidad.santiagobaron.com/</a:t>
            </a:r>
            <a:endParaRPr lang="es-MX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43510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9605399"/>
      </p:ext>
    </p:extLst>
  </p:cSld>
  <p:clrMapOvr>
    <a:masterClrMapping/>
  </p:clrMapOvr>
</p:sld>
</file>

<file path=ppt/theme/theme1.xml><?xml version="1.0" encoding="utf-8"?>
<a:theme xmlns:a="http://schemas.openxmlformats.org/drawingml/2006/main" name="UD Cl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bd4b2b-7502-4871-ac31-8a669464ba77">
      <Terms xmlns="http://schemas.microsoft.com/office/infopath/2007/PartnerControls"/>
    </lcf76f155ced4ddcb4097134ff3c332f>
    <TaxCatchAll xmlns="bba6e0d8-8986-46a8-840a-25cbd90f1e2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D87BC49A8D414BAC6142E4534BA87F" ma:contentTypeVersion="12" ma:contentTypeDescription="Crear nuevo documento." ma:contentTypeScope="" ma:versionID="e4d0e9da194c36d9ee7896d73bf7d970">
  <xsd:schema xmlns:xsd="http://www.w3.org/2001/XMLSchema" xmlns:xs="http://www.w3.org/2001/XMLSchema" xmlns:p="http://schemas.microsoft.com/office/2006/metadata/properties" xmlns:ns2="10bd4b2b-7502-4871-ac31-8a669464ba77" xmlns:ns3="bba6e0d8-8986-46a8-840a-25cbd90f1e26" targetNamespace="http://schemas.microsoft.com/office/2006/metadata/properties" ma:root="true" ma:fieldsID="732aae8219a46d32fd6c9843f212fbc8" ns2:_="" ns3:_="">
    <xsd:import namespace="10bd4b2b-7502-4871-ac31-8a669464ba77"/>
    <xsd:import namespace="bba6e0d8-8986-46a8-840a-25cbd90f1e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d4b2b-7502-4871-ac31-8a669464ba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18e90610-0864-4e8d-b551-8166776cb7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6e0d8-8986-46a8-840a-25cbd90f1e2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948d2fd-e09a-41bf-aea5-55e34af28152}" ma:internalName="TaxCatchAll" ma:showField="CatchAllData" ma:web="bba6e0d8-8986-46a8-840a-25cbd90f1e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BE712A-027A-4946-9AAE-0271A6D13234}">
  <ds:schemaRefs>
    <ds:schemaRef ds:uri="http://schemas.microsoft.com/office/2006/metadata/properties"/>
    <ds:schemaRef ds:uri="http://schemas.microsoft.com/office/infopath/2007/PartnerControls"/>
    <ds:schemaRef ds:uri="10bd4b2b-7502-4871-ac31-8a669464ba77"/>
    <ds:schemaRef ds:uri="bba6e0d8-8986-46a8-840a-25cbd90f1e26"/>
  </ds:schemaRefs>
</ds:datastoreItem>
</file>

<file path=customXml/itemProps2.xml><?xml version="1.0" encoding="utf-8"?>
<ds:datastoreItem xmlns:ds="http://schemas.openxmlformats.org/officeDocument/2006/customXml" ds:itemID="{3DF88EB8-687C-4017-80B8-69038DCEA9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209FDF-7CF3-416E-9055-00683ACC8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bd4b2b-7502-4871-ac31-8a669464ba77"/>
    <ds:schemaRef ds:uri="bba6e0d8-8986-46a8-840a-25cbd90f1e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1240</Words>
  <Application>Microsoft Office PowerPoint</Application>
  <PresentationFormat>Presentación en pantalla (16:9)</PresentationFormat>
  <Paragraphs>110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UD Claro</vt:lpstr>
      <vt:lpstr>Probabilidad 425-81 | Probabilidad</vt:lpstr>
      <vt:lpstr>Probabilidad 425-81 | Probabilidad</vt:lpstr>
      <vt:lpstr>Probabilidad 425-81 | Probabilidad</vt:lpstr>
      <vt:lpstr>Probabilidad 425-81 | Probabilidad</vt:lpstr>
      <vt:lpstr>Probabilidad 425-81 | Probabilidad</vt:lpstr>
      <vt:lpstr>Probabilidad 425-81 | Probabilidad</vt:lpstr>
      <vt:lpstr>Probabilidad 425-81 | Probabilidad</vt:lpstr>
      <vt:lpstr>Probabilidad 425-81 | Probabilidad</vt:lpstr>
      <vt:lpstr>Probabilidad 425-81 | Probabilidad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 425-81 | Título del tema</dc:title>
  <dc:creator>Fernando Leon</dc:creator>
  <cp:lastModifiedBy>Santiago Baron Zuleta</cp:lastModifiedBy>
  <cp:revision>34</cp:revision>
  <dcterms:modified xsi:type="dcterms:W3CDTF">2023-03-09T03:59:50Z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0x010100C0D87BC49A8D414BAC6142E4534BA87F</vt:lpwstr>
  </property>
</Properties>
</file>