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925" r:id="rId2"/>
    <p:sldId id="923" r:id="rId3"/>
    <p:sldId id="927" r:id="rId4"/>
    <p:sldId id="929" r:id="rId5"/>
    <p:sldId id="332" r:id="rId6"/>
    <p:sldId id="928" r:id="rId7"/>
    <p:sldId id="334" r:id="rId8"/>
    <p:sldId id="335" r:id="rId9"/>
    <p:sldId id="930" r:id="rId10"/>
    <p:sldId id="933" r:id="rId11"/>
    <p:sldId id="934" r:id="rId12"/>
    <p:sldId id="935" r:id="rId13"/>
    <p:sldId id="931" r:id="rId14"/>
    <p:sldId id="936" r:id="rId15"/>
    <p:sldId id="932" r:id="rId16"/>
    <p:sldId id="937" r:id="rId17"/>
    <p:sldId id="940" r:id="rId18"/>
    <p:sldId id="939" r:id="rId19"/>
    <p:sldId id="938" r:id="rId20"/>
    <p:sldId id="949" r:id="rId21"/>
    <p:sldId id="950" r:id="rId22"/>
    <p:sldId id="952" r:id="rId23"/>
    <p:sldId id="953" r:id="rId24"/>
    <p:sldId id="954" r:id="rId25"/>
    <p:sldId id="941" r:id="rId26"/>
    <p:sldId id="951" r:id="rId27"/>
    <p:sldId id="942" r:id="rId28"/>
    <p:sldId id="943" r:id="rId29"/>
    <p:sldId id="946" r:id="rId30"/>
    <p:sldId id="947" r:id="rId31"/>
    <p:sldId id="94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rcera_parte" id="{BA814129-C43D-4CAE-8820-25BD7FDF0275}">
          <p14:sldIdLst>
            <p14:sldId id="925"/>
            <p14:sldId id="923"/>
            <p14:sldId id="927"/>
            <p14:sldId id="929"/>
            <p14:sldId id="332"/>
            <p14:sldId id="928"/>
            <p14:sldId id="334"/>
            <p14:sldId id="335"/>
          </p14:sldIdLst>
        </p14:section>
        <p14:section name="GLM" id="{1C7D94BA-1906-4CAA-B48A-033D16DA1F73}">
          <p14:sldIdLst>
            <p14:sldId id="930"/>
            <p14:sldId id="933"/>
            <p14:sldId id="934"/>
            <p14:sldId id="935"/>
            <p14:sldId id="931"/>
            <p14:sldId id="936"/>
            <p14:sldId id="932"/>
            <p14:sldId id="937"/>
            <p14:sldId id="940"/>
            <p14:sldId id="939"/>
            <p14:sldId id="938"/>
            <p14:sldId id="949"/>
            <p14:sldId id="950"/>
            <p14:sldId id="952"/>
            <p14:sldId id="953"/>
            <p14:sldId id="954"/>
            <p14:sldId id="941"/>
            <p14:sldId id="951"/>
            <p14:sldId id="942"/>
            <p14:sldId id="943"/>
            <p14:sldId id="946"/>
            <p14:sldId id="947"/>
            <p14:sldId id="9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A020F0"/>
    <a:srgbClr val="FF00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50" autoAdjust="0"/>
    <p:restoredTop sz="93996" autoAdjust="0"/>
  </p:normalViewPr>
  <p:slideViewPr>
    <p:cSldViewPr snapToGrid="0">
      <p:cViewPr>
        <p:scale>
          <a:sx n="96" d="100"/>
          <a:sy n="96" d="100"/>
        </p:scale>
        <p:origin x="704" y="-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3E094558-9642-4798-A9B8-BAE52C8AE0EB}"/>
    <pc:docChg chg="delSld delSection modSection">
      <pc:chgData name="Castiello de Obeso, Santiago" userId="b4fc0b8e-1f0e-417a-8aad-015961d2398a" providerId="ADAL" clId="{3E094558-9642-4798-A9B8-BAE52C8AE0EB}" dt="2025-06-11T14:30:41.869" v="3" actId="17851"/>
      <pc:docMkLst>
        <pc:docMk/>
      </pc:docMkLst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635511020" sldId="480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779527244" sldId="565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4045146419" sldId="68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405942195" sldId="682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554088620" sldId="754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59569977" sldId="790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331874728" sldId="795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913002302" sldId="81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3569933277" sldId="83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345485340" sldId="885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720401681" sldId="893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684279211" sldId="916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80077621" sldId="917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894969324" sldId="918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876118058" sldId="919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521052617" sldId="920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421009532" sldId="92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3026933271" sldId="9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E0360-EE77-4603-BD83-B6E308B4255C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B920C-4C1E-4B7A-9BBE-A3C92495E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4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6648-C9A5-1287-59DA-CCF8BBE43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F8648-3AE2-42FC-1FAF-54C60A33F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D452-AE2C-587C-9AA7-80913FC7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3256-A176-4E8A-BC36-7C03370D5D24}" type="datetime1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DC68-8C33-0D2F-D9BB-5E376B27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DCF4-9188-F61E-584F-0CB77020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5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E66F-7FE0-268F-8347-C074872E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30376-9316-1455-07E7-8CAD17CEA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0B97-34E8-9B89-4F52-1AFDE2B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C24C-68C4-4BBF-9274-D95F7253B67E}" type="datetime1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3E34-212D-E6FB-5990-9BAC2CD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9C11-49FC-DCFF-7868-B65F4AFE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5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7B5B7-F7AB-F529-C1F2-272C9E50A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0F4C9-C1A4-95E4-2B26-2FD3AE4AC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D08B-59BC-CBE4-82F4-67AD1D28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45D5-9FDE-425E-A1A1-54CD9BCE6E09}" type="datetime1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BB35-436F-0098-B5D1-04953133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699-17A8-DCC0-F6B0-678BB393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0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152F-ACAE-4D23-91BF-2C34C9F6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8B94-86FD-A871-76EC-EB5ED917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19F2-92D0-17AF-8CD5-6EFCBFCA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C87-CB2A-4A43-895C-ADD7C09AFD24}" type="datetime1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8951D-FD73-6608-BCFE-F34CE7DF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8E08-1516-F4A5-169B-425C1E91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8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71F0-BA63-1669-2B26-898F91B6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38F18-DFE9-31C3-54C5-0AA3D1EE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D1A4-4324-3609-9639-0CCF45FF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E3F-441B-47EF-8EDF-4F629B14B556}" type="datetime1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F22C-9F79-51C2-7419-AC1C4AAF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9DF92-2A23-9DC7-C4C4-84C4E500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2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E046-D8A5-585D-D50D-4923A3B3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C91E-C4DB-33AF-4039-2C83AB198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1A2A4-CFB8-67C2-B0C7-CF31EB414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4E470-EFCE-8D93-75EF-35CB526C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27F4-A8F1-4095-B17C-0FDD4E4834B5}" type="datetime1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4ABC3-4E7C-607D-972E-5414D687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891A-C52F-3AAA-916F-84C994C1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5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6B1B-46E9-962E-5E59-54457191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EDC7-CC74-4080-D70B-1C842334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30396-E92F-B978-E693-D3F886A64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A8581-BF7E-97B2-ADA0-815C8B466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D1F7E-9CE9-0E87-C55B-21B65707F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175DB-CC7A-0FA3-CDCE-89D9B7DE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55EE-6BF7-4B53-802F-D175E49646CF}" type="datetime1">
              <a:rPr lang="en-GB" smtClean="0"/>
              <a:t>11/06/2025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EFF33-3CF0-E685-8A01-0C891948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F365C-6BEC-747E-8DF9-D213807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5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26CB-97A5-1C7E-6B19-B5C22542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F3EED-AF58-7408-C704-62AD73CE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EFB8-EE02-435B-9CF1-1D53B08DC122}" type="datetime1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4D606-50EA-5264-62FD-0489AFDF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E83E7-4E4A-A606-8C43-0358EBA8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91DD0-1A0D-0F70-40E9-61E234DB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F6A-F948-4DC8-A710-E3C0183F531B}" type="datetime1">
              <a:rPr lang="en-GB" smtClean="0"/>
              <a:t>11/06/2025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8331F-FAE7-2421-A126-24D0748E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5A9F-5C06-8464-0474-6DCBC8E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0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85D3-258B-E76C-3406-000CF494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4185-66C5-0100-2032-1D8860A3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7DF68-2DC5-D713-85E6-0F69C209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008E-53A3-61FD-EE3B-698A886D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D767-A3EE-4960-BC6F-9724805AE439}" type="datetime1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6F642-F277-DFDE-17FA-203CF8D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0439E-8D28-27F2-E951-CC84AE50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5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A692-2D6A-4645-9979-7B2BB0ED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8D7B2-959B-0AE1-5910-E9745EEF0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C3E5F-68E9-EDA2-2FD3-3A4E5CC5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A58A1-D665-1992-8204-A69A5945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0A3F-4432-4646-BCBF-510DC366486F}" type="datetime1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2CA0B-46A7-3F13-3ED2-A286405C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9B39-A692-01C9-F33F-8D8E3D55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94DA0-0F98-A221-7B4A-35C58DFB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941-0763-19AF-0FAE-7A7B3233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F16B-1055-1CBE-1BEF-B7F74961D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FD3FE-A0EA-41B0-8B29-595A08EDC4A4}" type="datetime1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C0B4-D72A-D64B-F974-15B95DED5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4B26-8F15-69D8-B279-822FFB7FE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7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570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620EC-081E-07FD-A2B4-D252224D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AFAB52-CD16-CC85-AED6-0826C1C76756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E480D-F50D-941D-7BA6-4EACE22A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9519-A9D0-4BC9-8416-3108BA6FFD4C}" type="slidenum">
              <a:rPr lang="en-GB" smtClean="0"/>
              <a:t>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4E7AD-C60A-D69B-1D4F-E8B941DE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INPRFM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3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BE32B-DD69-A5A7-9572-5E99AB5A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BB1BBDA-BC98-B6F6-C0B0-19E721DB05B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F7E4EC-D4DF-26D4-22A2-945A92901F34}"/>
                  </a:ext>
                </a:extLst>
              </p:cNvPr>
              <p:cNvSpPr txBox="1"/>
              <p:nvPr/>
            </p:nvSpPr>
            <p:spPr>
              <a:xfrm>
                <a:off x="1788662" y="4053029"/>
                <a:ext cx="86146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F7E4EC-D4DF-26D4-22A2-945A92901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053029"/>
                <a:ext cx="8614675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8F9CF-4723-9DA1-FA92-24E373C99872}"/>
                  </a:ext>
                </a:extLst>
              </p:cNvPr>
              <p:cNvSpPr/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8F9CF-4723-9DA1-FA92-24E373C99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E5081-7930-259C-E623-732BF9DDBD55}"/>
                  </a:ext>
                </a:extLst>
              </p:cNvPr>
              <p:cNvSpPr/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E5081-7930-259C-E623-732BF9DDB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F9AE9D-3D61-27DC-9AE6-661AAC6D025D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325852" y="272299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6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D762E-9D14-564C-EA2D-075AF0777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253D6-61DD-A584-209D-B98C4BD2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10" y="0"/>
            <a:ext cx="9491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3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46019-129C-27C7-6BF3-4251B4D1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E0E0D-4135-FDE3-3455-A56B10A8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89" y="0"/>
            <a:ext cx="9431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A6983-AF4B-2A7E-8837-3CDE1458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8F21FA5-5954-72C1-BAE6-7DA4AF8B7D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037D2-B38B-FF2F-525E-8972F862473C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037D2-B38B-FF2F-525E-8972F862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181AE04-F89F-4D23-5C81-BF28EAE316AD}"/>
                  </a:ext>
                </a:extLst>
              </p:cNvPr>
              <p:cNvSpPr/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181AE04-F89F-4D23-5C81-BF28EAE31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184706-C487-7632-7444-3BA067CA7CAF}"/>
                  </a:ext>
                </a:extLst>
              </p:cNvPr>
              <p:cNvSpPr/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184706-C487-7632-7444-3BA067CA7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5FC4D1-B625-06D8-100D-DB2312F8C1A2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4964001" y="1716094"/>
            <a:ext cx="2183041" cy="957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F493F89-751B-515C-1DB2-F1BA995C48E9}"/>
                  </a:ext>
                </a:extLst>
              </p:cNvPr>
              <p:cNvSpPr/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F493F89-751B-515C-1DB2-F1BA995C4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A92EE-496E-8206-5619-150E7AEF03B2}"/>
              </a:ext>
            </a:extLst>
          </p:cNvPr>
          <p:cNvCxnSpPr>
            <a:cxnSpLocks/>
            <a:stCxn id="2" idx="6"/>
            <a:endCxn id="10" idx="3"/>
          </p:cNvCxnSpPr>
          <p:nvPr/>
        </p:nvCxnSpPr>
        <p:spPr>
          <a:xfrm flipV="1">
            <a:off x="4836868" y="3613758"/>
            <a:ext cx="2310174" cy="88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A62B762-164D-D452-5876-73BA750AC2BE}"/>
                  </a:ext>
                </a:extLst>
              </p:cNvPr>
              <p:cNvSpPr/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A62B762-164D-D452-5876-73BA750AC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8815FC-35E4-4997-7123-0FAFAC2583F8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736654" y="3143519"/>
            <a:ext cx="3207732" cy="2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8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5FE4-53CD-59EF-528B-D7F949723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07E809E-AAAF-4C13-A65E-B18933AF0F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20160B-B6D5-FCE7-961C-0CEABB1FBF33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20160B-B6D5-FCE7-961C-0CEABB1F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593DDF-EF0B-ECE1-1A79-3B632898A766}"/>
                  </a:ext>
                </a:extLst>
              </p:cNvPr>
              <p:cNvSpPr/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593DDF-EF0B-ECE1-1A79-3B632898A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F9645B-48D4-1E33-C419-6AEA67377663}"/>
                  </a:ext>
                </a:extLst>
              </p:cNvPr>
              <p:cNvSpPr/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F9645B-48D4-1E33-C419-6AEA67377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4E060-E0A5-BF5B-0EE2-2739C45D03F2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4964001" y="1716094"/>
            <a:ext cx="2183041" cy="957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56F390-0E8D-4E16-D69A-B0FDCB1E6AAA}"/>
                  </a:ext>
                </a:extLst>
              </p:cNvPr>
              <p:cNvSpPr/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56F390-0E8D-4E16-D69A-B0FDCB1E6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45E0B6-D773-BDA8-6415-F474C51BA301}"/>
              </a:ext>
            </a:extLst>
          </p:cNvPr>
          <p:cNvCxnSpPr>
            <a:cxnSpLocks/>
            <a:stCxn id="2" idx="6"/>
            <a:endCxn id="10" idx="3"/>
          </p:cNvCxnSpPr>
          <p:nvPr/>
        </p:nvCxnSpPr>
        <p:spPr>
          <a:xfrm flipV="1">
            <a:off x="4836868" y="3613758"/>
            <a:ext cx="2310174" cy="88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992F001-6539-548C-DE63-CC8B4397BDED}"/>
                  </a:ext>
                </a:extLst>
              </p:cNvPr>
              <p:cNvSpPr/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992F001-6539-548C-DE63-CC8B4397B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176765-59E0-9123-A164-A4511A4A08F1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736654" y="3143519"/>
            <a:ext cx="3207732" cy="2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4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3F933-F4EA-ECD8-46CD-57D9D321B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A9DA5DA-82E4-BA90-2467-473A3B7F4B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77C86F-7F23-F19C-CD0E-889EF00F64E6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77C86F-7F23-F19C-CD0E-889EF00F6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A21A85-F239-4A6E-FF66-B82F398A10BD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A21A85-F239-4A6E-FF66-B82F398A1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17F02A7-B969-2255-E875-D347B98BAF23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17F02A7-B969-2255-E875-D347B98BA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52C2C0-7046-F81D-DD8B-A1B96449D3D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E359DB-F999-D24C-EC9E-4AE2D1CACC90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E359DB-F999-D24C-EC9E-4AE2D1CAC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583115-AB84-1211-9D5A-8EC11CDEDDF3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18262" y="2476633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1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914A4-0601-2880-E836-7E6F2116A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829E751-0C3F-9C98-2AAB-D8B23714BA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B650D-12BD-5CEF-78CD-728C0D2BB8CC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B650D-12BD-5CEF-78CD-728C0D2B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5CE038-8DE8-6BDA-7D34-A48A12D9E56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EC0669-DC36-356A-7C51-DD8E7F85A2C1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18262" y="2476633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4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DB2AC-2803-E3EB-52DF-499C17E7E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34645-1871-8C2D-EE2F-B2A8F81BC5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and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F438-0309-26D3-2E01-030BECCD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1080259"/>
            <a:ext cx="4320000" cy="4479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16852-01DA-AD95-C4D4-1F0E41F9F8C1}"/>
                  </a:ext>
                </a:extLst>
              </p:cNvPr>
              <p:cNvSpPr txBox="1"/>
              <p:nvPr/>
            </p:nvSpPr>
            <p:spPr>
              <a:xfrm>
                <a:off x="1788662" y="5808514"/>
                <a:ext cx="861467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𝐶h𝑎𝑡𝑏𝑜𝑡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𝑎𝑛𝑥𝑖𝑜𝑢𝑠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16852-01DA-AD95-C4D4-1F0E41F9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808514"/>
                <a:ext cx="861467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0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29E5E-AB99-8AF9-DC89-70AB2B6B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0D1AAB-1FE9-3578-1219-31FC05BD7B48}"/>
                  </a:ext>
                </a:extLst>
              </p:cNvPr>
              <p:cNvSpPr txBox="1"/>
              <p:nvPr/>
            </p:nvSpPr>
            <p:spPr>
              <a:xfrm>
                <a:off x="9100196" y="2043490"/>
                <a:ext cx="3019311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Anxious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=.61+(−.82)∗1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=.61−.82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=−.21</m:t>
                      </m:r>
                    </m:oMath>
                  </m:oMathPara>
                </a14:m>
                <a:endParaRPr lang="en-GB" sz="1800" b="0" dirty="0"/>
              </a:p>
              <a:p>
                <a:endParaRPr lang="en-GB" dirty="0"/>
              </a:p>
              <a:p>
                <a:r>
                  <a:rPr lang="en-GB" dirty="0"/>
                  <a:t>Non-Anxious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800" b="0" dirty="0"/>
              </a:p>
              <a:p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=.61−.82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∗0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=.61</m:t>
                      </m:r>
                    </m:oMath>
                  </m:oMathPara>
                </a14:m>
                <a:endParaRPr lang="en-GB" sz="1800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0D1AAB-1FE9-3578-1219-31FC05BD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196" y="2043490"/>
                <a:ext cx="3019311" cy="3416320"/>
              </a:xfrm>
              <a:prstGeom prst="rect">
                <a:avLst/>
              </a:prstGeom>
              <a:blipFill>
                <a:blip r:embed="rId2"/>
                <a:stretch>
                  <a:fillRect l="-1818" t="-7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ítulo 1">
            <a:extLst>
              <a:ext uri="{FF2B5EF4-FFF2-40B4-BE49-F238E27FC236}">
                <a16:creationId xmlns:a16="http://schemas.microsoft.com/office/drawing/2014/main" id="{2DBDE7D9-B7D6-6E3F-8CBB-8F947D466F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and mean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52189-1C1C-6D66-68C9-0584C011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000" y="1080259"/>
            <a:ext cx="4320000" cy="4479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3C5CD-DB35-1835-5C30-977ECF59B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251" y="5777741"/>
            <a:ext cx="4629498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04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F2733-81B6-A95E-8080-EE88E8AC3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67FFEF-D8CC-DBC2-A11B-F07DD869257A}"/>
                  </a:ext>
                </a:extLst>
              </p:cNvPr>
              <p:cNvSpPr txBox="1"/>
              <p:nvPr/>
            </p:nvSpPr>
            <p:spPr>
              <a:xfrm>
                <a:off x="4948517" y="5998918"/>
                <a:ext cx="2411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aff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67FFEF-D8CC-DBC2-A11B-F07DD8692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17" y="5998918"/>
                <a:ext cx="241192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4AF0E-7F95-8668-A9BA-AD8D91E31704}"/>
                  </a:ext>
                </a:extLst>
              </p:cNvPr>
              <p:cNvSpPr txBox="1"/>
              <p:nvPr/>
            </p:nvSpPr>
            <p:spPr>
              <a:xfrm>
                <a:off x="7785437" y="5972939"/>
                <a:ext cx="3246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aff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𝑐h𝑎𝑡𝑏𝑜𝑡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4AF0E-7F95-8668-A9BA-AD8D91E31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37" y="5972939"/>
                <a:ext cx="324604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DE08F7EB-2DC4-F148-4AB0-B3A55958D9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and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517D42-B740-58FE-8402-EB06E7DC9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00" y="840963"/>
            <a:ext cx="9360000" cy="51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9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B71DD-4229-D951-7CC1-53E456E2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765EE-A289-91EE-2B95-BF721AA5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C2A73D-A983-28C7-9155-7EBF0A87F826}"/>
                  </a:ext>
                </a:extLst>
              </p:cNvPr>
              <p:cNvSpPr txBox="1"/>
              <p:nvPr/>
            </p:nvSpPr>
            <p:spPr>
              <a:xfrm>
                <a:off x="2298917" y="1213008"/>
                <a:ext cx="7375416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</a:t>
                </a:r>
                <a:r>
                  <a:rPr lang="en-GB" sz="32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Aleatoria</a:t>
                </a:r>
                <a:r>
                  <a:rPr lang="en-GB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MX" sz="3200" b="0" dirty="0"/>
              </a:p>
              <a:p>
                <a:endParaRPr lang="en-GB" sz="3200" dirty="0"/>
              </a:p>
              <a:p>
                <a:endParaRPr lang="en-GB" sz="3200" dirty="0"/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distribuye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como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𝑑𝑖𝑠𝑟𝑖𝑏𝑢𝑐𝑖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𝑝𝑎𝑟𝑎𝑚𝑒𝑡𝑟𝑜𝑠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  <a:p>
                <a:endParaRPr lang="en-GB" sz="3200" dirty="0"/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Qué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conocen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C2A73D-A983-28C7-9155-7EBF0A87F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17" y="1213008"/>
                <a:ext cx="7375416" cy="4431983"/>
              </a:xfrm>
              <a:prstGeom prst="rect">
                <a:avLst/>
              </a:prstGeom>
              <a:blipFill>
                <a:blip r:embed="rId2"/>
                <a:stretch>
                  <a:fillRect l="-3306" t="-3026" b="-4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25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E1BF7-C7D7-67C4-3BD8-460291A0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08D65998-B319-42D6-F076-B2AA2B81C6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Moderation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2AA008-36B2-A21F-5063-EACD493DAABB}"/>
              </a:ext>
            </a:extLst>
          </p:cNvPr>
          <p:cNvSpPr/>
          <p:nvPr/>
        </p:nvSpPr>
        <p:spPr>
          <a:xfrm>
            <a:off x="3444080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999DC6-91FE-6134-D6EE-E05D7F564AC1}"/>
              </a:ext>
            </a:extLst>
          </p:cNvPr>
          <p:cNvSpPr/>
          <p:nvPr/>
        </p:nvSpPr>
        <p:spPr>
          <a:xfrm>
            <a:off x="7048704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affiliation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AF74FB-D3FC-D6E3-A404-134B4F4D6566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4827905" y="3975810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BA05FF0-C9BB-5A3B-F2BF-03E0892AB054}"/>
              </a:ext>
            </a:extLst>
          </p:cNvPr>
          <p:cNvSpPr/>
          <p:nvPr/>
        </p:nvSpPr>
        <p:spPr>
          <a:xfrm>
            <a:off x="5246392" y="1523114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anxiety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2B65F3-8BE8-DFEC-FAB0-1BCC679DE66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938305" y="2853150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174922-FDE4-8C1D-046D-4C469098EAED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174922-FDE4-8C1D-046D-4C469098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20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A2D18-979C-712E-B903-E0166D415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2386A55-BE02-4A94-AF40-226CAA12C6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D941C-6F69-DA4E-BDDB-921904E5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8" y="684859"/>
            <a:ext cx="4735884" cy="57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6A8862-890D-4782-F2CD-5C25196CA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91" y="922256"/>
            <a:ext cx="4680000" cy="18877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85E85-24FB-2AFB-3D74-E2CFB2F98215}"/>
                  </a:ext>
                </a:extLst>
              </p:cNvPr>
              <p:cNvSpPr txBox="1"/>
              <p:nvPr/>
            </p:nvSpPr>
            <p:spPr>
              <a:xfrm>
                <a:off x="7030503" y="3007284"/>
                <a:ext cx="3910775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  <a:p>
                <a:pPr/>
                <a:r>
                  <a:rPr lang="en-GB" sz="2800" dirty="0"/>
                  <a:t>Non-Anxious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=.61+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−.82∗0</m:t>
                          </m:r>
                        </m:e>
                      </m:d>
                    </m:oMath>
                  </m:oMathPara>
                </a14:m>
                <a:endParaRPr lang="en-GB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=.61</m:t>
                      </m:r>
                    </m:oMath>
                  </m:oMathPara>
                </a14:m>
                <a:endParaRPr lang="en-GB" sz="2800" b="0" dirty="0"/>
              </a:p>
              <a:p>
                <a:endParaRPr lang="en-GB" sz="2800" b="0" dirty="0"/>
              </a:p>
              <a:p>
                <a:r>
                  <a:rPr lang="en-GB" sz="2800" dirty="0"/>
                  <a:t>Anxious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=.61+(−.8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2∗1)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=−.21</m:t>
                      </m:r>
                    </m:oMath>
                  </m:oMathPara>
                </a14:m>
                <a:endParaRPr lang="en-GB" sz="28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85E85-24FB-2AFB-3D74-E2CFB2F98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03" y="3007284"/>
                <a:ext cx="3910775" cy="3539430"/>
              </a:xfrm>
              <a:prstGeom prst="rect">
                <a:avLst/>
              </a:prstGeom>
              <a:blipFill>
                <a:blip r:embed="rId4"/>
                <a:stretch>
                  <a:fillRect l="-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49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F4ED0-390C-2CF9-BAFC-A14A9293D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B2FB4F66-D935-9B27-B0C3-C9474EEB60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06D71-5F77-142C-7983-C581D45F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8" y="684859"/>
            <a:ext cx="4744449" cy="57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F2FAD4-3611-BF01-4965-5927D284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05" y="720471"/>
            <a:ext cx="4680000" cy="16825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BE0F8-8DC3-E7EE-8BC3-7B2E5BF6EB16}"/>
                  </a:ext>
                </a:extLst>
              </p:cNvPr>
              <p:cNvSpPr txBox="1"/>
              <p:nvPr/>
            </p:nvSpPr>
            <p:spPr>
              <a:xfrm>
                <a:off x="7198964" y="2729951"/>
                <a:ext cx="3131482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  <a:p>
                <a:pPr/>
                <a:r>
                  <a:rPr lang="en-GB" sz="2800" dirty="0" err="1"/>
                  <a:t>Promedio</a:t>
                </a:r>
                <a:r>
                  <a:rPr lang="en-GB" sz="2800" dirty="0"/>
                  <a:t> de Low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=.12+.15∗0</m:t>
                      </m:r>
                    </m:oMath>
                  </m:oMathPara>
                </a14:m>
                <a:endParaRPr lang="en-GB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:endParaRPr lang="en-GB" sz="2800" dirty="0"/>
              </a:p>
              <a:p>
                <a:r>
                  <a:rPr lang="en-GB" sz="2800" dirty="0"/>
                  <a:t>Promedio de High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=.12+.15∗1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=.12+.15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=.27</m:t>
                      </m:r>
                    </m:oMath>
                  </m:oMathPara>
                </a14:m>
                <a:endParaRPr lang="en-GB" sz="28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BE0F8-8DC3-E7EE-8BC3-7B2E5BF6E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964" y="2729951"/>
                <a:ext cx="3131482" cy="3970318"/>
              </a:xfrm>
              <a:prstGeom prst="rect">
                <a:avLst/>
              </a:prstGeom>
              <a:blipFill>
                <a:blip r:embed="rId4"/>
                <a:stretch>
                  <a:fillRect l="-4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9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6222B-5AF2-719F-561B-AB36158D6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017742A-05E8-6EBE-D9BE-611EBD344B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5B4E3-5637-C583-F5BA-77331B07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8" y="684859"/>
            <a:ext cx="4780904" cy="57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E05891-BA88-7DE0-322F-3EE6D123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77" y="1013669"/>
            <a:ext cx="4680000" cy="1849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1D9771-92EF-89D4-7161-26083BCC0BC3}"/>
                  </a:ext>
                </a:extLst>
              </p:cNvPr>
              <p:cNvSpPr txBox="1"/>
              <p:nvPr/>
            </p:nvSpPr>
            <p:spPr>
              <a:xfrm>
                <a:off x="7212216" y="4249501"/>
                <a:ext cx="31314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1D9771-92EF-89D4-7161-26083BCC0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216" y="4249501"/>
                <a:ext cx="313148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468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B720F-A060-7E43-020A-31DD6E67B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A1931BE6-E1DE-F35C-B730-67F71F8E66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5C24F-9129-B15F-7E54-D37780A3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76" y="870614"/>
            <a:ext cx="8579951" cy="4568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50E7F8-B01C-ECAC-FA1F-0D60684F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90" y="5518021"/>
            <a:ext cx="4790516" cy="12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04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912A7-E090-3FAD-B09F-F244C97DC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74CF44CC-922C-535D-D6FB-3B44021F9FF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link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7E61A4-F243-B673-A5DA-C9405916F2D7}"/>
              </a:ext>
            </a:extLst>
          </p:cNvPr>
          <p:cNvSpPr txBox="1"/>
          <p:nvPr/>
        </p:nvSpPr>
        <p:spPr>
          <a:xfrm>
            <a:off x="2288446" y="2244436"/>
            <a:ext cx="7549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GLM </a:t>
            </a:r>
            <a:r>
              <a:rPr lang="en-GB" dirty="0" err="1"/>
              <a:t>puede</a:t>
            </a:r>
            <a:r>
              <a:rPr lang="en-GB" dirty="0"/>
              <a:t> </a:t>
            </a:r>
            <a:r>
              <a:rPr lang="en-GB" dirty="0" err="1"/>
              <a:t>modelar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gran </a:t>
            </a:r>
            <a:r>
              <a:rPr lang="en-GB" dirty="0" err="1"/>
              <a:t>variedad</a:t>
            </a:r>
            <a:r>
              <a:rPr lang="en-GB" dirty="0"/>
              <a:t> de </a:t>
            </a:r>
            <a:r>
              <a:rPr lang="en-GB" dirty="0" err="1"/>
              <a:t>distribuciones</a:t>
            </a:r>
            <a:endParaRPr lang="en-GB" dirty="0"/>
          </a:p>
          <a:p>
            <a:endParaRPr lang="en-GB" dirty="0"/>
          </a:p>
          <a:p>
            <a:r>
              <a:rPr lang="en-GB" dirty="0"/>
              <a:t>La version que </a:t>
            </a:r>
            <a:r>
              <a:rPr lang="en-GB" dirty="0" err="1"/>
              <a:t>modela</a:t>
            </a:r>
            <a:r>
              <a:rPr lang="en-GB" dirty="0"/>
              <a:t> variables </a:t>
            </a:r>
            <a:r>
              <a:rPr lang="en-GB" dirty="0" err="1"/>
              <a:t>continuas</a:t>
            </a:r>
            <a:r>
              <a:rPr lang="en-GB" dirty="0"/>
              <a:t> </a:t>
            </a:r>
            <a:r>
              <a:rPr lang="en-GB" dirty="0" err="1"/>
              <a:t>utiliza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distribucion</a:t>
            </a:r>
            <a:r>
              <a:rPr lang="en-GB" dirty="0"/>
              <a:t> normal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distribucion</a:t>
            </a:r>
            <a:r>
              <a:rPr lang="en-GB" dirty="0"/>
              <a:t> de vinculo.</a:t>
            </a:r>
          </a:p>
          <a:p>
            <a:endParaRPr lang="en-GB" dirty="0"/>
          </a:p>
          <a:p>
            <a:r>
              <a:rPr lang="en-GB" dirty="0"/>
              <a:t>Las variables </a:t>
            </a:r>
            <a:r>
              <a:rPr lang="en-GB" dirty="0" err="1"/>
              <a:t>independientes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que ser </a:t>
            </a:r>
            <a:r>
              <a:rPr lang="en-GB" dirty="0" err="1"/>
              <a:t>continuas</a:t>
            </a:r>
            <a:r>
              <a:rPr lang="en-GB" dirty="0"/>
              <a:t>? </a:t>
            </a:r>
            <a:r>
              <a:rPr lang="en-GB" dirty="0" err="1"/>
              <a:t>distribuirse</a:t>
            </a:r>
            <a:r>
              <a:rPr lang="en-GB" dirty="0"/>
              <a:t> </a:t>
            </a:r>
            <a:r>
              <a:rPr lang="en-GB" dirty="0" err="1"/>
              <a:t>normalmente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Se </a:t>
            </a:r>
            <a:r>
              <a:rPr lang="en-GB" dirty="0" err="1"/>
              <a:t>pueden</a:t>
            </a:r>
            <a:r>
              <a:rPr lang="en-GB" dirty="0"/>
              <a:t> </a:t>
            </a:r>
            <a:r>
              <a:rPr lang="en-GB" dirty="0" err="1"/>
              <a:t>utilizar</a:t>
            </a:r>
            <a:r>
              <a:rPr lang="en-GB" dirty="0"/>
              <a:t> mas variables </a:t>
            </a:r>
            <a:r>
              <a:rPr lang="en-GB" dirty="0" err="1"/>
              <a:t>independientes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un </a:t>
            </a:r>
            <a:r>
              <a:rPr lang="en-GB" dirty="0" err="1"/>
              <a:t>mismo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861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C348B-8341-8F95-E844-C4CB9427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9F5C67-2D82-2909-9F1C-A43A9CE194B2}"/>
              </a:ext>
            </a:extLst>
          </p:cNvPr>
          <p:cNvSpPr txBox="1"/>
          <p:nvPr/>
        </p:nvSpPr>
        <p:spPr>
          <a:xfrm>
            <a:off x="0" y="282883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  <a:r>
              <a:rPr lang="en-GB" sz="7200" dirty="0">
                <a:solidFill>
                  <a:srgbClr val="101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GB" sz="7200" dirty="0">
                <a:solidFill>
                  <a:srgbClr val="101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E835-7D0C-E111-6F71-C5D0DB5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9519-A9D0-4BC9-8416-3108BA6FFD4C}" type="slidenum">
              <a:rPr lang="en-GB" smtClean="0"/>
              <a:t>26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268E-0434-5DF9-8A1C-179249C4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INPRFM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34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DCD4E-C5EB-0C1C-4107-8FBB165B9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C3C6C3B-D76A-CAC7-12ED-17DC91AA8D0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Moderation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66BF1-F868-0992-6EEC-7C2A5B1F55A4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66BF1-F868-0992-6EEC-7C2A5B1F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05C332-A7CD-CB0E-EC53-2456E3EA1F9C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05C332-A7CD-CB0E-EC53-2456E3EA1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1224AD-A734-92D1-D876-C2CE0277CFF7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4A81A3-2FA5-E46B-5531-0A4F69D61D9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8ACC841-114B-C9E5-032C-636A76868947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A5ABAA-C9BB-45D1-51B3-6CDC7FFDDA4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18262" y="2476633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60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88805-E41A-57A9-21C6-BB6C4B72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7606C-F8EF-6AA8-2186-09612A91EBC0}"/>
                  </a:ext>
                </a:extLst>
              </p:cNvPr>
              <p:cNvSpPr txBox="1"/>
              <p:nvPr/>
            </p:nvSpPr>
            <p:spPr>
              <a:xfrm>
                <a:off x="1788662" y="4855102"/>
                <a:ext cx="861467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GB" sz="3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7606C-F8EF-6AA8-2186-09612A91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855102"/>
                <a:ext cx="8614675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95291CC-5CEE-449A-DD8C-6592F9692B40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00E206-6C1C-846D-B818-8D3C95C53E1A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64AF5A-92A0-20AD-0CF3-1BB432E6AB7E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F49210A-B5CD-6E4A-7294-CA949463CCEB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26FC9D-418C-2196-AD6C-7D738E64D85C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6207518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55E0427-34EC-27A3-65AB-7BA058CB6C7C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63940" y="2281854"/>
            <a:ext cx="965065" cy="769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5819697E-499E-812B-65B6-F570C1B580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Mediation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58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E349-0A02-E4AD-2A53-431B0D811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83D9C6C-8ACE-A6DD-ACF8-19281CE2BFBA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B32B17-586E-9083-FB22-2DD092BAF0D3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452EC9-EE84-9CD3-5B24-3187CAD578F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D68369-196D-9BFD-4C58-ED1ECC3C47E7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D68369-196D-9BFD-4C58-ED1ECC3C4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F32B5-D811-D316-BF8E-15532B6ABFDC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6207518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EEBCC5F-88EF-1586-DBD3-0D4DB42F887B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4405206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E43B7C-61DE-E54A-8C5B-DCF20538961C}"/>
                  </a:ext>
                </a:extLst>
              </p:cNvPr>
              <p:cNvSpPr txBox="1"/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E43B7C-61DE-E54A-8C5B-DCF205389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>
            <a:extLst>
              <a:ext uri="{FF2B5EF4-FFF2-40B4-BE49-F238E27FC236}">
                <a16:creationId xmlns:a16="http://schemas.microsoft.com/office/drawing/2014/main" id="{AB6F48C8-767A-4819-65D8-A8A3ABA6CB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Confounder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0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7B879-E444-1D74-E38F-6817313E3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5AAF7-0333-33E6-C4FA-ECA4E99C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7403B-9F4C-BBA0-176A-9B4D84C6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28697E-A5BC-6521-CDB3-3C6F951F4F9D}"/>
                  </a:ext>
                </a:extLst>
              </p:cNvPr>
              <p:cNvSpPr txBox="1"/>
              <p:nvPr/>
            </p:nvSpPr>
            <p:spPr>
              <a:xfrm>
                <a:off x="2298917" y="1624965"/>
                <a:ext cx="7375416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𝐵𝑒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endParaRPr lang="es-MX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proviene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Bernoulli con parametro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por lo que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sz="3200" dirty="0"/>
                  <a:t>. </a:t>
                </a:r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”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pertenece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a”</a:t>
                </a:r>
              </a:p>
              <a:p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MX" sz="3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28697E-A5BC-6521-CDB3-3C6F951F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17" y="1624965"/>
                <a:ext cx="7375416" cy="4431983"/>
              </a:xfrm>
              <a:prstGeom prst="rect">
                <a:avLst/>
              </a:prstGeom>
              <a:blipFill>
                <a:blip r:embed="rId2"/>
                <a:stretch>
                  <a:fillRect l="-3306" r="-4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1">
            <a:extLst>
              <a:ext uri="{FF2B5EF4-FFF2-40B4-BE49-F238E27FC236}">
                <a16:creationId xmlns:a16="http://schemas.microsoft.com/office/drawing/2014/main" id="{8E6409F3-7489-E250-A620-EB75099E97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Bernoulli</a:t>
            </a:r>
          </a:p>
        </p:txBody>
      </p:sp>
    </p:spTree>
    <p:extLst>
      <p:ext uri="{BB962C8B-B14F-4D97-AF65-F5344CB8AC3E}">
        <p14:creationId xmlns:p14="http://schemas.microsoft.com/office/powerpoint/2010/main" val="2135828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21078-D351-28E4-07CE-DFA49B680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FDE5748-469F-8A62-0050-5841114F8E9E}"/>
                  </a:ext>
                </a:extLst>
              </p:cNvPr>
              <p:cNvSpPr/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593DDF-EF0B-ECE1-1A79-3B632898A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5F53A0-EC74-EB4E-3E54-F7DAA635274F}"/>
                  </a:ext>
                </a:extLst>
              </p:cNvPr>
              <p:cNvSpPr/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F9645B-48D4-1E33-C419-6AEA67377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0A88C-0FD0-70AD-9E1D-3D26EFE41823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4964001" y="1716094"/>
            <a:ext cx="2183041" cy="957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391C510-FB4D-4EA1-6D77-A84FA7651054}"/>
                  </a:ext>
                </a:extLst>
              </p:cNvPr>
              <p:cNvSpPr/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56F390-0E8D-4E16-D69A-B0FDCB1E6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036249-7CE2-569A-AEDF-6D22CE85021E}"/>
              </a:ext>
            </a:extLst>
          </p:cNvPr>
          <p:cNvCxnSpPr>
            <a:cxnSpLocks/>
            <a:stCxn id="2" idx="6"/>
            <a:endCxn id="10" idx="3"/>
          </p:cNvCxnSpPr>
          <p:nvPr/>
        </p:nvCxnSpPr>
        <p:spPr>
          <a:xfrm flipV="1">
            <a:off x="4836868" y="3613758"/>
            <a:ext cx="2310174" cy="88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E76C783-A07D-24C5-1CCD-6D0F4712AE65}"/>
                  </a:ext>
                </a:extLst>
              </p:cNvPr>
              <p:cNvSpPr/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992F001-6539-548C-DE63-CC8B4397B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5B1587-05B4-79C5-AC50-5982A3EFFE45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736654" y="3143519"/>
            <a:ext cx="3207732" cy="2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ítulo 1">
            <a:extLst>
              <a:ext uri="{FF2B5EF4-FFF2-40B4-BE49-F238E27FC236}">
                <a16:creationId xmlns:a16="http://schemas.microsoft.com/office/drawing/2014/main" id="{96A1C0A2-0082-F0B1-3A7F-FE49260806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Covariates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0D7ED6-98C1-CD62-0130-89CF34D32F5B}"/>
                  </a:ext>
                </a:extLst>
              </p:cNvPr>
              <p:cNvSpPr txBox="1"/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0D7ED6-98C1-CD62-0130-89CF34D32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04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207F1-22C2-8735-30B6-795DFCEB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E4FB50D-157F-FAEA-5EF2-76A1E24C4E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Structural Equation Modelling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C3A484-B77E-3EC0-7EB7-3E553E427BE6}"/>
                  </a:ext>
                </a:extLst>
              </p:cNvPr>
              <p:cNvSpPr/>
              <p:nvPr/>
            </p:nvSpPr>
            <p:spPr>
              <a:xfrm>
                <a:off x="214828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C3A484-B77E-3EC0-7EB7-3E553E427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81" y="2934275"/>
                <a:ext cx="1383825" cy="13300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47ABD21-679F-1CFD-CC4D-417D7332A7AB}"/>
                  </a:ext>
                </a:extLst>
              </p:cNvPr>
              <p:cNvSpPr/>
              <p:nvPr/>
            </p:nvSpPr>
            <p:spPr>
              <a:xfrm>
                <a:off x="5752905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47ABD21-679F-1CFD-CC4D-417D7332A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05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17F271-8FDD-7B18-01AA-4F15C5844B0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532106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48F1A64-EEFC-6B57-5112-978C84453A83}"/>
                  </a:ext>
                </a:extLst>
              </p:cNvPr>
              <p:cNvSpPr/>
              <p:nvPr/>
            </p:nvSpPr>
            <p:spPr>
              <a:xfrm>
                <a:off x="3950593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48F1A64-EEFC-6B57-5112-978C84453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93" y="1146597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584EED-8627-5D41-3527-D9ACB506B6D3}"/>
              </a:ext>
            </a:extLst>
          </p:cNvPr>
          <p:cNvCxnSpPr>
            <a:cxnSpLocks/>
            <a:stCxn id="11" idx="5"/>
            <a:endCxn id="7" idx="1"/>
          </p:cNvCxnSpPr>
          <p:nvPr/>
        </p:nvCxnSpPr>
        <p:spPr>
          <a:xfrm>
            <a:off x="5131762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3FF387-353B-7839-E086-11A7D3A0B487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3188184" y="2281854"/>
            <a:ext cx="965065" cy="769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24062BE-7C5E-08B7-95CD-B5DF86954A1E}"/>
                  </a:ext>
                </a:extLst>
              </p:cNvPr>
              <p:cNvSpPr/>
              <p:nvPr/>
            </p:nvSpPr>
            <p:spPr>
              <a:xfrm>
                <a:off x="919977" y="1310033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24062BE-7C5E-08B7-95CD-B5DF86954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7" y="1310033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CD1FB5-EFDF-514F-AC3F-30294D283D20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303802" y="1975051"/>
            <a:ext cx="1332617" cy="691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5E965F-B496-C8D8-FC26-304139F01798}"/>
                  </a:ext>
                </a:extLst>
              </p:cNvPr>
              <p:cNvSpPr/>
              <p:nvPr/>
            </p:nvSpPr>
            <p:spPr>
              <a:xfrm>
                <a:off x="8462960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5E965F-B496-C8D8-FC26-304139F01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960" y="2934275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89D635-BCA6-0269-D4C8-CDB9968BDBB8}"/>
              </a:ext>
            </a:extLst>
          </p:cNvPr>
          <p:cNvCxnSpPr>
            <a:cxnSpLocks/>
            <a:stCxn id="23" idx="2"/>
            <a:endCxn id="7" idx="6"/>
          </p:cNvCxnSpPr>
          <p:nvPr/>
        </p:nvCxnSpPr>
        <p:spPr>
          <a:xfrm flipH="1">
            <a:off x="7136730" y="3599293"/>
            <a:ext cx="1326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1B3CEC9-06C3-BED7-A56A-08B28388674C}"/>
                  </a:ext>
                </a:extLst>
              </p:cNvPr>
              <p:cNvSpPr/>
              <p:nvPr/>
            </p:nvSpPr>
            <p:spPr>
              <a:xfrm>
                <a:off x="8169290" y="4564222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1B3CEC9-06C3-BED7-A56A-08B283886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290" y="4564222"/>
                <a:ext cx="1383825" cy="13300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2F17F2-B4A3-FD4A-8985-BFE971C1D016}"/>
              </a:ext>
            </a:extLst>
          </p:cNvPr>
          <p:cNvCxnSpPr>
            <a:cxnSpLocks/>
            <a:stCxn id="29" idx="1"/>
            <a:endCxn id="7" idx="5"/>
          </p:cNvCxnSpPr>
          <p:nvPr/>
        </p:nvCxnSpPr>
        <p:spPr>
          <a:xfrm flipH="1" flipV="1">
            <a:off x="6934074" y="4069532"/>
            <a:ext cx="1437872" cy="689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B96DE0-214D-321D-45C0-B8AC356DAA06}"/>
                  </a:ext>
                </a:extLst>
              </p:cNvPr>
              <p:cNvSpPr/>
              <p:nvPr/>
            </p:nvSpPr>
            <p:spPr>
              <a:xfrm>
                <a:off x="10390089" y="459845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B96DE0-214D-321D-45C0-B8AC356DA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089" y="4598451"/>
                <a:ext cx="1383825" cy="13300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B0F6FD-F013-43CC-7F79-A799C80C5AC5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 flipV="1">
            <a:off x="9553115" y="5229240"/>
            <a:ext cx="836974" cy="34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14BB82-7A94-A853-4D59-97C9FA968CE7}"/>
              </a:ext>
            </a:extLst>
          </p:cNvPr>
          <p:cNvCxnSpPr>
            <a:cxnSpLocks/>
            <a:stCxn id="33" idx="1"/>
            <a:endCxn id="23" idx="5"/>
          </p:cNvCxnSpPr>
          <p:nvPr/>
        </p:nvCxnSpPr>
        <p:spPr>
          <a:xfrm flipH="1" flipV="1">
            <a:off x="9644129" y="4069532"/>
            <a:ext cx="948616" cy="723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1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551B6-DBD2-0460-9B1D-144E6D393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212A3-CB2D-F7AC-E057-CD937464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D2A86-B0C0-843D-C17D-D6B2C827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D8560-0089-926F-15E8-31ADB06CDCA4}"/>
              </a:ext>
            </a:extLst>
          </p:cNvPr>
          <p:cNvSpPr txBox="1"/>
          <p:nvPr/>
        </p:nvSpPr>
        <p:spPr>
          <a:xfrm>
            <a:off x="1843874" y="2828835"/>
            <a:ext cx="8504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R_the_basics.R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70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DISTRIBUCIONES DE PROBABILIDAD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838200" y="1465729"/>
            <a:ext cx="6008077" cy="5096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Discretas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Binomial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de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Geométrica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etc…</a:t>
            </a:r>
          </a:p>
          <a:p>
            <a:pPr algn="l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Continuas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Normal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Beta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Gama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etc…</a:t>
            </a:r>
          </a:p>
          <a:p>
            <a:pPr algn="l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3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4539D-E57C-9224-3987-747EF0955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94D88-9929-55BB-24A9-48F22F70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4918E-E458-475D-8294-F5DADF5F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B8DF-76CB-62F1-F9D4-65C0A25AF344}"/>
                  </a:ext>
                </a:extLst>
              </p:cNvPr>
              <p:cNvSpPr txBox="1"/>
              <p:nvPr/>
            </p:nvSpPr>
            <p:spPr>
              <a:xfrm>
                <a:off x="2298917" y="1455814"/>
                <a:ext cx="7375416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𝑖𝑛𝑜𝑚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endParaRPr lang="es-MX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proviene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Binomial con parametro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por lo que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3200" dirty="0"/>
                  <a:t>. </a:t>
                </a:r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MX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entonces es Bernoulli.</a:t>
                </a:r>
              </a:p>
              <a:p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s-MX" sz="3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B8DF-76CB-62F1-F9D4-65C0A25AF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17" y="1455814"/>
                <a:ext cx="7375416" cy="4431983"/>
              </a:xfrm>
              <a:prstGeom prst="rect">
                <a:avLst/>
              </a:prstGeom>
              <a:blipFill>
                <a:blip r:embed="rId2"/>
                <a:stretch>
                  <a:fillRect l="-3306" r="-37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B545525D-78B3-85FA-E1E8-EF3659E53B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Binomial</a:t>
            </a:r>
          </a:p>
        </p:txBody>
      </p:sp>
    </p:spTree>
    <p:extLst>
      <p:ext uri="{BB962C8B-B14F-4D97-AF65-F5344CB8AC3E}">
        <p14:creationId xmlns:p14="http://schemas.microsoft.com/office/powerpoint/2010/main" val="30299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68216" y="2532184"/>
                <a:ext cx="614899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2532184"/>
                <a:ext cx="6148991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68216" y="3915507"/>
                <a:ext cx="5624039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𝑐𝑎𝑛𝑡𝑖𝑑𝑎𝑑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𝑒𝑛𝑠𝑎𝑦𝑜𝑠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𝑥𝑖𝑡𝑜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𝑒𝑛𝑠𝑎𝑦𝑜𝑠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𝑝𝑟𝑜𝑏𝑎𝑏𝑖𝑙𝑖𝑑𝑎𝑑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𝑥𝑖𝑡𝑜</m:t>
                      </m:r>
                    </m:oMath>
                  </m:oMathPara>
                </a14:m>
                <a:endParaRPr lang="es-MX" sz="2800" b="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3915507"/>
                <a:ext cx="5624039" cy="1292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Binomial</a:t>
            </a:r>
          </a:p>
        </p:txBody>
      </p:sp>
    </p:spTree>
    <p:extLst>
      <p:ext uri="{BB962C8B-B14F-4D97-AF65-F5344CB8AC3E}">
        <p14:creationId xmlns:p14="http://schemas.microsoft.com/office/powerpoint/2010/main" val="332259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68216" y="2532184"/>
                <a:ext cx="7099892" cy="9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2, 6, 0.5</m:t>
                              </m:r>
                            </m:e>
                          </m:d>
                        </m:e>
                      </m:func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(1−0.5)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6−2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2532184"/>
                <a:ext cx="7099892" cy="9201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68216" y="3915507"/>
                <a:ext cx="1225014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sz="2800" b="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3915507"/>
                <a:ext cx="1225014" cy="1292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8657494" y="2992278"/>
            <a:ext cx="2696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Cuál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obtener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águilas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tiros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monedas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271471" y="5671304"/>
                <a:ext cx="116964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36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MX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=2,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=6,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=0.5</m:t>
                            </m:r>
                          </m:e>
                        </m:d>
                      </m:e>
                    </m:func>
                    <m:r>
                      <a:rPr lang="es-MX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MX" sz="3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sz="3600" b="1" i="1" smtClean="0">
                        <a:latin typeface="Cambria Math" panose="02040503050406030204" pitchFamily="18" charset="0"/>
                      </a:rPr>
                      <m:t>𝟐𝟑𝟒𝟑𝟕𝟓</m:t>
                    </m:r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porcentaje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23.5%)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71" y="5671304"/>
                <a:ext cx="11696411" cy="646331"/>
              </a:xfrm>
              <a:prstGeom prst="rect">
                <a:avLst/>
              </a:prstGeom>
              <a:blipFill>
                <a:blip r:embed="rId4"/>
                <a:stretch>
                  <a:fillRect t="-5660" b="-27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Binomial</a:t>
            </a:r>
          </a:p>
        </p:txBody>
      </p:sp>
    </p:spTree>
    <p:extLst>
      <p:ext uri="{BB962C8B-B14F-4D97-AF65-F5344CB8AC3E}">
        <p14:creationId xmlns:p14="http://schemas.microsoft.com/office/powerpoint/2010/main" val="300656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A258A-3F5F-EE25-0FEE-C45748121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C0B8F3-7A35-3B0B-FCD7-003C75A801B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</a:t>
            </a:r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07910-2DF1-DB1E-E65E-8154FA310DF3}"/>
                  </a:ext>
                </a:extLst>
              </p:cNvPr>
              <p:cNvSpPr txBox="1"/>
              <p:nvPr/>
            </p:nvSpPr>
            <p:spPr>
              <a:xfrm>
                <a:off x="1788662" y="4053029"/>
                <a:ext cx="861467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𝑎𝑝𝑟𝑜𝑥𝑖𝑚𝑎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𝑝𝑟𝑒𝑑𝑖𝑐𝑒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</m:oMath>
                  </m:oMathPara>
                </a14:m>
                <a:endParaRPr lang="es-MX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s-MX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07910-2DF1-DB1E-E65E-8154FA31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053029"/>
                <a:ext cx="8614675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A9428D-3088-5292-0918-3907C8497B20}"/>
                  </a:ext>
                </a:extLst>
              </p:cNvPr>
              <p:cNvSpPr/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A9428D-3088-5292-0918-3907C8497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8B3856-BB63-887F-DD48-1DB207A15981}"/>
                  </a:ext>
                </a:extLst>
              </p:cNvPr>
              <p:cNvSpPr/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8B3856-BB63-887F-DD48-1DB207A1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7E4421-4E81-0D8A-CB86-9BEBDD786DB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325852" y="272299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1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12114</TotalTime>
  <Words>716</Words>
  <Application>Microsoft Office PowerPoint</Application>
  <PresentationFormat>Widescreen</PresentationFormat>
  <Paragraphs>184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Castiello de Obeso, Santiago</dc:creator>
  <cp:lastModifiedBy>Castiello de Obeso, Santiago</cp:lastModifiedBy>
  <cp:revision>3</cp:revision>
  <dcterms:created xsi:type="dcterms:W3CDTF">2024-11-07T15:27:29Z</dcterms:created>
  <dcterms:modified xsi:type="dcterms:W3CDTF">2025-06-11T14:30:43Z</dcterms:modified>
</cp:coreProperties>
</file>