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13" d="100"/>
          <a:sy n="113" d="100"/>
        </p:scale>
        <p:origin x="304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Flavio%20Gomez\Desktop\Base%20Centros%20Comerciales%201S%202016%20(BUENA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santiagogalindomiami/Documents/Colliers/Base%20Centros%20Comerciales%201S%202016%20(BUENA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lavio%20Gomez\Desktop\Respaldo\Investigacion%20de%20mercados\Reportes%20de%20Mercado\MEX%20Retail\2015\Ret%201S%202015\BD%20CC%202015%201Semestre%202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INV!$E$5</c:f>
              <c:strCache>
                <c:ptCount val="1"/>
                <c:pt idx="0">
                  <c:v>Inventario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INV!$D$17:$D$23</c:f>
              <c:numCache>
                <c:formatCode>General</c:formatCode>
                <c:ptCount val="7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  <c:pt idx="6">
                  <c:v>2016.0</c:v>
                </c:pt>
              </c:numCache>
            </c:numRef>
          </c:cat>
          <c:val>
            <c:numRef>
              <c:f>INV!$E$17:$E$23</c:f>
              <c:numCache>
                <c:formatCode>_-* #,##0_-;\-* #,##0_-;_-* "-"??_-;_-@_-</c:formatCode>
                <c:ptCount val="7"/>
                <c:pt idx="0">
                  <c:v>1.407284524E7</c:v>
                </c:pt>
                <c:pt idx="1">
                  <c:v>1.521911049E7</c:v>
                </c:pt>
                <c:pt idx="2">
                  <c:v>1.621120501E7</c:v>
                </c:pt>
                <c:pt idx="3">
                  <c:v>1.686533456E7</c:v>
                </c:pt>
                <c:pt idx="4">
                  <c:v>1.779901436E7</c:v>
                </c:pt>
                <c:pt idx="5">
                  <c:v>1.854688062E7</c:v>
                </c:pt>
                <c:pt idx="6">
                  <c:v>1.901448662E7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AE-4D50-8527-CC8F5F045CBE}"/>
            </c:ext>
          </c:extLst>
        </c:ser>
        <c:ser>
          <c:idx val="1"/>
          <c:order val="1"/>
          <c:tx>
            <c:strRef>
              <c:f>INV!$F$5</c:f>
              <c:strCache>
                <c:ptCount val="1"/>
                <c:pt idx="0">
                  <c:v>Crecimiento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INV!$D$17:$D$23</c:f>
              <c:numCache>
                <c:formatCode>General</c:formatCode>
                <c:ptCount val="7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  <c:pt idx="6">
                  <c:v>2016.0</c:v>
                </c:pt>
              </c:numCache>
            </c:numRef>
          </c:cat>
          <c:val>
            <c:numRef>
              <c:f>INV!$F$17:$F$23</c:f>
              <c:numCache>
                <c:formatCode>_-* #,##0_-;\-* #,##0_-;_-* "-"??_-;_-@_-</c:formatCode>
                <c:ptCount val="7"/>
                <c:pt idx="0">
                  <c:v>1.14626525E6</c:v>
                </c:pt>
                <c:pt idx="1">
                  <c:v>992094.52</c:v>
                </c:pt>
                <c:pt idx="2">
                  <c:v>654129.55</c:v>
                </c:pt>
                <c:pt idx="3">
                  <c:v>933679.7999999966</c:v>
                </c:pt>
                <c:pt idx="4">
                  <c:v>747866.26</c:v>
                </c:pt>
                <c:pt idx="5">
                  <c:v>467606.0</c:v>
                </c:pt>
                <c:pt idx="6">
                  <c:v>377635.17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3AE-4D50-8527-CC8F5F045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7290832"/>
        <c:axId val="-2132890304"/>
      </c:barChart>
      <c:catAx>
        <c:axId val="-212729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890304"/>
        <c:crosses val="autoZero"/>
        <c:auto val="1"/>
        <c:lblAlgn val="ctr"/>
        <c:lblOffset val="100"/>
        <c:noMultiLvlLbl val="0"/>
      </c:catAx>
      <c:valAx>
        <c:axId val="-213289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29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INV!$AB$39</c:f>
              <c:strCache>
                <c:ptCount val="1"/>
                <c:pt idx="0">
                  <c:v>Inventario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INV!$AA$40:$AA$46</c:f>
              <c:strCache>
                <c:ptCount val="7"/>
                <c:pt idx="0">
                  <c:v>Metropolitana</c:v>
                </c:pt>
                <c:pt idx="1">
                  <c:v>Centro</c:v>
                </c:pt>
                <c:pt idx="2">
                  <c:v>Sureste</c:v>
                </c:pt>
                <c:pt idx="3">
                  <c:v>Noreste</c:v>
                </c:pt>
                <c:pt idx="4">
                  <c:v>Noroeste</c:v>
                </c:pt>
                <c:pt idx="5">
                  <c:v>Norte</c:v>
                </c:pt>
                <c:pt idx="6">
                  <c:v>Suroeste</c:v>
                </c:pt>
              </c:strCache>
            </c:strRef>
          </c:cat>
          <c:val>
            <c:numRef>
              <c:f>INV!$AB$40:$AB$46</c:f>
              <c:numCache>
                <c:formatCode>_-* #,##0_-;\-* #,##0_-;_-* "-"??_-;_-@_-</c:formatCode>
                <c:ptCount val="7"/>
                <c:pt idx="0">
                  <c:v>6.08598377E6</c:v>
                </c:pt>
                <c:pt idx="1">
                  <c:v>5.60463033E6</c:v>
                </c:pt>
                <c:pt idx="2">
                  <c:v>2.39370348E6</c:v>
                </c:pt>
                <c:pt idx="3">
                  <c:v>2.127461E6</c:v>
                </c:pt>
                <c:pt idx="4">
                  <c:v>1.78227493E6</c:v>
                </c:pt>
                <c:pt idx="5">
                  <c:v>945452.28</c:v>
                </c:pt>
                <c:pt idx="6">
                  <c:v>386991.0</c:v>
                </c:pt>
              </c:numCache>
            </c:numRef>
          </c:val>
        </c:ser>
        <c:ser>
          <c:idx val="1"/>
          <c:order val="1"/>
          <c:tx>
            <c:strRef>
              <c:f>INV!$AC$39</c:f>
              <c:strCache>
                <c:ptCount val="1"/>
                <c:pt idx="0">
                  <c:v>Construcción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INV!$AA$40:$AA$46</c:f>
              <c:strCache>
                <c:ptCount val="7"/>
                <c:pt idx="0">
                  <c:v>Metropolitana</c:v>
                </c:pt>
                <c:pt idx="1">
                  <c:v>Centro</c:v>
                </c:pt>
                <c:pt idx="2">
                  <c:v>Sureste</c:v>
                </c:pt>
                <c:pt idx="3">
                  <c:v>Noreste</c:v>
                </c:pt>
                <c:pt idx="4">
                  <c:v>Noroeste</c:v>
                </c:pt>
                <c:pt idx="5">
                  <c:v>Norte</c:v>
                </c:pt>
                <c:pt idx="6">
                  <c:v>Suroeste</c:v>
                </c:pt>
              </c:strCache>
            </c:strRef>
          </c:cat>
          <c:val>
            <c:numRef>
              <c:f>INV!$AC$40:$AC$46</c:f>
              <c:numCache>
                <c:formatCode>General</c:formatCode>
                <c:ptCount val="7"/>
                <c:pt idx="0">
                  <c:v>878787.0</c:v>
                </c:pt>
                <c:pt idx="1">
                  <c:v>702114.0</c:v>
                </c:pt>
                <c:pt idx="2">
                  <c:v>222790.0</c:v>
                </c:pt>
                <c:pt idx="3">
                  <c:v>152000.0</c:v>
                </c:pt>
                <c:pt idx="4">
                  <c:v>143180.0</c:v>
                </c:pt>
                <c:pt idx="5">
                  <c:v>204159.0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3840928"/>
        <c:axId val="-2130611504"/>
      </c:barChart>
      <c:catAx>
        <c:axId val="-213384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611504"/>
        <c:crosses val="autoZero"/>
        <c:auto val="1"/>
        <c:lblAlgn val="ctr"/>
        <c:lblOffset val="100"/>
        <c:noMultiLvlLbl val="0"/>
      </c:catAx>
      <c:valAx>
        <c:axId val="-213061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84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Precios!$B$1</c:f>
              <c:strCache>
                <c:ptCount val="1"/>
                <c:pt idx="0">
                  <c:v>Min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Precios!$A$2:$A$8</c:f>
              <c:strCache>
                <c:ptCount val="7"/>
                <c:pt idx="0">
                  <c:v>Fashion Mall</c:v>
                </c:pt>
                <c:pt idx="1">
                  <c:v>Centro de Entretenimiento</c:v>
                </c:pt>
                <c:pt idx="2">
                  <c:v>Outlet</c:v>
                </c:pt>
                <c:pt idx="3">
                  <c:v>Lifestyle</c:v>
                </c:pt>
                <c:pt idx="4">
                  <c:v>Centro Comunitario</c:v>
                </c:pt>
                <c:pt idx="5">
                  <c:v>Centro de Vecindario</c:v>
                </c:pt>
                <c:pt idx="6">
                  <c:v>Power Center</c:v>
                </c:pt>
              </c:strCache>
            </c:strRef>
          </c:cat>
          <c:val>
            <c:numRef>
              <c:f>Precios!$B$2:$B$8</c:f>
              <c:numCache>
                <c:formatCode>_-"$"* #,##0_-;\-"$"* #,##0_-;_-"$"* "-"??_-;_-@_-</c:formatCode>
                <c:ptCount val="7"/>
                <c:pt idx="0">
                  <c:v>600.0</c:v>
                </c:pt>
                <c:pt idx="1">
                  <c:v>270.0</c:v>
                </c:pt>
                <c:pt idx="2">
                  <c:v>350.0</c:v>
                </c:pt>
                <c:pt idx="3">
                  <c:v>280.0</c:v>
                </c:pt>
                <c:pt idx="4">
                  <c:v>200.0</c:v>
                </c:pt>
                <c:pt idx="5">
                  <c:v>260.0</c:v>
                </c:pt>
                <c:pt idx="6">
                  <c:v>200.0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2C8-4ED3-A097-390DEAE155A9}"/>
            </c:ext>
          </c:extLst>
        </c:ser>
        <c:ser>
          <c:idx val="1"/>
          <c:order val="1"/>
          <c:tx>
            <c:strRef>
              <c:f>Precios!$C$1</c:f>
              <c:strCache>
                <c:ptCount val="1"/>
                <c:pt idx="0">
                  <c:v>Max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Precios!$A$2:$A$8</c:f>
              <c:strCache>
                <c:ptCount val="7"/>
                <c:pt idx="0">
                  <c:v>Fashion Mall</c:v>
                </c:pt>
                <c:pt idx="1">
                  <c:v>Centro de Entretenimiento</c:v>
                </c:pt>
                <c:pt idx="2">
                  <c:v>Outlet</c:v>
                </c:pt>
                <c:pt idx="3">
                  <c:v>Lifestyle</c:v>
                </c:pt>
                <c:pt idx="4">
                  <c:v>Centro Comunitario</c:v>
                </c:pt>
                <c:pt idx="5">
                  <c:v>Centro de Vecindario</c:v>
                </c:pt>
                <c:pt idx="6">
                  <c:v>Power Center</c:v>
                </c:pt>
              </c:strCache>
            </c:strRef>
          </c:cat>
          <c:val>
            <c:numRef>
              <c:f>Precios!$C$2:$C$8</c:f>
              <c:numCache>
                <c:formatCode>_-"$"* #,##0_-;\-"$"* #,##0_-;_-"$"* "-"??_-;_-@_-</c:formatCode>
                <c:ptCount val="7"/>
                <c:pt idx="0">
                  <c:v>1300.0</c:v>
                </c:pt>
                <c:pt idx="1">
                  <c:v>600.0</c:v>
                </c:pt>
                <c:pt idx="2">
                  <c:v>550.0</c:v>
                </c:pt>
                <c:pt idx="3">
                  <c:v>420.0</c:v>
                </c:pt>
                <c:pt idx="4">
                  <c:v>400.0</c:v>
                </c:pt>
                <c:pt idx="5">
                  <c:v>400.0</c:v>
                </c:pt>
                <c:pt idx="6">
                  <c:v>400.0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2C8-4ED3-A097-390DEAE15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accent1"/>
              </a:solidFill>
            </c:spPr>
          </c:upBars>
          <c:downBars/>
        </c:upDownBars>
        <c:smooth val="0"/>
        <c:axId val="-2105313408"/>
        <c:axId val="-2140111552"/>
      </c:lineChart>
      <c:catAx>
        <c:axId val="-2105313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-2140111552"/>
        <c:crosses val="autoZero"/>
        <c:auto val="1"/>
        <c:lblAlgn val="ctr"/>
        <c:lblOffset val="100"/>
        <c:noMultiLvlLbl val="0"/>
      </c:catAx>
      <c:valAx>
        <c:axId val="-2140111552"/>
        <c:scaling>
          <c:orientation val="minMax"/>
        </c:scaling>
        <c:delete val="0"/>
        <c:axPos val="l"/>
        <c:majorGridlines/>
        <c:numFmt formatCode="_-&quot;$&quot;* #,##0_-;\-&quot;$&quot;* #,##0_-;_-&quot;$&quot;* &quot;-&quot;??_-;_-@_-" sourceLinked="1"/>
        <c:majorTickMark val="out"/>
        <c:minorTickMark val="none"/>
        <c:tickLblPos val="nextTo"/>
        <c:crossAx val="-2105313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09F33-ECEE-4136-8C29-D12506617238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CFB8A-E68A-442A-A8D7-DF4CC98292D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24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ヒラギノ角ゴ Pro W3" charset="0"/>
            </a:endParaRP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fld id="{6A6298B3-5600-6F45-8B5B-C19DF75FBAE6}" type="slidenum">
              <a:rPr kumimoji="0" lang="en-US" altLang="ja-JP" sz="1200">
                <a:latin typeface="Calibri" charset="0"/>
              </a:rPr>
              <a:pPr eaLnBrk="1" hangingPunct="1"/>
              <a:t>2</a:t>
            </a:fld>
            <a:endParaRPr kumimoji="0" lang="en-US" altLang="ja-JP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3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>
              <a:latin typeface="Calibri" charset="0"/>
              <a:ea typeface="ヒラギノ角ゴ Pro W3" charset="0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fld id="{3A534368-D38D-C944-8338-F3A978B1575F}" type="slidenum">
              <a:rPr kumimoji="0" lang="en-US" altLang="ja-JP" sz="1200">
                <a:latin typeface="Calibri" charset="0"/>
              </a:rPr>
              <a:pPr eaLnBrk="1" hangingPunct="1"/>
              <a:t>3</a:t>
            </a:fld>
            <a:endParaRPr kumimoji="0" lang="en-US" altLang="ja-JP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3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>
              <a:latin typeface="Calibri" charset="0"/>
              <a:ea typeface="ヒラギノ角ゴ Pro W3" charset="0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fld id="{30183F10-067F-0B41-8CC1-EF369331764A}" type="slidenum">
              <a:rPr kumimoji="0" lang="en-US" altLang="ja-JP" sz="1200">
                <a:latin typeface="Calibri" charset="0"/>
              </a:rPr>
              <a:pPr eaLnBrk="1" hangingPunct="1"/>
              <a:t>4</a:t>
            </a:fld>
            <a:endParaRPr kumimoji="0" lang="en-US" altLang="ja-JP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86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84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Layout Only - Blu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79967" y="569385"/>
            <a:ext cx="0" cy="8149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7"/>
          <p:cNvSpPr txBox="1">
            <a:spLocks/>
          </p:cNvSpPr>
          <p:nvPr/>
        </p:nvSpPr>
        <p:spPr>
          <a:xfrm>
            <a:off x="1045634" y="6432551"/>
            <a:ext cx="2332567" cy="279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defRPr/>
            </a:pPr>
            <a:r>
              <a:rPr kumimoji="0" lang="en-US" altLang="ja-JP" sz="667" dirty="0">
                <a:solidFill>
                  <a:srgbClr val="FFFFFF"/>
                </a:solidFill>
                <a:cs typeface="Arial" pitchFamily="34" charset="0"/>
              </a:rPr>
              <a:t>Confidencial – Colliers International 2014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5195" y="552136"/>
            <a:ext cx="10972800" cy="80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 Bold" pitchFamily="124" charset="0"/>
                <a:ea typeface="ヒラギノ角ゴ Pro W3" pitchFamily="124" charset="-128"/>
              </a:defRPr>
            </a:lvl1pPr>
          </a:lstStyle>
          <a:p>
            <a:pPr>
              <a:defRPr/>
            </a:pPr>
            <a:fld id="{F51DAADA-49A7-9C44-97AA-EC614A4AE0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1045633" y="6032500"/>
            <a:ext cx="3860800" cy="366184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67"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*This will be the style for footnotes.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2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ayout Only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 txBox="1">
            <a:spLocks/>
          </p:cNvSpPr>
          <p:nvPr/>
        </p:nvSpPr>
        <p:spPr>
          <a:xfrm>
            <a:off x="1045634" y="6432551"/>
            <a:ext cx="2332567" cy="279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defRPr/>
            </a:pPr>
            <a:r>
              <a:rPr kumimoji="0" lang="en-US" altLang="ja-JP" sz="667" dirty="0">
                <a:solidFill>
                  <a:srgbClr val="4D4D4D"/>
                </a:solidFill>
                <a:cs typeface="Arial" pitchFamily="34" charset="0"/>
              </a:rPr>
              <a:t>Confidencial – Colliers International 2014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5195" y="552136"/>
            <a:ext cx="10972800" cy="808019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Bold" pitchFamily="124" charset="0"/>
                <a:ea typeface="ヒラギノ角ゴ Pro W3" pitchFamily="124" charset="-128"/>
              </a:defRPr>
            </a:lvl1pPr>
          </a:lstStyle>
          <a:p>
            <a:pPr>
              <a:defRPr/>
            </a:pPr>
            <a:fld id="{699BBF44-197B-384B-9930-E2EA9A1DDEE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1045633" y="6032500"/>
            <a:ext cx="3860800" cy="366184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67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*This will be the style for footnotes.</a:t>
            </a:r>
          </a:p>
        </p:txBody>
      </p:sp>
    </p:spTree>
    <p:extLst>
      <p:ext uri="{BB962C8B-B14F-4D97-AF65-F5344CB8AC3E}">
        <p14:creationId xmlns:p14="http://schemas.microsoft.com/office/powerpoint/2010/main" val="228480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ayout Only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 txBox="1">
            <a:spLocks/>
          </p:cNvSpPr>
          <p:nvPr/>
        </p:nvSpPr>
        <p:spPr>
          <a:xfrm>
            <a:off x="1045634" y="6432551"/>
            <a:ext cx="2332567" cy="279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>
              <a:defRPr/>
            </a:pPr>
            <a:r>
              <a:rPr kumimoji="0" lang="en-US" altLang="ja-JP" sz="667" dirty="0">
                <a:solidFill>
                  <a:srgbClr val="4D4D4D"/>
                </a:solidFill>
                <a:cs typeface="Arial" pitchFamily="34" charset="0"/>
              </a:rPr>
              <a:t>Confidencial – Colliers International 2014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5195" y="552136"/>
            <a:ext cx="10972800" cy="808019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Bold" pitchFamily="124" charset="0"/>
                <a:ea typeface="ヒラギノ角ゴ Pro W3" pitchFamily="124" charset="-128"/>
              </a:defRPr>
            </a:lvl1pPr>
          </a:lstStyle>
          <a:p>
            <a:pPr>
              <a:defRPr/>
            </a:pPr>
            <a:fld id="{699BBF44-197B-384B-9930-E2EA9A1DDEE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1045633" y="6032500"/>
            <a:ext cx="3860800" cy="366184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67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*This will be the style for footnotes.</a:t>
            </a:r>
          </a:p>
        </p:txBody>
      </p:sp>
    </p:spTree>
    <p:extLst>
      <p:ext uri="{BB962C8B-B14F-4D97-AF65-F5344CB8AC3E}">
        <p14:creationId xmlns:p14="http://schemas.microsoft.com/office/powerpoint/2010/main" val="167364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98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8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0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6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7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1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4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1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1D60-5CB0-4FA1-8C3E-DE274127A1C6}" type="datetimeFigureOut">
              <a:rPr lang="es-MX" smtClean="0"/>
              <a:t>27/07/16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AD7C-C619-4723-A440-99CADBC46B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8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633" y="552451"/>
            <a:ext cx="10972800" cy="808567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x-none" sz="3200" dirty="0"/>
              <a:t>Comercial</a:t>
            </a:r>
            <a:endParaRPr lang="es-MX" sz="3133" dirty="0"/>
          </a:p>
        </p:txBody>
      </p:sp>
      <p:sp>
        <p:nvSpPr>
          <p:cNvPr id="7475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990575" indent="-380990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523962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2133547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743131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fld id="{EA361E57-A966-4148-9CE9-E81B46784FCB}" type="slidenum">
              <a:rPr kumimoji="0" lang="es-MX" altLang="ja-JP" sz="1067">
                <a:solidFill>
                  <a:srgbClr val="FFFFFF"/>
                </a:solidFill>
                <a:latin typeface="Arial Bold" charset="0"/>
                <a:cs typeface="Arial Bold" charset="0"/>
              </a:rPr>
              <a:pPr eaLnBrk="1" hangingPunct="1"/>
              <a:t>1</a:t>
            </a:fld>
            <a:endParaRPr kumimoji="0" lang="es-MX" altLang="ja-JP" sz="1067" dirty="0">
              <a:solidFill>
                <a:srgbClr val="FFFFFF"/>
              </a:solidFill>
              <a:latin typeface="Arial Bold" charset="0"/>
              <a:cs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666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5633" y="552451"/>
            <a:ext cx="10972800" cy="808567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3133" dirty="0"/>
              <a:t>Mercado de </a:t>
            </a:r>
            <a:r>
              <a:rPr lang="es-MX" sz="3133" dirty="0" err="1"/>
              <a:t>Retail</a:t>
            </a:r>
            <a:r>
              <a:rPr lang="es-MX" sz="3133" dirty="0"/>
              <a:t> en México</a:t>
            </a:r>
          </a:p>
        </p:txBody>
      </p:sp>
      <p:sp>
        <p:nvSpPr>
          <p:cNvPr id="9523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990575" indent="-380990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523962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2133547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743131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fld id="{797DE3CB-21A4-4D4D-AF7B-4E4B97225D94}" type="slidenum">
              <a:rPr kumimoji="0" lang="es-MX" altLang="ja-JP" sz="1067">
                <a:latin typeface="Arial Bold" charset="0"/>
                <a:cs typeface="Arial Bold" charset="0"/>
              </a:rPr>
              <a:pPr eaLnBrk="1" hangingPunct="1"/>
              <a:t>2</a:t>
            </a:fld>
            <a:endParaRPr kumimoji="0" lang="es-MX" altLang="ja-JP" sz="1067" dirty="0">
              <a:latin typeface="Arial Bold" charset="0"/>
              <a:cs typeface="Arial Bold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619247" y="2092236"/>
            <a:ext cx="1439818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sz="5867" b="1" dirty="0" smtClean="0">
                <a:solidFill>
                  <a:srgbClr val="00B0F0"/>
                </a:solidFill>
                <a:latin typeface="Arial"/>
                <a:cs typeface="Arial"/>
              </a:rPr>
              <a:t>6</a:t>
            </a:r>
            <a:r>
              <a:rPr lang="en-US" sz="5867" b="1" dirty="0" smtClean="0">
                <a:solidFill>
                  <a:srgbClr val="00B0F0"/>
                </a:solidFill>
                <a:latin typeface="Arial"/>
                <a:cs typeface="Arial"/>
              </a:rPr>
              <a:t>14</a:t>
            </a:r>
            <a:endParaRPr lang="es-MX" sz="5867" dirty="0">
              <a:solidFill>
                <a:srgbClr val="00B0F0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24145" y="3610599"/>
            <a:ext cx="3190297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s-MX" sz="3733" b="1" dirty="0">
                <a:solidFill>
                  <a:srgbClr val="00B0F0"/>
                </a:solidFill>
                <a:latin typeface="Arial"/>
                <a:cs typeface="Arial"/>
              </a:rPr>
              <a:t>1</a:t>
            </a:r>
            <a:r>
              <a:rPr lang="x-none" sz="3733" b="1" dirty="0" smtClean="0">
                <a:solidFill>
                  <a:srgbClr val="00B0F0"/>
                </a:solidFill>
                <a:latin typeface="Arial"/>
                <a:cs typeface="Arial"/>
              </a:rPr>
              <a:t>9</a:t>
            </a:r>
            <a:r>
              <a:rPr lang="en-US" sz="3733" b="1" dirty="0" smtClean="0">
                <a:solidFill>
                  <a:srgbClr val="00B0F0"/>
                </a:solidFill>
                <a:latin typeface="Arial"/>
                <a:cs typeface="Arial"/>
              </a:rPr>
              <a:t>.3</a:t>
            </a:r>
            <a:r>
              <a:rPr lang="x-none" sz="3733" b="1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s-MX" sz="3733" b="1" dirty="0">
                <a:solidFill>
                  <a:srgbClr val="00B0F0"/>
                </a:solidFill>
                <a:latin typeface="Arial"/>
                <a:cs typeface="Arial"/>
              </a:rPr>
              <a:t>mil</a:t>
            </a:r>
            <a:r>
              <a:rPr lang="x-none" sz="3733" b="1" dirty="0">
                <a:solidFill>
                  <a:srgbClr val="00B0F0"/>
                </a:solidFill>
                <a:latin typeface="Arial"/>
                <a:cs typeface="Arial"/>
              </a:rPr>
              <a:t>l</a:t>
            </a:r>
            <a:r>
              <a:rPr lang="es-MX" sz="3733" b="1" dirty="0" err="1">
                <a:solidFill>
                  <a:srgbClr val="00B0F0"/>
                </a:solidFill>
                <a:latin typeface="Arial"/>
                <a:cs typeface="Arial"/>
              </a:rPr>
              <a:t>on</a:t>
            </a:r>
            <a:r>
              <a:rPr lang="x-none" sz="3733" b="1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lang="es-MX" sz="3733" b="1" dirty="0">
                <a:solidFill>
                  <a:srgbClr val="00B0F0"/>
                </a:solidFill>
                <a:latin typeface="Arial"/>
                <a:cs typeface="Arial"/>
              </a:rPr>
              <a:t>s</a:t>
            </a:r>
            <a:endParaRPr lang="es-MX" sz="3733" b="1" baseline="300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40185" y="5354931"/>
            <a:ext cx="2545890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733" b="1" dirty="0" smtClean="0">
                <a:solidFill>
                  <a:srgbClr val="00B0F0"/>
                </a:solidFill>
                <a:latin typeface="Arial"/>
                <a:cs typeface="Arial"/>
              </a:rPr>
              <a:t>383 </a:t>
            </a:r>
            <a:r>
              <a:rPr lang="x-none" sz="3733" b="1" dirty="0" smtClean="0">
                <a:solidFill>
                  <a:srgbClr val="00B0F0"/>
                </a:solidFill>
                <a:latin typeface="Arial"/>
                <a:cs typeface="Arial"/>
              </a:rPr>
              <a:t>mil </a:t>
            </a:r>
            <a:r>
              <a:rPr lang="es-MX" sz="3733" b="1" dirty="0">
                <a:solidFill>
                  <a:srgbClr val="00B0F0"/>
                </a:solidFill>
                <a:latin typeface="Arial"/>
                <a:cs typeface="Arial"/>
              </a:rPr>
              <a:t>m</a:t>
            </a:r>
            <a:r>
              <a:rPr lang="es-MX" sz="3733" b="1" baseline="30000" dirty="0">
                <a:solidFill>
                  <a:srgbClr val="00B0F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0" y="4841397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s-MX" sz="2400" dirty="0">
                <a:solidFill>
                  <a:srgbClr val="080808"/>
                </a:solidFill>
                <a:latin typeface="Arial"/>
                <a:cs typeface="Arial"/>
              </a:rPr>
              <a:t>Aperturas </a:t>
            </a:r>
            <a:r>
              <a:rPr lang="es-MX" sz="2400" dirty="0" smtClean="0">
                <a:solidFill>
                  <a:srgbClr val="080808"/>
                </a:solidFill>
                <a:latin typeface="Arial"/>
                <a:cs typeface="Arial"/>
              </a:rPr>
              <a:t> 1S 201</a:t>
            </a:r>
            <a:r>
              <a:rPr lang="en-US" sz="2400" dirty="0">
                <a:solidFill>
                  <a:srgbClr val="080808"/>
                </a:solidFill>
                <a:latin typeface="Arial"/>
                <a:cs typeface="Arial"/>
              </a:rPr>
              <a:t>6</a:t>
            </a:r>
            <a:endParaRPr lang="es-MX" sz="2400" baseline="30000" dirty="0">
              <a:solidFill>
                <a:srgbClr val="080808"/>
              </a:solidFill>
              <a:latin typeface="Arial"/>
              <a:cs typeface="Arial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" y="1701470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s-MX" sz="2400" dirty="0">
                <a:solidFill>
                  <a:srgbClr val="080808"/>
                </a:solidFill>
                <a:latin typeface="Arial"/>
                <a:cs typeface="Arial"/>
              </a:rPr>
              <a:t>Centros Comerciales*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0" y="3118157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s-MX" sz="2400" dirty="0">
                <a:solidFill>
                  <a:srgbClr val="080808"/>
                </a:solidFill>
                <a:latin typeface="Arial"/>
                <a:cs typeface="Arial"/>
              </a:rPr>
              <a:t>Área rentable total (m</a:t>
            </a:r>
            <a:r>
              <a:rPr lang="es-MX" sz="2400" baseline="30000" dirty="0">
                <a:solidFill>
                  <a:srgbClr val="080808"/>
                </a:solidFill>
                <a:latin typeface="Arial"/>
                <a:cs typeface="Arial"/>
              </a:rPr>
              <a:t>2</a:t>
            </a:r>
            <a:r>
              <a:rPr lang="es-MX" sz="2400" dirty="0">
                <a:solidFill>
                  <a:srgbClr val="080808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589166" y="6346405"/>
            <a:ext cx="367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1200" dirty="0">
                <a:solidFill>
                  <a:srgbClr val="080808"/>
                </a:solidFill>
              </a:rPr>
              <a:t>* Monitoreo a</a:t>
            </a:r>
            <a:r>
              <a:rPr lang="x-none" sz="1200" dirty="0">
                <a:solidFill>
                  <a:srgbClr val="080808"/>
                </a:solidFill>
              </a:rPr>
              <a:t> </a:t>
            </a:r>
            <a:r>
              <a:rPr lang="en-US" sz="1200" dirty="0" err="1" smtClean="0">
                <a:solidFill>
                  <a:srgbClr val="080808"/>
                </a:solidFill>
              </a:rPr>
              <a:t>Junio</a:t>
            </a:r>
            <a:r>
              <a:rPr lang="en-US" sz="1200" dirty="0" smtClean="0">
                <a:solidFill>
                  <a:srgbClr val="080808"/>
                </a:solidFill>
              </a:rPr>
              <a:t> </a:t>
            </a:r>
            <a:r>
              <a:rPr lang="es-MX" sz="1200" dirty="0" smtClean="0">
                <a:solidFill>
                  <a:srgbClr val="080808"/>
                </a:solidFill>
              </a:rPr>
              <a:t>201</a:t>
            </a:r>
            <a:r>
              <a:rPr lang="en-US" sz="1200" dirty="0">
                <a:solidFill>
                  <a:srgbClr val="080808"/>
                </a:solidFill>
              </a:rPr>
              <a:t>6</a:t>
            </a:r>
            <a:endParaRPr lang="es-MX" sz="1200" dirty="0">
              <a:solidFill>
                <a:srgbClr val="08080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1200" dirty="0">
                <a:solidFill>
                  <a:srgbClr val="080808"/>
                </a:solidFill>
              </a:rPr>
              <a:t>* Únicamente centros comerciales mayores a 10 mil m² </a:t>
            </a:r>
          </a:p>
        </p:txBody>
      </p:sp>
      <p:graphicFrame>
        <p:nvGraphicFramePr>
          <p:cNvPr id="12" name="Gráfico 10"/>
          <p:cNvGraphicFramePr/>
          <p:nvPr>
            <p:extLst>
              <p:ext uri="{D42A27DB-BD31-4B8C-83A1-F6EECF244321}">
                <p14:modId xmlns:p14="http://schemas.microsoft.com/office/powerpoint/2010/main" val="123753880"/>
              </p:ext>
            </p:extLst>
          </p:nvPr>
        </p:nvGraphicFramePr>
        <p:xfrm>
          <a:off x="4456882" y="1556066"/>
          <a:ext cx="7465266" cy="387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56588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29 Grupo"/>
          <p:cNvGrpSpPr/>
          <p:nvPr/>
        </p:nvGrpSpPr>
        <p:grpSpPr>
          <a:xfrm>
            <a:off x="2216933" y="1735251"/>
            <a:ext cx="8901761" cy="4502644"/>
            <a:chOff x="353495" y="1651998"/>
            <a:chExt cx="8893735" cy="4893798"/>
          </a:xfrm>
        </p:grpSpPr>
        <p:pic>
          <p:nvPicPr>
            <p:cNvPr id="31" name="30 Imagen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136" y="1651998"/>
              <a:ext cx="5548070" cy="4259813"/>
            </a:xfrm>
            <a:prstGeom prst="rect">
              <a:avLst/>
            </a:prstGeom>
          </p:spPr>
        </p:pic>
        <p:sp>
          <p:nvSpPr>
            <p:cNvPr id="32" name="31 CuadroTexto"/>
            <p:cNvSpPr txBox="1"/>
            <p:nvPr/>
          </p:nvSpPr>
          <p:spPr>
            <a:xfrm>
              <a:off x="5230743" y="6133158"/>
              <a:ext cx="1521223" cy="41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867" b="1" dirty="0">
                  <a:solidFill>
                    <a:srgbClr val="00467F"/>
                  </a:solidFill>
                </a:rPr>
                <a:t>Suroeste : </a:t>
              </a:r>
              <a:r>
                <a:rPr lang="x-none" sz="1867" b="1" dirty="0">
                  <a:solidFill>
                    <a:srgbClr val="00467F"/>
                  </a:solidFill>
                </a:rPr>
                <a:t>2</a:t>
              </a:r>
              <a:r>
                <a:rPr lang="es-MX" sz="1867" b="1" dirty="0">
                  <a:solidFill>
                    <a:srgbClr val="00467F"/>
                  </a:solidFill>
                </a:rPr>
                <a:t>%</a:t>
              </a:r>
              <a:endParaRPr lang="es-MX" sz="1867" dirty="0">
                <a:solidFill>
                  <a:srgbClr val="00467F"/>
                </a:solidFill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4024928" y="1744076"/>
              <a:ext cx="1171315" cy="41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867" b="1" dirty="0">
                  <a:solidFill>
                    <a:srgbClr val="00467F"/>
                  </a:solidFill>
                </a:rPr>
                <a:t>Norte: 5%</a:t>
              </a:r>
              <a:endParaRPr lang="es-MX" sz="1867" dirty="0">
                <a:solidFill>
                  <a:srgbClr val="00467F"/>
                </a:solidFill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6237195" y="2934437"/>
              <a:ext cx="1558316" cy="41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867" b="1" dirty="0">
                  <a:solidFill>
                    <a:srgbClr val="00467F"/>
                  </a:solidFill>
                </a:rPr>
                <a:t>Noreste : 1</a:t>
              </a:r>
              <a:r>
                <a:rPr lang="x-none" sz="1867" b="1" dirty="0">
                  <a:solidFill>
                    <a:srgbClr val="00467F"/>
                  </a:solidFill>
                </a:rPr>
                <a:t>1</a:t>
              </a:r>
              <a:r>
                <a:rPr lang="es-MX" sz="1867" b="1" dirty="0">
                  <a:solidFill>
                    <a:srgbClr val="00467F"/>
                  </a:solidFill>
                </a:rPr>
                <a:t>%</a:t>
              </a:r>
              <a:endParaRPr lang="es-MX" sz="1867" dirty="0">
                <a:solidFill>
                  <a:srgbClr val="00467F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7731963" y="3651279"/>
              <a:ext cx="1515267" cy="41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867" b="1" dirty="0">
                  <a:solidFill>
                    <a:srgbClr val="00467F"/>
                  </a:solidFill>
                </a:rPr>
                <a:t>Sureste : </a:t>
              </a:r>
              <a:r>
                <a:rPr lang="es-MX" sz="1867" b="1" dirty="0" smtClean="0">
                  <a:solidFill>
                    <a:srgbClr val="00467F"/>
                  </a:solidFill>
                </a:rPr>
                <a:t>1</a:t>
              </a:r>
              <a:r>
                <a:rPr lang="en-US" sz="1867" b="1" dirty="0">
                  <a:solidFill>
                    <a:srgbClr val="00467F"/>
                  </a:solidFill>
                </a:rPr>
                <a:t>2</a:t>
              </a:r>
              <a:r>
                <a:rPr lang="es-MX" sz="1867" b="1" dirty="0" smtClean="0">
                  <a:solidFill>
                    <a:srgbClr val="00467F"/>
                  </a:solidFill>
                </a:rPr>
                <a:t>%</a:t>
              </a:r>
              <a:endParaRPr lang="es-MX" sz="1867" dirty="0">
                <a:solidFill>
                  <a:srgbClr val="00467F"/>
                </a:solidFill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851991" y="5388478"/>
              <a:ext cx="2219567" cy="41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867" b="1" dirty="0">
                  <a:solidFill>
                    <a:srgbClr val="00467F"/>
                  </a:solidFill>
                </a:rPr>
                <a:t>Metropolitana : </a:t>
              </a:r>
              <a:r>
                <a:rPr lang="x-none" sz="1867" b="1" dirty="0">
                  <a:solidFill>
                    <a:srgbClr val="00467F"/>
                  </a:solidFill>
                </a:rPr>
                <a:t>31</a:t>
              </a:r>
              <a:r>
                <a:rPr lang="es-MX" sz="1867" b="1" dirty="0">
                  <a:solidFill>
                    <a:srgbClr val="00467F"/>
                  </a:solidFill>
                </a:rPr>
                <a:t>%</a:t>
              </a:r>
              <a:endParaRPr lang="es-MX" sz="1867" dirty="0">
                <a:solidFill>
                  <a:srgbClr val="00467F"/>
                </a:solidFill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53495" y="2402213"/>
              <a:ext cx="1510013" cy="41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867" b="1" dirty="0">
                  <a:solidFill>
                    <a:srgbClr val="00467F"/>
                  </a:solidFill>
                </a:rPr>
                <a:t>Noroeste: </a:t>
              </a:r>
              <a:r>
                <a:rPr lang="x-none" sz="1867" b="1" dirty="0">
                  <a:solidFill>
                    <a:srgbClr val="00467F"/>
                  </a:solidFill>
                </a:rPr>
                <a:t>9</a:t>
              </a:r>
              <a:r>
                <a:rPr lang="es-MX" sz="1867" b="1" dirty="0">
                  <a:solidFill>
                    <a:srgbClr val="00467F"/>
                  </a:solidFill>
                </a:rPr>
                <a:t>%</a:t>
              </a:r>
              <a:endParaRPr lang="es-MX" sz="1867" dirty="0">
                <a:solidFill>
                  <a:srgbClr val="00467F"/>
                </a:solidFill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1163405" y="4339911"/>
              <a:ext cx="1442940" cy="41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867" b="1" dirty="0">
                  <a:solidFill>
                    <a:srgbClr val="00467F"/>
                  </a:solidFill>
                </a:rPr>
                <a:t>Centro : </a:t>
              </a:r>
              <a:r>
                <a:rPr lang="x-none" sz="1867" b="1" dirty="0">
                  <a:solidFill>
                    <a:srgbClr val="00467F"/>
                  </a:solidFill>
                </a:rPr>
                <a:t>29</a:t>
              </a:r>
              <a:r>
                <a:rPr lang="es-MX" sz="1867" b="1" dirty="0">
                  <a:solidFill>
                    <a:srgbClr val="00467F"/>
                  </a:solidFill>
                </a:rPr>
                <a:t>%</a:t>
              </a:r>
            </a:p>
          </p:txBody>
        </p:sp>
        <p:cxnSp>
          <p:nvCxnSpPr>
            <p:cNvPr id="39" name="38 Conector recto"/>
            <p:cNvCxnSpPr/>
            <p:nvPr/>
          </p:nvCxnSpPr>
          <p:spPr>
            <a:xfrm>
              <a:off x="4411368" y="2051854"/>
              <a:ext cx="163243" cy="1089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1852543" y="2718859"/>
              <a:ext cx="1469209" cy="258745"/>
            </a:xfrm>
            <a:prstGeom prst="line">
              <a:avLst/>
            </a:prstGeom>
            <a:ln>
              <a:solidFill>
                <a:srgbClr val="0046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flipV="1">
              <a:off x="5230743" y="3136313"/>
              <a:ext cx="956257" cy="645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2675797" y="4550585"/>
              <a:ext cx="2001464" cy="128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007618" y="4979893"/>
              <a:ext cx="1254946" cy="447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flipV="1">
              <a:off x="5877882" y="5390517"/>
              <a:ext cx="309118" cy="749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flipH="1">
              <a:off x="7076979" y="3959056"/>
              <a:ext cx="654984" cy="589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5633" y="552451"/>
            <a:ext cx="10972800" cy="808567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3133" dirty="0"/>
              <a:t>Inventario</a:t>
            </a: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990575" indent="-380990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523962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2133547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743131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fld id="{9F23AA98-973E-E04D-AD52-9BE626035300}" type="slidenum">
              <a:rPr kumimoji="0" lang="es-MX" altLang="ja-JP" sz="1067">
                <a:latin typeface="Arial Bold" charset="0"/>
                <a:cs typeface="Arial Bold" charset="0"/>
              </a:rPr>
              <a:pPr eaLnBrk="1" hangingPunct="1"/>
              <a:t>3</a:t>
            </a:fld>
            <a:endParaRPr kumimoji="0" lang="es-MX" altLang="ja-JP" sz="1067" dirty="0">
              <a:latin typeface="Arial Bold" charset="0"/>
              <a:cs typeface="Arial Bold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163070" y="535915"/>
            <a:ext cx="373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3200" b="1" dirty="0">
                <a:solidFill>
                  <a:schemeClr val="bg1">
                    <a:lumMod val="50000"/>
                  </a:schemeClr>
                </a:solidFill>
              </a:rPr>
              <a:t>Total: </a:t>
            </a:r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x-none" sz="240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s-MX" sz="24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s-MX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2400" b="1" dirty="0">
                <a:solidFill>
                  <a:schemeClr val="bg1">
                    <a:lumMod val="50000"/>
                  </a:schemeClr>
                </a:solidFill>
              </a:rPr>
              <a:t>millones de m</a:t>
            </a:r>
            <a:r>
              <a:rPr lang="es-MX" sz="2400" b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9818462" y="2915185"/>
            <a:ext cx="202651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867" b="1" dirty="0" smtClean="0">
                <a:solidFill>
                  <a:srgbClr val="0093D0"/>
                </a:solidFill>
              </a:rPr>
              <a:t>2.</a:t>
            </a:r>
            <a:r>
              <a:rPr lang="en-US" sz="1867" b="1" dirty="0" smtClean="0">
                <a:solidFill>
                  <a:srgbClr val="0093D0"/>
                </a:solidFill>
              </a:rPr>
              <a:t>1</a:t>
            </a:r>
            <a:r>
              <a:rPr lang="es-MX" sz="1867" b="1" dirty="0" smtClean="0">
                <a:solidFill>
                  <a:srgbClr val="0093D0"/>
                </a:solidFill>
              </a:rPr>
              <a:t> </a:t>
            </a:r>
            <a:r>
              <a:rPr lang="es-MX" sz="1867" b="1" dirty="0">
                <a:solidFill>
                  <a:srgbClr val="0093D0"/>
                </a:solidFill>
              </a:rPr>
              <a:t>m</a:t>
            </a:r>
            <a:r>
              <a:rPr lang="x-none" sz="1867" b="1" dirty="0">
                <a:solidFill>
                  <a:srgbClr val="0093D0"/>
                </a:solidFill>
              </a:rPr>
              <a:t>illones de m</a:t>
            </a:r>
            <a:r>
              <a:rPr lang="x-none" sz="1867" b="1" baseline="30000" dirty="0">
                <a:solidFill>
                  <a:srgbClr val="0093D0"/>
                </a:solidFill>
              </a:rPr>
              <a:t>2</a:t>
            </a:r>
            <a:endParaRPr lang="es-MX" sz="1867" b="1" baseline="30000" dirty="0">
              <a:solidFill>
                <a:srgbClr val="0093D0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7130434" y="1819969"/>
            <a:ext cx="119455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867" b="1" dirty="0" smtClean="0">
                <a:solidFill>
                  <a:srgbClr val="0093D0"/>
                </a:solidFill>
              </a:rPr>
              <a:t>9</a:t>
            </a:r>
            <a:r>
              <a:rPr lang="es-MX" sz="1867" b="1" dirty="0" smtClean="0">
                <a:solidFill>
                  <a:srgbClr val="0093D0"/>
                </a:solidFill>
              </a:rPr>
              <a:t>45</a:t>
            </a:r>
            <a:r>
              <a:rPr lang="x-none" sz="1867" b="1" dirty="0" smtClean="0">
                <a:solidFill>
                  <a:srgbClr val="0093D0"/>
                </a:solidFill>
              </a:rPr>
              <a:t>mil </a:t>
            </a:r>
            <a:r>
              <a:rPr lang="x-none" sz="1867" b="1" dirty="0">
                <a:solidFill>
                  <a:srgbClr val="0093D0"/>
                </a:solidFill>
              </a:rPr>
              <a:t>m</a:t>
            </a:r>
            <a:r>
              <a:rPr lang="x-none" sz="1867" b="1" baseline="30000" dirty="0">
                <a:solidFill>
                  <a:srgbClr val="0093D0"/>
                </a:solidFill>
              </a:rPr>
              <a:t>2</a:t>
            </a:r>
            <a:endParaRPr lang="es-MX" sz="1867" b="1" baseline="30000" dirty="0">
              <a:solidFill>
                <a:srgbClr val="0093D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9963833" y="3923191"/>
            <a:ext cx="202651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867" b="1" dirty="0">
                <a:solidFill>
                  <a:srgbClr val="0093D0"/>
                </a:solidFill>
              </a:rPr>
              <a:t>2.3</a:t>
            </a:r>
            <a:r>
              <a:rPr lang="es-MX" sz="1867" b="1" dirty="0">
                <a:solidFill>
                  <a:srgbClr val="0093D0"/>
                </a:solidFill>
              </a:rPr>
              <a:t> m</a:t>
            </a:r>
            <a:r>
              <a:rPr lang="x-none" sz="1867" b="1" dirty="0">
                <a:solidFill>
                  <a:srgbClr val="0093D0"/>
                </a:solidFill>
              </a:rPr>
              <a:t>illones de m</a:t>
            </a:r>
            <a:r>
              <a:rPr lang="x-none" sz="1867" b="1" baseline="30000" dirty="0">
                <a:solidFill>
                  <a:srgbClr val="0093D0"/>
                </a:solidFill>
              </a:rPr>
              <a:t>2</a:t>
            </a:r>
            <a:endParaRPr lang="es-MX" sz="1867" b="1" baseline="30000" dirty="0">
              <a:solidFill>
                <a:srgbClr val="0093D0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7394297" y="6246577"/>
            <a:ext cx="13131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867" b="1" dirty="0" smtClean="0">
                <a:solidFill>
                  <a:srgbClr val="0093D0"/>
                </a:solidFill>
              </a:rPr>
              <a:t>38</a:t>
            </a:r>
            <a:r>
              <a:rPr lang="es-MX" sz="1867" b="1" dirty="0">
                <a:solidFill>
                  <a:srgbClr val="0093D0"/>
                </a:solidFill>
              </a:rPr>
              <a:t>6</a:t>
            </a:r>
            <a:r>
              <a:rPr lang="es-MX" sz="1867" b="1" dirty="0" smtClean="0">
                <a:solidFill>
                  <a:srgbClr val="0093D0"/>
                </a:solidFill>
              </a:rPr>
              <a:t> </a:t>
            </a:r>
            <a:r>
              <a:rPr lang="x-none" sz="1867" b="1" dirty="0">
                <a:solidFill>
                  <a:srgbClr val="0093D0"/>
                </a:solidFill>
              </a:rPr>
              <a:t>mil m</a:t>
            </a:r>
            <a:r>
              <a:rPr lang="x-none" sz="1867" b="1" baseline="30000" dirty="0">
                <a:solidFill>
                  <a:srgbClr val="0093D0"/>
                </a:solidFill>
              </a:rPr>
              <a:t>2</a:t>
            </a:r>
            <a:r>
              <a:rPr lang="x-none" sz="1867" b="1" dirty="0">
                <a:solidFill>
                  <a:srgbClr val="0093D0"/>
                </a:solidFill>
              </a:rPr>
              <a:t>.</a:t>
            </a:r>
            <a:endParaRPr lang="es-MX" sz="1867" b="1" baseline="30000" dirty="0">
              <a:solidFill>
                <a:srgbClr val="0093D0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568061" y="5160683"/>
            <a:ext cx="202651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rgbClr val="0093D0"/>
                </a:solidFill>
              </a:rPr>
              <a:t>6</a:t>
            </a:r>
            <a:r>
              <a:rPr lang="x-none" sz="1867" b="1" dirty="0" smtClean="0">
                <a:solidFill>
                  <a:srgbClr val="0093D0"/>
                </a:solidFill>
              </a:rPr>
              <a:t>.</a:t>
            </a:r>
            <a:r>
              <a:rPr lang="en-US" sz="1867" b="1" dirty="0" smtClean="0">
                <a:solidFill>
                  <a:srgbClr val="0093D0"/>
                </a:solidFill>
              </a:rPr>
              <a:t>0</a:t>
            </a:r>
            <a:r>
              <a:rPr lang="es-MX" sz="1867" b="1" dirty="0" smtClean="0">
                <a:solidFill>
                  <a:srgbClr val="0093D0"/>
                </a:solidFill>
              </a:rPr>
              <a:t> </a:t>
            </a:r>
            <a:r>
              <a:rPr lang="es-MX" sz="1867" b="1" dirty="0">
                <a:solidFill>
                  <a:srgbClr val="0093D0"/>
                </a:solidFill>
              </a:rPr>
              <a:t>m</a:t>
            </a:r>
            <a:r>
              <a:rPr lang="x-none" sz="1867" b="1" dirty="0">
                <a:solidFill>
                  <a:srgbClr val="0093D0"/>
                </a:solidFill>
              </a:rPr>
              <a:t>illones de m</a:t>
            </a:r>
            <a:r>
              <a:rPr lang="x-none" sz="1867" b="1" baseline="30000" dirty="0">
                <a:solidFill>
                  <a:srgbClr val="0093D0"/>
                </a:solidFill>
              </a:rPr>
              <a:t>2</a:t>
            </a:r>
            <a:endParaRPr lang="es-MX" sz="1867" b="1" baseline="30000" dirty="0">
              <a:solidFill>
                <a:srgbClr val="0093D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887850" y="4208321"/>
            <a:ext cx="202651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867" b="1" dirty="0">
                <a:solidFill>
                  <a:srgbClr val="0093D0"/>
                </a:solidFill>
              </a:rPr>
              <a:t>5.6</a:t>
            </a:r>
            <a:r>
              <a:rPr lang="es-MX" sz="1867" b="1" dirty="0">
                <a:solidFill>
                  <a:srgbClr val="0093D0"/>
                </a:solidFill>
              </a:rPr>
              <a:t> m</a:t>
            </a:r>
            <a:r>
              <a:rPr lang="x-none" sz="1867" b="1" dirty="0">
                <a:solidFill>
                  <a:srgbClr val="0093D0"/>
                </a:solidFill>
              </a:rPr>
              <a:t>illones de m</a:t>
            </a:r>
            <a:r>
              <a:rPr lang="x-none" sz="1867" b="1" baseline="30000" dirty="0">
                <a:solidFill>
                  <a:srgbClr val="0093D0"/>
                </a:solidFill>
              </a:rPr>
              <a:t>2</a:t>
            </a:r>
            <a:endParaRPr lang="es-MX" sz="1867" b="1" baseline="30000" dirty="0">
              <a:solidFill>
                <a:srgbClr val="0093D0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26979" y="2428923"/>
            <a:ext cx="202651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867" b="1" dirty="0">
                <a:solidFill>
                  <a:srgbClr val="0093D0"/>
                </a:solidFill>
              </a:rPr>
              <a:t>1.7</a:t>
            </a:r>
            <a:r>
              <a:rPr lang="es-MX" sz="1867" b="1" dirty="0">
                <a:solidFill>
                  <a:srgbClr val="0093D0"/>
                </a:solidFill>
              </a:rPr>
              <a:t> m</a:t>
            </a:r>
            <a:r>
              <a:rPr lang="x-none" sz="1867" b="1" dirty="0">
                <a:solidFill>
                  <a:srgbClr val="0093D0"/>
                </a:solidFill>
              </a:rPr>
              <a:t>illones de m</a:t>
            </a:r>
            <a:r>
              <a:rPr lang="x-none" sz="1867" b="1" baseline="30000" dirty="0">
                <a:solidFill>
                  <a:srgbClr val="0093D0"/>
                </a:solidFill>
              </a:rPr>
              <a:t>2</a:t>
            </a:r>
            <a:endParaRPr lang="es-MX" sz="1867" b="1" baseline="30000" dirty="0">
              <a:solidFill>
                <a:srgbClr val="0093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986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5633" y="552451"/>
            <a:ext cx="10972800" cy="808567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3133" dirty="0"/>
              <a:t>INVENTARIO Y PIPELINE POR ZONA</a:t>
            </a:r>
            <a:r>
              <a:rPr lang="x-none" sz="3133" dirty="0"/>
              <a:t/>
            </a:r>
            <a:br>
              <a:rPr lang="x-none" sz="3133" dirty="0"/>
            </a:br>
            <a:r>
              <a:rPr lang="en-US" sz="3133" dirty="0"/>
              <a:t>201</a:t>
            </a:r>
            <a:r>
              <a:rPr lang="x-none" sz="3133" dirty="0"/>
              <a:t>6</a:t>
            </a:r>
            <a:r>
              <a:rPr lang="en-US" sz="3133" dirty="0"/>
              <a:t> - </a:t>
            </a:r>
            <a:r>
              <a:rPr lang="en-US" sz="3133" dirty="0" smtClean="0"/>
              <a:t>201</a:t>
            </a:r>
            <a:r>
              <a:rPr lang="es-MX" sz="3133" dirty="0" smtClean="0"/>
              <a:t>8</a:t>
            </a:r>
            <a:endParaRPr lang="es-MX" sz="3133" dirty="0"/>
          </a:p>
        </p:txBody>
      </p:sp>
      <p:sp>
        <p:nvSpPr>
          <p:cNvPr id="9933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990575" indent="-380990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523962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2133547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743131" indent="-304792" eaLnBrk="0" hangingPunct="0"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fld id="{F6832B37-EBDE-7B42-B64E-A69B37BBE526}" type="slidenum">
              <a:rPr kumimoji="0" lang="es-MX" altLang="ja-JP" sz="1067">
                <a:latin typeface="Arial Bold" charset="0"/>
                <a:cs typeface="Arial Bold" charset="0"/>
              </a:rPr>
              <a:pPr eaLnBrk="1" hangingPunct="1"/>
              <a:t>4</a:t>
            </a:fld>
            <a:endParaRPr kumimoji="0" lang="es-MX" altLang="ja-JP" sz="1067" dirty="0">
              <a:latin typeface="Arial Bold" charset="0"/>
              <a:cs typeface="Arial Bold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654800" y="1270006"/>
            <a:ext cx="553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B0F0"/>
                </a:solidFill>
              </a:rPr>
              <a:t>Construcción: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s-MX" sz="2400" b="1" dirty="0" smtClean="0">
                <a:solidFill>
                  <a:srgbClr val="00B0F0"/>
                </a:solidFill>
              </a:rPr>
              <a:t>5</a:t>
            </a:r>
            <a:r>
              <a:rPr lang="en-US" sz="2400" b="1" dirty="0">
                <a:solidFill>
                  <a:srgbClr val="00B0F0"/>
                </a:solidFill>
              </a:rPr>
              <a:t>5</a:t>
            </a:r>
            <a:r>
              <a:rPr lang="es-MX" sz="2400" b="1" dirty="0" smtClean="0">
                <a:solidFill>
                  <a:srgbClr val="00B0F0"/>
                </a:solidFill>
              </a:rPr>
              <a:t> </a:t>
            </a:r>
            <a:r>
              <a:rPr lang="es-MX" sz="2400" b="1" dirty="0">
                <a:solidFill>
                  <a:srgbClr val="00B0F0"/>
                </a:solidFill>
              </a:rPr>
              <a:t>centros comerciales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B0F0"/>
                </a:solidFill>
              </a:rPr>
              <a:t>Total: </a:t>
            </a:r>
            <a:r>
              <a:rPr lang="x-none" sz="2400" b="1" dirty="0">
                <a:solidFill>
                  <a:srgbClr val="00B0F0"/>
                </a:solidFill>
              </a:rPr>
              <a:t>2</a:t>
            </a:r>
            <a:r>
              <a:rPr lang="es-MX" sz="2400" b="1" dirty="0" smtClean="0">
                <a:solidFill>
                  <a:srgbClr val="00B0F0"/>
                </a:solidFill>
              </a:rPr>
              <a:t>.</a:t>
            </a:r>
            <a:r>
              <a:rPr lang="en-US" sz="2400" b="1" dirty="0">
                <a:solidFill>
                  <a:srgbClr val="00B0F0"/>
                </a:solidFill>
              </a:rPr>
              <a:t>3</a:t>
            </a:r>
            <a:r>
              <a:rPr lang="es-MX" sz="2400" b="1" dirty="0" smtClean="0">
                <a:solidFill>
                  <a:srgbClr val="00B0F0"/>
                </a:solidFill>
              </a:rPr>
              <a:t> </a:t>
            </a:r>
            <a:r>
              <a:rPr lang="x-none" sz="2400" b="1" dirty="0">
                <a:solidFill>
                  <a:srgbClr val="00B0F0"/>
                </a:solidFill>
              </a:rPr>
              <a:t>millones </a:t>
            </a:r>
            <a:r>
              <a:rPr lang="es-MX" sz="2400" b="1" dirty="0">
                <a:solidFill>
                  <a:srgbClr val="00B0F0"/>
                </a:solidFill>
              </a:rPr>
              <a:t>m²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781923"/>
              </p:ext>
            </p:extLst>
          </p:nvPr>
        </p:nvGraphicFramePr>
        <p:xfrm>
          <a:off x="884903" y="1718186"/>
          <a:ext cx="10250129" cy="4225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46474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Precios</a:t>
            </a:r>
            <a:r>
              <a:rPr lang="x-none" dirty="0"/>
              <a:t/>
            </a:r>
            <a:br>
              <a:rPr lang="x-none" dirty="0"/>
            </a:br>
            <a:r>
              <a:rPr lang="x-none" sz="2400" dirty="0" smtClean="0"/>
              <a:t>$/m</a:t>
            </a:r>
            <a:r>
              <a:rPr lang="x-none" sz="2400" baseline="30000" dirty="0" smtClean="0"/>
              <a:t>2</a:t>
            </a:r>
            <a:r>
              <a:rPr lang="x-none" sz="2400" dirty="0" smtClean="0"/>
              <a:t>/Mes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BBF44-197B-384B-9930-E2EA9A1DDEE9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graphicFrame>
        <p:nvGraphicFramePr>
          <p:cNvPr id="5" name="Gráfico 48"/>
          <p:cNvGraphicFramePr/>
          <p:nvPr>
            <p:extLst>
              <p:ext uri="{D42A27DB-BD31-4B8C-83A1-F6EECF244321}">
                <p14:modId xmlns:p14="http://schemas.microsoft.com/office/powerpoint/2010/main" val="1272582490"/>
              </p:ext>
            </p:extLst>
          </p:nvPr>
        </p:nvGraphicFramePr>
        <p:xfrm>
          <a:off x="1045195" y="1360155"/>
          <a:ext cx="10125957" cy="467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7066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151</Words>
  <Application>Microsoft Macintosh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Bold</vt:lpstr>
      <vt:lpstr>Calibri</vt:lpstr>
      <vt:lpstr>Calibri Light</vt:lpstr>
      <vt:lpstr>ヒラギノ角ゴ Pro W3</vt:lpstr>
      <vt:lpstr>游ゴシック Light</vt:lpstr>
      <vt:lpstr>Arial</vt:lpstr>
      <vt:lpstr>Tema de Office</vt:lpstr>
      <vt:lpstr>Comercial</vt:lpstr>
      <vt:lpstr>Mercado de Retail en México</vt:lpstr>
      <vt:lpstr>Inventario</vt:lpstr>
      <vt:lpstr>INVENTARIO Y PIPELINE POR ZONA 2016 - 2018</vt:lpstr>
      <vt:lpstr>Precios $/m2/Mes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Comercial</dc:title>
  <dc:creator>Gomez, Flavio</dc:creator>
  <cp:lastModifiedBy>Santiago Galindo Cataño</cp:lastModifiedBy>
  <cp:revision>6</cp:revision>
  <dcterms:created xsi:type="dcterms:W3CDTF">2016-07-26T15:29:34Z</dcterms:created>
  <dcterms:modified xsi:type="dcterms:W3CDTF">2016-07-27T15:21:25Z</dcterms:modified>
</cp:coreProperties>
</file>