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5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17" name="16 Marcador de pie de página"/>
          <p:cNvSpPr>
            <a:spLocks noGrp="1"/>
          </p:cNvSpPr>
          <p:nvPr>
            <p:ph type="ftr" sz="quarter" idx="11"/>
          </p:nvPr>
        </p:nvSpPr>
        <p:spPr/>
        <p:txBody>
          <a:bodyPr/>
          <a:lstStyle>
            <a:extLst/>
          </a:lstStyle>
          <a:p>
            <a:endParaRPr lang="es-ES"/>
          </a:p>
        </p:txBody>
      </p:sp>
      <p:sp>
        <p:nvSpPr>
          <p:cNvPr id="29" name="2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32" name="31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38 Rectángulo"/>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39 Rectángulo"/>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40 Rectángulo"/>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41 Rectángulo"/>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56" name="55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64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65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66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981200" cy="5851525"/>
          </a:xfrm>
        </p:spPr>
        <p:txBody>
          <a:bodyPr vert="eaVert" anchor="ct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58674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14 Forma libre"/>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12 Forma libre"/>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15 Forma libre"/>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16 Forma libre"/>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17 Forma libre"/>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18 Forma libre"/>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19 Forma libre"/>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20 Forma libre"/>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21 Forma libre"/>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22 Forma libre"/>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23 Forma libre"/>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24 Forma libre"/>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25 Forma libre"/>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26 Forma libre"/>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2 Marcador de texto"/>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Rectángulo"/>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s-ES" smtClean="0"/>
              <a:t>Haga clic para modificar el estilo de título del patrón</a:t>
            </a:r>
            <a:endParaRPr kumimoji="0" lang="en-US"/>
          </a:p>
        </p:txBody>
      </p:sp>
      <p:sp>
        <p:nvSpPr>
          <p:cNvPr id="8" name="7 Rectángulo"/>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Rectángulo"/>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9 Rectángulo"/>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2064"/>
            <a:ext cx="8229600" cy="9144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504824" y="512064"/>
            <a:ext cx="7772400" cy="914400"/>
          </a:xfrm>
        </p:spPr>
        <p:txBody>
          <a:bodyPr anchor="t"/>
          <a:lstStyle>
            <a:lvl1pPr>
              <a:defRPr sz="400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16" name="15 Rectángulo"/>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16 Rectángulo"/>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17 Rectángulo"/>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Rectángulo"/>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19 Rectángulo"/>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20 Rectángulo"/>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Rectángulo"/>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28 Rectángulo"/>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29 Rectángulo"/>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914400"/>
          </a:xfrm>
        </p:spPr>
        <p:txBody>
          <a:bodyPr/>
          <a:lstStyle>
            <a:lvl1pPr>
              <a:defRPr sz="4000" cap="none" baseline="0"/>
            </a:lvl1pPr>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3050"/>
            <a:ext cx="8229600" cy="1162050"/>
          </a:xfrm>
        </p:spPr>
        <p:txBody>
          <a:bodyPr anchor="ctr"/>
          <a:lstStyle>
            <a:lvl1pPr algn="l">
              <a:buNone/>
              <a:defRPr sz="3600" b="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06/09/2022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8 Conector recto"/>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8514581" y="1219200"/>
            <a:ext cx="132763" cy="128466"/>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grpSp>
        <p:nvGrpSpPr>
          <p:cNvPr id="14" name="13 Grupo"/>
          <p:cNvGrpSpPr/>
          <p:nvPr/>
        </p:nvGrpSpPr>
        <p:grpSpPr>
          <a:xfrm rot="5400000">
            <a:off x="8666981" y="1371600"/>
            <a:ext cx="132763" cy="128466"/>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8320088" y="1474763"/>
            <a:ext cx="132763" cy="128466"/>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6477000" y="55499"/>
            <a:ext cx="2133600" cy="365125"/>
          </a:xfrm>
        </p:spPr>
        <p:txBody>
          <a:bodyPr/>
          <a:lstStyle>
            <a:extLst/>
          </a:lstStyle>
          <a:p>
            <a:fld id="{7A847CFC-816F-41D0-AAC0-9BF4FEBC753E}" type="datetimeFigureOut">
              <a:rPr lang="es-ES" smtClean="0"/>
              <a:pPr/>
              <a:t>06/09/2022</a:t>
            </a:fld>
            <a:endParaRPr lang="es-ES"/>
          </a:p>
        </p:txBody>
      </p:sp>
      <p:sp>
        <p:nvSpPr>
          <p:cNvPr id="6" name="5 Marcador de pie de página"/>
          <p:cNvSpPr>
            <a:spLocks noGrp="1"/>
          </p:cNvSpPr>
          <p:nvPr>
            <p:ph type="ftr" sz="quarter" idx="11"/>
          </p:nvPr>
        </p:nvSpPr>
        <p:spPr>
          <a:xfrm>
            <a:off x="914400" y="55499"/>
            <a:ext cx="5562600" cy="365125"/>
          </a:xfrm>
        </p:spPr>
        <p:txBody>
          <a:bodyPr/>
          <a:lstStyle>
            <a:extLst/>
          </a:lstStyle>
          <a:p>
            <a:endParaRPr lang="es-ES"/>
          </a:p>
        </p:txBody>
      </p:sp>
      <p:sp>
        <p:nvSpPr>
          <p:cNvPr id="7" name="6 Marcador de número de diapositiva"/>
          <p:cNvSpPr>
            <a:spLocks noGrp="1"/>
          </p:cNvSpPr>
          <p:nvPr>
            <p:ph type="sldNum" sz="quarter" idx="12"/>
          </p:nvPr>
        </p:nvSpPr>
        <p:spPr>
          <a:xfrm>
            <a:off x="8610600" y="55499"/>
            <a:ext cx="457200" cy="365125"/>
          </a:xfrm>
        </p:spPr>
        <p:txBody>
          <a:bodyPr/>
          <a:lstStyle>
            <a:extLst/>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14 Rectángulo"/>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15 Rectángulo"/>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16 Rectángulo"/>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Marcador de título"/>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A847CFC-816F-41D0-AAC0-9BF4FEBC753E}" type="datetimeFigureOut">
              <a:rPr lang="es-ES" smtClean="0"/>
              <a:pPr/>
              <a:t>06/09/2022</a:t>
            </a:fld>
            <a:endParaRPr lang="es-ES"/>
          </a:p>
        </p:txBody>
      </p:sp>
      <p:sp>
        <p:nvSpPr>
          <p:cNvPr id="3" name="2 Marcador de pie de página"/>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s-ES"/>
          </a:p>
        </p:txBody>
      </p:sp>
      <p:sp>
        <p:nvSpPr>
          <p:cNvPr id="23" name="22 Marcador de número de diapositiva"/>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Programación funcional</a:t>
            </a:r>
            <a:endParaRPr lang="es-ES" dirty="0"/>
          </a:p>
        </p:txBody>
      </p:sp>
      <p:sp>
        <p:nvSpPr>
          <p:cNvPr id="3" name="2 Subtítulo"/>
          <p:cNvSpPr>
            <a:spLocks noGrp="1"/>
          </p:cNvSpPr>
          <p:nvPr>
            <p:ph type="subTitle" idx="1"/>
          </p:nvPr>
        </p:nvSpPr>
        <p:spPr/>
        <p:txBody>
          <a:bodyPr/>
          <a:lstStyle/>
          <a:p>
            <a:r>
              <a:rPr lang="es-ES" dirty="0" smtClean="0"/>
              <a:t>DAM</a:t>
            </a:r>
          </a:p>
          <a:p>
            <a:r>
              <a:rPr lang="es-ES" dirty="0" smtClean="0"/>
              <a:t>Harnina</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Java 6</a:t>
            </a:r>
            <a:endParaRPr lang="es-ES" dirty="0"/>
          </a:p>
        </p:txBody>
      </p:sp>
      <p:sp>
        <p:nvSpPr>
          <p:cNvPr id="3" name="2 Marcador de contenido"/>
          <p:cNvSpPr>
            <a:spLocks noGrp="1"/>
          </p:cNvSpPr>
          <p:nvPr>
            <p:ph idx="1"/>
          </p:nvPr>
        </p:nvSpPr>
        <p:spPr/>
        <p:txBody>
          <a:bodyPr/>
          <a:lstStyle/>
          <a:p>
            <a:r>
              <a:rPr lang="es-ES" dirty="0" smtClean="0"/>
              <a:t>Nosotros, en primer curso, hemos estudiado la POO, sin salirnos ni un milímetro de ella.</a:t>
            </a:r>
          </a:p>
          <a:p>
            <a:r>
              <a:rPr lang="es-ES" dirty="0" smtClean="0"/>
              <a:t>Para ello usamos java 6. </a:t>
            </a:r>
          </a:p>
          <a:p>
            <a:r>
              <a:rPr lang="es-ES" dirty="0" smtClean="0"/>
              <a:t>Java es repetitivo, muy charlatán y las pruebas son un infierno.</a:t>
            </a:r>
          </a:p>
          <a:p>
            <a:r>
              <a:rPr lang="es-ES" dirty="0" smtClean="0"/>
              <a:t>Parecía que cada lenguaje podría adecuarse a su parcela y trabajar en cliente con JS y servidor con Java (como ejemplo)</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Ley de Moore</a:t>
            </a:r>
            <a:endParaRPr lang="es-ES" dirty="0"/>
          </a:p>
        </p:txBody>
      </p:sp>
      <p:sp>
        <p:nvSpPr>
          <p:cNvPr id="3" name="2 Marcador de contenido"/>
          <p:cNvSpPr>
            <a:spLocks noGrp="1"/>
          </p:cNvSpPr>
          <p:nvPr>
            <p:ph idx="1"/>
          </p:nvPr>
        </p:nvSpPr>
        <p:spPr/>
        <p:txBody>
          <a:bodyPr/>
          <a:lstStyle/>
          <a:p>
            <a:r>
              <a:rPr lang="es-ES" dirty="0" smtClean="0"/>
              <a:t>Al parecer un tal Gordon Moore dijo, en 1965, que el numero de transistores en un procesador se duplicaría cada año, durante los siguientes 20.</a:t>
            </a:r>
          </a:p>
          <a:p>
            <a:r>
              <a:rPr lang="es-ES" dirty="0" smtClean="0"/>
              <a:t>El mismo cambió la ley años después. Para decir que sería cada dos años.</a:t>
            </a:r>
          </a:p>
          <a:p>
            <a:r>
              <a:rPr lang="es-ES" dirty="0" smtClean="0"/>
              <a:t>En 2007 Moore dijo que igual ya no. </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Como vender?</a:t>
            </a:r>
            <a:endParaRPr lang="es-ES" dirty="0"/>
          </a:p>
        </p:txBody>
      </p:sp>
      <p:sp>
        <p:nvSpPr>
          <p:cNvPr id="3" name="2 Marcador de contenido"/>
          <p:cNvSpPr>
            <a:spLocks noGrp="1"/>
          </p:cNvSpPr>
          <p:nvPr>
            <p:ph idx="1"/>
          </p:nvPr>
        </p:nvSpPr>
        <p:spPr/>
        <p:txBody>
          <a:bodyPr>
            <a:normAutofit fontScale="92500"/>
          </a:bodyPr>
          <a:lstStyle/>
          <a:p>
            <a:r>
              <a:rPr lang="es-ES" dirty="0" smtClean="0"/>
              <a:t>Vale, si ya no eres capaz de hacer tus procesadores un 100% mas potentes cada dos años: como </a:t>
            </a:r>
            <a:r>
              <a:rPr lang="es-ES" strike="sngStrike" dirty="0" smtClean="0"/>
              <a:t>engañas</a:t>
            </a:r>
            <a:r>
              <a:rPr lang="es-ES" dirty="0" smtClean="0"/>
              <a:t> convences a los compradores para vender tus productos.</a:t>
            </a:r>
          </a:p>
          <a:p>
            <a:r>
              <a:rPr lang="es-ES" dirty="0" err="1" smtClean="0"/>
              <a:t>Multicore</a:t>
            </a:r>
            <a:r>
              <a:rPr lang="es-ES" dirty="0" smtClean="0"/>
              <a:t>. Que significa que dentro de un procesador hay varios núcleos de procesamiento simultaneo. </a:t>
            </a:r>
          </a:p>
          <a:p>
            <a:r>
              <a:rPr lang="es-ES" dirty="0" smtClean="0"/>
              <a:t>Además, gracias a la máquinas virtuales somos capaces de crear hilos y los procesadores tienen la facilidad de ser </a:t>
            </a:r>
            <a:r>
              <a:rPr lang="es-ES" dirty="0" err="1" smtClean="0"/>
              <a:t>multihilo</a:t>
            </a:r>
            <a:r>
              <a:rPr lang="es-ES" dirty="0" smtClean="0"/>
              <a:t>.</a:t>
            </a:r>
          </a:p>
          <a:p>
            <a:pPr>
              <a:buNone/>
            </a:pP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Muchos hilos y procesos</a:t>
            </a:r>
            <a:endParaRPr lang="es-ES" dirty="0"/>
          </a:p>
        </p:txBody>
      </p:sp>
      <p:sp>
        <p:nvSpPr>
          <p:cNvPr id="3" name="2 Marcador de contenido"/>
          <p:cNvSpPr>
            <a:spLocks noGrp="1"/>
          </p:cNvSpPr>
          <p:nvPr>
            <p:ph idx="1"/>
          </p:nvPr>
        </p:nvSpPr>
        <p:spPr>
          <a:xfrm>
            <a:off x="914400" y="1783560"/>
            <a:ext cx="7772400" cy="1288250"/>
          </a:xfrm>
        </p:spPr>
        <p:txBody>
          <a:bodyPr/>
          <a:lstStyle/>
          <a:p>
            <a:r>
              <a:rPr lang="es-ES" dirty="0" smtClean="0"/>
              <a:t>La técnica para poder controlar estos procesos se llama programación concurrente.</a:t>
            </a:r>
          </a:p>
          <a:p>
            <a:endParaRPr lang="es-ES" dirty="0"/>
          </a:p>
        </p:txBody>
      </p:sp>
      <p:pic>
        <p:nvPicPr>
          <p:cNvPr id="1026" name="Picture 2" descr="ᴅᴀᴠɪᴅ ᴡʜɪᴛᴛᴀᴋᴇʀ on Twitter | Programming humor, Programmer humor,  Programmer jokes"/>
          <p:cNvPicPr>
            <a:picLocks noChangeAspect="1" noChangeArrowheads="1"/>
          </p:cNvPicPr>
          <p:nvPr/>
        </p:nvPicPr>
        <p:blipFill>
          <a:blip r:embed="rId2"/>
          <a:srcRect/>
          <a:stretch>
            <a:fillRect/>
          </a:stretch>
        </p:blipFill>
        <p:spPr bwMode="auto">
          <a:xfrm>
            <a:off x="1428728" y="3143248"/>
            <a:ext cx="7010400" cy="36099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 mi se me da bien…</a:t>
            </a:r>
            <a:endParaRPr lang="es-ES" dirty="0"/>
          </a:p>
        </p:txBody>
      </p:sp>
      <p:sp>
        <p:nvSpPr>
          <p:cNvPr id="3" name="2 Marcador de contenido"/>
          <p:cNvSpPr>
            <a:spLocks noGrp="1"/>
          </p:cNvSpPr>
          <p:nvPr>
            <p:ph idx="1"/>
          </p:nvPr>
        </p:nvSpPr>
        <p:spPr/>
        <p:txBody>
          <a:bodyPr/>
          <a:lstStyle/>
          <a:p>
            <a:r>
              <a:rPr lang="es-ES" dirty="0" smtClean="0"/>
              <a:t>Pues resulta que si hay algo que la programación funcional hace bien es trabajar con muchos núcleos et hilos.</a:t>
            </a:r>
          </a:p>
          <a:p>
            <a:r>
              <a:rPr lang="es-ES" dirty="0" smtClean="0"/>
              <a:t>No le pidamos una secuencia coherente, tampoco creo que se deba controlar demasiado.</a:t>
            </a:r>
          </a:p>
          <a:p>
            <a:r>
              <a:rPr lang="es-ES" dirty="0" smtClean="0"/>
              <a:t>LA solución de java? Java 8</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p:txBody>
          <a:bodyPr/>
          <a:lstStyle/>
          <a:p>
            <a:r>
              <a:rPr lang="es-ES" dirty="0" smtClean="0"/>
              <a:t>Tipos de programación:</a:t>
            </a:r>
          </a:p>
          <a:p>
            <a:pPr lvl="1"/>
            <a:r>
              <a:rPr lang="es-ES" dirty="0" smtClean="0"/>
              <a:t>Imperativa</a:t>
            </a:r>
          </a:p>
          <a:p>
            <a:pPr lvl="1"/>
            <a:r>
              <a:rPr lang="es-ES" smtClean="0"/>
              <a:t>Declarativa</a:t>
            </a:r>
            <a:endParaRPr lang="es-ES" dirty="0" smtClean="0"/>
          </a:p>
          <a:p>
            <a:pPr lvl="1"/>
            <a:r>
              <a:rPr lang="es-ES" dirty="0" smtClean="0"/>
              <a:t>funcional </a:t>
            </a:r>
          </a:p>
          <a:p>
            <a:pPr lvl="1"/>
            <a:r>
              <a:rPr lang="es-ES" dirty="0" smtClean="0"/>
              <a:t>y lógica.</a:t>
            </a:r>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Imperativa</a:t>
            </a:r>
            <a:endParaRPr lang="es-ES" dirty="0"/>
          </a:p>
        </p:txBody>
      </p:sp>
      <p:sp>
        <p:nvSpPr>
          <p:cNvPr id="3" name="2 Marcador de contenido"/>
          <p:cNvSpPr>
            <a:spLocks noGrp="1"/>
          </p:cNvSpPr>
          <p:nvPr>
            <p:ph idx="1"/>
          </p:nvPr>
        </p:nvSpPr>
        <p:spPr/>
        <p:txBody>
          <a:bodyPr/>
          <a:lstStyle/>
          <a:p>
            <a:r>
              <a:rPr lang="es-ES" dirty="0" smtClean="0"/>
              <a:t>En ella se basan los lenguajes que usan órdenes y estructuras detalladas para describir como debe realizarse un programa. </a:t>
            </a:r>
          </a:p>
          <a:p>
            <a:r>
              <a:rPr lang="es-ES" dirty="0" smtClean="0"/>
              <a:t>La programación orientada a objetos usa este tipo de programación. Esta programación tiene estado y encapsula en objetos que se derivan de clases.</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Funcional</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Usa una técnica declarativa, se le dice a la máquina lo que queremos que haga, no como debe hacerlo. </a:t>
            </a:r>
          </a:p>
          <a:p>
            <a:r>
              <a:rPr lang="es-ES" dirty="0" smtClean="0"/>
              <a:t>Ya habéis usado lenguajes declarativos, SQL.</a:t>
            </a:r>
          </a:p>
          <a:p>
            <a:r>
              <a:rPr lang="es-ES" dirty="0" smtClean="0"/>
              <a:t> La programación funcional no tiene estado, es decir no hay variables de ámbito global. Tampoco hay clase, sólo funciones que no tienen efecto colateral, es decir, ni afectan ni son afectadas por otras. </a:t>
            </a:r>
          </a:p>
          <a:p>
            <a:r>
              <a:rPr lang="es-ES" dirty="0" smtClean="0"/>
              <a:t>Sorprendentemente tampoco tiene estructuras de repetición, es decir, no hay </a:t>
            </a:r>
            <a:r>
              <a:rPr lang="es-ES" dirty="0" err="1" smtClean="0"/>
              <a:t>while</a:t>
            </a:r>
            <a:r>
              <a:rPr lang="es-ES" dirty="0" smtClean="0"/>
              <a:t> o </a:t>
            </a:r>
            <a:r>
              <a:rPr lang="es-ES" dirty="0" err="1" smtClean="0"/>
              <a:t>for</a:t>
            </a:r>
            <a:r>
              <a:rPr lang="es-ES" dirty="0" smtClean="0"/>
              <a:t>.</a:t>
            </a:r>
          </a:p>
          <a:p>
            <a:r>
              <a:rPr lang="es-ES" dirty="0" smtClean="0"/>
              <a:t> La forma en que repite una función para encontrar el resultado es la recursividad. Podemos verlo como una secuencia de funciones unas tras otras que consiguen solucionar el problema, si bien la secuencialidad no es real.</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lógica</a:t>
            </a:r>
            <a:endParaRPr lang="es-ES" dirty="0"/>
          </a:p>
        </p:txBody>
      </p:sp>
      <p:sp>
        <p:nvSpPr>
          <p:cNvPr id="3" name="2 Marcador de contenido"/>
          <p:cNvSpPr>
            <a:spLocks noGrp="1"/>
          </p:cNvSpPr>
          <p:nvPr>
            <p:ph idx="1"/>
          </p:nvPr>
        </p:nvSpPr>
        <p:spPr/>
        <p:txBody>
          <a:bodyPr>
            <a:normAutofit lnSpcReduction="10000"/>
          </a:bodyPr>
          <a:lstStyle/>
          <a:p>
            <a:r>
              <a:rPr lang="es-ES" dirty="0" smtClean="0"/>
              <a:t> basada en decisiones lógicas. </a:t>
            </a:r>
          </a:p>
          <a:p>
            <a:r>
              <a:rPr lang="es-ES" dirty="0" smtClean="0"/>
              <a:t>Este que os escribe no sabe nada sobre ella, al igual que el 99,9% de los programadores que conoceréis en la vida.</a:t>
            </a:r>
          </a:p>
          <a:p>
            <a:r>
              <a:rPr lang="es-ES" dirty="0" smtClean="0"/>
              <a:t>Por supuesto el paradigma que acabó adaptándose de manera masiva en el mundo de la programación fue el OO. Ahora aparecen otros basados en él como la orientada a Aspectos o a Actores. Se sale de nuestro ámbito. </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 la </a:t>
            </a:r>
            <a:r>
              <a:rPr lang="es-ES" dirty="0" err="1" smtClean="0"/>
              <a:t>func</a:t>
            </a:r>
            <a:r>
              <a:rPr lang="es-ES" dirty="0" smtClean="0"/>
              <a:t>.</a:t>
            </a:r>
            <a:endParaRPr lang="es-ES" dirty="0"/>
          </a:p>
        </p:txBody>
      </p:sp>
      <p:sp>
        <p:nvSpPr>
          <p:cNvPr id="3" name="2 Marcador de contenido"/>
          <p:cNvSpPr>
            <a:spLocks noGrp="1"/>
          </p:cNvSpPr>
          <p:nvPr>
            <p:ph idx="1"/>
          </p:nvPr>
        </p:nvSpPr>
        <p:spPr/>
        <p:txBody>
          <a:bodyPr/>
          <a:lstStyle/>
          <a:p>
            <a:r>
              <a:rPr lang="es-ES" dirty="0" smtClean="0"/>
              <a:t>Funciones puras</a:t>
            </a:r>
          </a:p>
          <a:p>
            <a:pPr lvl="1"/>
            <a:r>
              <a:rPr lang="es-ES" dirty="0" smtClean="0"/>
              <a:t>Son como las funciones matemáticas</a:t>
            </a:r>
          </a:p>
          <a:p>
            <a:pPr lvl="1"/>
            <a:r>
              <a:rPr lang="es-ES" dirty="0" smtClean="0"/>
              <a:t>Sin efectos colaterales</a:t>
            </a:r>
          </a:p>
          <a:p>
            <a:pPr lvl="1"/>
            <a:r>
              <a:rPr lang="es-ES" dirty="0" smtClean="0"/>
              <a:t>El resultado solo depende de los parámetros de entrada</a:t>
            </a:r>
          </a:p>
          <a:p>
            <a:pPr lvl="1"/>
            <a:r>
              <a:rPr lang="es-ES" dirty="0" smtClean="0"/>
              <a:t>No existe la variable global</a:t>
            </a:r>
          </a:p>
          <a:p>
            <a:r>
              <a:rPr lang="es-ES" dirty="0" smtClean="0"/>
              <a:t>Aplicación parcial: puede llamarse a una función solo con alguno de sus parámetros (</a:t>
            </a:r>
            <a:r>
              <a:rPr lang="es-ES" dirty="0" err="1" smtClean="0"/>
              <a:t>currificación</a:t>
            </a:r>
            <a:r>
              <a:rPr lang="es-ES" dirty="0" smtClean="0"/>
              <a:t>) </a:t>
            </a:r>
          </a:p>
          <a:p>
            <a:pPr lvl="1"/>
            <a:endParaRPr lang="es-ES" dirty="0" smtClean="0"/>
          </a:p>
          <a:p>
            <a:pPr lvl="1"/>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 la </a:t>
            </a:r>
            <a:r>
              <a:rPr lang="es-ES" dirty="0" err="1" smtClean="0"/>
              <a:t>func</a:t>
            </a:r>
            <a:r>
              <a:rPr lang="es-ES" dirty="0" smtClean="0"/>
              <a:t>.</a:t>
            </a:r>
            <a:endParaRPr lang="es-ES" dirty="0"/>
          </a:p>
        </p:txBody>
      </p:sp>
      <p:sp>
        <p:nvSpPr>
          <p:cNvPr id="3" name="2 Marcador de contenido"/>
          <p:cNvSpPr>
            <a:spLocks noGrp="1"/>
          </p:cNvSpPr>
          <p:nvPr>
            <p:ph idx="1"/>
          </p:nvPr>
        </p:nvSpPr>
        <p:spPr/>
        <p:txBody>
          <a:bodyPr>
            <a:normAutofit lnSpcReduction="10000"/>
          </a:bodyPr>
          <a:lstStyle/>
          <a:p>
            <a:r>
              <a:rPr lang="es-ES" dirty="0" smtClean="0"/>
              <a:t>Funciones de orden superior: las funciones son tratadas como datos. Dicho de otra forma, las funciones son miembros de primer orden.</a:t>
            </a:r>
          </a:p>
          <a:p>
            <a:r>
              <a:rPr lang="es-ES" dirty="0" smtClean="0"/>
              <a:t>recursividad: no hay iteraciones</a:t>
            </a:r>
          </a:p>
          <a:p>
            <a:r>
              <a:rPr lang="es-ES" dirty="0" smtClean="0"/>
              <a:t>Inferencia de tipos: los tipos no son necesariamente explícitos, se pueden deducir del contexto</a:t>
            </a:r>
          </a:p>
          <a:p>
            <a:r>
              <a:rPr lang="es-ES" dirty="0" smtClean="0"/>
              <a:t>Pereza. Una expresión se evalúa solo cuando hace falta.</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Lenguajes </a:t>
            </a:r>
            <a:endParaRPr lang="es-ES" dirty="0"/>
          </a:p>
        </p:txBody>
      </p:sp>
      <p:sp>
        <p:nvSpPr>
          <p:cNvPr id="3" name="2 Marcador de contenido"/>
          <p:cNvSpPr>
            <a:spLocks noGrp="1"/>
          </p:cNvSpPr>
          <p:nvPr>
            <p:ph idx="1"/>
          </p:nvPr>
        </p:nvSpPr>
        <p:spPr/>
        <p:txBody>
          <a:bodyPr/>
          <a:lstStyle/>
          <a:p>
            <a:r>
              <a:rPr lang="es-ES" dirty="0" smtClean="0"/>
              <a:t>No hay muchos lenguajes que sean estrictamente funcionales.</a:t>
            </a:r>
          </a:p>
          <a:p>
            <a:r>
              <a:rPr lang="es-ES" dirty="0" smtClean="0"/>
              <a:t>Podemos citar </a:t>
            </a:r>
            <a:r>
              <a:rPr lang="es-ES" dirty="0" err="1" smtClean="0"/>
              <a:t>Haskell</a:t>
            </a:r>
            <a:r>
              <a:rPr lang="es-ES" dirty="0" smtClean="0"/>
              <a:t>, </a:t>
            </a:r>
            <a:r>
              <a:rPr lang="es-ES" dirty="0" err="1" smtClean="0"/>
              <a:t>Clojure</a:t>
            </a:r>
            <a:r>
              <a:rPr lang="es-ES" dirty="0" smtClean="0"/>
              <a:t>, </a:t>
            </a:r>
            <a:r>
              <a:rPr lang="es-ES" dirty="0" err="1" smtClean="0"/>
              <a:t>Scala</a:t>
            </a:r>
            <a:r>
              <a:rPr lang="es-ES" dirty="0" smtClean="0"/>
              <a:t> (?)</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Y entonces?</a:t>
            </a:r>
            <a:endParaRPr lang="es-ES" dirty="0"/>
          </a:p>
        </p:txBody>
      </p:sp>
      <p:sp>
        <p:nvSpPr>
          <p:cNvPr id="3" name="2 Marcador de contenido"/>
          <p:cNvSpPr>
            <a:spLocks noGrp="1"/>
          </p:cNvSpPr>
          <p:nvPr>
            <p:ph idx="1"/>
          </p:nvPr>
        </p:nvSpPr>
        <p:spPr/>
        <p:txBody>
          <a:bodyPr/>
          <a:lstStyle/>
          <a:p>
            <a:r>
              <a:rPr lang="es-ES" dirty="0" smtClean="0"/>
              <a:t>Parecía que nada molestaría a la programación OO.</a:t>
            </a:r>
          </a:p>
          <a:p>
            <a:r>
              <a:rPr lang="es-ES" dirty="0" smtClean="0"/>
              <a:t>Existen lenguajes como JS. Que está orientado a prototipos, es decir, no tiene clases y por tanto no tiene herencia ni polimorfismo. Pero cuenta con funciones de orden superior. </a:t>
            </a:r>
          </a:p>
          <a:p>
            <a:r>
              <a:rPr lang="es-ES" dirty="0" smtClean="0"/>
              <a:t>Se llaman lenguajes “</a:t>
            </a:r>
            <a:r>
              <a:rPr lang="es-ES" dirty="0" err="1" smtClean="0"/>
              <a:t>multiparadigmas</a:t>
            </a:r>
            <a:r>
              <a:rPr lang="es-ES" dirty="0" smtClean="0"/>
              <a:t>”. Es como ser católico y budista. </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TotalTime>
  <Words>703</Words>
  <PresentationFormat>Presentación en pantalla (4:3)</PresentationFormat>
  <Paragraphs>60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Metro</vt:lpstr>
      <vt:lpstr>Programación funcional</vt:lpstr>
      <vt:lpstr>Introducción</vt:lpstr>
      <vt:lpstr>Imperativa</vt:lpstr>
      <vt:lpstr>Funcional</vt:lpstr>
      <vt:lpstr>lógica</vt:lpstr>
      <vt:lpstr>Características de la func.</vt:lpstr>
      <vt:lpstr>Características de la func.</vt:lpstr>
      <vt:lpstr>Lenguajes </vt:lpstr>
      <vt:lpstr>Y entonces?</vt:lpstr>
      <vt:lpstr>Java 6</vt:lpstr>
      <vt:lpstr>Ley de Moore</vt:lpstr>
      <vt:lpstr>Como vender?</vt:lpstr>
      <vt:lpstr>Muchos hilos y procesos</vt:lpstr>
      <vt:lpstr>A mi se me da bien…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funcional</dc:title>
  <dc:creator>jose sanchez</dc:creator>
  <cp:lastModifiedBy>jose sanchez</cp:lastModifiedBy>
  <cp:revision>45</cp:revision>
  <dcterms:created xsi:type="dcterms:W3CDTF">2021-07-21T09:15:49Z</dcterms:created>
  <dcterms:modified xsi:type="dcterms:W3CDTF">2022-09-06T07:48:13Z</dcterms:modified>
</cp:coreProperties>
</file>