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61" r:id="rId3"/>
    <p:sldId id="260" r:id="rId4"/>
    <p:sldId id="276" r:id="rId5"/>
    <p:sldId id="262" r:id="rId6"/>
    <p:sldId id="272" r:id="rId7"/>
    <p:sldId id="277" r:id="rId8"/>
    <p:sldId id="263" r:id="rId9"/>
    <p:sldId id="274" r:id="rId10"/>
    <p:sldId id="265" r:id="rId11"/>
    <p:sldId id="275" r:id="rId12"/>
    <p:sldId id="273" r:id="rId13"/>
    <p:sldId id="269" r:id="rId14"/>
    <p:sldId id="264" r:id="rId15"/>
    <p:sldId id="270" r:id="rId16"/>
    <p:sldId id="271" r:id="rId17"/>
    <p:sldId id="267" r:id="rId18"/>
    <p:sldId id="278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E91"/>
    <a:srgbClr val="64B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79542-3C3E-555A-EAB8-3FA5C9EBECD3}" v="744" dt="2020-10-08T04:03:37.176"/>
    <p1510:client id="{A0713F2E-2378-4A76-A364-419CA8056646}" v="1669" dt="2020-10-06T04:58:47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1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1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3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7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3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8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9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15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69" r:id="rId6"/>
    <p:sldLayoutId id="2147483765" r:id="rId7"/>
    <p:sldLayoutId id="2147483766" r:id="rId8"/>
    <p:sldLayoutId id="2147483767" r:id="rId9"/>
    <p:sldLayoutId id="2147483768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1324" y="358581"/>
            <a:ext cx="4843397" cy="3056235"/>
          </a:xfrm>
        </p:spPr>
        <p:txBody>
          <a:bodyPr>
            <a:normAutofit/>
          </a:bodyPr>
          <a:lstStyle/>
          <a:p>
            <a:pPr algn="l"/>
            <a:r>
              <a:rPr lang="es-MX" sz="4400" b="1" dirty="0">
                <a:solidFill>
                  <a:schemeClr val="bg1"/>
                </a:solidFill>
                <a:latin typeface="Leelawadee UI"/>
                <a:cs typeface="Leelawadee UI"/>
              </a:rPr>
              <a:t>Proyecto: </a:t>
            </a:r>
            <a:r>
              <a:rPr lang="es-MX" sz="4400" b="1" dirty="0" err="1" smtClean="0">
                <a:solidFill>
                  <a:schemeClr val="bg1"/>
                </a:solidFill>
                <a:latin typeface="Leelawadee UI"/>
                <a:cs typeface="Leelawadee UI"/>
              </a:rPr>
              <a:t>SoC</a:t>
            </a:r>
            <a:r>
              <a:rPr lang="es-MX" sz="4400" b="1" dirty="0">
                <a:solidFill>
                  <a:schemeClr val="bg1"/>
                </a:solidFill>
                <a:latin typeface="Leelawadee UI"/>
              </a:rPr>
              <a:t/>
            </a:r>
            <a:br>
              <a:rPr lang="es-MX" sz="4400" b="1" dirty="0">
                <a:solidFill>
                  <a:schemeClr val="bg1"/>
                </a:solidFill>
                <a:latin typeface="Leelawadee UI"/>
              </a:rPr>
            </a:br>
            <a:r>
              <a:rPr lang="es-MX" sz="4400" b="1" dirty="0">
                <a:solidFill>
                  <a:schemeClr val="bg1"/>
                </a:solidFill>
                <a:latin typeface="Leelawadee UI"/>
                <a:cs typeface="Leelawadee UI"/>
              </a:rPr>
              <a:t>Robot cartógrafo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EC85D-F8CA-4FC0-BB3D-8DB0D9CBF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1323" y="3414815"/>
            <a:ext cx="4571999" cy="532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MX" sz="2200" i="1" dirty="0">
                <a:solidFill>
                  <a:srgbClr val="FFFFFF"/>
                </a:solidFill>
              </a:rPr>
              <a:t>Electrónica Digital II - UN </a:t>
            </a:r>
            <a:r>
              <a:rPr lang="es-MX" sz="2200" i="1" dirty="0" smtClean="0">
                <a:solidFill>
                  <a:srgbClr val="FFFFFF"/>
                </a:solidFill>
              </a:rPr>
              <a:t>2021 - 2</a:t>
            </a:r>
            <a:endParaRPr lang="es-MX" sz="2200" i="1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F514525-E512-42E1-8159-2E6A0EDA5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854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3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0709" y="-66246"/>
            <a:ext cx="10668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  <a:latin typeface="Leelawadee UI"/>
                <a:cs typeface="Leelawadee UI"/>
              </a:rPr>
              <a:t>I2C master</a:t>
            </a:r>
          </a:p>
        </p:txBody>
      </p:sp>
      <p:pic>
        <p:nvPicPr>
          <p:cNvPr id="7170" name="Picture 2" descr="https://www.intel.com/content/dam/altera-www/global/en_US/portal/dsn/156/blockdiagram-us-dsnip-156-1105413111872-i2c-controller-bi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96" t="1845" r="740" b="2503"/>
          <a:stretch/>
        </p:blipFill>
        <p:spPr bwMode="auto">
          <a:xfrm>
            <a:off x="3454571" y="1944913"/>
            <a:ext cx="4379253" cy="34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623733" y="2421571"/>
            <a:ext cx="1230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SIOC</a:t>
            </a:r>
          </a:p>
          <a:p>
            <a:endParaRPr lang="es-CO" dirty="0" smtClean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 smtClean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SIOD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2046584" y="1831702"/>
            <a:ext cx="5928361" cy="369461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174704" y="1944913"/>
            <a:ext cx="1279867" cy="342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Bus interface</a:t>
            </a:r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7974946" y="2825206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7974945" y="3898899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914747"/>
              </p:ext>
            </p:extLst>
          </p:nvPr>
        </p:nvGraphicFramePr>
        <p:xfrm>
          <a:off x="9921309" y="2551688"/>
          <a:ext cx="15748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¿?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0x08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¿?</a:t>
                      </a:r>
                      <a:endParaRPr lang="es-CO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¿?</a:t>
                      </a:r>
                      <a:endParaRPr lang="es-CO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11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2050" name="Picture 2" descr="Equivalent internal circuit diagram of an I2C syste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86" y="170826"/>
            <a:ext cx="6981099" cy="356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.sparkfun.com/assets/6/4/7/1/e/51ae0000ce395f645d0000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40" y="3983765"/>
            <a:ext cx="10607040" cy="236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0709" y="-66246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Leelawadee UI"/>
                <a:cs typeface="Leelawadee UI"/>
              </a:rPr>
              <a:t>I2C master</a:t>
            </a:r>
            <a:endParaRPr lang="es-CO" b="1" dirty="0">
              <a:solidFill>
                <a:schemeClr val="bg1"/>
              </a:solidFill>
              <a:latin typeface="Leelawadee UI"/>
              <a:cs typeface="Leelawadee UI"/>
            </a:endParaRPr>
          </a:p>
        </p:txBody>
      </p:sp>
    </p:spTree>
    <p:extLst>
      <p:ext uri="{BB962C8B-B14F-4D97-AF65-F5344CB8AC3E}">
        <p14:creationId xmlns:p14="http://schemas.microsoft.com/office/powerpoint/2010/main" val="36066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1555" y="0"/>
            <a:ext cx="10668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b="1" dirty="0" smtClean="0">
                <a:solidFill>
                  <a:schemeClr val="bg1"/>
                </a:solidFill>
                <a:latin typeface="Leelawadee UI"/>
                <a:cs typeface="Leelawadee UI"/>
              </a:rPr>
              <a:t>SPI</a:t>
            </a:r>
            <a:endParaRPr lang="es-CO" b="1" dirty="0">
              <a:solidFill>
                <a:schemeClr val="bg1"/>
              </a:solidFill>
              <a:latin typeface="Leelawadee UI"/>
              <a:cs typeface="Leelawadee UI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3074" name="Picture 2" descr="Serial Peripheral Interface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950720"/>
            <a:ext cx="6400800" cy="507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uevo tutorial sobre el bus SPI | Tienda y Tutoriales Arduin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35"/>
          <a:stretch/>
        </p:blipFill>
        <p:spPr bwMode="auto">
          <a:xfrm>
            <a:off x="6667500" y="2990128"/>
            <a:ext cx="4762500" cy="277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80143" y="159701"/>
            <a:ext cx="3219427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chemeClr val="bg1"/>
                </a:solidFill>
                <a:latin typeface="Leelawadee UI"/>
                <a:cs typeface="Leelawadee UI"/>
              </a:rPr>
              <a:t>GPIO</a:t>
            </a:r>
            <a:endParaRPr lang="es-MX" b="1" dirty="0">
              <a:solidFill>
                <a:schemeClr val="bg1"/>
              </a:solidFill>
              <a:latin typeface="Leelawadee UI"/>
              <a:cs typeface="Leelawadee UI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179320" y="984069"/>
            <a:ext cx="5928361" cy="350665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7945585" y="2203995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341836" y="193190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gpio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304403" y="1146810"/>
            <a:ext cx="1153431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Bus interface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2883" t="3981" r="334" b="12266"/>
          <a:stretch/>
        </p:blipFill>
        <p:spPr>
          <a:xfrm>
            <a:off x="3457834" y="1146810"/>
            <a:ext cx="4487751" cy="3221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71901"/>
              </p:ext>
            </p:extLst>
          </p:nvPr>
        </p:nvGraphicFramePr>
        <p:xfrm>
          <a:off x="249849" y="4953000"/>
          <a:ext cx="15748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WRITE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0x08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READ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DIR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9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80143" y="159701"/>
            <a:ext cx="3219427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chemeClr val="bg1"/>
                </a:solidFill>
                <a:latin typeface="Leelawadee UI"/>
                <a:cs typeface="Leelawadee UI"/>
              </a:rPr>
              <a:t>RADAR </a:t>
            </a:r>
            <a:endParaRPr lang="es-MX" b="1" dirty="0">
              <a:solidFill>
                <a:schemeClr val="bg1"/>
              </a:solidFill>
              <a:latin typeface="Leelawadee UI"/>
              <a:cs typeface="Leelawadee UI"/>
            </a:endParaRPr>
          </a:p>
        </p:txBody>
      </p:sp>
      <p:pic>
        <p:nvPicPr>
          <p:cNvPr id="2050" name="Picture 2" descr="Servomotores - Información, Uso y Control | Lirtex - Tecnología en el borde  del tiemp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18" y="603171"/>
            <a:ext cx="4676504" cy="252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nsor Ultrasonido Hcsr-04 - $ 5.000 en Mercado L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4" y="3673606"/>
            <a:ext cx="5916488" cy="290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nsor Ultrasonido Hc-sr04 - Fabricación e insumos de electrónic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160" y="4463002"/>
            <a:ext cx="4133214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G995 Servo motor— ElectroCre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352" y="1369191"/>
            <a:ext cx="2304415" cy="230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25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80143" y="159701"/>
            <a:ext cx="3219427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chemeClr val="bg1"/>
                </a:solidFill>
                <a:latin typeface="Leelawadee UI"/>
                <a:cs typeface="Leelawadee UI"/>
              </a:rPr>
              <a:t>RADAR </a:t>
            </a:r>
            <a:endParaRPr lang="es-MX" b="1" dirty="0">
              <a:solidFill>
                <a:schemeClr val="bg1"/>
              </a:solidFill>
              <a:latin typeface="Leelawadee UI"/>
              <a:cs typeface="Leelawadee UI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179320" y="984069"/>
            <a:ext cx="5928361" cy="214530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7945585" y="2203995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341836" y="1931901"/>
            <a:ext cx="184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SERVOMOTOR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304403" y="1146810"/>
            <a:ext cx="1153431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Bus interface</a:t>
            </a:r>
            <a:endParaRPr lang="es-CO" dirty="0">
              <a:solidFill>
                <a:schemeClr val="bg1"/>
              </a:solidFill>
            </a:endParaRPr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823339"/>
              </p:ext>
            </p:extLst>
          </p:nvPr>
        </p:nvGraphicFramePr>
        <p:xfrm>
          <a:off x="362223" y="1233759"/>
          <a:ext cx="15748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 smtClean="0">
                          <a:effectLst/>
                        </a:rPr>
                        <a:t>enable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0x08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 smtClean="0">
                          <a:effectLst/>
                        </a:rPr>
                        <a:t>period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 smtClean="0">
                          <a:effectLst/>
                        </a:rPr>
                        <a:t>Dutty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cxnSp>
        <p:nvCxnSpPr>
          <p:cNvPr id="10" name="Conector recto 9"/>
          <p:cNvCxnSpPr/>
          <p:nvPr/>
        </p:nvCxnSpPr>
        <p:spPr>
          <a:xfrm>
            <a:off x="8107681" y="3560355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5562600" y="1126400"/>
            <a:ext cx="2382985" cy="186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PWM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562599" y="3408122"/>
            <a:ext cx="2382985" cy="1239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PWM / LECTURA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9405258" y="3379752"/>
            <a:ext cx="183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ULTRASONIDO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700131" y="1499191"/>
            <a:ext cx="1862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>
                <a:solidFill>
                  <a:schemeClr val="bg1"/>
                </a:solidFill>
              </a:rPr>
              <a:t>Dutty_reg</a:t>
            </a:r>
            <a:endParaRPr lang="es-CO" dirty="0" smtClean="0">
              <a:solidFill>
                <a:schemeClr val="bg1"/>
              </a:solidFill>
            </a:endParaRPr>
          </a:p>
          <a:p>
            <a:r>
              <a:rPr lang="es-CO" dirty="0" err="1" smtClean="0">
                <a:solidFill>
                  <a:schemeClr val="bg1"/>
                </a:solidFill>
              </a:rPr>
              <a:t>Period_ref</a:t>
            </a:r>
            <a:endParaRPr lang="es-CO" dirty="0" smtClean="0">
              <a:solidFill>
                <a:schemeClr val="bg1"/>
              </a:solidFill>
            </a:endParaRPr>
          </a:p>
          <a:p>
            <a:r>
              <a:rPr lang="es-CO" dirty="0" err="1" smtClean="0">
                <a:solidFill>
                  <a:schemeClr val="bg1"/>
                </a:solidFill>
              </a:rPr>
              <a:t>enable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594373" y="3810526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400" dirty="0" err="1" smtClean="0">
                <a:solidFill>
                  <a:schemeClr val="bg1"/>
                </a:solidFill>
              </a:rPr>
              <a:t>Servo.period</a:t>
            </a:r>
            <a:r>
              <a:rPr lang="es-CO" sz="1400" dirty="0" smtClean="0">
                <a:solidFill>
                  <a:schemeClr val="bg1"/>
                </a:solidFill>
              </a:rPr>
              <a:t>=20;</a:t>
            </a:r>
          </a:p>
          <a:p>
            <a:r>
              <a:rPr lang="es-CO" sz="1400" dirty="0" err="1" smtClean="0">
                <a:solidFill>
                  <a:schemeClr val="bg1"/>
                </a:solidFill>
              </a:rPr>
              <a:t>Servo.enable</a:t>
            </a:r>
            <a:r>
              <a:rPr lang="es-CO" sz="1400" dirty="0" smtClean="0">
                <a:solidFill>
                  <a:schemeClr val="bg1"/>
                </a:solidFill>
              </a:rPr>
              <a:t>=1;</a:t>
            </a:r>
          </a:p>
          <a:p>
            <a:r>
              <a:rPr lang="es-CO" sz="1400" dirty="0" smtClean="0">
                <a:solidFill>
                  <a:schemeClr val="bg1"/>
                </a:solidFill>
              </a:rPr>
              <a:t>mapeo</a:t>
            </a:r>
            <a:r>
              <a:rPr lang="es-CO" sz="1400" dirty="0">
                <a:solidFill>
                  <a:schemeClr val="bg1"/>
                </a:solidFill>
              </a:rPr>
              <a:t>(){</a:t>
            </a:r>
          </a:p>
          <a:p>
            <a:r>
              <a:rPr lang="es-CO" sz="1400" dirty="0" err="1">
                <a:solidFill>
                  <a:schemeClr val="bg1"/>
                </a:solidFill>
              </a:rPr>
              <a:t>servo.dutty</a:t>
            </a:r>
            <a:r>
              <a:rPr lang="es-CO" sz="1400" dirty="0">
                <a:solidFill>
                  <a:schemeClr val="bg1"/>
                </a:solidFill>
              </a:rPr>
              <a:t>=1;</a:t>
            </a:r>
          </a:p>
          <a:p>
            <a:r>
              <a:rPr lang="es-CO" sz="1400" dirty="0" smtClean="0">
                <a:solidFill>
                  <a:schemeClr val="bg1"/>
                </a:solidFill>
              </a:rPr>
              <a:t>Der= </a:t>
            </a:r>
            <a:r>
              <a:rPr lang="es-CO" sz="1400" dirty="0" err="1" smtClean="0">
                <a:solidFill>
                  <a:schemeClr val="bg1"/>
                </a:solidFill>
              </a:rPr>
              <a:t>leerultrasonido</a:t>
            </a:r>
            <a:r>
              <a:rPr lang="es-CO" sz="14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s-CO" sz="1400" dirty="0" smtClean="0">
                <a:solidFill>
                  <a:schemeClr val="bg1"/>
                </a:solidFill>
              </a:rPr>
              <a:t>IF DER =1 TOMAR FOTO</a:t>
            </a:r>
            <a:endParaRPr lang="es-CO" sz="1400" dirty="0">
              <a:solidFill>
                <a:schemeClr val="bg1"/>
              </a:solidFill>
            </a:endParaRPr>
          </a:p>
          <a:p>
            <a:endParaRPr lang="es-CO" sz="1400" dirty="0">
              <a:solidFill>
                <a:schemeClr val="bg1"/>
              </a:solidFill>
            </a:endParaRPr>
          </a:p>
          <a:p>
            <a:r>
              <a:rPr lang="es-CO" sz="1400" dirty="0" err="1">
                <a:solidFill>
                  <a:schemeClr val="bg1"/>
                </a:solidFill>
              </a:rPr>
              <a:t>servo.dutty</a:t>
            </a:r>
            <a:r>
              <a:rPr lang="es-CO" sz="1400" dirty="0">
                <a:solidFill>
                  <a:schemeClr val="bg1"/>
                </a:solidFill>
              </a:rPr>
              <a:t>=1.5;</a:t>
            </a:r>
          </a:p>
          <a:p>
            <a:r>
              <a:rPr lang="es-CO" sz="1400" dirty="0" err="1" smtClean="0">
                <a:solidFill>
                  <a:schemeClr val="bg1"/>
                </a:solidFill>
              </a:rPr>
              <a:t>Fro</a:t>
            </a:r>
            <a:r>
              <a:rPr lang="es-CO" sz="1400" dirty="0" smtClean="0">
                <a:solidFill>
                  <a:schemeClr val="bg1"/>
                </a:solidFill>
              </a:rPr>
              <a:t>=</a:t>
            </a:r>
            <a:r>
              <a:rPr lang="es-CO" sz="1400" dirty="0" err="1" smtClean="0">
                <a:solidFill>
                  <a:schemeClr val="bg1"/>
                </a:solidFill>
              </a:rPr>
              <a:t>leerultrasonido</a:t>
            </a:r>
            <a:r>
              <a:rPr lang="es-CO" sz="1400" dirty="0">
                <a:solidFill>
                  <a:schemeClr val="bg1"/>
                </a:solidFill>
              </a:rPr>
              <a:t>();</a:t>
            </a:r>
          </a:p>
          <a:p>
            <a:endParaRPr lang="es-CO" sz="1400" dirty="0">
              <a:solidFill>
                <a:schemeClr val="bg1"/>
              </a:solidFill>
            </a:endParaRPr>
          </a:p>
          <a:p>
            <a:r>
              <a:rPr lang="es-CO" sz="1400" dirty="0" err="1">
                <a:solidFill>
                  <a:schemeClr val="bg1"/>
                </a:solidFill>
              </a:rPr>
              <a:t>servo.dutty</a:t>
            </a:r>
            <a:r>
              <a:rPr lang="es-CO" sz="1400" dirty="0">
                <a:solidFill>
                  <a:schemeClr val="bg1"/>
                </a:solidFill>
              </a:rPr>
              <a:t>=2;</a:t>
            </a:r>
          </a:p>
          <a:p>
            <a:r>
              <a:rPr lang="es-CO" sz="1400" dirty="0" err="1" smtClean="0">
                <a:solidFill>
                  <a:schemeClr val="bg1"/>
                </a:solidFill>
              </a:rPr>
              <a:t>Izq</a:t>
            </a:r>
            <a:r>
              <a:rPr lang="es-CO" sz="1400" dirty="0" smtClean="0">
                <a:solidFill>
                  <a:schemeClr val="bg1"/>
                </a:solidFill>
              </a:rPr>
              <a:t>= </a:t>
            </a:r>
            <a:r>
              <a:rPr lang="es-CO" sz="1400" dirty="0" err="1" smtClean="0">
                <a:solidFill>
                  <a:schemeClr val="bg1"/>
                </a:solidFill>
              </a:rPr>
              <a:t>leerultrasonido</a:t>
            </a:r>
            <a:r>
              <a:rPr lang="es-CO" sz="1400" dirty="0">
                <a:solidFill>
                  <a:schemeClr val="bg1"/>
                </a:solidFill>
              </a:rPr>
              <a:t>();</a:t>
            </a:r>
          </a:p>
          <a:p>
            <a:endParaRPr lang="es-CO" sz="1400" dirty="0">
              <a:solidFill>
                <a:schemeClr val="bg1"/>
              </a:solidFill>
            </a:endParaRPr>
          </a:p>
          <a:p>
            <a:r>
              <a:rPr lang="es-CO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2179320" y="3129370"/>
            <a:ext cx="5928361" cy="214530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356597" y="3292111"/>
            <a:ext cx="1153431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Bus interface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42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80143" y="159701"/>
            <a:ext cx="3219427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chemeClr val="bg1"/>
                </a:solidFill>
                <a:latin typeface="Leelawadee UI"/>
                <a:cs typeface="Leelawadee UI"/>
              </a:rPr>
              <a:t>RADAR </a:t>
            </a:r>
            <a:endParaRPr lang="es-MX" b="1" dirty="0">
              <a:solidFill>
                <a:schemeClr val="bg1"/>
              </a:solidFill>
              <a:latin typeface="Leelawadee UI"/>
              <a:cs typeface="Leelawadee UI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179320" y="984069"/>
            <a:ext cx="5928361" cy="440663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7945585" y="2203995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341836" y="1931901"/>
            <a:ext cx="184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SERVOMOTOR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304403" y="1146809"/>
            <a:ext cx="1153431" cy="386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Bus interface</a:t>
            </a:r>
            <a:endParaRPr lang="es-CO" dirty="0">
              <a:solidFill>
                <a:schemeClr val="bg1"/>
              </a:solidFill>
            </a:endParaRPr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46576"/>
              </p:ext>
            </p:extLst>
          </p:nvPr>
        </p:nvGraphicFramePr>
        <p:xfrm>
          <a:off x="339538" y="3001631"/>
          <a:ext cx="15748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CoordF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0x08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cxnSp>
        <p:nvCxnSpPr>
          <p:cNvPr id="10" name="Conector recto 9"/>
          <p:cNvCxnSpPr/>
          <p:nvPr/>
        </p:nvCxnSpPr>
        <p:spPr>
          <a:xfrm>
            <a:off x="8107681" y="3560355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5562600" y="1126400"/>
            <a:ext cx="2382985" cy="186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PWM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562599" y="3408122"/>
            <a:ext cx="2382985" cy="1239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PWM / LECTURA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9405258" y="3379752"/>
            <a:ext cx="183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ULTRASONIDO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B789276-A39A-44D1-BFA3-70846C6EFFC2}"/>
              </a:ext>
            </a:extLst>
          </p:cNvPr>
          <p:cNvSpPr/>
          <p:nvPr/>
        </p:nvSpPr>
        <p:spPr>
          <a:xfrm>
            <a:off x="3727930" y="1335480"/>
            <a:ext cx="1592373" cy="315145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 err="1" smtClean="0">
                <a:solidFill>
                  <a:schemeClr val="bg1"/>
                </a:solidFill>
              </a:rPr>
              <a:t>Reg</a:t>
            </a:r>
            <a:r>
              <a:rPr lang="es-MX" sz="2000" dirty="0" smtClean="0">
                <a:solidFill>
                  <a:schemeClr val="bg1"/>
                </a:solidFill>
              </a:rPr>
              <a:t> </a:t>
            </a:r>
            <a:r>
              <a:rPr lang="es-MX" sz="2000" dirty="0" err="1" smtClean="0">
                <a:solidFill>
                  <a:schemeClr val="bg1"/>
                </a:solidFill>
              </a:rPr>
              <a:t>Read</a:t>
            </a:r>
            <a:endParaRPr lang="es-MX" sz="2000" dirty="0" smtClean="0">
              <a:solidFill>
                <a:schemeClr val="bg1"/>
              </a:solidFill>
            </a:endParaRPr>
          </a:p>
          <a:p>
            <a:r>
              <a:rPr lang="es-MX" sz="1600" dirty="0" err="1" smtClean="0">
                <a:solidFill>
                  <a:schemeClr val="bg1"/>
                </a:solidFill>
              </a:rPr>
              <a:t>Coord</a:t>
            </a:r>
            <a:r>
              <a:rPr lang="es-MX" sz="1600" dirty="0" smtClean="0">
                <a:solidFill>
                  <a:schemeClr val="bg1"/>
                </a:solidFill>
              </a:rPr>
              <a:t> </a:t>
            </a:r>
            <a:r>
              <a:rPr lang="es-MX" sz="1600" dirty="0" err="1" smtClean="0">
                <a:solidFill>
                  <a:schemeClr val="bg1"/>
                </a:solidFill>
              </a:rPr>
              <a:t>izq</a:t>
            </a:r>
            <a:endParaRPr lang="es-MX" sz="1600" dirty="0" smtClean="0">
              <a:solidFill>
                <a:schemeClr val="bg1"/>
              </a:solidFill>
            </a:endParaRPr>
          </a:p>
          <a:p>
            <a:r>
              <a:rPr lang="es-MX" sz="1600" dirty="0" err="1" smtClean="0">
                <a:solidFill>
                  <a:schemeClr val="bg1"/>
                </a:solidFill>
              </a:rPr>
              <a:t>Coord</a:t>
            </a:r>
            <a:r>
              <a:rPr lang="es-MX" sz="1600" dirty="0" smtClean="0">
                <a:solidFill>
                  <a:schemeClr val="bg1"/>
                </a:solidFill>
              </a:rPr>
              <a:t> der</a:t>
            </a:r>
          </a:p>
          <a:p>
            <a:r>
              <a:rPr lang="es-MX" sz="1600" dirty="0" err="1" smtClean="0">
                <a:solidFill>
                  <a:schemeClr val="bg1"/>
                </a:solidFill>
              </a:rPr>
              <a:t>Coord</a:t>
            </a:r>
            <a:r>
              <a:rPr lang="es-MX" sz="1600" dirty="0" smtClean="0">
                <a:solidFill>
                  <a:schemeClr val="bg1"/>
                </a:solidFill>
              </a:rPr>
              <a:t> </a:t>
            </a:r>
            <a:r>
              <a:rPr lang="es-MX" sz="1600" dirty="0" err="1" smtClean="0">
                <a:solidFill>
                  <a:schemeClr val="bg1"/>
                </a:solidFill>
              </a:rPr>
              <a:t>front</a:t>
            </a:r>
            <a:endParaRPr lang="es-MX" sz="1600" dirty="0">
              <a:solidFill>
                <a:schemeClr val="bg1"/>
              </a:solidFill>
            </a:endParaRPr>
          </a:p>
          <a:p>
            <a:r>
              <a:rPr lang="es-MX" sz="1600" dirty="0" smtClean="0">
                <a:solidFill>
                  <a:schemeClr val="bg1"/>
                </a:solidFill>
              </a:rPr>
              <a:t>Done</a:t>
            </a:r>
          </a:p>
          <a:p>
            <a:endParaRPr lang="es-MX" sz="2000" dirty="0">
              <a:solidFill>
                <a:schemeClr val="bg1"/>
              </a:solidFill>
            </a:endParaRPr>
          </a:p>
          <a:p>
            <a:r>
              <a:rPr lang="es-MX" sz="2000" dirty="0" err="1" smtClean="0">
                <a:solidFill>
                  <a:schemeClr val="bg1"/>
                </a:solidFill>
              </a:rPr>
              <a:t>Reg</a:t>
            </a:r>
            <a:r>
              <a:rPr lang="es-MX" sz="2000" dirty="0" smtClean="0">
                <a:solidFill>
                  <a:schemeClr val="bg1"/>
                </a:solidFill>
              </a:rPr>
              <a:t> </a:t>
            </a:r>
            <a:r>
              <a:rPr lang="es-MX" sz="2000" dirty="0" err="1" smtClean="0">
                <a:solidFill>
                  <a:schemeClr val="bg1"/>
                </a:solidFill>
              </a:rPr>
              <a:t>Write</a:t>
            </a:r>
            <a:endParaRPr lang="es-MX" sz="2000" dirty="0" smtClean="0">
              <a:solidFill>
                <a:schemeClr val="bg1"/>
              </a:solidFill>
            </a:endParaRPr>
          </a:p>
          <a:p>
            <a:r>
              <a:rPr lang="es-MX" sz="1600" dirty="0" err="1" smtClean="0">
                <a:solidFill>
                  <a:schemeClr val="bg1"/>
                </a:solidFill>
              </a:rPr>
              <a:t>Init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8594373" y="381052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400" dirty="0" smtClean="0">
                <a:solidFill>
                  <a:schemeClr val="bg1"/>
                </a:solidFill>
              </a:rPr>
              <a:t>Mapeo(){</a:t>
            </a:r>
          </a:p>
          <a:p>
            <a:endParaRPr lang="es-CO" sz="1400" dirty="0">
              <a:solidFill>
                <a:schemeClr val="bg1"/>
              </a:solidFill>
            </a:endParaRPr>
          </a:p>
          <a:p>
            <a:r>
              <a:rPr lang="es-CO" sz="1400" dirty="0" err="1" smtClean="0">
                <a:solidFill>
                  <a:schemeClr val="bg1"/>
                </a:solidFill>
              </a:rPr>
              <a:t>Radar.init</a:t>
            </a:r>
            <a:r>
              <a:rPr lang="es-CO" sz="1400" dirty="0" smtClean="0">
                <a:solidFill>
                  <a:schemeClr val="bg1"/>
                </a:solidFill>
              </a:rPr>
              <a:t>=1;</a:t>
            </a:r>
          </a:p>
          <a:p>
            <a:r>
              <a:rPr lang="es-CO" sz="1400" dirty="0" err="1" smtClean="0">
                <a:solidFill>
                  <a:schemeClr val="bg1"/>
                </a:solidFill>
              </a:rPr>
              <a:t>While</a:t>
            </a:r>
            <a:r>
              <a:rPr lang="es-CO" sz="1400" dirty="0" smtClean="0">
                <a:solidFill>
                  <a:schemeClr val="bg1"/>
                </a:solidFill>
              </a:rPr>
              <a:t>(</a:t>
            </a:r>
            <a:r>
              <a:rPr lang="es-CO" sz="1400" dirty="0" err="1" smtClean="0">
                <a:solidFill>
                  <a:schemeClr val="bg1"/>
                </a:solidFill>
              </a:rPr>
              <a:t>radar.done</a:t>
            </a:r>
            <a:r>
              <a:rPr lang="es-CO" sz="1400" dirty="0" smtClean="0">
                <a:solidFill>
                  <a:schemeClr val="bg1"/>
                </a:solidFill>
              </a:rPr>
              <a:t>==0);</a:t>
            </a:r>
          </a:p>
          <a:p>
            <a:r>
              <a:rPr lang="es-CO" sz="1400" dirty="0" err="1" smtClean="0">
                <a:solidFill>
                  <a:schemeClr val="bg1"/>
                </a:solidFill>
              </a:rPr>
              <a:t>Izq</a:t>
            </a:r>
            <a:r>
              <a:rPr lang="es-CO" sz="1400" dirty="0" smtClean="0">
                <a:solidFill>
                  <a:schemeClr val="bg1"/>
                </a:solidFill>
              </a:rPr>
              <a:t>=radar.</a:t>
            </a:r>
            <a:r>
              <a:rPr lang="es-CO" sz="1400" dirty="0">
                <a:solidFill>
                  <a:schemeClr val="bg1"/>
                </a:solidFill>
              </a:rPr>
              <a:t> </a:t>
            </a:r>
            <a:r>
              <a:rPr lang="es-CO" sz="1400" dirty="0" err="1" smtClean="0">
                <a:solidFill>
                  <a:schemeClr val="bg1"/>
                </a:solidFill>
              </a:rPr>
              <a:t>CoordI</a:t>
            </a:r>
            <a:r>
              <a:rPr lang="es-CO" sz="1400" dirty="0" smtClean="0">
                <a:solidFill>
                  <a:schemeClr val="bg1"/>
                </a:solidFill>
              </a:rPr>
              <a:t>;</a:t>
            </a:r>
            <a:endParaRPr lang="es-CO" sz="1400" dirty="0">
              <a:solidFill>
                <a:schemeClr val="bg1"/>
              </a:solidFill>
            </a:endParaRPr>
          </a:p>
          <a:p>
            <a:r>
              <a:rPr lang="es-CO" sz="1400" dirty="0">
                <a:solidFill>
                  <a:schemeClr val="bg1"/>
                </a:solidFill>
              </a:rPr>
              <a:t>der=radar. </a:t>
            </a:r>
            <a:r>
              <a:rPr lang="es-CO" sz="1400" dirty="0" err="1" smtClean="0">
                <a:solidFill>
                  <a:schemeClr val="bg1"/>
                </a:solidFill>
              </a:rPr>
              <a:t>CoordD</a:t>
            </a:r>
            <a:r>
              <a:rPr lang="es-CO" sz="1400" dirty="0" smtClean="0">
                <a:solidFill>
                  <a:schemeClr val="bg1"/>
                </a:solidFill>
              </a:rPr>
              <a:t>;</a:t>
            </a:r>
            <a:endParaRPr lang="es-CO" sz="1400" dirty="0">
              <a:solidFill>
                <a:schemeClr val="bg1"/>
              </a:solidFill>
            </a:endParaRPr>
          </a:p>
          <a:p>
            <a:r>
              <a:rPr lang="es-CO" sz="1400" dirty="0" err="1" smtClean="0">
                <a:solidFill>
                  <a:schemeClr val="bg1"/>
                </a:solidFill>
              </a:rPr>
              <a:t>front</a:t>
            </a:r>
            <a:r>
              <a:rPr lang="es-CO" sz="1400" dirty="0" smtClean="0">
                <a:solidFill>
                  <a:schemeClr val="bg1"/>
                </a:solidFill>
              </a:rPr>
              <a:t>=radar.</a:t>
            </a:r>
            <a:r>
              <a:rPr lang="es-CO" sz="1400" dirty="0">
                <a:solidFill>
                  <a:schemeClr val="bg1"/>
                </a:solidFill>
              </a:rPr>
              <a:t> </a:t>
            </a:r>
            <a:r>
              <a:rPr lang="es-CO" sz="1400" dirty="0" err="1" smtClean="0">
                <a:solidFill>
                  <a:schemeClr val="bg1"/>
                </a:solidFill>
              </a:rPr>
              <a:t>CoordF</a:t>
            </a:r>
            <a:r>
              <a:rPr lang="es-CO" sz="1400" dirty="0" smtClean="0">
                <a:solidFill>
                  <a:schemeClr val="bg1"/>
                </a:solidFill>
              </a:rPr>
              <a:t>;</a:t>
            </a:r>
            <a:endParaRPr lang="es-CO" sz="1400" dirty="0">
              <a:solidFill>
                <a:schemeClr val="bg1"/>
              </a:solidFill>
            </a:endParaRPr>
          </a:p>
          <a:p>
            <a:endParaRPr lang="es-CO" sz="1400" dirty="0" smtClean="0">
              <a:solidFill>
                <a:schemeClr val="bg1"/>
              </a:solidFill>
            </a:endParaRPr>
          </a:p>
          <a:p>
            <a:r>
              <a:rPr lang="es-CO" sz="1400" dirty="0" err="1" smtClean="0">
                <a:solidFill>
                  <a:schemeClr val="bg1"/>
                </a:solidFill>
              </a:rPr>
              <a:t>Return</a:t>
            </a:r>
            <a:r>
              <a:rPr lang="es-CO" sz="1400" dirty="0" smtClean="0">
                <a:solidFill>
                  <a:schemeClr val="bg1"/>
                </a:solidFill>
              </a:rPr>
              <a:t> </a:t>
            </a:r>
            <a:r>
              <a:rPr lang="es-CO" sz="1400" dirty="0" err="1" smtClean="0">
                <a:solidFill>
                  <a:schemeClr val="bg1"/>
                </a:solidFill>
              </a:rPr>
              <a:t>izq</a:t>
            </a:r>
            <a:r>
              <a:rPr lang="es-CO" sz="1400" dirty="0" smtClean="0">
                <a:solidFill>
                  <a:schemeClr val="bg1"/>
                </a:solidFill>
              </a:rPr>
              <a:t>, der, </a:t>
            </a:r>
            <a:r>
              <a:rPr lang="es-CO" sz="1400" dirty="0" err="1" smtClean="0">
                <a:solidFill>
                  <a:schemeClr val="bg1"/>
                </a:solidFill>
              </a:rPr>
              <a:t>front</a:t>
            </a:r>
            <a:endParaRPr lang="es-CO" sz="1400" dirty="0" smtClean="0">
              <a:solidFill>
                <a:schemeClr val="bg1"/>
              </a:solidFill>
            </a:endParaRPr>
          </a:p>
          <a:p>
            <a:r>
              <a:rPr lang="es-CO" sz="1400" dirty="0">
                <a:solidFill>
                  <a:schemeClr val="bg1"/>
                </a:solidFill>
              </a:rPr>
              <a:t>}</a:t>
            </a:r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75412"/>
              </p:ext>
            </p:extLst>
          </p:nvPr>
        </p:nvGraphicFramePr>
        <p:xfrm>
          <a:off x="334424" y="1335480"/>
          <a:ext cx="15748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0x08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coordI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CoordD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56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076984" y="3549582"/>
            <a:ext cx="1312786" cy="135222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Captura de datos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075397" y="1870069"/>
            <a:ext cx="1387883" cy="55734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PLL 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759280" y="1684158"/>
            <a:ext cx="5432720" cy="3479800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076983" y="2792899"/>
            <a:ext cx="1288864" cy="74706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bg1"/>
                </a:solidFill>
              </a:rPr>
              <a:t>Xclk</a:t>
            </a:r>
            <a:r>
              <a:rPr lang="es-CO" dirty="0" smtClean="0">
                <a:solidFill>
                  <a:schemeClr val="bg1"/>
                </a:solidFill>
              </a:rPr>
              <a:t> / </a:t>
            </a:r>
            <a:r>
              <a:rPr lang="es-CO" dirty="0" err="1" smtClean="0">
                <a:solidFill>
                  <a:schemeClr val="bg1"/>
                </a:solidFill>
              </a:rPr>
              <a:t>Reset</a:t>
            </a:r>
            <a:r>
              <a:rPr lang="es-CO" dirty="0" smtClean="0">
                <a:solidFill>
                  <a:schemeClr val="bg1"/>
                </a:solidFill>
              </a:rPr>
              <a:t> / PWDN</a:t>
            </a:r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 flipH="1" flipV="1">
            <a:off x="5436100" y="3158602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 flipV="1">
            <a:off x="5466373" y="3448289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echa derecha 12"/>
          <p:cNvSpPr/>
          <p:nvPr/>
        </p:nvSpPr>
        <p:spPr>
          <a:xfrm>
            <a:off x="8356822" y="3952700"/>
            <a:ext cx="919257" cy="241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datos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9" name="Flecha derecha 18"/>
          <p:cNvSpPr/>
          <p:nvPr/>
        </p:nvSpPr>
        <p:spPr>
          <a:xfrm>
            <a:off x="8365847" y="3528408"/>
            <a:ext cx="910232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bg1"/>
                </a:solidFill>
              </a:rPr>
              <a:t>addr</a:t>
            </a:r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5480887" y="3795171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5489607" y="4345510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5489607" y="4084230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echa derecha 30"/>
          <p:cNvSpPr/>
          <p:nvPr/>
        </p:nvSpPr>
        <p:spPr>
          <a:xfrm>
            <a:off x="5480887" y="4446289"/>
            <a:ext cx="1620018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Datos [7:0]</a:t>
            </a:r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45" name="Conector recto de flecha 44"/>
          <p:cNvCxnSpPr/>
          <p:nvPr/>
        </p:nvCxnSpPr>
        <p:spPr>
          <a:xfrm flipH="1" flipV="1">
            <a:off x="5453252" y="2921310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9" idx="2"/>
            <a:endCxn id="11" idx="0"/>
          </p:cNvCxnSpPr>
          <p:nvPr/>
        </p:nvCxnSpPr>
        <p:spPr>
          <a:xfrm rot="16200000" flipH="1">
            <a:off x="7749852" y="2609361"/>
            <a:ext cx="365490" cy="1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7931804" y="13432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>
                <a:solidFill>
                  <a:schemeClr val="bg1"/>
                </a:solidFill>
              </a:rPr>
              <a:t>clk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4922812" y="698596"/>
            <a:ext cx="17720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s-ES" dirty="0" smtClean="0">
              <a:solidFill>
                <a:schemeClr val="bg1"/>
              </a:solidFill>
            </a:endParaRPr>
          </a:p>
          <a:p>
            <a:pPr algn="r"/>
            <a:endParaRPr lang="es-ES" dirty="0" smtClean="0">
              <a:solidFill>
                <a:schemeClr val="bg1"/>
              </a:solidFill>
            </a:endParaRPr>
          </a:p>
          <a:p>
            <a:pPr algn="r"/>
            <a:endParaRPr lang="es-CO" dirty="0">
              <a:solidFill>
                <a:schemeClr val="bg1"/>
              </a:solidFill>
            </a:endParaRPr>
          </a:p>
          <a:p>
            <a:pPr algn="r"/>
            <a:endParaRPr lang="es-CO" dirty="0" smtClean="0">
              <a:solidFill>
                <a:schemeClr val="bg1"/>
              </a:solidFill>
            </a:endParaRPr>
          </a:p>
          <a:p>
            <a:pPr algn="r"/>
            <a:endParaRPr lang="es-CO" dirty="0" smtClean="0">
              <a:solidFill>
                <a:schemeClr val="bg1"/>
              </a:solidFill>
            </a:endParaRPr>
          </a:p>
          <a:p>
            <a:pPr algn="r"/>
            <a:endParaRPr lang="es-CO" dirty="0" smtClean="0">
              <a:solidFill>
                <a:schemeClr val="bg1"/>
              </a:solidFill>
            </a:endParaRPr>
          </a:p>
          <a:p>
            <a:pPr algn="r"/>
            <a:endParaRPr lang="es-CO" dirty="0">
              <a:solidFill>
                <a:schemeClr val="bg1"/>
              </a:solidFill>
            </a:endParaRPr>
          </a:p>
          <a:p>
            <a:pPr algn="r"/>
            <a:r>
              <a:rPr lang="es-CO" dirty="0" err="1" smtClean="0">
                <a:solidFill>
                  <a:schemeClr val="bg1"/>
                </a:solidFill>
              </a:rPr>
              <a:t>Xclk</a:t>
            </a:r>
            <a:r>
              <a:rPr lang="es-CO" dirty="0" smtClean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es-CO" dirty="0" err="1" smtClean="0">
                <a:solidFill>
                  <a:schemeClr val="bg1"/>
                </a:solidFill>
              </a:rPr>
              <a:t>Rst</a:t>
            </a:r>
            <a:endParaRPr lang="es-CO" dirty="0" smtClean="0">
              <a:solidFill>
                <a:schemeClr val="bg1"/>
              </a:solidFill>
            </a:endParaRPr>
          </a:p>
          <a:p>
            <a:pPr algn="r"/>
            <a:r>
              <a:rPr lang="es-CO" dirty="0" err="1" smtClean="0">
                <a:solidFill>
                  <a:schemeClr val="bg1"/>
                </a:solidFill>
              </a:rPr>
              <a:t>Pwdn</a:t>
            </a:r>
            <a:endParaRPr lang="es-CO" dirty="0" smtClean="0">
              <a:solidFill>
                <a:schemeClr val="bg1"/>
              </a:solidFill>
            </a:endParaRPr>
          </a:p>
          <a:p>
            <a:pPr algn="r"/>
            <a:r>
              <a:rPr lang="es-CO" dirty="0" err="1" smtClean="0">
                <a:solidFill>
                  <a:schemeClr val="bg1"/>
                </a:solidFill>
              </a:rPr>
              <a:t>Href</a:t>
            </a:r>
            <a:endParaRPr lang="es-CO" dirty="0" smtClean="0">
              <a:solidFill>
                <a:schemeClr val="bg1"/>
              </a:solidFill>
            </a:endParaRPr>
          </a:p>
          <a:p>
            <a:pPr algn="r"/>
            <a:r>
              <a:rPr lang="es-CO" dirty="0" err="1" smtClean="0">
                <a:solidFill>
                  <a:schemeClr val="bg1"/>
                </a:solidFill>
              </a:rPr>
              <a:t>Vsync</a:t>
            </a:r>
            <a:endParaRPr lang="es-CO" dirty="0" smtClean="0">
              <a:solidFill>
                <a:schemeClr val="bg1"/>
              </a:solidFill>
            </a:endParaRPr>
          </a:p>
          <a:p>
            <a:pPr algn="r"/>
            <a:r>
              <a:rPr lang="es-CO" dirty="0" err="1" smtClean="0">
                <a:solidFill>
                  <a:schemeClr val="bg1"/>
                </a:solidFill>
              </a:rPr>
              <a:t>Pclk</a:t>
            </a:r>
            <a:endParaRPr lang="es-CO" dirty="0" smtClean="0">
              <a:solidFill>
                <a:schemeClr val="bg1"/>
              </a:solidFill>
            </a:endParaRPr>
          </a:p>
          <a:p>
            <a:pPr algn="r"/>
            <a:endParaRPr lang="es-CO" dirty="0">
              <a:solidFill>
                <a:schemeClr val="bg1"/>
              </a:solidFill>
            </a:endParaRPr>
          </a:p>
          <a:p>
            <a:pPr algn="r"/>
            <a:endParaRPr lang="es-CO" dirty="0" smtClean="0">
              <a:solidFill>
                <a:schemeClr val="bg1"/>
              </a:solidFill>
            </a:endParaRPr>
          </a:p>
          <a:p>
            <a:pPr algn="r"/>
            <a:endParaRPr lang="es-CO" dirty="0" smtClean="0">
              <a:solidFill>
                <a:schemeClr val="bg1"/>
              </a:solidFill>
            </a:endParaRPr>
          </a:p>
          <a:p>
            <a:pPr algn="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82" name="Título 1"/>
          <p:cNvSpPr txBox="1">
            <a:spLocks/>
          </p:cNvSpPr>
          <p:nvPr/>
        </p:nvSpPr>
        <p:spPr>
          <a:xfrm>
            <a:off x="9011920" y="-142240"/>
            <a:ext cx="29972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solidFill>
                  <a:schemeClr val="bg1"/>
                </a:solidFill>
              </a:rPr>
              <a:t>Cámara</a:t>
            </a:r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7555336" y="151897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083487" y="241394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24MHz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9276079" y="3428026"/>
            <a:ext cx="1487585" cy="147378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DMA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8539611" y="1918832"/>
            <a:ext cx="2239565" cy="137415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procesamiento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10937428" y="1782844"/>
            <a:ext cx="1153431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Bus interface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8" name="Título 1"/>
          <p:cNvSpPr txBox="1">
            <a:spLocks/>
          </p:cNvSpPr>
          <p:nvPr/>
        </p:nvSpPr>
        <p:spPr>
          <a:xfrm>
            <a:off x="-832" y="5499910"/>
            <a:ext cx="401341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smtClean="0">
                <a:solidFill>
                  <a:schemeClr val="bg1"/>
                </a:solidFill>
              </a:rPr>
              <a:t>Cual es el mapa de memoria ?</a:t>
            </a:r>
            <a:endParaRPr lang="es-CO" sz="2000" dirty="0">
              <a:solidFill>
                <a:schemeClr val="bg1"/>
              </a:solidFill>
            </a:endParaRPr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 rotWithShape="1">
          <a:blip r:embed="rId2"/>
          <a:srcRect l="21667" t="21799" r="22024" b="14286"/>
          <a:stretch/>
        </p:blipFill>
        <p:spPr>
          <a:xfrm>
            <a:off x="45950" y="1628663"/>
            <a:ext cx="5623981" cy="3590789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38514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bg1"/>
                </a:solidFill>
              </a:rPr>
              <a:t>COMPROMISOS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O" dirty="0" smtClean="0">
                <a:solidFill>
                  <a:schemeClr val="bg1">
                    <a:alpha val="70000"/>
                  </a:schemeClr>
                </a:solidFill>
              </a:rPr>
              <a:t>1. Definir  el nuevo driver  y su funcionalidad </a:t>
            </a:r>
          </a:p>
          <a:p>
            <a:r>
              <a:rPr lang="es-CO" dirty="0" smtClean="0">
                <a:solidFill>
                  <a:schemeClr val="bg1">
                    <a:alpha val="70000"/>
                  </a:schemeClr>
                </a:solidFill>
              </a:rPr>
              <a:t>2. Definir el funcionamiento del Radar (separado o junto  PWM motor  y ultrasonido)</a:t>
            </a:r>
          </a:p>
          <a:p>
            <a:r>
              <a:rPr lang="es-CO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es-CO" dirty="0" smtClean="0">
                <a:solidFill>
                  <a:schemeClr val="bg1">
                    <a:alpha val="70000"/>
                  </a:schemeClr>
                </a:solidFill>
              </a:rPr>
              <a:t>3. Definir si el procesamiento de la imagen se hace por HW o SW</a:t>
            </a:r>
          </a:p>
          <a:p>
            <a:r>
              <a:rPr lang="es-CO" dirty="0" smtClean="0">
                <a:solidFill>
                  <a:schemeClr val="bg1">
                    <a:alpha val="70000"/>
                  </a:schemeClr>
                </a:solidFill>
              </a:rPr>
              <a:t> 4. Definir  si el movimiento del robot  se realiza con  procesador adicional o  driver dentro de </a:t>
            </a:r>
            <a:r>
              <a:rPr lang="es-CO" dirty="0" err="1" smtClean="0">
                <a:solidFill>
                  <a:schemeClr val="bg1">
                    <a:alpha val="70000"/>
                  </a:schemeClr>
                </a:solidFill>
              </a:rPr>
              <a:t>SoC</a:t>
            </a:r>
            <a:endParaRPr lang="es-CO" dirty="0" smtClean="0">
              <a:solidFill>
                <a:schemeClr val="bg1">
                  <a:alpha val="70000"/>
                </a:schemeClr>
              </a:solidFill>
            </a:endParaRPr>
          </a:p>
          <a:p>
            <a:r>
              <a:rPr lang="es-CO" dirty="0" smtClean="0">
                <a:solidFill>
                  <a:schemeClr val="bg1">
                    <a:alpha val="70000"/>
                  </a:schemeClr>
                </a:solidFill>
              </a:rPr>
              <a:t>5 presentar el mapa de memoria de cada periférico  y el general </a:t>
            </a:r>
          </a:p>
          <a:p>
            <a:r>
              <a:rPr lang="es-CO" dirty="0" smtClean="0">
                <a:solidFill>
                  <a:schemeClr val="bg1">
                    <a:alpha val="70000"/>
                  </a:schemeClr>
                </a:solidFill>
              </a:rPr>
              <a:t>6 hacer la presentación de su propuesta  en </a:t>
            </a:r>
            <a:r>
              <a:rPr lang="es-CO" dirty="0" err="1" smtClean="0">
                <a:solidFill>
                  <a:schemeClr val="bg1">
                    <a:alpha val="70000"/>
                  </a:schemeClr>
                </a:solidFill>
              </a:rPr>
              <a:t>ppt</a:t>
            </a:r>
            <a:endParaRPr lang="es-CO" dirty="0">
              <a:solidFill>
                <a:schemeClr val="bg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83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0" y="982441"/>
            <a:ext cx="8293831" cy="488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8646922-8A68-431B-9AB4-B413B5BAF8C8}"/>
              </a:ext>
            </a:extLst>
          </p:cNvPr>
          <p:cNvSpPr/>
          <p:nvPr/>
        </p:nvSpPr>
        <p:spPr>
          <a:xfrm>
            <a:off x="683110" y="1788459"/>
            <a:ext cx="9754113" cy="349623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844049" y="1896141"/>
            <a:ext cx="1536917" cy="5493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>
                <a:solidFill>
                  <a:schemeClr val="bg1"/>
                </a:solidFill>
              </a:rPr>
              <a:t>Procesador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F92DF89-1AD3-4900-BE5D-A04A292C505E}"/>
              </a:ext>
            </a:extLst>
          </p:cNvPr>
          <p:cNvSpPr/>
          <p:nvPr/>
        </p:nvSpPr>
        <p:spPr>
          <a:xfrm>
            <a:off x="3227843" y="357733"/>
            <a:ext cx="2612350" cy="8997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>
                <a:solidFill>
                  <a:schemeClr val="bg1"/>
                </a:solidFill>
              </a:rPr>
              <a:t>Cámara OV7970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BE473F3-2E57-41A2-ACBF-04519D8ABC3D}"/>
              </a:ext>
            </a:extLst>
          </p:cNvPr>
          <p:cNvSpPr/>
          <p:nvPr/>
        </p:nvSpPr>
        <p:spPr>
          <a:xfrm>
            <a:off x="6031307" y="162322"/>
            <a:ext cx="2236610" cy="1326102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B901563-9140-4E24-A2D8-06FB933D23E3}"/>
              </a:ext>
            </a:extLst>
          </p:cNvPr>
          <p:cNvSpPr/>
          <p:nvPr/>
        </p:nvSpPr>
        <p:spPr>
          <a:xfrm>
            <a:off x="7233334" y="305387"/>
            <a:ext cx="939328" cy="8311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100">
                <a:solidFill>
                  <a:schemeClr val="bg1"/>
                </a:solidFill>
              </a:rPr>
              <a:t>Sensor de Ultrasonido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51824F1-D885-4645-865B-BCA13BBE4246}"/>
              </a:ext>
            </a:extLst>
          </p:cNvPr>
          <p:cNvSpPr/>
          <p:nvPr/>
        </p:nvSpPr>
        <p:spPr>
          <a:xfrm>
            <a:off x="6164842" y="305386"/>
            <a:ext cx="948292" cy="8311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400" dirty="0" smtClean="0">
                <a:solidFill>
                  <a:schemeClr val="bg1"/>
                </a:solidFill>
              </a:rPr>
              <a:t>SERVOMOTOR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87F1BE1-B0B6-4D5D-9D02-2D2B5C6CC00D}"/>
              </a:ext>
            </a:extLst>
          </p:cNvPr>
          <p:cNvSpPr txBox="1"/>
          <p:nvPr/>
        </p:nvSpPr>
        <p:spPr>
          <a:xfrm>
            <a:off x="6735539" y="1143139"/>
            <a:ext cx="960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MX" dirty="0">
                <a:solidFill>
                  <a:schemeClr val="bg1"/>
                </a:solidFill>
              </a:rPr>
              <a:t>Radar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233D5D-7DA9-4E1B-A285-585CF70E3519}"/>
              </a:ext>
            </a:extLst>
          </p:cNvPr>
          <p:cNvSpPr/>
          <p:nvPr/>
        </p:nvSpPr>
        <p:spPr>
          <a:xfrm>
            <a:off x="6036886" y="1889802"/>
            <a:ext cx="2231031" cy="1596061"/>
          </a:xfrm>
          <a:prstGeom prst="rect">
            <a:avLst/>
          </a:prstGeom>
          <a:noFill/>
          <a:ln w="28575">
            <a:solidFill>
              <a:srgbClr val="6D6E9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1E3394-107E-40CF-9B34-6C5909F19849}"/>
              </a:ext>
            </a:extLst>
          </p:cNvPr>
          <p:cNvSpPr txBox="1"/>
          <p:nvPr/>
        </p:nvSpPr>
        <p:spPr>
          <a:xfrm>
            <a:off x="6062936" y="3142467"/>
            <a:ext cx="2173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Driver Radar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FF2C195-C332-4231-858B-330538E0B4CD}"/>
              </a:ext>
            </a:extLst>
          </p:cNvPr>
          <p:cNvSpPr/>
          <p:nvPr/>
        </p:nvSpPr>
        <p:spPr>
          <a:xfrm>
            <a:off x="6145222" y="1995318"/>
            <a:ext cx="957257" cy="60110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bg1"/>
                </a:solidFill>
              </a:rPr>
              <a:t>Driver PWM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406F438-B607-4A96-9982-8FC9F8F6CA63}"/>
              </a:ext>
            </a:extLst>
          </p:cNvPr>
          <p:cNvSpPr/>
          <p:nvPr/>
        </p:nvSpPr>
        <p:spPr>
          <a:xfrm>
            <a:off x="7215743" y="1995317"/>
            <a:ext cx="975185" cy="60110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Driver PWM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B789276-A39A-44D1-BFA3-70846C6EFFC2}"/>
              </a:ext>
            </a:extLst>
          </p:cNvPr>
          <p:cNvSpPr/>
          <p:nvPr/>
        </p:nvSpPr>
        <p:spPr>
          <a:xfrm>
            <a:off x="6141670" y="2707081"/>
            <a:ext cx="2056193" cy="389002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coordenadas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BE60C67-A808-47BC-B657-CAAA222E5CFB}"/>
              </a:ext>
            </a:extLst>
          </p:cNvPr>
          <p:cNvSpPr/>
          <p:nvPr/>
        </p:nvSpPr>
        <p:spPr>
          <a:xfrm>
            <a:off x="7437342" y="5635716"/>
            <a:ext cx="1063580" cy="10774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600">
                <a:solidFill>
                  <a:schemeClr val="bg1"/>
                </a:solidFill>
              </a:rPr>
              <a:t>Módulo Bluetooth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CB018FF-1260-458C-98A7-AEE09B24FA7C}"/>
              </a:ext>
            </a:extLst>
          </p:cNvPr>
          <p:cNvSpPr/>
          <p:nvPr/>
        </p:nvSpPr>
        <p:spPr>
          <a:xfrm>
            <a:off x="1328902" y="5613586"/>
            <a:ext cx="2099405" cy="1121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Sistema de navegación / movimiento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D654FC8-D529-4F6D-BB50-01D9C4E982B1}"/>
              </a:ext>
            </a:extLst>
          </p:cNvPr>
          <p:cNvSpPr/>
          <p:nvPr/>
        </p:nvSpPr>
        <p:spPr>
          <a:xfrm>
            <a:off x="4649913" y="3953327"/>
            <a:ext cx="2452565" cy="1971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BUS </a:t>
            </a:r>
            <a:r>
              <a:rPr lang="es-MX" dirty="0" err="1" smtClean="0">
                <a:solidFill>
                  <a:schemeClr val="bg1"/>
                </a:solidFill>
              </a:rPr>
              <a:t>wishbone</a:t>
            </a: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76F0B73-E971-4B6C-8FDB-F1A4757C29B5}"/>
              </a:ext>
            </a:extLst>
          </p:cNvPr>
          <p:cNvCxnSpPr>
            <a:cxnSpLocks/>
          </p:cNvCxnSpPr>
          <p:nvPr/>
        </p:nvCxnSpPr>
        <p:spPr>
          <a:xfrm flipH="1" flipV="1">
            <a:off x="6636443" y="2598320"/>
            <a:ext cx="64" cy="9687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2768D93-6924-477F-B550-C4770C3F9A89}"/>
              </a:ext>
            </a:extLst>
          </p:cNvPr>
          <p:cNvCxnSpPr>
            <a:cxnSpLocks/>
          </p:cNvCxnSpPr>
          <p:nvPr/>
        </p:nvCxnSpPr>
        <p:spPr>
          <a:xfrm flipH="1" flipV="1">
            <a:off x="7703285" y="2597643"/>
            <a:ext cx="64" cy="9687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7258C67-A483-4893-8418-D070F1140FF1}"/>
              </a:ext>
            </a:extLst>
          </p:cNvPr>
          <p:cNvSpPr/>
          <p:nvPr/>
        </p:nvSpPr>
        <p:spPr>
          <a:xfrm>
            <a:off x="4877534" y="1974425"/>
            <a:ext cx="955508" cy="62200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Driver Cámara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B65D167B-7C40-49A3-A361-A0A1CED6C057}"/>
              </a:ext>
            </a:extLst>
          </p:cNvPr>
          <p:cNvSpPr/>
          <p:nvPr/>
        </p:nvSpPr>
        <p:spPr>
          <a:xfrm>
            <a:off x="4102713" y="1974424"/>
            <a:ext cx="727445" cy="62200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bg1"/>
                </a:solidFill>
              </a:rPr>
              <a:t>Procesamiento de imagen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F096992-DAB0-4551-910B-4627C66FFEF3}"/>
              </a:ext>
            </a:extLst>
          </p:cNvPr>
          <p:cNvSpPr/>
          <p:nvPr/>
        </p:nvSpPr>
        <p:spPr>
          <a:xfrm>
            <a:off x="6368323" y="5634147"/>
            <a:ext cx="865011" cy="1080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>
                <a:solidFill>
                  <a:schemeClr val="bg1"/>
                </a:solidFill>
              </a:rPr>
              <a:t>Sensor Infrarrojo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0FA59385-25E5-4606-B77E-AC39F2A61EC3}"/>
              </a:ext>
            </a:extLst>
          </p:cNvPr>
          <p:cNvSpPr/>
          <p:nvPr/>
        </p:nvSpPr>
        <p:spPr>
          <a:xfrm>
            <a:off x="5620008" y="4590286"/>
            <a:ext cx="1231587" cy="5401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GPIO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6963725" y="4579471"/>
            <a:ext cx="1304191" cy="5424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UART0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D91A63E-6FEF-48CF-BAB5-36D6A0918126}"/>
              </a:ext>
            </a:extLst>
          </p:cNvPr>
          <p:cNvSpPr txBox="1"/>
          <p:nvPr/>
        </p:nvSpPr>
        <p:spPr>
          <a:xfrm>
            <a:off x="920601" y="4790182"/>
            <a:ext cx="2173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>
                <a:solidFill>
                  <a:schemeClr val="bg1"/>
                </a:solidFill>
              </a:rPr>
              <a:t>SoC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812917" y="3734259"/>
            <a:ext cx="1536917" cy="5121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memoria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8A233D5D-7DA9-4E1B-A285-585CF70E3519}"/>
              </a:ext>
            </a:extLst>
          </p:cNvPr>
          <p:cNvSpPr/>
          <p:nvPr/>
        </p:nvSpPr>
        <p:spPr>
          <a:xfrm>
            <a:off x="3980348" y="1873294"/>
            <a:ext cx="1954615" cy="1612569"/>
          </a:xfrm>
          <a:prstGeom prst="rect">
            <a:avLst/>
          </a:prstGeom>
          <a:noFill/>
          <a:ln w="28575">
            <a:solidFill>
              <a:srgbClr val="6D6E9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Flecha derecha 2"/>
          <p:cNvSpPr/>
          <p:nvPr/>
        </p:nvSpPr>
        <p:spPr>
          <a:xfrm rot="16200000">
            <a:off x="1809277" y="2727933"/>
            <a:ext cx="2075379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C1E3394-107E-40CF-9B34-6C5909F19849}"/>
              </a:ext>
            </a:extLst>
          </p:cNvPr>
          <p:cNvSpPr txBox="1"/>
          <p:nvPr/>
        </p:nvSpPr>
        <p:spPr>
          <a:xfrm>
            <a:off x="4085818" y="3118420"/>
            <a:ext cx="2173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Driver </a:t>
            </a:r>
            <a:r>
              <a:rPr lang="es-MX" dirty="0" smtClean="0">
                <a:solidFill>
                  <a:schemeClr val="bg1"/>
                </a:solidFill>
              </a:rPr>
              <a:t>Cámara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B789276-A39A-44D1-BFA3-70846C6EFFC2}"/>
              </a:ext>
            </a:extLst>
          </p:cNvPr>
          <p:cNvSpPr/>
          <p:nvPr/>
        </p:nvSpPr>
        <p:spPr>
          <a:xfrm>
            <a:off x="4877534" y="2715980"/>
            <a:ext cx="955508" cy="389002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Control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2034450" y="4587955"/>
            <a:ext cx="1193818" cy="5424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UART1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4694713" y="4591214"/>
            <a:ext cx="866521" cy="5424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TIMER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0" name="Flecha derecha 59"/>
          <p:cNvSpPr/>
          <p:nvPr/>
        </p:nvSpPr>
        <p:spPr>
          <a:xfrm>
            <a:off x="7055205" y="3868371"/>
            <a:ext cx="3133824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61" name="Flecha derecha 60"/>
          <p:cNvSpPr/>
          <p:nvPr/>
        </p:nvSpPr>
        <p:spPr>
          <a:xfrm rot="10800000">
            <a:off x="2072435" y="2841906"/>
            <a:ext cx="724421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3348709" y="4591422"/>
            <a:ext cx="1304191" cy="5424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s-MX" sz="1200" dirty="0" smtClean="0">
                <a:solidFill>
                  <a:schemeClr val="bg1"/>
                </a:solidFill>
              </a:rPr>
              <a:t>VGA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3468140" y="4678512"/>
            <a:ext cx="620397" cy="3276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DMA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 flipH="1">
            <a:off x="4155214" y="2715591"/>
            <a:ext cx="620397" cy="389780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DMA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758440" y="3951898"/>
            <a:ext cx="1887309" cy="194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3314981" y="1873292"/>
            <a:ext cx="588378" cy="16125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I2C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1155802" y="2836317"/>
            <a:ext cx="878648" cy="4004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bridge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2" name="Flecha arriba y abajo 71"/>
          <p:cNvSpPr/>
          <p:nvPr/>
        </p:nvSpPr>
        <p:spPr>
          <a:xfrm>
            <a:off x="1393908" y="3270346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73" name="Flecha arriba y abajo 72"/>
          <p:cNvSpPr/>
          <p:nvPr/>
        </p:nvSpPr>
        <p:spPr>
          <a:xfrm>
            <a:off x="1393908" y="2430564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74" name="Flecha arriba y abajo 73"/>
          <p:cNvSpPr/>
          <p:nvPr/>
        </p:nvSpPr>
        <p:spPr>
          <a:xfrm>
            <a:off x="3905142" y="4132406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75" name="Flecha arriba y abajo 74"/>
          <p:cNvSpPr/>
          <p:nvPr/>
        </p:nvSpPr>
        <p:spPr>
          <a:xfrm>
            <a:off x="4711431" y="3503800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76" name="Flecha arriba y abajo 75"/>
          <p:cNvSpPr/>
          <p:nvPr/>
        </p:nvSpPr>
        <p:spPr>
          <a:xfrm>
            <a:off x="6876016" y="3523562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77" name="Flecha arriba y abajo 76"/>
          <p:cNvSpPr/>
          <p:nvPr/>
        </p:nvSpPr>
        <p:spPr>
          <a:xfrm>
            <a:off x="7390385" y="4119644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78" name="Flecha arriba y abajo 77"/>
          <p:cNvSpPr/>
          <p:nvPr/>
        </p:nvSpPr>
        <p:spPr>
          <a:xfrm>
            <a:off x="6248916" y="4131959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79" name="Flecha arriba y abajo 78"/>
          <p:cNvSpPr/>
          <p:nvPr/>
        </p:nvSpPr>
        <p:spPr>
          <a:xfrm>
            <a:off x="4948987" y="4156524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80" name="Flecha arriba y abajo 79"/>
          <p:cNvSpPr/>
          <p:nvPr/>
        </p:nvSpPr>
        <p:spPr>
          <a:xfrm>
            <a:off x="2717128" y="4141972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81" name="Flecha arriba y abajo 80"/>
          <p:cNvSpPr/>
          <p:nvPr/>
        </p:nvSpPr>
        <p:spPr>
          <a:xfrm rot="16200000">
            <a:off x="2937399" y="2502202"/>
            <a:ext cx="374934" cy="409757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84" name="Flecha arriba y abajo 83"/>
          <p:cNvSpPr/>
          <p:nvPr/>
        </p:nvSpPr>
        <p:spPr>
          <a:xfrm>
            <a:off x="3462949" y="1275904"/>
            <a:ext cx="374934" cy="599999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85" name="Flecha arriba y abajo 84"/>
          <p:cNvSpPr/>
          <p:nvPr/>
        </p:nvSpPr>
        <p:spPr>
          <a:xfrm>
            <a:off x="4785115" y="1279803"/>
            <a:ext cx="374934" cy="599999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87" name="Flecha arriba y abajo 86"/>
          <p:cNvSpPr/>
          <p:nvPr/>
        </p:nvSpPr>
        <p:spPr>
          <a:xfrm>
            <a:off x="6445531" y="1172253"/>
            <a:ext cx="374934" cy="691614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88" name="Flecha arriba y abajo 87"/>
          <p:cNvSpPr/>
          <p:nvPr/>
        </p:nvSpPr>
        <p:spPr>
          <a:xfrm>
            <a:off x="7577852" y="1190711"/>
            <a:ext cx="374934" cy="691614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89" name="Flecha arriba y abajo 88"/>
          <p:cNvSpPr/>
          <p:nvPr/>
        </p:nvSpPr>
        <p:spPr>
          <a:xfrm>
            <a:off x="7815994" y="5090460"/>
            <a:ext cx="374934" cy="573277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91" name="Flecha arriba y abajo 90"/>
          <p:cNvSpPr/>
          <p:nvPr/>
        </p:nvSpPr>
        <p:spPr>
          <a:xfrm>
            <a:off x="6532726" y="5128355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5F096992-DAB0-4551-910B-4627C66FFEF3}"/>
              </a:ext>
            </a:extLst>
          </p:cNvPr>
          <p:cNvSpPr/>
          <p:nvPr/>
        </p:nvSpPr>
        <p:spPr>
          <a:xfrm>
            <a:off x="5388071" y="5658012"/>
            <a:ext cx="865011" cy="1080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LEDS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93" name="Flecha arriba y abajo 92"/>
          <p:cNvSpPr/>
          <p:nvPr/>
        </p:nvSpPr>
        <p:spPr>
          <a:xfrm>
            <a:off x="2494978" y="5118953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5F096992-DAB0-4551-910B-4627C66FFEF3}"/>
              </a:ext>
            </a:extLst>
          </p:cNvPr>
          <p:cNvSpPr/>
          <p:nvPr/>
        </p:nvSpPr>
        <p:spPr>
          <a:xfrm>
            <a:off x="3638218" y="5634146"/>
            <a:ext cx="865011" cy="1080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VGA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95" name="Flecha arriba y abajo 94"/>
          <p:cNvSpPr/>
          <p:nvPr/>
        </p:nvSpPr>
        <p:spPr>
          <a:xfrm>
            <a:off x="3905142" y="5128355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760875" y="128129"/>
            <a:ext cx="3219427" cy="2016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err="1" smtClean="0">
                <a:solidFill>
                  <a:schemeClr val="bg1"/>
                </a:solidFill>
                <a:latin typeface="Leelawadee UI"/>
                <a:cs typeface="Leelawadee UI"/>
              </a:rPr>
              <a:t>SoC</a:t>
            </a:r>
            <a:r>
              <a:rPr lang="es-MX" b="1" dirty="0" smtClean="0">
                <a:solidFill>
                  <a:schemeClr val="bg1"/>
                </a:solidFill>
                <a:latin typeface="Leelawadee UI"/>
                <a:cs typeface="Leelawadee UI"/>
              </a:rPr>
              <a:t> Robot cartógrafo</a:t>
            </a:r>
            <a:endParaRPr lang="es-MX" b="1" dirty="0">
              <a:solidFill>
                <a:schemeClr val="bg1"/>
              </a:solidFill>
              <a:latin typeface="Leelawadee UI"/>
              <a:cs typeface="Leelawadee UI"/>
            </a:endParaRPr>
          </a:p>
        </p:txBody>
      </p:sp>
      <p:sp>
        <p:nvSpPr>
          <p:cNvPr id="66" name="Flecha arriba y abajo 65"/>
          <p:cNvSpPr/>
          <p:nvPr/>
        </p:nvSpPr>
        <p:spPr>
          <a:xfrm>
            <a:off x="5632338" y="5090460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8468089" y="4562992"/>
            <a:ext cx="1304191" cy="5424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?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8500922" y="1889802"/>
            <a:ext cx="1304191" cy="157917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?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1" name="Flecha arriba y abajo 70"/>
          <p:cNvSpPr/>
          <p:nvPr/>
        </p:nvSpPr>
        <p:spPr>
          <a:xfrm>
            <a:off x="8911626" y="4115627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82" name="Flecha arriba y abajo 81"/>
          <p:cNvSpPr/>
          <p:nvPr/>
        </p:nvSpPr>
        <p:spPr>
          <a:xfrm>
            <a:off x="8919313" y="3485862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6BE60C67-A808-47BC-B657-CAAA222E5CFB}"/>
              </a:ext>
            </a:extLst>
          </p:cNvPr>
          <p:cNvSpPr/>
          <p:nvPr/>
        </p:nvSpPr>
        <p:spPr>
          <a:xfrm>
            <a:off x="8877466" y="5659807"/>
            <a:ext cx="1063580" cy="10774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???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86" name="Flecha arriba y abajo 85"/>
          <p:cNvSpPr/>
          <p:nvPr/>
        </p:nvSpPr>
        <p:spPr>
          <a:xfrm>
            <a:off x="9077573" y="5099398"/>
            <a:ext cx="374934" cy="573277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3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8646922-8A68-431B-9AB4-B413B5BAF8C8}"/>
              </a:ext>
            </a:extLst>
          </p:cNvPr>
          <p:cNvSpPr/>
          <p:nvPr/>
        </p:nvSpPr>
        <p:spPr>
          <a:xfrm>
            <a:off x="683110" y="1788459"/>
            <a:ext cx="9754113" cy="349623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844049" y="1896141"/>
            <a:ext cx="1536917" cy="5493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>
                <a:solidFill>
                  <a:schemeClr val="bg1"/>
                </a:solidFill>
              </a:rPr>
              <a:t>Procesador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F92DF89-1AD3-4900-BE5D-A04A292C505E}"/>
              </a:ext>
            </a:extLst>
          </p:cNvPr>
          <p:cNvSpPr/>
          <p:nvPr/>
        </p:nvSpPr>
        <p:spPr>
          <a:xfrm>
            <a:off x="3227843" y="357733"/>
            <a:ext cx="2612350" cy="8997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>
                <a:solidFill>
                  <a:schemeClr val="bg1"/>
                </a:solidFill>
              </a:rPr>
              <a:t>Cámara OV7970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BE473F3-2E57-41A2-ACBF-04519D8ABC3D}"/>
              </a:ext>
            </a:extLst>
          </p:cNvPr>
          <p:cNvSpPr/>
          <p:nvPr/>
        </p:nvSpPr>
        <p:spPr>
          <a:xfrm>
            <a:off x="6031307" y="162322"/>
            <a:ext cx="2236610" cy="1326102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B901563-9140-4E24-A2D8-06FB933D23E3}"/>
              </a:ext>
            </a:extLst>
          </p:cNvPr>
          <p:cNvSpPr/>
          <p:nvPr/>
        </p:nvSpPr>
        <p:spPr>
          <a:xfrm>
            <a:off x="7233334" y="305387"/>
            <a:ext cx="939328" cy="8311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100">
                <a:solidFill>
                  <a:schemeClr val="bg1"/>
                </a:solidFill>
              </a:rPr>
              <a:t>Sensor de Ultrasonido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51824F1-D885-4645-865B-BCA13BBE4246}"/>
              </a:ext>
            </a:extLst>
          </p:cNvPr>
          <p:cNvSpPr/>
          <p:nvPr/>
        </p:nvSpPr>
        <p:spPr>
          <a:xfrm>
            <a:off x="6164842" y="305386"/>
            <a:ext cx="948292" cy="8311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400" dirty="0" smtClean="0">
                <a:solidFill>
                  <a:schemeClr val="bg1"/>
                </a:solidFill>
              </a:rPr>
              <a:t>SERVOMOTOR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87F1BE1-B0B6-4D5D-9D02-2D2B5C6CC00D}"/>
              </a:ext>
            </a:extLst>
          </p:cNvPr>
          <p:cNvSpPr txBox="1"/>
          <p:nvPr/>
        </p:nvSpPr>
        <p:spPr>
          <a:xfrm>
            <a:off x="6735539" y="1143139"/>
            <a:ext cx="960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MX" dirty="0">
                <a:solidFill>
                  <a:schemeClr val="bg1"/>
                </a:solidFill>
              </a:rPr>
              <a:t>Radar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233D5D-7DA9-4E1B-A285-585CF70E3519}"/>
              </a:ext>
            </a:extLst>
          </p:cNvPr>
          <p:cNvSpPr/>
          <p:nvPr/>
        </p:nvSpPr>
        <p:spPr>
          <a:xfrm>
            <a:off x="6036886" y="1889802"/>
            <a:ext cx="2231031" cy="1596061"/>
          </a:xfrm>
          <a:prstGeom prst="rect">
            <a:avLst/>
          </a:prstGeom>
          <a:noFill/>
          <a:ln w="28575">
            <a:solidFill>
              <a:srgbClr val="6D6E9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1E3394-107E-40CF-9B34-6C5909F19849}"/>
              </a:ext>
            </a:extLst>
          </p:cNvPr>
          <p:cNvSpPr txBox="1"/>
          <p:nvPr/>
        </p:nvSpPr>
        <p:spPr>
          <a:xfrm>
            <a:off x="6062936" y="3142467"/>
            <a:ext cx="2173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Driver Radar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FF2C195-C332-4231-858B-330538E0B4CD}"/>
              </a:ext>
            </a:extLst>
          </p:cNvPr>
          <p:cNvSpPr/>
          <p:nvPr/>
        </p:nvSpPr>
        <p:spPr>
          <a:xfrm>
            <a:off x="6145222" y="1995318"/>
            <a:ext cx="957257" cy="60110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bg1"/>
                </a:solidFill>
              </a:rPr>
              <a:t>Driver PWM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406F438-B607-4A96-9982-8FC9F8F6CA63}"/>
              </a:ext>
            </a:extLst>
          </p:cNvPr>
          <p:cNvSpPr/>
          <p:nvPr/>
        </p:nvSpPr>
        <p:spPr>
          <a:xfrm>
            <a:off x="7215743" y="1995317"/>
            <a:ext cx="975185" cy="60110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Driver PWM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B789276-A39A-44D1-BFA3-70846C6EFFC2}"/>
              </a:ext>
            </a:extLst>
          </p:cNvPr>
          <p:cNvSpPr/>
          <p:nvPr/>
        </p:nvSpPr>
        <p:spPr>
          <a:xfrm>
            <a:off x="6141670" y="2707081"/>
            <a:ext cx="2056193" cy="389002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coordenadas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BE60C67-A808-47BC-B657-CAAA222E5CFB}"/>
              </a:ext>
            </a:extLst>
          </p:cNvPr>
          <p:cNvSpPr/>
          <p:nvPr/>
        </p:nvSpPr>
        <p:spPr>
          <a:xfrm>
            <a:off x="7437342" y="5635716"/>
            <a:ext cx="1063580" cy="10774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600">
                <a:solidFill>
                  <a:schemeClr val="bg1"/>
                </a:solidFill>
              </a:rPr>
              <a:t>Módulo Bluetooth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CB018FF-1260-458C-98A7-AEE09B24FA7C}"/>
              </a:ext>
            </a:extLst>
          </p:cNvPr>
          <p:cNvSpPr/>
          <p:nvPr/>
        </p:nvSpPr>
        <p:spPr>
          <a:xfrm>
            <a:off x="1328902" y="5613586"/>
            <a:ext cx="2099405" cy="1121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Sistema de navegación / movimiento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D654FC8-D529-4F6D-BB50-01D9C4E982B1}"/>
              </a:ext>
            </a:extLst>
          </p:cNvPr>
          <p:cNvSpPr/>
          <p:nvPr/>
        </p:nvSpPr>
        <p:spPr>
          <a:xfrm>
            <a:off x="4649913" y="3953327"/>
            <a:ext cx="2452565" cy="1971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BUS </a:t>
            </a:r>
            <a:r>
              <a:rPr lang="es-MX" dirty="0" err="1" smtClean="0">
                <a:solidFill>
                  <a:schemeClr val="bg1"/>
                </a:solidFill>
              </a:rPr>
              <a:t>wishbone</a:t>
            </a: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76F0B73-E971-4B6C-8FDB-F1A4757C29B5}"/>
              </a:ext>
            </a:extLst>
          </p:cNvPr>
          <p:cNvCxnSpPr>
            <a:cxnSpLocks/>
          </p:cNvCxnSpPr>
          <p:nvPr/>
        </p:nvCxnSpPr>
        <p:spPr>
          <a:xfrm flipH="1" flipV="1">
            <a:off x="6636443" y="2598320"/>
            <a:ext cx="64" cy="9687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2768D93-6924-477F-B550-C4770C3F9A89}"/>
              </a:ext>
            </a:extLst>
          </p:cNvPr>
          <p:cNvCxnSpPr>
            <a:cxnSpLocks/>
          </p:cNvCxnSpPr>
          <p:nvPr/>
        </p:nvCxnSpPr>
        <p:spPr>
          <a:xfrm flipH="1" flipV="1">
            <a:off x="7703285" y="2597643"/>
            <a:ext cx="64" cy="9687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7258C67-A483-4893-8418-D070F1140FF1}"/>
              </a:ext>
            </a:extLst>
          </p:cNvPr>
          <p:cNvSpPr/>
          <p:nvPr/>
        </p:nvSpPr>
        <p:spPr>
          <a:xfrm>
            <a:off x="4877534" y="1974425"/>
            <a:ext cx="955508" cy="62200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Driver Cámara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B65D167B-7C40-49A3-A361-A0A1CED6C057}"/>
              </a:ext>
            </a:extLst>
          </p:cNvPr>
          <p:cNvSpPr/>
          <p:nvPr/>
        </p:nvSpPr>
        <p:spPr>
          <a:xfrm>
            <a:off x="4102713" y="1974424"/>
            <a:ext cx="727445" cy="62200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bg1"/>
                </a:solidFill>
              </a:rPr>
              <a:t>Procesamiento de imagen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F096992-DAB0-4551-910B-4627C66FFEF3}"/>
              </a:ext>
            </a:extLst>
          </p:cNvPr>
          <p:cNvSpPr/>
          <p:nvPr/>
        </p:nvSpPr>
        <p:spPr>
          <a:xfrm>
            <a:off x="6368323" y="5634147"/>
            <a:ext cx="865011" cy="1080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>
                <a:solidFill>
                  <a:schemeClr val="bg1"/>
                </a:solidFill>
              </a:rPr>
              <a:t>Sensor Infrarrojo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0FA59385-25E5-4606-B77E-AC39F2A61EC3}"/>
              </a:ext>
            </a:extLst>
          </p:cNvPr>
          <p:cNvSpPr/>
          <p:nvPr/>
        </p:nvSpPr>
        <p:spPr>
          <a:xfrm>
            <a:off x="5620008" y="4590286"/>
            <a:ext cx="1231587" cy="5401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GPIO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6963725" y="4579471"/>
            <a:ext cx="1304191" cy="5424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UART0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D91A63E-6FEF-48CF-BAB5-36D6A0918126}"/>
              </a:ext>
            </a:extLst>
          </p:cNvPr>
          <p:cNvSpPr txBox="1"/>
          <p:nvPr/>
        </p:nvSpPr>
        <p:spPr>
          <a:xfrm>
            <a:off x="920601" y="4790182"/>
            <a:ext cx="2173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>
                <a:solidFill>
                  <a:schemeClr val="bg1"/>
                </a:solidFill>
              </a:rPr>
              <a:t>SoC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812917" y="3734259"/>
            <a:ext cx="1536917" cy="5121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memoria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8A233D5D-7DA9-4E1B-A285-585CF70E3519}"/>
              </a:ext>
            </a:extLst>
          </p:cNvPr>
          <p:cNvSpPr/>
          <p:nvPr/>
        </p:nvSpPr>
        <p:spPr>
          <a:xfrm>
            <a:off x="3980348" y="1873294"/>
            <a:ext cx="1954615" cy="1612569"/>
          </a:xfrm>
          <a:prstGeom prst="rect">
            <a:avLst/>
          </a:prstGeom>
          <a:noFill/>
          <a:ln w="28575">
            <a:solidFill>
              <a:srgbClr val="6D6E9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Flecha derecha 2"/>
          <p:cNvSpPr/>
          <p:nvPr/>
        </p:nvSpPr>
        <p:spPr>
          <a:xfrm rot="16200000">
            <a:off x="1809277" y="2727933"/>
            <a:ext cx="2075379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C1E3394-107E-40CF-9B34-6C5909F19849}"/>
              </a:ext>
            </a:extLst>
          </p:cNvPr>
          <p:cNvSpPr txBox="1"/>
          <p:nvPr/>
        </p:nvSpPr>
        <p:spPr>
          <a:xfrm>
            <a:off x="4085818" y="3118420"/>
            <a:ext cx="2173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Driver </a:t>
            </a:r>
            <a:r>
              <a:rPr lang="es-MX" dirty="0" smtClean="0">
                <a:solidFill>
                  <a:schemeClr val="bg1"/>
                </a:solidFill>
              </a:rPr>
              <a:t>Cámara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B789276-A39A-44D1-BFA3-70846C6EFFC2}"/>
              </a:ext>
            </a:extLst>
          </p:cNvPr>
          <p:cNvSpPr/>
          <p:nvPr/>
        </p:nvSpPr>
        <p:spPr>
          <a:xfrm>
            <a:off x="4877534" y="2715980"/>
            <a:ext cx="955508" cy="389002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Control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2034450" y="4587955"/>
            <a:ext cx="1193818" cy="5424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UART1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4694713" y="4591214"/>
            <a:ext cx="866521" cy="5424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TIMER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0" name="Flecha derecha 59"/>
          <p:cNvSpPr/>
          <p:nvPr/>
        </p:nvSpPr>
        <p:spPr>
          <a:xfrm>
            <a:off x="7055205" y="3868371"/>
            <a:ext cx="3133824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61" name="Flecha derecha 60"/>
          <p:cNvSpPr/>
          <p:nvPr/>
        </p:nvSpPr>
        <p:spPr>
          <a:xfrm rot="10800000">
            <a:off x="2072435" y="2841906"/>
            <a:ext cx="724421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3348709" y="4591422"/>
            <a:ext cx="1304191" cy="5424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s-MX" sz="1200" dirty="0" smtClean="0">
                <a:solidFill>
                  <a:schemeClr val="bg1"/>
                </a:solidFill>
              </a:rPr>
              <a:t>VGA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3468140" y="4678512"/>
            <a:ext cx="620397" cy="3276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DMA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 flipH="1">
            <a:off x="4155214" y="2715591"/>
            <a:ext cx="620397" cy="389780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DMA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758440" y="3951898"/>
            <a:ext cx="1887309" cy="194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3314981" y="1873292"/>
            <a:ext cx="588378" cy="16125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I2C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1155802" y="2836317"/>
            <a:ext cx="878648" cy="4004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bridge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2" name="Flecha arriba y abajo 71"/>
          <p:cNvSpPr/>
          <p:nvPr/>
        </p:nvSpPr>
        <p:spPr>
          <a:xfrm>
            <a:off x="1393908" y="3270346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73" name="Flecha arriba y abajo 72"/>
          <p:cNvSpPr/>
          <p:nvPr/>
        </p:nvSpPr>
        <p:spPr>
          <a:xfrm>
            <a:off x="1393908" y="2430564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74" name="Flecha arriba y abajo 73"/>
          <p:cNvSpPr/>
          <p:nvPr/>
        </p:nvSpPr>
        <p:spPr>
          <a:xfrm>
            <a:off x="3905142" y="4132406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75" name="Flecha arriba y abajo 74"/>
          <p:cNvSpPr/>
          <p:nvPr/>
        </p:nvSpPr>
        <p:spPr>
          <a:xfrm>
            <a:off x="4711431" y="3503800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76" name="Flecha arriba y abajo 75"/>
          <p:cNvSpPr/>
          <p:nvPr/>
        </p:nvSpPr>
        <p:spPr>
          <a:xfrm>
            <a:off x="6876016" y="3523562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77" name="Flecha arriba y abajo 76"/>
          <p:cNvSpPr/>
          <p:nvPr/>
        </p:nvSpPr>
        <p:spPr>
          <a:xfrm>
            <a:off x="7390385" y="4119644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78" name="Flecha arriba y abajo 77"/>
          <p:cNvSpPr/>
          <p:nvPr/>
        </p:nvSpPr>
        <p:spPr>
          <a:xfrm>
            <a:off x="6248916" y="4131959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79" name="Flecha arriba y abajo 78"/>
          <p:cNvSpPr/>
          <p:nvPr/>
        </p:nvSpPr>
        <p:spPr>
          <a:xfrm>
            <a:off x="4948987" y="4156524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80" name="Flecha arriba y abajo 79"/>
          <p:cNvSpPr/>
          <p:nvPr/>
        </p:nvSpPr>
        <p:spPr>
          <a:xfrm>
            <a:off x="2717128" y="4141972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81" name="Flecha arriba y abajo 80"/>
          <p:cNvSpPr/>
          <p:nvPr/>
        </p:nvSpPr>
        <p:spPr>
          <a:xfrm rot="16200000">
            <a:off x="2937399" y="2502202"/>
            <a:ext cx="374934" cy="409757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84" name="Flecha arriba y abajo 83"/>
          <p:cNvSpPr/>
          <p:nvPr/>
        </p:nvSpPr>
        <p:spPr>
          <a:xfrm>
            <a:off x="3462949" y="1275904"/>
            <a:ext cx="374934" cy="599999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85" name="Flecha arriba y abajo 84"/>
          <p:cNvSpPr/>
          <p:nvPr/>
        </p:nvSpPr>
        <p:spPr>
          <a:xfrm>
            <a:off x="4785115" y="1279803"/>
            <a:ext cx="374934" cy="599999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87" name="Flecha arriba y abajo 86"/>
          <p:cNvSpPr/>
          <p:nvPr/>
        </p:nvSpPr>
        <p:spPr>
          <a:xfrm>
            <a:off x="6445531" y="1172253"/>
            <a:ext cx="374934" cy="691614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88" name="Flecha arriba y abajo 87"/>
          <p:cNvSpPr/>
          <p:nvPr/>
        </p:nvSpPr>
        <p:spPr>
          <a:xfrm>
            <a:off x="7577852" y="1190711"/>
            <a:ext cx="374934" cy="691614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89" name="Flecha arriba y abajo 88"/>
          <p:cNvSpPr/>
          <p:nvPr/>
        </p:nvSpPr>
        <p:spPr>
          <a:xfrm>
            <a:off x="7815994" y="5090460"/>
            <a:ext cx="374934" cy="573277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91" name="Flecha arriba y abajo 90"/>
          <p:cNvSpPr/>
          <p:nvPr/>
        </p:nvSpPr>
        <p:spPr>
          <a:xfrm>
            <a:off x="6532726" y="5128355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5F096992-DAB0-4551-910B-4627C66FFEF3}"/>
              </a:ext>
            </a:extLst>
          </p:cNvPr>
          <p:cNvSpPr/>
          <p:nvPr/>
        </p:nvSpPr>
        <p:spPr>
          <a:xfrm>
            <a:off x="5388071" y="5658012"/>
            <a:ext cx="865011" cy="1080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LEDS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93" name="Flecha arriba y abajo 92"/>
          <p:cNvSpPr/>
          <p:nvPr/>
        </p:nvSpPr>
        <p:spPr>
          <a:xfrm>
            <a:off x="2494978" y="5118953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5F096992-DAB0-4551-910B-4627C66FFEF3}"/>
              </a:ext>
            </a:extLst>
          </p:cNvPr>
          <p:cNvSpPr/>
          <p:nvPr/>
        </p:nvSpPr>
        <p:spPr>
          <a:xfrm>
            <a:off x="3638218" y="5634146"/>
            <a:ext cx="865011" cy="1080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VGA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95" name="Flecha arriba y abajo 94"/>
          <p:cNvSpPr/>
          <p:nvPr/>
        </p:nvSpPr>
        <p:spPr>
          <a:xfrm>
            <a:off x="3905142" y="5128355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760875" y="128129"/>
            <a:ext cx="3219427" cy="2016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err="1" smtClean="0">
                <a:solidFill>
                  <a:schemeClr val="bg1"/>
                </a:solidFill>
                <a:latin typeface="Leelawadee UI"/>
                <a:cs typeface="Leelawadee UI"/>
              </a:rPr>
              <a:t>SoC</a:t>
            </a:r>
            <a:r>
              <a:rPr lang="es-MX" b="1" dirty="0" smtClean="0">
                <a:solidFill>
                  <a:schemeClr val="bg1"/>
                </a:solidFill>
                <a:latin typeface="Leelawadee UI"/>
                <a:cs typeface="Leelawadee UI"/>
              </a:rPr>
              <a:t> Robot cartógrafo</a:t>
            </a:r>
            <a:endParaRPr lang="es-MX" b="1" dirty="0">
              <a:solidFill>
                <a:schemeClr val="bg1"/>
              </a:solidFill>
              <a:latin typeface="Leelawadee UI"/>
              <a:cs typeface="Leelawadee UI"/>
            </a:endParaRPr>
          </a:p>
        </p:txBody>
      </p:sp>
      <p:sp>
        <p:nvSpPr>
          <p:cNvPr id="66" name="Flecha arriba y abajo 65"/>
          <p:cNvSpPr/>
          <p:nvPr/>
        </p:nvSpPr>
        <p:spPr>
          <a:xfrm>
            <a:off x="5632338" y="5090460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8468089" y="4562992"/>
            <a:ext cx="1304191" cy="5424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?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8500922" y="1889802"/>
            <a:ext cx="1304191" cy="157917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?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1" name="Flecha arriba y abajo 70"/>
          <p:cNvSpPr/>
          <p:nvPr/>
        </p:nvSpPr>
        <p:spPr>
          <a:xfrm>
            <a:off x="8911626" y="4115627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82" name="Flecha arriba y abajo 81"/>
          <p:cNvSpPr/>
          <p:nvPr/>
        </p:nvSpPr>
        <p:spPr>
          <a:xfrm>
            <a:off x="8919313" y="3485862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6BE60C67-A808-47BC-B657-CAAA222E5CFB}"/>
              </a:ext>
            </a:extLst>
          </p:cNvPr>
          <p:cNvSpPr/>
          <p:nvPr/>
        </p:nvSpPr>
        <p:spPr>
          <a:xfrm>
            <a:off x="8877466" y="5659807"/>
            <a:ext cx="1063580" cy="10774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600" dirty="0" smtClean="0">
                <a:solidFill>
                  <a:schemeClr val="bg1"/>
                </a:solidFill>
              </a:rPr>
              <a:t>???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86" name="Flecha arriba y abajo 85"/>
          <p:cNvSpPr/>
          <p:nvPr/>
        </p:nvSpPr>
        <p:spPr>
          <a:xfrm>
            <a:off x="9077573" y="5099398"/>
            <a:ext cx="374934" cy="573277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50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80143" y="159700"/>
            <a:ext cx="3219427" cy="3056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err="1" smtClean="0">
                <a:solidFill>
                  <a:schemeClr val="bg1"/>
                </a:solidFill>
                <a:latin typeface="Leelawadee UI"/>
                <a:cs typeface="Leelawadee UI"/>
              </a:rPr>
              <a:t>Memory</a:t>
            </a:r>
            <a:r>
              <a:rPr lang="es-MX" b="1" dirty="0" smtClean="0">
                <a:solidFill>
                  <a:schemeClr val="bg1"/>
                </a:solidFill>
                <a:latin typeface="Leelawadee UI"/>
                <a:cs typeface="Leelawadee UI"/>
              </a:rPr>
              <a:t> </a:t>
            </a:r>
            <a:r>
              <a:rPr lang="es-MX" b="1" dirty="0" err="1" smtClean="0">
                <a:solidFill>
                  <a:schemeClr val="bg1"/>
                </a:solidFill>
                <a:latin typeface="Leelawadee UI"/>
                <a:cs typeface="Leelawadee UI"/>
              </a:rPr>
              <a:t>map</a:t>
            </a:r>
            <a:r>
              <a:rPr lang="es-MX" b="1" dirty="0" smtClean="0">
                <a:solidFill>
                  <a:schemeClr val="bg1"/>
                </a:solidFill>
                <a:latin typeface="Leelawadee UI"/>
              </a:rPr>
              <a:t/>
            </a:r>
            <a:br>
              <a:rPr lang="es-MX" b="1" dirty="0" smtClean="0">
                <a:solidFill>
                  <a:schemeClr val="bg1"/>
                </a:solidFill>
                <a:latin typeface="Leelawadee UI"/>
              </a:rPr>
            </a:br>
            <a:r>
              <a:rPr lang="es-MX" b="1" dirty="0" smtClean="0">
                <a:solidFill>
                  <a:schemeClr val="bg1"/>
                </a:solidFill>
                <a:latin typeface="Leelawadee UI"/>
                <a:cs typeface="Leelawadee UI"/>
              </a:rPr>
              <a:t>Robot cartógrafo</a:t>
            </a:r>
            <a:endParaRPr lang="es-MX" b="1" dirty="0">
              <a:solidFill>
                <a:schemeClr val="bg1"/>
              </a:solidFill>
              <a:latin typeface="Leelawadee UI"/>
              <a:cs typeface="Leelawadee UI"/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037" y="0"/>
            <a:ext cx="2593122" cy="6858000"/>
          </a:xfrm>
          <a:prstGeom prst="rect">
            <a:avLst/>
          </a:prstGeom>
        </p:spPr>
      </p:pic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920609"/>
              </p:ext>
            </p:extLst>
          </p:nvPr>
        </p:nvGraphicFramePr>
        <p:xfrm>
          <a:off x="6519091" y="5547648"/>
          <a:ext cx="1574800" cy="1089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4785278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2962862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UCR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0935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1898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 smtClean="0">
                          <a:effectLst/>
                        </a:rPr>
                        <a:t>0x04 </a:t>
                      </a:r>
                      <a:r>
                        <a:rPr lang="es-CO" sz="1100" u="none" strike="noStrike" dirty="0">
                          <a:effectLst/>
                        </a:rPr>
                        <a:t>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53345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RXTX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8499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3406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47328"/>
                  </a:ext>
                </a:extLst>
              </a:tr>
            </a:tbl>
          </a:graphicData>
        </a:graphic>
      </p:graphicFrame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46130"/>
              </p:ext>
            </p:extLst>
          </p:nvPr>
        </p:nvGraphicFramePr>
        <p:xfrm>
          <a:off x="6519091" y="3518188"/>
          <a:ext cx="15748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WRITE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0x08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READ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DIR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sp>
        <p:nvSpPr>
          <p:cNvPr id="43" name="Flecha derecha 42"/>
          <p:cNvSpPr/>
          <p:nvPr/>
        </p:nvSpPr>
        <p:spPr>
          <a:xfrm rot="21252099">
            <a:off x="4343682" y="4207471"/>
            <a:ext cx="2185832" cy="4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90" name="Flecha derecha 89"/>
          <p:cNvSpPr/>
          <p:nvPr/>
        </p:nvSpPr>
        <p:spPr>
          <a:xfrm rot="835286">
            <a:off x="4313400" y="5169742"/>
            <a:ext cx="2187534" cy="4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8880143" y="5475433"/>
            <a:ext cx="2809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 smtClean="0">
                <a:solidFill>
                  <a:schemeClr val="bg1"/>
                </a:solidFill>
              </a:rPr>
              <a:t>tx_busy</a:t>
            </a:r>
            <a:r>
              <a:rPr lang="es-CO" dirty="0" smtClean="0">
                <a:solidFill>
                  <a:schemeClr val="bg1"/>
                </a:solidFill>
              </a:rPr>
              <a:t>, </a:t>
            </a:r>
            <a:r>
              <a:rPr lang="es-CO" dirty="0" err="1" smtClean="0">
                <a:solidFill>
                  <a:schemeClr val="bg1"/>
                </a:solidFill>
              </a:rPr>
              <a:t>rx_error</a:t>
            </a:r>
            <a:r>
              <a:rPr lang="es-CO" dirty="0" smtClean="0">
                <a:solidFill>
                  <a:schemeClr val="bg1"/>
                </a:solidFill>
              </a:rPr>
              <a:t>, </a:t>
            </a:r>
            <a:r>
              <a:rPr lang="es-CO" dirty="0" err="1">
                <a:solidFill>
                  <a:schemeClr val="bg1"/>
                </a:solidFill>
              </a:rPr>
              <a:t>rx_avail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9" name="Flecha derecha 48"/>
          <p:cNvSpPr/>
          <p:nvPr/>
        </p:nvSpPr>
        <p:spPr>
          <a:xfrm>
            <a:off x="8093891" y="5660571"/>
            <a:ext cx="786252" cy="71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28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476" y="2109915"/>
            <a:ext cx="7410450" cy="40005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143444" y="-247162"/>
            <a:ext cx="4718842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chemeClr val="bg1"/>
                </a:solidFill>
                <a:latin typeface="Leelawadee UI"/>
                <a:cs typeface="Leelawadee UI"/>
              </a:rPr>
              <a:t>Puertos de comunicación</a:t>
            </a:r>
            <a:endParaRPr lang="es-MX" b="1" dirty="0">
              <a:solidFill>
                <a:schemeClr val="bg1"/>
              </a:solidFill>
              <a:latin typeface="Leelawadee UI"/>
              <a:cs typeface="Leelawadee UI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277395" y="2416629"/>
            <a:ext cx="992777" cy="483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master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5159829" y="4642611"/>
            <a:ext cx="785948" cy="483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master</a:t>
            </a:r>
            <a:endParaRPr lang="es-CO" sz="1400" dirty="0"/>
          </a:p>
        </p:txBody>
      </p:sp>
      <p:sp>
        <p:nvSpPr>
          <p:cNvPr id="17" name="Rectángulo 16"/>
          <p:cNvSpPr/>
          <p:nvPr/>
        </p:nvSpPr>
        <p:spPr>
          <a:xfrm>
            <a:off x="7027817" y="3109487"/>
            <a:ext cx="1149532" cy="7048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slave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8538754" y="3109487"/>
            <a:ext cx="1149532" cy="7048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slave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9968048" y="3109486"/>
            <a:ext cx="1149532" cy="7048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slave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 rot="16200000">
            <a:off x="10682152" y="4531839"/>
            <a:ext cx="1149532" cy="70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slave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 rot="16200000">
            <a:off x="8931465" y="4540047"/>
            <a:ext cx="1149532" cy="70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slave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 rot="16200000">
            <a:off x="7017501" y="4442384"/>
            <a:ext cx="1149532" cy="70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slave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5159828" y="2257267"/>
            <a:ext cx="1212939" cy="871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master</a:t>
            </a:r>
            <a:endParaRPr lang="es-CO" dirty="0"/>
          </a:p>
        </p:txBody>
      </p:sp>
      <p:sp>
        <p:nvSpPr>
          <p:cNvPr id="25" name="Rectángulo 24"/>
          <p:cNvSpPr/>
          <p:nvPr/>
        </p:nvSpPr>
        <p:spPr>
          <a:xfrm>
            <a:off x="4992626" y="4061536"/>
            <a:ext cx="1149532" cy="1743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Master</a:t>
            </a:r>
            <a:endParaRPr lang="es-CO" dirty="0"/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751" y="222398"/>
            <a:ext cx="6057900" cy="1409700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6142157" y="490258"/>
            <a:ext cx="8856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</a:t>
            </a:r>
            <a:r>
              <a:rPr lang="es-CO" dirty="0" smtClean="0"/>
              <a:t>X</a:t>
            </a:r>
            <a:endParaRPr lang="es-CO" dirty="0"/>
          </a:p>
        </p:txBody>
      </p:sp>
      <p:sp>
        <p:nvSpPr>
          <p:cNvPr id="32" name="Rectángulo 31"/>
          <p:cNvSpPr/>
          <p:nvPr/>
        </p:nvSpPr>
        <p:spPr>
          <a:xfrm>
            <a:off x="9754161" y="463996"/>
            <a:ext cx="8856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RX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3667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028" name="Picture 4" descr="Block diagram of an asynchronous serial system.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280" y="3046458"/>
            <a:ext cx="5715000" cy="1885950"/>
          </a:xfrm>
          <a:prstGeom prst="rect">
            <a:avLst/>
          </a:prstGeom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3" name="Rectángulo 2"/>
          <p:cNvSpPr/>
          <p:nvPr/>
        </p:nvSpPr>
        <p:spPr>
          <a:xfrm>
            <a:off x="3784600" y="3314700"/>
            <a:ext cx="1727200" cy="1333500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7340600" y="3322683"/>
            <a:ext cx="1727200" cy="1333500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143444" y="-247162"/>
            <a:ext cx="3219427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err="1">
                <a:solidFill>
                  <a:schemeClr val="bg1"/>
                </a:solidFill>
                <a:latin typeface="Leelawadee UI"/>
                <a:cs typeface="Leelawadee UI"/>
              </a:rPr>
              <a:t>U</a:t>
            </a:r>
            <a:r>
              <a:rPr lang="es-MX" b="1" dirty="0" err="1" smtClean="0">
                <a:solidFill>
                  <a:schemeClr val="bg1"/>
                </a:solidFill>
                <a:latin typeface="Leelawadee UI"/>
                <a:cs typeface="Leelawadee UI"/>
              </a:rPr>
              <a:t>art</a:t>
            </a:r>
            <a:endParaRPr lang="es-MX" b="1" dirty="0">
              <a:solidFill>
                <a:schemeClr val="bg1"/>
              </a:solidFill>
              <a:latin typeface="Leelawadee UI"/>
              <a:cs typeface="Leelawadee U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9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36371"/>
              </p:ext>
            </p:extLst>
          </p:nvPr>
        </p:nvGraphicFramePr>
        <p:xfrm>
          <a:off x="6913879" y="4473705"/>
          <a:ext cx="1574800" cy="1089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4785278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2962862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0935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1898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53345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baud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8499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3406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 smtClean="0">
                          <a:effectLst/>
                        </a:rPr>
                        <a:t>0x08 </a:t>
                      </a:r>
                      <a:r>
                        <a:rPr lang="es-CO" sz="1100" u="none" strike="noStrike" dirty="0">
                          <a:effectLst/>
                        </a:rPr>
                        <a:t>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47328"/>
                  </a:ext>
                </a:extLst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6310338" y="1138206"/>
            <a:ext cx="1445623" cy="65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RX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301289" y="1967698"/>
            <a:ext cx="1445623" cy="65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TX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310337" y="2792836"/>
            <a:ext cx="1445623" cy="71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BAUD_GEN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52412" y="340961"/>
            <a:ext cx="5059680" cy="343149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8252012" y="1863195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8252012" y="2921287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545573" y="168737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RX_PIN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9545573" y="270435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T</a:t>
            </a:r>
            <a:r>
              <a:rPr lang="es-ES" dirty="0" smtClean="0">
                <a:solidFill>
                  <a:schemeClr val="bg1"/>
                </a:solidFill>
              </a:rPr>
              <a:t>X_PIN</a:t>
            </a:r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20" name="Conector recto 19"/>
          <p:cNvCxnSpPr/>
          <p:nvPr/>
        </p:nvCxnSpPr>
        <p:spPr>
          <a:xfrm>
            <a:off x="1894756" y="3476096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2383284" y="31067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clk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3467756" y="1102283"/>
            <a:ext cx="1153431" cy="2388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Bus interface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2050" name="Picture 2" descr="UART Explained | Dev 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101" y="3912830"/>
            <a:ext cx="4657810" cy="294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ángulo 25"/>
          <p:cNvSpPr/>
          <p:nvPr/>
        </p:nvSpPr>
        <p:spPr>
          <a:xfrm>
            <a:off x="4733478" y="687614"/>
            <a:ext cx="151528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Status </a:t>
            </a:r>
            <a:r>
              <a:rPr lang="es-CO" dirty="0" err="1" smtClean="0">
                <a:solidFill>
                  <a:schemeClr val="bg1"/>
                </a:solidFill>
              </a:rPr>
              <a:t>reg</a:t>
            </a:r>
            <a:r>
              <a:rPr lang="es-CO" dirty="0" smtClean="0">
                <a:solidFill>
                  <a:schemeClr val="bg1"/>
                </a:solidFill>
              </a:rPr>
              <a:t>           </a:t>
            </a:r>
            <a:r>
              <a:rPr lang="es-CO" sz="1400" dirty="0" smtClean="0">
                <a:solidFill>
                  <a:schemeClr val="bg1"/>
                </a:solidFill>
              </a:rPr>
              <a:t>1. </a:t>
            </a:r>
            <a:r>
              <a:rPr lang="es-CO" sz="1400" dirty="0" err="1" smtClean="0">
                <a:solidFill>
                  <a:schemeClr val="bg1"/>
                </a:solidFill>
              </a:rPr>
              <a:t>tx_busy</a:t>
            </a:r>
            <a:endParaRPr lang="es-CO" sz="1400" dirty="0">
              <a:solidFill>
                <a:schemeClr val="bg1"/>
              </a:solidFill>
            </a:endParaRPr>
          </a:p>
          <a:p>
            <a:r>
              <a:rPr lang="es-CO" sz="1400" dirty="0" smtClean="0">
                <a:solidFill>
                  <a:schemeClr val="bg1"/>
                </a:solidFill>
              </a:rPr>
              <a:t>2. </a:t>
            </a:r>
            <a:r>
              <a:rPr lang="es-CO" sz="1400" dirty="0" err="1" smtClean="0">
                <a:solidFill>
                  <a:schemeClr val="bg1"/>
                </a:solidFill>
              </a:rPr>
              <a:t>rx_error</a:t>
            </a:r>
            <a:endParaRPr lang="es-CO" sz="1400" dirty="0">
              <a:solidFill>
                <a:schemeClr val="bg1"/>
              </a:solidFill>
            </a:endParaRPr>
          </a:p>
          <a:p>
            <a:r>
              <a:rPr lang="es-CO" sz="1400" dirty="0">
                <a:solidFill>
                  <a:schemeClr val="bg1"/>
                </a:solidFill>
              </a:rPr>
              <a:t>3</a:t>
            </a:r>
            <a:r>
              <a:rPr lang="es-CO" sz="1400" dirty="0" smtClean="0">
                <a:solidFill>
                  <a:schemeClr val="bg1"/>
                </a:solidFill>
              </a:rPr>
              <a:t>. </a:t>
            </a:r>
            <a:r>
              <a:rPr lang="es-CO" sz="1400" dirty="0" err="1" smtClean="0">
                <a:solidFill>
                  <a:schemeClr val="bg1"/>
                </a:solidFill>
              </a:rPr>
              <a:t>rx_avail</a:t>
            </a:r>
            <a:endParaRPr lang="es-CO" sz="1400" dirty="0" smtClean="0">
              <a:solidFill>
                <a:schemeClr val="bg1"/>
              </a:solidFill>
            </a:endParaRPr>
          </a:p>
          <a:p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Control </a:t>
            </a:r>
            <a:r>
              <a:rPr lang="es-ES" dirty="0" err="1" smtClean="0">
                <a:solidFill>
                  <a:schemeClr val="bg1"/>
                </a:solidFill>
              </a:rPr>
              <a:t>reg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1. </a:t>
            </a:r>
            <a:r>
              <a:rPr lang="es-ES" sz="1400" dirty="0" err="1" smtClean="0">
                <a:solidFill>
                  <a:schemeClr val="bg1"/>
                </a:solidFill>
              </a:rPr>
              <a:t>tx_init</a:t>
            </a:r>
            <a:endParaRPr lang="es-CO" sz="1400" dirty="0">
              <a:solidFill>
                <a:schemeClr val="bg1"/>
              </a:solidFill>
            </a:endParaRPr>
          </a:p>
          <a:p>
            <a:endParaRPr lang="es-CO" dirty="0" smtClean="0">
              <a:solidFill>
                <a:schemeClr val="bg1"/>
              </a:solidFill>
            </a:endParaRPr>
          </a:p>
          <a:p>
            <a:r>
              <a:rPr lang="es-ES" dirty="0" err="1" smtClean="0">
                <a:solidFill>
                  <a:schemeClr val="bg1"/>
                </a:solidFill>
              </a:rPr>
              <a:t>RX_reg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err="1" smtClean="0">
                <a:solidFill>
                  <a:schemeClr val="bg1"/>
                </a:solidFill>
              </a:rPr>
              <a:t>TX_reg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err="1" smtClean="0">
                <a:solidFill>
                  <a:schemeClr val="bg1"/>
                </a:solidFill>
              </a:rPr>
              <a:t>BAUD_reg</a:t>
            </a:r>
            <a:endParaRPr lang="es-CO" dirty="0">
              <a:solidFill>
                <a:schemeClr val="bg1"/>
              </a:solidFill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679300"/>
              </p:ext>
            </p:extLst>
          </p:nvPr>
        </p:nvGraphicFramePr>
        <p:xfrm>
          <a:off x="6908523" y="5561021"/>
          <a:ext cx="1574800" cy="1089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4785278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2962862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UCR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0935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1898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 smtClean="0">
                          <a:effectLst/>
                        </a:rPr>
                        <a:t>0x04 </a:t>
                      </a:r>
                      <a:r>
                        <a:rPr lang="es-CO" sz="1100" u="none" strike="noStrike" dirty="0">
                          <a:effectLst/>
                        </a:rPr>
                        <a:t>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53345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RXTX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8499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3406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47328"/>
                  </a:ext>
                </a:extLst>
              </a:tr>
            </a:tbl>
          </a:graphicData>
        </a:graphic>
      </p:graphicFrame>
      <p:sp>
        <p:nvSpPr>
          <p:cNvPr id="91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143444" y="-247162"/>
            <a:ext cx="3219427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err="1">
                <a:solidFill>
                  <a:schemeClr val="bg1"/>
                </a:solidFill>
                <a:latin typeface="Leelawadee UI"/>
                <a:cs typeface="Leelawadee UI"/>
              </a:rPr>
              <a:t>U</a:t>
            </a:r>
            <a:r>
              <a:rPr lang="es-MX" b="1" dirty="0" err="1" smtClean="0">
                <a:solidFill>
                  <a:schemeClr val="bg1"/>
                </a:solidFill>
                <a:latin typeface="Leelawadee UI"/>
                <a:cs typeface="Leelawadee UI"/>
              </a:rPr>
              <a:t>art</a:t>
            </a:r>
            <a:endParaRPr lang="es-MX" b="1" dirty="0">
              <a:solidFill>
                <a:schemeClr val="bg1"/>
              </a:solidFill>
              <a:latin typeface="Leelawadee UI"/>
              <a:cs typeface="Leelawadee UI"/>
            </a:endParaRPr>
          </a:p>
        </p:txBody>
      </p:sp>
    </p:spTree>
    <p:extLst>
      <p:ext uri="{BB962C8B-B14F-4D97-AF65-F5344CB8AC3E}">
        <p14:creationId xmlns:p14="http://schemas.microsoft.com/office/powerpoint/2010/main" val="274996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47" y="2185033"/>
            <a:ext cx="11097334" cy="2609035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40709" y="-66246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Leelawadee UI"/>
                <a:cs typeface="Leelawadee UI"/>
              </a:rPr>
              <a:t>I2C master</a:t>
            </a:r>
            <a:endParaRPr lang="es-CO" b="1" dirty="0">
              <a:solidFill>
                <a:schemeClr val="bg1"/>
              </a:solidFill>
              <a:latin typeface="Leelawadee UI"/>
              <a:cs typeface="Leelawadee UI"/>
            </a:endParaRPr>
          </a:p>
        </p:txBody>
      </p:sp>
    </p:spTree>
    <p:extLst>
      <p:ext uri="{BB962C8B-B14F-4D97-AF65-F5344CB8AC3E}">
        <p14:creationId xmlns:p14="http://schemas.microsoft.com/office/powerpoint/2010/main" val="13261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8E8E2"/>
      </a:lt2>
      <a:accent1>
        <a:srgbClr val="9698C6"/>
      </a:accent1>
      <a:accent2>
        <a:srgbClr val="7F9ABA"/>
      </a:accent2>
      <a:accent3>
        <a:srgbClr val="81ABB1"/>
      </a:accent3>
      <a:accent4>
        <a:srgbClr val="78B09F"/>
      </a:accent4>
      <a:accent5>
        <a:srgbClr val="84AE90"/>
      </a:accent5>
      <a:accent6>
        <a:srgbClr val="80B179"/>
      </a:accent6>
      <a:hlink>
        <a:srgbClr val="878552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2374</TotalTime>
  <Words>538</Words>
  <Application>Microsoft Office PowerPoint</Application>
  <PresentationFormat>Panorámica</PresentationFormat>
  <Paragraphs>294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Avenir Next LT Pro</vt:lpstr>
      <vt:lpstr>Avenir Next LT Pro Light</vt:lpstr>
      <vt:lpstr>Calibri</vt:lpstr>
      <vt:lpstr>Leelawadee UI</vt:lpstr>
      <vt:lpstr>Sitka Subheading</vt:lpstr>
      <vt:lpstr>PebbleVTI</vt:lpstr>
      <vt:lpstr>Proyecto: SoC Robot cartógrafo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I2C master</vt:lpstr>
      <vt:lpstr>Presentación de PowerPoint</vt:lpstr>
      <vt:lpstr>SPI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COMPROMISOS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UECCI</dc:creator>
  <cp:lastModifiedBy>UECCI</cp:lastModifiedBy>
  <cp:revision>1110</cp:revision>
  <dcterms:created xsi:type="dcterms:W3CDTF">2020-10-06T01:59:45Z</dcterms:created>
  <dcterms:modified xsi:type="dcterms:W3CDTF">2021-11-25T18:27:27Z</dcterms:modified>
</cp:coreProperties>
</file>