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66" r:id="rId2"/>
  </p:sldMasterIdLst>
  <p:notesMasterIdLst>
    <p:notesMasterId r:id="rId36"/>
  </p:notesMasterIdLst>
  <p:handoutMasterIdLst>
    <p:handoutMasterId r:id="rId37"/>
  </p:handoutMasterIdLst>
  <p:sldIdLst>
    <p:sldId id="445" r:id="rId3"/>
    <p:sldId id="374" r:id="rId4"/>
    <p:sldId id="646" r:id="rId5"/>
    <p:sldId id="545" r:id="rId6"/>
    <p:sldId id="647" r:id="rId7"/>
    <p:sldId id="626" r:id="rId8"/>
    <p:sldId id="627" r:id="rId9"/>
    <p:sldId id="628" r:id="rId10"/>
    <p:sldId id="659" r:id="rId11"/>
    <p:sldId id="658" r:id="rId12"/>
    <p:sldId id="653" r:id="rId13"/>
    <p:sldId id="654" r:id="rId14"/>
    <p:sldId id="655" r:id="rId15"/>
    <p:sldId id="656" r:id="rId16"/>
    <p:sldId id="657" r:id="rId17"/>
    <p:sldId id="660" r:id="rId18"/>
    <p:sldId id="648" r:id="rId19"/>
    <p:sldId id="629" r:id="rId20"/>
    <p:sldId id="630" r:id="rId21"/>
    <p:sldId id="631" r:id="rId22"/>
    <p:sldId id="632" r:id="rId23"/>
    <p:sldId id="633" r:id="rId24"/>
    <p:sldId id="651" r:id="rId25"/>
    <p:sldId id="636" r:id="rId26"/>
    <p:sldId id="649" r:id="rId27"/>
    <p:sldId id="637" r:id="rId28"/>
    <p:sldId id="635" r:id="rId29"/>
    <p:sldId id="640" r:id="rId30"/>
    <p:sldId id="641" r:id="rId31"/>
    <p:sldId id="638" r:id="rId32"/>
    <p:sldId id="639" r:id="rId33"/>
    <p:sldId id="618" r:id="rId34"/>
    <p:sldId id="625" r:id="rId35"/>
  </p:sldIdLst>
  <p:sldSz cx="9144000" cy="6858000" type="screen4x3"/>
  <p:notesSz cx="7065963" cy="10198100"/>
  <p:defaultTextStyle>
    <a:defPPr>
      <a:defRPr lang="en-US"/>
    </a:defPPr>
    <a:lvl1pPr algn="l" rtl="0" fontAlgn="base">
      <a:spcBef>
        <a:spcPct val="0"/>
      </a:spcBef>
      <a:spcAft>
        <a:spcPct val="0"/>
      </a:spcAft>
      <a:defRPr sz="3200" b="1" kern="1200">
        <a:solidFill>
          <a:schemeClr val="tx1"/>
        </a:solidFill>
        <a:latin typeface="Arial" pitchFamily="34" charset="0"/>
        <a:ea typeface="+mn-ea"/>
        <a:cs typeface="+mn-cs"/>
      </a:defRPr>
    </a:lvl1pPr>
    <a:lvl2pPr marL="457200" algn="l" rtl="0" fontAlgn="base">
      <a:spcBef>
        <a:spcPct val="0"/>
      </a:spcBef>
      <a:spcAft>
        <a:spcPct val="0"/>
      </a:spcAft>
      <a:defRPr sz="3200" b="1" kern="1200">
        <a:solidFill>
          <a:schemeClr val="tx1"/>
        </a:solidFill>
        <a:latin typeface="Arial" pitchFamily="34" charset="0"/>
        <a:ea typeface="+mn-ea"/>
        <a:cs typeface="+mn-cs"/>
      </a:defRPr>
    </a:lvl2pPr>
    <a:lvl3pPr marL="914400" algn="l" rtl="0" fontAlgn="base">
      <a:spcBef>
        <a:spcPct val="0"/>
      </a:spcBef>
      <a:spcAft>
        <a:spcPct val="0"/>
      </a:spcAft>
      <a:defRPr sz="3200" b="1" kern="1200">
        <a:solidFill>
          <a:schemeClr val="tx1"/>
        </a:solidFill>
        <a:latin typeface="Arial" pitchFamily="34" charset="0"/>
        <a:ea typeface="+mn-ea"/>
        <a:cs typeface="+mn-cs"/>
      </a:defRPr>
    </a:lvl3pPr>
    <a:lvl4pPr marL="1371600" algn="l" rtl="0" fontAlgn="base">
      <a:spcBef>
        <a:spcPct val="0"/>
      </a:spcBef>
      <a:spcAft>
        <a:spcPct val="0"/>
      </a:spcAft>
      <a:defRPr sz="3200" b="1" kern="1200">
        <a:solidFill>
          <a:schemeClr val="tx1"/>
        </a:solidFill>
        <a:latin typeface="Arial" pitchFamily="34" charset="0"/>
        <a:ea typeface="+mn-ea"/>
        <a:cs typeface="+mn-cs"/>
      </a:defRPr>
    </a:lvl4pPr>
    <a:lvl5pPr marL="1828800" algn="l" rtl="0" fontAlgn="base">
      <a:spcBef>
        <a:spcPct val="0"/>
      </a:spcBef>
      <a:spcAft>
        <a:spcPct val="0"/>
      </a:spcAft>
      <a:defRPr sz="3200" b="1" kern="1200">
        <a:solidFill>
          <a:schemeClr val="tx1"/>
        </a:solidFill>
        <a:latin typeface="Arial" pitchFamily="34" charset="0"/>
        <a:ea typeface="+mn-ea"/>
        <a:cs typeface="+mn-cs"/>
      </a:defRPr>
    </a:lvl5pPr>
    <a:lvl6pPr marL="2286000" algn="l" defTabSz="914400" rtl="0" eaLnBrk="1" latinLnBrk="0" hangingPunct="1">
      <a:defRPr sz="3200" b="1" kern="1200">
        <a:solidFill>
          <a:schemeClr val="tx1"/>
        </a:solidFill>
        <a:latin typeface="Arial" pitchFamily="34" charset="0"/>
        <a:ea typeface="+mn-ea"/>
        <a:cs typeface="+mn-cs"/>
      </a:defRPr>
    </a:lvl6pPr>
    <a:lvl7pPr marL="2743200" algn="l" defTabSz="914400" rtl="0" eaLnBrk="1" latinLnBrk="0" hangingPunct="1">
      <a:defRPr sz="3200" b="1" kern="1200">
        <a:solidFill>
          <a:schemeClr val="tx1"/>
        </a:solidFill>
        <a:latin typeface="Arial" pitchFamily="34" charset="0"/>
        <a:ea typeface="+mn-ea"/>
        <a:cs typeface="+mn-cs"/>
      </a:defRPr>
    </a:lvl7pPr>
    <a:lvl8pPr marL="3200400" algn="l" defTabSz="914400" rtl="0" eaLnBrk="1" latinLnBrk="0" hangingPunct="1">
      <a:defRPr sz="3200" b="1" kern="1200">
        <a:solidFill>
          <a:schemeClr val="tx1"/>
        </a:solidFill>
        <a:latin typeface="Arial" pitchFamily="34" charset="0"/>
        <a:ea typeface="+mn-ea"/>
        <a:cs typeface="+mn-cs"/>
      </a:defRPr>
    </a:lvl8pPr>
    <a:lvl9pPr marL="3657600" algn="l" defTabSz="914400" rtl="0" eaLnBrk="1" latinLnBrk="0" hangingPunct="1">
      <a:defRPr sz="3200" b="1"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00000"/>
    <a:srgbClr val="FFFF00"/>
    <a:srgbClr val="FFCC00"/>
    <a:srgbClr val="B287D3"/>
    <a:srgbClr val="8AAFD3"/>
    <a:srgbClr val="5E9E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6" autoAdjust="0"/>
    <p:restoredTop sz="85009" autoAdjust="0"/>
  </p:normalViewPr>
  <p:slideViewPr>
    <p:cSldViewPr>
      <p:cViewPr varScale="1">
        <p:scale>
          <a:sx n="46" d="100"/>
          <a:sy n="46" d="100"/>
        </p:scale>
        <p:origin x="-112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8" d="100"/>
          <a:sy n="48" d="100"/>
        </p:scale>
        <p:origin x="-1920" y="-90"/>
      </p:cViewPr>
      <p:guideLst>
        <p:guide orient="horz" pos="3212"/>
        <p:guide pos="222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701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1" name="Rectangle 3"/>
          <p:cNvSpPr>
            <a:spLocks noGrp="1" noChangeArrowheads="1"/>
          </p:cNvSpPr>
          <p:nvPr>
            <p:ph type="dt" sz="quarter" idx="1"/>
          </p:nvPr>
        </p:nvSpPr>
        <p:spPr bwMode="auto">
          <a:xfrm>
            <a:off x="4002088" y="0"/>
            <a:ext cx="3062287"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Times New Roman" pitchFamily="18" charset="0"/>
              </a:defRPr>
            </a:lvl1pPr>
          </a:lstStyle>
          <a:p>
            <a:pPr>
              <a:defRPr/>
            </a:pPr>
            <a:endParaRPr lang="en-US"/>
          </a:p>
        </p:txBody>
      </p:sp>
      <p:sp>
        <p:nvSpPr>
          <p:cNvPr id="427012" name="Rectangle 4"/>
          <p:cNvSpPr>
            <a:spLocks noGrp="1" noChangeArrowheads="1"/>
          </p:cNvSpPr>
          <p:nvPr>
            <p:ph type="ftr" sz="quarter" idx="2"/>
          </p:nvPr>
        </p:nvSpPr>
        <p:spPr bwMode="auto">
          <a:xfrm>
            <a:off x="0" y="9686925"/>
            <a:ext cx="3062288"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3" name="Rectangle 5"/>
          <p:cNvSpPr>
            <a:spLocks noGrp="1" noChangeArrowheads="1"/>
          </p:cNvSpPr>
          <p:nvPr>
            <p:ph type="sldNum" sz="quarter" idx="3"/>
          </p:nvPr>
        </p:nvSpPr>
        <p:spPr bwMode="auto">
          <a:xfrm>
            <a:off x="4002088" y="9686925"/>
            <a:ext cx="3062287"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Times New Roman" pitchFamily="18" charset="0"/>
              </a:defRPr>
            </a:lvl1pPr>
          </a:lstStyle>
          <a:p>
            <a:pPr>
              <a:defRPr/>
            </a:pPr>
            <a:fld id="{487CE548-C9E2-4DD5-8E8C-90329E19A927}" type="slidenum">
              <a:rPr lang="en-US"/>
              <a:pPr>
                <a:defRPr/>
              </a:pPr>
              <a:t>‹Nº›</a:t>
            </a:fld>
            <a:endParaRPr lang="en-US"/>
          </a:p>
        </p:txBody>
      </p:sp>
    </p:spTree>
    <p:extLst>
      <p:ext uri="{BB962C8B-B14F-4D97-AF65-F5344CB8AC3E}">
        <p14:creationId xmlns:p14="http://schemas.microsoft.com/office/powerpoint/2010/main" xmlns="" val="1750290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defTabSz="985838">
              <a:defRPr sz="1300">
                <a:effectLst>
                  <a:outerShdw blurRad="38100" dist="38100" dir="2700000" algn="tl">
                    <a:srgbClr val="C0C0C0"/>
                  </a:outerShdw>
                </a:effectLst>
                <a:latin typeface="Arial" charset="0"/>
              </a:defRPr>
            </a:lvl1pPr>
          </a:lstStyle>
          <a:p>
            <a:pPr>
              <a:defRPr/>
            </a:pPr>
            <a:endParaRPr lang="en-US"/>
          </a:p>
        </p:txBody>
      </p:sp>
      <p:sp>
        <p:nvSpPr>
          <p:cNvPr id="7171" name="Rectangle 3"/>
          <p:cNvSpPr>
            <a:spLocks noGrp="1" noChangeArrowheads="1"/>
          </p:cNvSpPr>
          <p:nvPr>
            <p:ph type="dt" idx="1"/>
          </p:nvPr>
        </p:nvSpPr>
        <p:spPr bwMode="auto">
          <a:xfrm>
            <a:off x="4003675"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algn="r" defTabSz="985838">
              <a:defRPr sz="1300">
                <a:effectLst>
                  <a:outerShdw blurRad="38100" dist="38100" dir="2700000" algn="tl">
                    <a:srgbClr val="C0C0C0"/>
                  </a:outerShdw>
                </a:effectLst>
                <a:latin typeface="Arial"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984250" y="765175"/>
            <a:ext cx="5099050" cy="3824288"/>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41388" y="4843463"/>
            <a:ext cx="5183187" cy="4589462"/>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defTabSz="985838">
              <a:defRPr sz="1300">
                <a:effectLst>
                  <a:outerShdw blurRad="38100" dist="38100" dir="2700000" algn="tl">
                    <a:srgbClr val="C0C0C0"/>
                  </a:outerShdw>
                </a:effectLst>
                <a:latin typeface="Arial" charset="0"/>
              </a:defRPr>
            </a:lvl1pPr>
          </a:lstStyle>
          <a:p>
            <a:pPr>
              <a:defRPr/>
            </a:pPr>
            <a:endParaRPr lang="en-US"/>
          </a:p>
        </p:txBody>
      </p:sp>
      <p:sp>
        <p:nvSpPr>
          <p:cNvPr id="7175" name="Rectangle 7"/>
          <p:cNvSpPr>
            <a:spLocks noGrp="1" noChangeArrowheads="1"/>
          </p:cNvSpPr>
          <p:nvPr>
            <p:ph type="sldNum" sz="quarter" idx="5"/>
          </p:nvPr>
        </p:nvSpPr>
        <p:spPr bwMode="auto">
          <a:xfrm>
            <a:off x="4003675"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algn="r" defTabSz="985838">
              <a:defRPr sz="1300">
                <a:effectLst>
                  <a:outerShdw blurRad="38100" dist="38100" dir="2700000" algn="tl">
                    <a:srgbClr val="C0C0C0"/>
                  </a:outerShdw>
                </a:effectLst>
                <a:latin typeface="Arial" charset="0"/>
              </a:defRPr>
            </a:lvl1pPr>
          </a:lstStyle>
          <a:p>
            <a:pPr>
              <a:defRPr/>
            </a:pPr>
            <a:fld id="{42721DE0-6077-43DC-929A-991A5FB06DAC}" type="slidenum">
              <a:rPr lang="en-US"/>
              <a:pPr>
                <a:defRPr/>
              </a:pPr>
              <a:t>‹Nº›</a:t>
            </a:fld>
            <a:endParaRPr lang="en-US"/>
          </a:p>
        </p:txBody>
      </p:sp>
    </p:spTree>
    <p:extLst>
      <p:ext uri="{BB962C8B-B14F-4D97-AF65-F5344CB8AC3E}">
        <p14:creationId xmlns:p14="http://schemas.microsoft.com/office/powerpoint/2010/main" xmlns="" val="1964442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E801711-CB96-44C6-9DD3-2050E289F2E1}" type="slidenum">
              <a:rPr lang="en-US"/>
              <a:pPr>
                <a:defRPr/>
              </a:pPr>
              <a:t>1</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11</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dirty="0" err="1" smtClean="0"/>
              <a:t>fetch_style</a:t>
            </a:r>
            <a:endParaRPr lang="es-E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s-ES" dirty="0" smtClean="0"/>
              <a:t>Controla cómo se devolverá la siguiente fila al llamador. Este valor debe ser una de las constantes </a:t>
            </a:r>
            <a:r>
              <a:rPr lang="es-ES" b="0" i="1" dirty="0" smtClean="0"/>
              <a:t>PDO::FETCH_*</a:t>
            </a:r>
            <a:r>
              <a:rPr lang="es-ES" dirty="0" smtClean="0"/>
              <a:t>, estando predeterminado </a:t>
            </a:r>
            <a:r>
              <a:rPr lang="es-ES" b="0" i="1" dirty="0" smtClean="0"/>
              <a:t>PDO::ATTR_DEFAULT_FETCH_MODE</a:t>
            </a:r>
            <a:r>
              <a:rPr lang="es-ES" dirty="0" smtClean="0"/>
              <a:t> (el cual por defecto es </a:t>
            </a:r>
            <a:r>
              <a:rPr lang="es-ES" b="0" i="1" dirty="0" smtClean="0"/>
              <a:t>PDO::FETCH_BOTH</a:t>
            </a:r>
            <a:r>
              <a:rPr lang="es-ES"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s-ES" dirty="0" smtClean="0"/>
          </a:p>
          <a:p>
            <a:r>
              <a:rPr lang="es-ES" b="1" i="0" dirty="0" smtClean="0"/>
              <a:t>PDO::FETCH_LAZY</a:t>
            </a:r>
            <a:r>
              <a:rPr lang="es-ES" dirty="0" smtClean="0"/>
              <a:t> Especifica que el método de obtención debe devolver cada fila como un objeto con los nombres de las variables equivalentes a los nombres de las columnas devueltos en el conjunto de resultados.</a:t>
            </a:r>
          </a:p>
          <a:p>
            <a:r>
              <a:rPr lang="es-ES" b="1" i="0" dirty="0" smtClean="0"/>
              <a:t>PDO::FETCH_LAZY</a:t>
            </a:r>
            <a:r>
              <a:rPr lang="es-ES" dirty="0" smtClean="0"/>
              <a:t> crea los nombres de las variables del objeto a medida que se acceden a ellas. No es válida dentro de </a:t>
            </a:r>
            <a:r>
              <a:rPr lang="es-ES" dirty="0" err="1" smtClean="0"/>
              <a:t>PDOStatement</a:t>
            </a:r>
            <a:r>
              <a:rPr lang="es-ES" dirty="0" smtClean="0"/>
              <a:t>::</a:t>
            </a:r>
            <a:r>
              <a:rPr lang="es-ES" dirty="0" err="1" smtClean="0"/>
              <a:t>fetchAll</a:t>
            </a:r>
            <a:r>
              <a:rPr lang="es-ES" dirty="0" smtClean="0"/>
              <a:t>().</a:t>
            </a:r>
          </a:p>
          <a:p>
            <a:r>
              <a:rPr lang="es-ES" b="1" i="0" dirty="0" smtClean="0"/>
              <a:t>PDO::FETCH_ASSOC</a:t>
            </a:r>
            <a:r>
              <a:rPr lang="es-ES" dirty="0" smtClean="0"/>
              <a:t> Especifica que el método de obtención debe devolver cada fila como un </a:t>
            </a:r>
            <a:r>
              <a:rPr lang="es-ES" dirty="0" err="1" smtClean="0"/>
              <a:t>array</a:t>
            </a:r>
            <a:r>
              <a:rPr lang="es-ES" dirty="0" smtClean="0"/>
              <a:t> indexado por los nombres de las columnas devueltos en el correspondiente conjunto de resultados. Si éste contiene varias columnas con el mismo nombre, </a:t>
            </a:r>
            <a:r>
              <a:rPr lang="es-ES" b="1" i="0" dirty="0" smtClean="0"/>
              <a:t>PDO::FETCH_ASSOC</a:t>
            </a:r>
            <a:r>
              <a:rPr lang="es-ES" dirty="0" smtClean="0"/>
              <a:t> devuelve un único valor por nombre de columna.</a:t>
            </a:r>
          </a:p>
          <a:p>
            <a:r>
              <a:rPr lang="es-ES" b="1" i="0" dirty="0" smtClean="0"/>
              <a:t>PDO::FETCH_NAMED</a:t>
            </a:r>
            <a:r>
              <a:rPr lang="es-ES" dirty="0" smtClean="0"/>
              <a:t> Especifica que el método de obtención debe devolver cada fila como un </a:t>
            </a:r>
            <a:r>
              <a:rPr lang="es-ES" dirty="0" err="1" smtClean="0"/>
              <a:t>array</a:t>
            </a:r>
            <a:r>
              <a:rPr lang="es-ES" dirty="0" smtClean="0"/>
              <a:t> indexado por los nombres de las columnas devueltos en el correspondiente conjunto de resultados. Si éste contiene varias columnas con el mismo nombre, </a:t>
            </a:r>
            <a:r>
              <a:rPr lang="es-ES" b="1" i="0" dirty="0" smtClean="0"/>
              <a:t>PDO::FETCH_NAMED</a:t>
            </a:r>
            <a:r>
              <a:rPr lang="es-ES" dirty="0" smtClean="0"/>
              <a:t> devuelve un </a:t>
            </a:r>
            <a:r>
              <a:rPr lang="es-ES" dirty="0" err="1" smtClean="0"/>
              <a:t>array</a:t>
            </a:r>
            <a:r>
              <a:rPr lang="es-ES" dirty="0" smtClean="0"/>
              <a:t> de valores por nombre de columna.</a:t>
            </a:r>
          </a:p>
          <a:p>
            <a:r>
              <a:rPr lang="es-ES" b="1" i="0" dirty="0" smtClean="0"/>
              <a:t>PDO::FETCH_NUM</a:t>
            </a:r>
            <a:r>
              <a:rPr lang="es-ES" dirty="0" smtClean="0"/>
              <a:t> Especifica que el método de obtención debe devolver cada fila como un </a:t>
            </a:r>
            <a:r>
              <a:rPr lang="es-ES" dirty="0" err="1" smtClean="0"/>
              <a:t>array</a:t>
            </a:r>
            <a:r>
              <a:rPr lang="es-ES" dirty="0" smtClean="0"/>
              <a:t> indexado por los números de columna devueltos en el correspondiente conjunto de resultados, comenzando por la columna 0.</a:t>
            </a:r>
          </a:p>
          <a:p>
            <a:r>
              <a:rPr lang="es-ES" b="1" i="0" dirty="0" smtClean="0"/>
              <a:t>PDO::FETCH_BOTH</a:t>
            </a:r>
            <a:r>
              <a:rPr lang="es-ES" dirty="0" smtClean="0"/>
              <a:t> Especifica que el método de obtención debe devolver cada fila como un </a:t>
            </a:r>
            <a:r>
              <a:rPr lang="es-ES" dirty="0" err="1" smtClean="0"/>
              <a:t>array</a:t>
            </a:r>
            <a:r>
              <a:rPr lang="es-ES" dirty="0" smtClean="0"/>
              <a:t> indexado tanto por los nombres como por los números de las columnas devueltos en el correspondiente conjunto de resultados, comenzando por la columna 0.</a:t>
            </a:r>
          </a:p>
          <a:p>
            <a:r>
              <a:rPr lang="es-ES" b="1" i="0" dirty="0" smtClean="0"/>
              <a:t>PDO::FETCH_OBJ</a:t>
            </a:r>
            <a:r>
              <a:rPr lang="es-ES" dirty="0" smtClean="0"/>
              <a:t> Especifica que el método de obtención debe devolver cada fila como un objeto con los nombres de sus propiedades equivalentes a los nombres de las columnas devueltos en el conjunto de resultados.</a:t>
            </a:r>
          </a:p>
          <a:p>
            <a:r>
              <a:rPr lang="es-ES" b="1" i="0" dirty="0" smtClean="0"/>
              <a:t>PDO::FETCH_BOUND</a:t>
            </a:r>
            <a:r>
              <a:rPr lang="es-ES" dirty="0" smtClean="0"/>
              <a:t> Especifica que el método de obtención debe devolver TRUE y asignar los valores de las columnas del conjunto de resultados a las variables de PHP a las cuales están vinculadas con los</a:t>
            </a:r>
            <a:r>
              <a:rPr lang="es-ES" baseline="0" dirty="0" smtClean="0"/>
              <a:t> </a:t>
            </a:r>
            <a:r>
              <a:rPr lang="es-ES" dirty="0" smtClean="0"/>
              <a:t>métodos </a:t>
            </a:r>
            <a:r>
              <a:rPr lang="es-ES" dirty="0" err="1" smtClean="0"/>
              <a:t>PDOStatement</a:t>
            </a:r>
            <a:r>
              <a:rPr lang="es-ES" dirty="0" smtClean="0"/>
              <a:t>::</a:t>
            </a:r>
            <a:r>
              <a:rPr lang="es-ES" dirty="0" err="1" smtClean="0"/>
              <a:t>bindParam</a:t>
            </a:r>
            <a:r>
              <a:rPr lang="es-ES" dirty="0" smtClean="0"/>
              <a:t>() o </a:t>
            </a:r>
            <a:r>
              <a:rPr lang="es-ES" dirty="0" err="1" smtClean="0"/>
              <a:t>PDOStatement</a:t>
            </a:r>
            <a:r>
              <a:rPr lang="es-ES" dirty="0" smtClean="0"/>
              <a:t>::</a:t>
            </a:r>
            <a:r>
              <a:rPr lang="es-ES" dirty="0" err="1" smtClean="0"/>
              <a:t>bindColumn</a:t>
            </a:r>
            <a:r>
              <a:rPr lang="es-ES" dirty="0" smtClean="0"/>
              <a:t>().</a:t>
            </a:r>
          </a:p>
          <a:p>
            <a:r>
              <a:rPr lang="es-ES" b="1" i="0" dirty="0" smtClean="0"/>
              <a:t>PDO::FETCH_COLUMN</a:t>
            </a:r>
            <a:r>
              <a:rPr lang="es-ES" dirty="0" smtClean="0"/>
              <a:t> Especifica que el método de obtención debe devolver una única columna solicitada de la siguiente fila del conjunto de resultados.</a:t>
            </a:r>
          </a:p>
          <a:p>
            <a:r>
              <a:rPr lang="es-ES" b="1" i="0" dirty="0" smtClean="0"/>
              <a:t>PDO::FETCH_CLASS</a:t>
            </a:r>
            <a:r>
              <a:rPr lang="es-ES" dirty="0" smtClean="0"/>
              <a:t> Especifica que el método de obtención debe devolver una nueva instancia de la clase solicitada, haciendo corresponder las columnas con los nombres de las propiedades de la clase.</a:t>
            </a:r>
          </a:p>
          <a:p>
            <a:endParaRPr lang="es-ES" b="0" i="0" dirty="0" smtClean="0"/>
          </a:p>
          <a:p>
            <a:r>
              <a:rPr lang="es-ES" b="0" i="1" dirty="0" smtClean="0"/>
              <a:t>Nota: El método mágico __set()  se invoca si la propiedad no existe en la clase solicitada.</a:t>
            </a:r>
          </a:p>
          <a:p>
            <a:endParaRPr lang="es-ES" b="1" i="0" dirty="0" smtClean="0"/>
          </a:p>
          <a:p>
            <a:r>
              <a:rPr lang="es-ES" b="1" i="0" dirty="0" smtClean="0"/>
              <a:t>PDO::FETCH_INTO</a:t>
            </a:r>
            <a:r>
              <a:rPr lang="es-ES" dirty="0" smtClean="0"/>
              <a:t> Especifica que el método de obtención debe actualizar una instancia existente de la clase solicitada, haciendo corresponder las columnas con los nombres de las propiedades de la clase.</a:t>
            </a:r>
          </a:p>
          <a:p>
            <a:r>
              <a:rPr lang="es-ES" b="1" i="0" dirty="0" smtClean="0"/>
              <a:t>PDO::FETCH_FUNC</a:t>
            </a:r>
            <a:r>
              <a:rPr lang="es-ES" dirty="0" smtClean="0"/>
              <a:t> Permite personalizar completamente la forma en que los datos son tratados sobre la marcha (únicamente válida dentro de </a:t>
            </a:r>
            <a:r>
              <a:rPr lang="es-ES" dirty="0" err="1" smtClean="0"/>
              <a:t>PDOStatement</a:t>
            </a:r>
            <a:r>
              <a:rPr lang="es-ES" dirty="0" smtClean="0"/>
              <a:t>::</a:t>
            </a:r>
            <a:r>
              <a:rPr lang="es-ES" dirty="0" err="1" smtClean="0"/>
              <a:t>fetchAll</a:t>
            </a:r>
            <a:r>
              <a:rPr lang="es-ES" dirty="0" smtClean="0"/>
              <a:t>()).</a:t>
            </a:r>
          </a:p>
          <a:p>
            <a:r>
              <a:rPr lang="es-ES" b="1" i="0" dirty="0" smtClean="0"/>
              <a:t>PDO::FETCH_GROUP</a:t>
            </a:r>
            <a:r>
              <a:rPr lang="es-ES" dirty="0" smtClean="0"/>
              <a:t> Grupo devuelto según valores. Usualmente combinada con </a:t>
            </a:r>
            <a:r>
              <a:rPr lang="es-ES" b="1" i="0" dirty="0" smtClean="0"/>
              <a:t>PDO::FETCH_COLUMN</a:t>
            </a:r>
            <a:r>
              <a:rPr lang="es-ES" dirty="0" smtClean="0"/>
              <a:t> o </a:t>
            </a:r>
            <a:r>
              <a:rPr lang="es-ES" b="1" i="0" dirty="0" smtClean="0"/>
              <a:t>PDO::FETCH_KEY_PAIR</a:t>
            </a:r>
            <a:r>
              <a:rPr lang="es-ES" dirty="0" smtClean="0"/>
              <a:t>.</a:t>
            </a:r>
          </a:p>
          <a:p>
            <a:r>
              <a:rPr lang="es-ES" b="1" i="0" dirty="0" smtClean="0"/>
              <a:t>PDO::FETCH_UNIQUE</a:t>
            </a:r>
            <a:r>
              <a:rPr lang="es-ES" dirty="0" smtClean="0"/>
              <a:t> Obtener solamente los valores únicos.</a:t>
            </a:r>
          </a:p>
          <a:p>
            <a:r>
              <a:rPr lang="es-ES" b="1" i="0" dirty="0" smtClean="0"/>
              <a:t>PDO::FETCH_KEY_PAIR</a:t>
            </a:r>
            <a:r>
              <a:rPr lang="es-ES" dirty="0" smtClean="0"/>
              <a:t> Obtener un resultado de dos columnas como un </a:t>
            </a:r>
            <a:r>
              <a:rPr lang="es-ES" dirty="0" err="1" smtClean="0"/>
              <a:t>array</a:t>
            </a:r>
            <a:r>
              <a:rPr lang="es-ES" dirty="0" smtClean="0"/>
              <a:t> donde la primera columna es la clave y la segunda el valor. Disponible desde PHP 5.2.3.</a:t>
            </a:r>
          </a:p>
          <a:p>
            <a:r>
              <a:rPr lang="es-ES" b="1" i="0" dirty="0" smtClean="0"/>
              <a:t>PDO::FETCH_CLASSTYPE</a:t>
            </a:r>
            <a:r>
              <a:rPr lang="es-ES" dirty="0" smtClean="0"/>
              <a:t>  Determinar el nombre de la clase desde el valor de la primera columna.</a:t>
            </a:r>
          </a:p>
          <a:p>
            <a:r>
              <a:rPr lang="es-ES" b="1" i="0" dirty="0" smtClean="0"/>
              <a:t>PDO::FETCH_SERIALIZE</a:t>
            </a:r>
            <a:r>
              <a:rPr lang="es-ES" dirty="0" smtClean="0"/>
              <a:t> Igual que </a:t>
            </a:r>
            <a:r>
              <a:rPr lang="es-ES" b="1" i="0" dirty="0" smtClean="0"/>
              <a:t>PDO::FETCH_INTO</a:t>
            </a:r>
            <a:r>
              <a:rPr lang="es-ES" dirty="0" smtClean="0"/>
              <a:t> salvo que el objeto es proporcionado como una cadena serializada. Disponible desde PHP 5.1.0. Desde PHP 5.3.0, nunca se llama al constructor de la clase si está establecido este indicador.</a:t>
            </a:r>
          </a:p>
          <a:p>
            <a:r>
              <a:rPr lang="es-ES" b="1" i="0" dirty="0" smtClean="0"/>
              <a:t>PDO::FETCH_PROPS_LATE</a:t>
            </a:r>
            <a:r>
              <a:rPr lang="es-ES" dirty="0" smtClean="0"/>
              <a:t> Llamar al constructor antes de establecer propiedades. Disponible desde PHP 5.2.0</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12</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13</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ES" sz="1600" b="0" i="1"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PDO::FETCH_CLASS</a:t>
            </a:r>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Si </a:t>
            </a:r>
            <a:r>
              <a:rPr lang="es-ES"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fetch_style</a:t>
            </a:r>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incluye PDO::FETCH_CLASSTYPE (por ejemplo, </a:t>
            </a:r>
            <a:r>
              <a:rPr lang="es-ES" sz="1600" b="0" i="1"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PDO::FETCH_CLASS | PDO::FETCH_CLASSTYPE</a:t>
            </a:r>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entonces el nombre de la clase se determina a partir del valor de la primera columna.</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14</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dirty="0" err="1" smtClean="0"/>
              <a:t>fetch_style</a:t>
            </a:r>
            <a:endParaRPr lang="es-E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s-ES" dirty="0" smtClean="0"/>
              <a:t>Controla cómo se devolverá la siguiente fila al llamador. Este valor debe ser una de las </a:t>
            </a:r>
            <a:r>
              <a:rPr lang="es-ES" dirty="0" err="1" smtClean="0"/>
              <a:t>constantes</a:t>
            </a:r>
            <a:r>
              <a:rPr lang="es-ES" b="0" i="1" dirty="0" err="1" smtClean="0"/>
              <a:t>PDO</a:t>
            </a:r>
            <a:r>
              <a:rPr lang="es-ES" b="0" i="1" dirty="0" smtClean="0"/>
              <a:t>::FETCH_*</a:t>
            </a:r>
            <a:r>
              <a:rPr lang="es-ES" dirty="0" smtClean="0"/>
              <a:t>, estando predeterminado </a:t>
            </a:r>
            <a:r>
              <a:rPr lang="es-ES" b="0" i="1" dirty="0" smtClean="0"/>
              <a:t>PDO::ATTR_DEFAULT_FETCH_MODE</a:t>
            </a:r>
            <a:r>
              <a:rPr lang="es-ES" dirty="0" smtClean="0"/>
              <a:t> (el cual por defecto </a:t>
            </a:r>
            <a:r>
              <a:rPr lang="es-ES" dirty="0" err="1" smtClean="0"/>
              <a:t>es</a:t>
            </a:r>
            <a:r>
              <a:rPr lang="es-ES" b="0" i="1" dirty="0" err="1" smtClean="0"/>
              <a:t>PDO</a:t>
            </a:r>
            <a:r>
              <a:rPr lang="es-ES" b="0" i="1" dirty="0" smtClean="0"/>
              <a:t>::FETCH_BOTH</a:t>
            </a:r>
            <a:r>
              <a:rPr lang="es-ES"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s-ES" dirty="0" smtClean="0"/>
          </a:p>
          <a:p>
            <a:r>
              <a:rPr lang="es-ES" b="1" i="0" dirty="0" smtClean="0"/>
              <a:t>PDO::FETCH_LAZY</a:t>
            </a:r>
            <a:r>
              <a:rPr lang="es-ES" dirty="0" smtClean="0"/>
              <a:t> Especifica que el método de obtención debe devolver cada fila como un objeto con los nombres de las variables equivalentes a los nombres de las columnas devueltos en el conjunto de resultados.</a:t>
            </a:r>
          </a:p>
          <a:p>
            <a:r>
              <a:rPr lang="es-ES" b="1" i="0" dirty="0" smtClean="0"/>
              <a:t>PDO::FETCH_LAZY</a:t>
            </a:r>
            <a:r>
              <a:rPr lang="es-ES" dirty="0" smtClean="0"/>
              <a:t> crea los nombres de las variables del objeto a medida que se acceden a ellas. No es válida dentro de </a:t>
            </a:r>
            <a:r>
              <a:rPr lang="es-ES" dirty="0" err="1" smtClean="0"/>
              <a:t>PDOStatement</a:t>
            </a:r>
            <a:r>
              <a:rPr lang="es-ES" dirty="0" smtClean="0"/>
              <a:t>::</a:t>
            </a:r>
            <a:r>
              <a:rPr lang="es-ES" dirty="0" err="1" smtClean="0"/>
              <a:t>fetchAll</a:t>
            </a:r>
            <a:r>
              <a:rPr lang="es-ES" dirty="0" smtClean="0"/>
              <a:t>().</a:t>
            </a:r>
          </a:p>
          <a:p>
            <a:r>
              <a:rPr lang="es-ES" b="1" i="0" dirty="0" smtClean="0"/>
              <a:t>PDO::FETCH_ASSOC</a:t>
            </a:r>
            <a:r>
              <a:rPr lang="es-ES" dirty="0" smtClean="0"/>
              <a:t> Especifica que el método de obtención debe devolver cada fila como un </a:t>
            </a:r>
            <a:r>
              <a:rPr lang="es-ES" dirty="0" err="1" smtClean="0"/>
              <a:t>array</a:t>
            </a:r>
            <a:r>
              <a:rPr lang="es-ES" dirty="0" smtClean="0"/>
              <a:t> indexado por los nombres de las columnas devueltos en el correspondiente conjunto de resultados. Si éste contiene varias columnas con el mismo nombre, </a:t>
            </a:r>
            <a:r>
              <a:rPr lang="es-ES" b="1" i="0" dirty="0" smtClean="0"/>
              <a:t>PDO::FETCH_ASSOC</a:t>
            </a:r>
            <a:r>
              <a:rPr lang="es-ES" dirty="0" smtClean="0"/>
              <a:t> devuelve un único valor por nombre de columna.</a:t>
            </a:r>
          </a:p>
          <a:p>
            <a:r>
              <a:rPr lang="es-ES" b="1" i="0" dirty="0" smtClean="0"/>
              <a:t>PDO::FETCH_NAMED</a:t>
            </a:r>
            <a:r>
              <a:rPr lang="es-ES" dirty="0" smtClean="0"/>
              <a:t> Especifica que el método de obtención debe devolver cada fila como un </a:t>
            </a:r>
            <a:r>
              <a:rPr lang="es-ES" dirty="0" err="1" smtClean="0"/>
              <a:t>array</a:t>
            </a:r>
            <a:r>
              <a:rPr lang="es-ES" dirty="0" smtClean="0"/>
              <a:t> indexado por los nombres de las columnas devueltos en el correspondiente conjunto de resultados. Si éste contiene varias columnas con el mismo nombre, </a:t>
            </a:r>
            <a:r>
              <a:rPr lang="es-ES" b="1" i="0" dirty="0" smtClean="0"/>
              <a:t>PDO::FETCH_NAMED</a:t>
            </a:r>
            <a:r>
              <a:rPr lang="es-ES" dirty="0" smtClean="0"/>
              <a:t> devuelve un </a:t>
            </a:r>
            <a:r>
              <a:rPr lang="es-ES" dirty="0" err="1" smtClean="0"/>
              <a:t>array</a:t>
            </a:r>
            <a:r>
              <a:rPr lang="es-ES" dirty="0" smtClean="0"/>
              <a:t> de valores por nombre de columna.</a:t>
            </a:r>
          </a:p>
          <a:p>
            <a:r>
              <a:rPr lang="es-ES" b="1" i="0" dirty="0" smtClean="0"/>
              <a:t>PDO::FETCH_NUM</a:t>
            </a:r>
            <a:r>
              <a:rPr lang="es-ES" dirty="0" smtClean="0"/>
              <a:t> Especifica que el método de obtención debe devolver cada fila como un </a:t>
            </a:r>
            <a:r>
              <a:rPr lang="es-ES" dirty="0" err="1" smtClean="0"/>
              <a:t>array</a:t>
            </a:r>
            <a:r>
              <a:rPr lang="es-ES" dirty="0" smtClean="0"/>
              <a:t> indexado por los números de columna devueltos en el correspondiente conjunto de resultados, comenzando por la columna 0.</a:t>
            </a:r>
          </a:p>
          <a:p>
            <a:r>
              <a:rPr lang="es-ES" b="1" i="0" dirty="0" smtClean="0"/>
              <a:t>PDO::FETCH_BOTH</a:t>
            </a:r>
            <a:r>
              <a:rPr lang="es-ES" dirty="0" smtClean="0"/>
              <a:t> Especifica que el método de obtención debe devolver cada fila como un </a:t>
            </a:r>
            <a:r>
              <a:rPr lang="es-ES" dirty="0" err="1" smtClean="0"/>
              <a:t>array</a:t>
            </a:r>
            <a:r>
              <a:rPr lang="es-ES" dirty="0" smtClean="0"/>
              <a:t> indexado tanto por los nombres como por los números de las columnas devueltos en el correspondiente conjunto de resultados, comenzando por la columna 0.</a:t>
            </a:r>
          </a:p>
          <a:p>
            <a:r>
              <a:rPr lang="es-ES" b="1" i="0" dirty="0" smtClean="0"/>
              <a:t>PDO::FETCH_OBJ</a:t>
            </a:r>
            <a:r>
              <a:rPr lang="es-ES" dirty="0" smtClean="0"/>
              <a:t> Especifica que el método de obtención debe devolver cada fila como un objeto con los nombres de sus propiedades equivalentes a los nombres de las columnas devueltos en el conjunto de resultados.</a:t>
            </a:r>
          </a:p>
          <a:p>
            <a:r>
              <a:rPr lang="es-ES" b="1" i="0" dirty="0" smtClean="0"/>
              <a:t>PDO::FETCH_BOUND</a:t>
            </a:r>
            <a:r>
              <a:rPr lang="es-ES" dirty="0" smtClean="0"/>
              <a:t> Especifica que el método de obtención debe devolver TRUE y asignar los valores de las columnas del conjunto de resultados a las variables de PHP a las cuales están vinculadas con los</a:t>
            </a:r>
            <a:r>
              <a:rPr lang="es-ES" baseline="0" dirty="0" smtClean="0"/>
              <a:t> </a:t>
            </a:r>
            <a:r>
              <a:rPr lang="es-ES" dirty="0" smtClean="0"/>
              <a:t>métodos </a:t>
            </a:r>
            <a:r>
              <a:rPr lang="es-ES" dirty="0" err="1" smtClean="0"/>
              <a:t>PDOStatement</a:t>
            </a:r>
            <a:r>
              <a:rPr lang="es-ES" dirty="0" smtClean="0"/>
              <a:t>::</a:t>
            </a:r>
            <a:r>
              <a:rPr lang="es-ES" dirty="0" err="1" smtClean="0"/>
              <a:t>bindParam</a:t>
            </a:r>
            <a:r>
              <a:rPr lang="es-ES" dirty="0" smtClean="0"/>
              <a:t>() o </a:t>
            </a:r>
            <a:r>
              <a:rPr lang="es-ES" dirty="0" err="1" smtClean="0"/>
              <a:t>PDOStatement</a:t>
            </a:r>
            <a:r>
              <a:rPr lang="es-ES" dirty="0" smtClean="0"/>
              <a:t>::</a:t>
            </a:r>
            <a:r>
              <a:rPr lang="es-ES" dirty="0" err="1" smtClean="0"/>
              <a:t>bindColumn</a:t>
            </a:r>
            <a:r>
              <a:rPr lang="es-ES" dirty="0" smtClean="0"/>
              <a:t>().</a:t>
            </a:r>
          </a:p>
          <a:p>
            <a:r>
              <a:rPr lang="es-ES" b="1" i="0" dirty="0" smtClean="0"/>
              <a:t>PDO::FETCH_COLUMN</a:t>
            </a:r>
            <a:r>
              <a:rPr lang="es-ES" dirty="0" smtClean="0"/>
              <a:t> Especifica que el método de obtención debe devolver una única columna solicitada de la siguiente fila del conjunto de resultados.</a:t>
            </a:r>
          </a:p>
          <a:p>
            <a:r>
              <a:rPr lang="es-ES" b="1" i="0" dirty="0" smtClean="0"/>
              <a:t>PDO::FETCH_CLASS</a:t>
            </a:r>
            <a:r>
              <a:rPr lang="es-ES" dirty="0" smtClean="0"/>
              <a:t> Especifica que el método de obtención debe devolver una nueva instancia de la clase solicitada, haciendo corresponder las columnas con los nombres de las propiedades de la clase.</a:t>
            </a:r>
          </a:p>
          <a:p>
            <a:endParaRPr lang="es-ES" b="0" i="0" dirty="0" smtClean="0"/>
          </a:p>
          <a:p>
            <a:r>
              <a:rPr lang="es-ES" b="0" i="1" dirty="0" smtClean="0"/>
              <a:t>Nota: El método mágico __set()  se invoca si la propiedad no existe en la clase solicitada.</a:t>
            </a:r>
          </a:p>
          <a:p>
            <a:endParaRPr lang="es-ES" b="1" i="0" dirty="0" smtClean="0"/>
          </a:p>
          <a:p>
            <a:r>
              <a:rPr lang="es-ES" b="1" i="0" dirty="0" smtClean="0"/>
              <a:t>PDO::FETCH_INTO</a:t>
            </a:r>
            <a:r>
              <a:rPr lang="es-ES" dirty="0" smtClean="0"/>
              <a:t> Especifica que el método de obtención debe actualizar una instancia existente de la clase solicitada, haciendo corresponder las columnas con los nombres de las propiedades de la clase.</a:t>
            </a:r>
          </a:p>
          <a:p>
            <a:r>
              <a:rPr lang="es-ES" b="1" i="0" dirty="0" smtClean="0"/>
              <a:t>PDO::FETCH_FUNC</a:t>
            </a:r>
            <a:r>
              <a:rPr lang="es-ES" dirty="0" smtClean="0"/>
              <a:t> Permite personalizar completamente la forma en que los datos son tratados sobre la marcha (únicamente válida dentro de </a:t>
            </a:r>
            <a:r>
              <a:rPr lang="es-ES" dirty="0" err="1" smtClean="0"/>
              <a:t>PDOStatement</a:t>
            </a:r>
            <a:r>
              <a:rPr lang="es-ES" dirty="0" smtClean="0"/>
              <a:t>::</a:t>
            </a:r>
            <a:r>
              <a:rPr lang="es-ES" dirty="0" err="1" smtClean="0"/>
              <a:t>fetchAll</a:t>
            </a:r>
            <a:r>
              <a:rPr lang="es-ES" dirty="0" smtClean="0"/>
              <a:t>()).</a:t>
            </a:r>
          </a:p>
          <a:p>
            <a:r>
              <a:rPr lang="es-ES" b="1" i="0" dirty="0" smtClean="0"/>
              <a:t>PDO::FETCH_GROUP</a:t>
            </a:r>
            <a:r>
              <a:rPr lang="es-ES" dirty="0" smtClean="0"/>
              <a:t> Grupo devuelto según valores. Usualmente combinada con </a:t>
            </a:r>
            <a:r>
              <a:rPr lang="es-ES" b="1" i="0" dirty="0" smtClean="0"/>
              <a:t>PDO::FETCH_COLUMN</a:t>
            </a:r>
            <a:r>
              <a:rPr lang="es-ES" dirty="0" smtClean="0"/>
              <a:t> o </a:t>
            </a:r>
            <a:r>
              <a:rPr lang="es-ES" b="1" i="0" dirty="0" smtClean="0"/>
              <a:t>PDO::FETCH_KEY_PAIR</a:t>
            </a:r>
            <a:r>
              <a:rPr lang="es-ES" dirty="0" smtClean="0"/>
              <a:t>.</a:t>
            </a:r>
          </a:p>
          <a:p>
            <a:r>
              <a:rPr lang="es-ES" b="1" i="0" dirty="0" smtClean="0"/>
              <a:t>PDO::FETCH_UNIQUE</a:t>
            </a:r>
            <a:r>
              <a:rPr lang="es-ES" dirty="0" smtClean="0"/>
              <a:t> Obtener solamente los valores únicos.</a:t>
            </a:r>
          </a:p>
          <a:p>
            <a:r>
              <a:rPr lang="es-ES" b="1" i="0" dirty="0" smtClean="0"/>
              <a:t>PDO::FETCH_KEY_PAIR</a:t>
            </a:r>
            <a:r>
              <a:rPr lang="es-ES" dirty="0" smtClean="0"/>
              <a:t> Obtener un resultado de dos columnas como un </a:t>
            </a:r>
            <a:r>
              <a:rPr lang="es-ES" dirty="0" err="1" smtClean="0"/>
              <a:t>array</a:t>
            </a:r>
            <a:r>
              <a:rPr lang="es-ES" dirty="0" smtClean="0"/>
              <a:t> donde la primera columna es la clave y la segunda el valor. Disponible desde PHP 5.2.3.</a:t>
            </a:r>
          </a:p>
          <a:p>
            <a:r>
              <a:rPr lang="es-ES" b="1" i="0" dirty="0" smtClean="0"/>
              <a:t>PDO::FETCH_CLASSTYPE</a:t>
            </a:r>
            <a:r>
              <a:rPr lang="es-ES" dirty="0" smtClean="0"/>
              <a:t>  Determinar el nombre de la clase desde el valor de la primera columna.</a:t>
            </a:r>
          </a:p>
          <a:p>
            <a:r>
              <a:rPr lang="es-ES" b="1" i="0" dirty="0" smtClean="0"/>
              <a:t>PDO::FETCH_SERIALIZE</a:t>
            </a:r>
            <a:r>
              <a:rPr lang="es-ES" dirty="0" smtClean="0"/>
              <a:t> Igual que </a:t>
            </a:r>
            <a:r>
              <a:rPr lang="es-ES" b="1" i="0" dirty="0" smtClean="0"/>
              <a:t>PDO::FETCH_INTO</a:t>
            </a:r>
            <a:r>
              <a:rPr lang="es-ES" dirty="0" smtClean="0"/>
              <a:t> salvo que el objeto es proporcionado como una cadena serializada. Disponible desde PHP 5.1.0. Desde PHP 5.3.0, nunca se llama al constructor de la clase si está establecido este indicador.</a:t>
            </a:r>
          </a:p>
          <a:p>
            <a:r>
              <a:rPr lang="es-ES" b="1" i="0" dirty="0" smtClean="0"/>
              <a:t>PDO::FETCH_PROPS_LATE</a:t>
            </a:r>
            <a:r>
              <a:rPr lang="es-ES" dirty="0" smtClean="0"/>
              <a:t> Llamar al constructor antes de establecer propiedades. Disponible desde PHP 5.2.0</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15</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s-E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17</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18</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19</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Para consultas complejas, este proceso puede tomar suficiente tiempo como para ralentizar notablemente una aplicación si fuera necesario repetir la misma consulta muchas veces con los mismos parámetros.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20</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ES" sz="1600" b="0" kern="1200" dirty="0" smtClean="0">
                <a:solidFill>
                  <a:schemeClr val="tx1"/>
                </a:solidFill>
                <a:latin typeface="Times New Roman" pitchFamily="18" charset="0"/>
                <a:ea typeface="+mn-ea"/>
                <a:cs typeface="+mn-cs"/>
              </a:rPr>
              <a:t>Sin embargo, si otras partes de la consulta se construyen con datos de entrada sin escapar, aún es posible que ocurran ataques de inyecciones de SQL</a:t>
            </a:r>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21</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2</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22</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23</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24</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25</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26</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AR" b="1" i="0" dirty="0" smtClean="0"/>
              <a:t>PDO::PARAM_BOOL</a:t>
            </a:r>
            <a:r>
              <a:rPr lang="es-AR" b="1" i="0" baseline="0" dirty="0" smtClean="0"/>
              <a:t> </a:t>
            </a:r>
            <a:r>
              <a:rPr lang="es-AR" dirty="0" smtClean="0"/>
              <a:t>Representa un tipo de dato</a:t>
            </a:r>
            <a:r>
              <a:rPr lang="es-AR" baseline="0" dirty="0" smtClean="0"/>
              <a:t> </a:t>
            </a:r>
            <a:r>
              <a:rPr lang="es-AR" dirty="0" smtClean="0"/>
              <a:t>booleano.</a:t>
            </a:r>
          </a:p>
          <a:p>
            <a:r>
              <a:rPr lang="es-AR" b="1" i="0" dirty="0" smtClean="0"/>
              <a:t>PDO::PARAM_NULL</a:t>
            </a:r>
            <a:r>
              <a:rPr lang="es-AR" b="1" i="0" baseline="0" dirty="0" smtClean="0"/>
              <a:t> </a:t>
            </a:r>
            <a:r>
              <a:rPr lang="es-AR" dirty="0" smtClean="0"/>
              <a:t>Representa el tipo de dato NULL de SQL.</a:t>
            </a:r>
          </a:p>
          <a:p>
            <a:r>
              <a:rPr lang="es-AR" b="1" i="0" dirty="0" smtClean="0"/>
              <a:t>PDO::PARAM_INT</a:t>
            </a:r>
            <a:r>
              <a:rPr lang="es-AR" dirty="0" smtClean="0"/>
              <a:t> Representa el tipo de dato INTEGER de SQL .</a:t>
            </a:r>
          </a:p>
          <a:p>
            <a:r>
              <a:rPr lang="es-AR" b="1" i="0" dirty="0" smtClean="0"/>
              <a:t>PDO::PARAM_STR</a:t>
            </a:r>
            <a:r>
              <a:rPr lang="es-AR" dirty="0" smtClean="0"/>
              <a:t> Representa el tipo de dato CHAR, VARCHAR de SQL, u otro tipo de datos de cadena.</a:t>
            </a:r>
          </a:p>
          <a:p>
            <a:r>
              <a:rPr lang="es-AR" b="1" i="0" dirty="0" smtClean="0"/>
              <a:t>PDO::PARAM_LOB</a:t>
            </a:r>
            <a:r>
              <a:rPr lang="es-AR" dirty="0" smtClean="0"/>
              <a:t> Representa el tipo de dato de objeto grande (LOB) de SQL.</a:t>
            </a:r>
          </a:p>
          <a:p>
            <a:r>
              <a:rPr lang="es-AR" b="1" i="0" dirty="0" smtClean="0"/>
              <a:t>PDO::PARAM_STMT</a:t>
            </a:r>
            <a:r>
              <a:rPr lang="es-AR" b="1" i="0" baseline="0" dirty="0" smtClean="0"/>
              <a:t> </a:t>
            </a:r>
            <a:r>
              <a:rPr lang="es-AR" dirty="0" smtClean="0"/>
              <a:t>Representa un tipo de conjunto de registros. No está soportado actualmente por ningún controlador.</a:t>
            </a:r>
          </a:p>
          <a:p>
            <a:r>
              <a:rPr lang="es-AR" b="1" i="0" dirty="0" smtClean="0"/>
              <a:t>PDO::PARAM_INPUT_OUTPUT</a:t>
            </a:r>
            <a:r>
              <a:rPr lang="es-AR" dirty="0" smtClean="0"/>
              <a:t> Especifica que el parámetro es de entrada/salida (INOUT) para un procedimiento almacenado. Se debe realizar un OR a nivel de bit con un tipo de datos PDO::PARAM_* explícito.</a:t>
            </a:r>
          </a:p>
          <a:p>
            <a:endPar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27</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28</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AR" b="1" i="0" dirty="0" smtClean="0"/>
              <a:t>PDO::PARAM_BOOL</a:t>
            </a:r>
            <a:r>
              <a:rPr lang="es-AR" b="1" i="0" baseline="0" dirty="0" smtClean="0"/>
              <a:t> </a:t>
            </a:r>
            <a:r>
              <a:rPr lang="es-AR" dirty="0" smtClean="0"/>
              <a:t>Representa un tipo de dato</a:t>
            </a:r>
            <a:r>
              <a:rPr lang="es-AR" baseline="0" dirty="0" smtClean="0"/>
              <a:t> </a:t>
            </a:r>
            <a:r>
              <a:rPr lang="es-AR" dirty="0" smtClean="0"/>
              <a:t>booleano.</a:t>
            </a:r>
          </a:p>
          <a:p>
            <a:r>
              <a:rPr lang="es-AR" b="1" i="0" dirty="0" smtClean="0"/>
              <a:t>PDO::PARAM_NULL</a:t>
            </a:r>
            <a:r>
              <a:rPr lang="es-AR" b="1" i="0" baseline="0" dirty="0" smtClean="0"/>
              <a:t> </a:t>
            </a:r>
            <a:r>
              <a:rPr lang="es-AR" dirty="0" smtClean="0"/>
              <a:t>Representa el tipo de dato NULL de SQL.</a:t>
            </a:r>
          </a:p>
          <a:p>
            <a:r>
              <a:rPr lang="es-AR" b="1" i="0" dirty="0" smtClean="0"/>
              <a:t>PDO::PARAM_INT</a:t>
            </a:r>
            <a:r>
              <a:rPr lang="es-AR" dirty="0" smtClean="0"/>
              <a:t> Representa el tipo de dato INTEGER de SQL .</a:t>
            </a:r>
          </a:p>
          <a:p>
            <a:r>
              <a:rPr lang="es-AR" b="1" i="0" dirty="0" smtClean="0"/>
              <a:t>PDO::PARAM_STR</a:t>
            </a:r>
            <a:r>
              <a:rPr lang="es-AR" dirty="0" smtClean="0"/>
              <a:t> Representa el tipo de dato CHAR, VARCHAR de SQL, u otro tipo de datos de cadena.</a:t>
            </a:r>
          </a:p>
          <a:p>
            <a:r>
              <a:rPr lang="es-AR" b="1" i="0" dirty="0" smtClean="0"/>
              <a:t>PDO::PARAM_LOB</a:t>
            </a:r>
            <a:r>
              <a:rPr lang="es-AR" dirty="0" smtClean="0"/>
              <a:t> Representa el tipo de dato de objeto grande (LOB) de SQL.</a:t>
            </a:r>
          </a:p>
          <a:p>
            <a:r>
              <a:rPr lang="es-AR" b="1" i="0" dirty="0" smtClean="0"/>
              <a:t>PDO::PARAM_STMT</a:t>
            </a:r>
            <a:r>
              <a:rPr lang="es-AR" b="1" i="0" baseline="0" dirty="0" smtClean="0"/>
              <a:t> </a:t>
            </a:r>
            <a:r>
              <a:rPr lang="es-AR" dirty="0" smtClean="0"/>
              <a:t>Representa un tipo de conjunto de registros. No está soportado actualmente por ningún controlador.</a:t>
            </a:r>
          </a:p>
          <a:p>
            <a:r>
              <a:rPr lang="es-AR" b="1" i="0" dirty="0" smtClean="0"/>
              <a:t>PDO::PARAM_INPUT_OUTPUT</a:t>
            </a:r>
            <a:r>
              <a:rPr lang="es-AR" dirty="0" smtClean="0"/>
              <a:t> Especifica que el parámetro es de entrada/salida (INOUT) para un procedimiento almacenado. Se debe realizar un OR a nivel de bit con un tipo de datos PDO::PARAM_* explícito.</a:t>
            </a:r>
          </a:p>
          <a:p>
            <a:endPar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29</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30</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AR" b="1" i="0" dirty="0" smtClean="0"/>
              <a:t>PDO::PARAM_BOOL</a:t>
            </a:r>
            <a:r>
              <a:rPr lang="es-AR" b="1" i="0" baseline="0" dirty="0" smtClean="0"/>
              <a:t> </a:t>
            </a:r>
            <a:r>
              <a:rPr lang="es-AR" dirty="0" smtClean="0"/>
              <a:t>Representa un tipo de dato</a:t>
            </a:r>
            <a:r>
              <a:rPr lang="es-AR" baseline="0" dirty="0" smtClean="0"/>
              <a:t> </a:t>
            </a:r>
            <a:r>
              <a:rPr lang="es-AR" dirty="0" smtClean="0"/>
              <a:t>booleano.</a:t>
            </a:r>
          </a:p>
          <a:p>
            <a:r>
              <a:rPr lang="es-AR" b="1" i="0" dirty="0" smtClean="0"/>
              <a:t>PDO::PARAM_NULL</a:t>
            </a:r>
            <a:r>
              <a:rPr lang="es-AR" b="1" i="0" baseline="0" dirty="0" smtClean="0"/>
              <a:t> </a:t>
            </a:r>
            <a:r>
              <a:rPr lang="es-AR" dirty="0" smtClean="0"/>
              <a:t>Representa el tipo de dato NULL de SQL.</a:t>
            </a:r>
          </a:p>
          <a:p>
            <a:r>
              <a:rPr lang="es-AR" b="1" i="0" dirty="0" smtClean="0"/>
              <a:t>PDO::PARAM_INT</a:t>
            </a:r>
            <a:r>
              <a:rPr lang="es-AR" dirty="0" smtClean="0"/>
              <a:t> Representa el tipo de dato INTEGER de SQL .</a:t>
            </a:r>
          </a:p>
          <a:p>
            <a:r>
              <a:rPr lang="es-AR" b="1" i="0" dirty="0" smtClean="0"/>
              <a:t>PDO::PARAM_STR</a:t>
            </a:r>
            <a:r>
              <a:rPr lang="es-AR" dirty="0" smtClean="0"/>
              <a:t> Representa el tipo de dato CHAR, VARCHAR de SQL, u otro tipo de datos de cadena.</a:t>
            </a:r>
          </a:p>
          <a:p>
            <a:r>
              <a:rPr lang="es-AR" b="1" i="0" dirty="0" smtClean="0"/>
              <a:t>PDO::PARAM_LOB</a:t>
            </a:r>
            <a:r>
              <a:rPr lang="es-AR" dirty="0" smtClean="0"/>
              <a:t> Representa el tipo de dato de objeto grande (LOB) de SQL.</a:t>
            </a:r>
          </a:p>
          <a:p>
            <a:r>
              <a:rPr lang="es-AR" b="1" i="0" dirty="0" smtClean="0"/>
              <a:t>PDO::PARAM_STMT</a:t>
            </a:r>
            <a:r>
              <a:rPr lang="es-AR" b="1" i="0" baseline="0" dirty="0" smtClean="0"/>
              <a:t> </a:t>
            </a:r>
            <a:r>
              <a:rPr lang="es-AR" dirty="0" smtClean="0"/>
              <a:t>Representa un tipo de conjunto de registros. No está soportado actualmente por ningún controlador.</a:t>
            </a:r>
          </a:p>
          <a:p>
            <a:r>
              <a:rPr lang="es-AR" b="1" i="0" dirty="0" smtClean="0"/>
              <a:t>PDO::PARAM_INPUT_OUTPUT</a:t>
            </a:r>
            <a:r>
              <a:rPr lang="es-AR" dirty="0" smtClean="0"/>
              <a:t> Especifica que el parámetro es de entrada/salida (INOUT) para un procedimiento almacenado. Se debe realizar un OR a nivel de bit con un tipo de datos PDO::PARAM_* explícito.</a:t>
            </a:r>
          </a:p>
          <a:p>
            <a:endPar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31</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3</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4</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Cada controlador de bases de datos que implemente la interfaz PDO puede exponer características específicas de la base de datos, como las funciones habituales de la extensión. </a:t>
            </a:r>
          </a:p>
          <a:p>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Se ha de observar que no se puede realizar ninguna de las funciones de las bases de datos utilizando la extensión PDO por sí misma; se debe utilizar un</a:t>
            </a:r>
            <a:r>
              <a:rPr lang="es-ES" sz="1600" b="0" kern="1200" dirty="0" smtClean="0">
                <a:solidFill>
                  <a:schemeClr val="bg2"/>
                </a:solidFill>
                <a:effectLst>
                  <a:outerShdw blurRad="38100" dist="38100" dir="2700000" algn="tl">
                    <a:srgbClr val="000000">
                      <a:alpha val="43137"/>
                    </a:srgbClr>
                  </a:outerShdw>
                </a:effectLst>
                <a:latin typeface="Times New Roman" pitchFamily="18" charset="0"/>
                <a:ea typeface="+mn-ea"/>
                <a:cs typeface="+mn-cs"/>
              </a:rPr>
              <a:t> controlador de PDO específico de la base</a:t>
            </a:r>
            <a:r>
              <a:rPr lang="es-ES" sz="1600" b="0" kern="1200" baseline="0" dirty="0" smtClean="0">
                <a:solidFill>
                  <a:schemeClr val="bg2"/>
                </a:solidFill>
                <a:effectLst>
                  <a:outerShdw blurRad="38100" dist="38100" dir="2700000" algn="tl">
                    <a:srgbClr val="000000">
                      <a:alpha val="43137"/>
                    </a:srgbClr>
                  </a:outerShdw>
                </a:effectLst>
                <a:latin typeface="Times New Roman" pitchFamily="18" charset="0"/>
                <a:ea typeface="+mn-ea"/>
                <a:cs typeface="+mn-cs"/>
              </a:rPr>
              <a:t> de datos</a:t>
            </a:r>
            <a:r>
              <a:rPr lang="es-ES" dirty="0" smtClean="0"/>
              <a:t> para tener acceso a un servidor de bases de datos.</a:t>
            </a: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PDO </a:t>
            </a:r>
            <a:r>
              <a:rPr lang="es-ES" sz="1600" b="0" i="1"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no</a:t>
            </a:r>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proporciona una abstracción de </a:t>
            </a:r>
            <a:r>
              <a:rPr lang="es-ES" sz="1600" b="0" i="1"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bases de datos</a:t>
            </a:r>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no reescribe SQL ni emula características ausentes. Se debería usar una capa de abstracción totalmente desarrollada si fuera necesaria tal capacidad.</a:t>
            </a: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s-AR" sz="18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Bases de datos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DBLIB: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FreeTDS</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 Microsoft SQL Server /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Sybase</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Firebird</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(http://firebird.sourceforge.net/):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Firebird</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Interbase</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6;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IBM (IBM DB2);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INFORMIX - IBM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Informix</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Dynamic</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Server;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MYSQL (http://www.mysql.com/):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MySQL</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3.x/4.0;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OCI (http://www.oracle.com): Oracle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Call</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Interface;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ODBC: ODBC v3 (IBM DB2 and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unixODBC</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PGSQL (http://www.postgresql.org/):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PostgreSQL</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SQLITE (http://sqlite.org/):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SQLite</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3.x</a:t>
            </a: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5</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6</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err="1" smtClean="0">
                <a:solidFill>
                  <a:schemeClr val="tx1"/>
                </a:solidFill>
                <a:latin typeface="Times New Roman" pitchFamily="18" charset="0"/>
                <a:ea typeface="+mn-ea"/>
                <a:cs typeface="+mn-cs"/>
              </a:rPr>
              <a:t>PgSQL</a:t>
            </a:r>
            <a:endParaRPr lang="es-AR" sz="1600" b="0" i="0" kern="1200" dirty="0" smtClean="0">
              <a:solidFill>
                <a:schemeClr val="tx1"/>
              </a:solidFill>
              <a:latin typeface="Times New Roman" pitchFamily="18" charset="0"/>
              <a:ea typeface="+mn-ea"/>
              <a:cs typeface="+mn-cs"/>
            </a:endParaRPr>
          </a:p>
          <a:p>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db</a:t>
            </a:r>
            <a:r>
              <a:rPr lang="es-AR" sz="1600" b="0" i="0" kern="1200" dirty="0" smtClean="0">
                <a:solidFill>
                  <a:schemeClr val="tx1"/>
                </a:solidFill>
                <a:latin typeface="Times New Roman" pitchFamily="18" charset="0"/>
                <a:ea typeface="+mn-ea"/>
                <a:cs typeface="+mn-cs"/>
              </a:rPr>
              <a:t> = new PDO("</a:t>
            </a:r>
            <a:r>
              <a:rPr lang="es-AR" sz="1600" b="0" i="0" kern="1200" dirty="0" err="1" smtClean="0">
                <a:solidFill>
                  <a:schemeClr val="tx1"/>
                </a:solidFill>
                <a:latin typeface="Times New Roman" pitchFamily="18" charset="0"/>
                <a:ea typeface="+mn-ea"/>
                <a:cs typeface="+mn-cs"/>
              </a:rPr>
              <a:t>pgsql:dbname</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pdo;host</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localhost</a:t>
            </a:r>
            <a:r>
              <a:rPr lang="es-AR" sz="1600" b="0" i="0" kern="1200" dirty="0" smtClean="0">
                <a:solidFill>
                  <a:schemeClr val="tx1"/>
                </a:solidFill>
                <a:latin typeface="Times New Roman" pitchFamily="18" charset="0"/>
                <a:ea typeface="+mn-ea"/>
                <a:cs typeface="+mn-cs"/>
              </a:rPr>
              <a:t>", "</a:t>
            </a:r>
            <a:r>
              <a:rPr lang="es-AR" sz="1600" b="0" i="0" kern="1200" dirty="0" err="1" smtClean="0">
                <a:solidFill>
                  <a:schemeClr val="tx1"/>
                </a:solidFill>
                <a:latin typeface="Times New Roman" pitchFamily="18" charset="0"/>
                <a:ea typeface="+mn-ea"/>
                <a:cs typeface="+mn-cs"/>
              </a:rPr>
              <a:t>username</a:t>
            </a:r>
            <a:r>
              <a:rPr lang="es-AR" sz="1600" b="0" i="0" kern="1200" dirty="0" smtClean="0">
                <a:solidFill>
                  <a:schemeClr val="tx1"/>
                </a:solidFill>
                <a:latin typeface="Times New Roman" pitchFamily="18" charset="0"/>
                <a:ea typeface="+mn-ea"/>
                <a:cs typeface="+mn-cs"/>
              </a:rPr>
              <a:t>", "</a:t>
            </a:r>
            <a:r>
              <a:rPr lang="es-AR" sz="1600" b="0" i="0" kern="1200" dirty="0" err="1" smtClean="0">
                <a:solidFill>
                  <a:schemeClr val="tx1"/>
                </a:solidFill>
                <a:latin typeface="Times New Roman" pitchFamily="18" charset="0"/>
                <a:ea typeface="+mn-ea"/>
                <a:cs typeface="+mn-cs"/>
              </a:rPr>
              <a:t>password</a:t>
            </a:r>
            <a:r>
              <a:rPr lang="es-AR" sz="1600" b="0" i="0" kern="1200" dirty="0" smtClean="0">
                <a:solidFill>
                  <a:schemeClr val="tx1"/>
                </a:solidFill>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err="1" smtClean="0">
                <a:solidFill>
                  <a:schemeClr val="tx1"/>
                </a:solidFill>
                <a:latin typeface="Times New Roman" pitchFamily="18" charset="0"/>
                <a:ea typeface="+mn-ea"/>
                <a:cs typeface="+mn-cs"/>
              </a:rPr>
              <a:t>SQLite</a:t>
            </a:r>
            <a:endParaRPr lang="es-AR" sz="1600" b="0" i="0" kern="1200" dirty="0" smtClean="0">
              <a:solidFill>
                <a:schemeClr val="tx1"/>
              </a:solidFill>
              <a:latin typeface="Times New Roman" pitchFamily="18" charset="0"/>
              <a:ea typeface="+mn-ea"/>
              <a:cs typeface="+mn-cs"/>
            </a:endParaRPr>
          </a:p>
          <a:p>
            <a:r>
              <a:rPr lang="en-US" sz="1600" b="0" i="0" kern="1200" dirty="0" smtClean="0">
                <a:solidFill>
                  <a:schemeClr val="tx1"/>
                </a:solidFill>
                <a:latin typeface="Times New Roman" pitchFamily="18" charset="0"/>
                <a:ea typeface="+mn-ea"/>
                <a:cs typeface="+mn-cs"/>
              </a:rPr>
              <a:t>$</a:t>
            </a:r>
            <a:r>
              <a:rPr lang="en-US" sz="1600" b="0" i="0" kern="1200" dirty="0" err="1" smtClean="0">
                <a:solidFill>
                  <a:schemeClr val="tx1"/>
                </a:solidFill>
                <a:latin typeface="Times New Roman" pitchFamily="18" charset="0"/>
                <a:ea typeface="+mn-ea"/>
                <a:cs typeface="+mn-cs"/>
              </a:rPr>
              <a:t>dbh</a:t>
            </a:r>
            <a:r>
              <a:rPr lang="en-US" sz="1600" b="0" i="0" kern="1200" dirty="0" smtClean="0">
                <a:solidFill>
                  <a:schemeClr val="tx1"/>
                </a:solidFill>
                <a:latin typeface="Times New Roman" pitchFamily="18" charset="0"/>
                <a:ea typeface="+mn-ea"/>
                <a:cs typeface="+mn-cs"/>
              </a:rPr>
              <a:t> = new PDO("</a:t>
            </a:r>
            <a:r>
              <a:rPr lang="en-US" sz="1600" b="0" i="0" kern="1200" dirty="0" err="1" smtClean="0">
                <a:solidFill>
                  <a:schemeClr val="tx1"/>
                </a:solidFill>
                <a:latin typeface="Times New Roman" pitchFamily="18" charset="0"/>
                <a:ea typeface="+mn-ea"/>
                <a:cs typeface="+mn-cs"/>
              </a:rPr>
              <a:t>sqlite</a:t>
            </a:r>
            <a:r>
              <a:rPr lang="en-US" sz="1600" b="0" i="0" kern="1200" dirty="0" smtClean="0">
                <a:solidFill>
                  <a:schemeClr val="tx1"/>
                </a:solidFill>
                <a:latin typeface="Times New Roman" pitchFamily="18" charset="0"/>
                <a:ea typeface="+mn-ea"/>
                <a:cs typeface="+mn-cs"/>
              </a:rPr>
              <a:t>:/path/to/database.sdb");</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err="1" smtClean="0">
                <a:solidFill>
                  <a:schemeClr val="tx1"/>
                </a:solidFill>
                <a:latin typeface="Times New Roman" pitchFamily="18" charset="0"/>
                <a:ea typeface="+mn-ea"/>
                <a:cs typeface="+mn-cs"/>
              </a:rPr>
              <a:t>MySQL</a:t>
            </a:r>
            <a:endParaRPr lang="es-AR" sz="1600" b="0" i="0" kern="1200" dirty="0" smtClean="0">
              <a:solidFill>
                <a:schemeClr val="tx1"/>
              </a:solidFill>
              <a:latin typeface="Times New Roman" pitchFamily="18" charset="0"/>
              <a:ea typeface="+mn-ea"/>
              <a:cs typeface="+mn-cs"/>
            </a:endParaRPr>
          </a:p>
          <a:p>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dbh</a:t>
            </a:r>
            <a:r>
              <a:rPr lang="es-AR" sz="1600" b="0" i="0" kern="1200" dirty="0" smtClean="0">
                <a:solidFill>
                  <a:schemeClr val="tx1"/>
                </a:solidFill>
                <a:latin typeface="Times New Roman" pitchFamily="18" charset="0"/>
                <a:ea typeface="+mn-ea"/>
                <a:cs typeface="+mn-cs"/>
              </a:rPr>
              <a:t> = new PDO("</a:t>
            </a:r>
            <a:r>
              <a:rPr lang="es-AR" sz="1600" b="0" i="0" kern="1200" dirty="0" err="1" smtClean="0">
                <a:solidFill>
                  <a:schemeClr val="tx1"/>
                </a:solidFill>
                <a:latin typeface="Times New Roman" pitchFamily="18" charset="0"/>
                <a:ea typeface="+mn-ea"/>
                <a:cs typeface="+mn-cs"/>
              </a:rPr>
              <a:t>mysql:host</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hostname;dbname</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mysql</a:t>
            </a:r>
            <a:r>
              <a:rPr lang="es-AR" sz="1600" b="0" i="0" kern="1200" dirty="0" smtClean="0">
                <a:solidFill>
                  <a:schemeClr val="tx1"/>
                </a:solidFill>
                <a:latin typeface="Times New Roman" pitchFamily="18" charset="0"/>
                <a:ea typeface="+mn-ea"/>
                <a:cs typeface="+mn-cs"/>
              </a:rPr>
              <a:t>", $</a:t>
            </a:r>
            <a:r>
              <a:rPr lang="es-AR" sz="1600" b="0" i="0" kern="1200" dirty="0" err="1" smtClean="0">
                <a:solidFill>
                  <a:schemeClr val="tx1"/>
                </a:solidFill>
                <a:latin typeface="Times New Roman" pitchFamily="18" charset="0"/>
                <a:ea typeface="+mn-ea"/>
                <a:cs typeface="+mn-cs"/>
              </a:rPr>
              <a:t>username</a:t>
            </a:r>
            <a:r>
              <a:rPr lang="es-AR" sz="1600" b="0" i="0" kern="1200" dirty="0" smtClean="0">
                <a:solidFill>
                  <a:schemeClr val="tx1"/>
                </a:solidFill>
                <a:latin typeface="Times New Roman" pitchFamily="18" charset="0"/>
                <a:ea typeface="+mn-ea"/>
                <a:cs typeface="+mn-cs"/>
              </a:rPr>
              <a:t>, $</a:t>
            </a:r>
            <a:r>
              <a:rPr lang="es-AR" sz="1600" b="0" i="0" kern="1200" dirty="0" err="1" smtClean="0">
                <a:solidFill>
                  <a:schemeClr val="tx1"/>
                </a:solidFill>
                <a:latin typeface="Times New Roman" pitchFamily="18" charset="0"/>
                <a:ea typeface="+mn-ea"/>
                <a:cs typeface="+mn-cs"/>
              </a:rPr>
              <a:t>password</a:t>
            </a:r>
            <a:r>
              <a:rPr lang="es-AR" sz="1600" b="0" i="0" kern="1200" dirty="0" smtClean="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err="1" smtClean="0">
                <a:solidFill>
                  <a:schemeClr val="tx1"/>
                </a:solidFill>
                <a:latin typeface="Times New Roman" pitchFamily="18" charset="0"/>
                <a:ea typeface="+mn-ea"/>
                <a:cs typeface="+mn-cs"/>
              </a:rPr>
              <a:t>Firebird</a:t>
            </a:r>
            <a:endParaRPr lang="es-AR" sz="1600" b="0" i="0" kern="1200" dirty="0" smtClean="0">
              <a:solidFill>
                <a:schemeClr val="tx1"/>
              </a:solidFill>
              <a:latin typeface="Times New Roman" pitchFamily="18" charset="0"/>
              <a:ea typeface="+mn-ea"/>
              <a:cs typeface="+mn-cs"/>
            </a:endParaRPr>
          </a:p>
          <a:p>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dbh</a:t>
            </a:r>
            <a:r>
              <a:rPr lang="es-AR" sz="1600" b="0" i="0" kern="1200" dirty="0" smtClean="0">
                <a:solidFill>
                  <a:schemeClr val="tx1"/>
                </a:solidFill>
                <a:latin typeface="Times New Roman" pitchFamily="18" charset="0"/>
                <a:ea typeface="+mn-ea"/>
                <a:cs typeface="+mn-cs"/>
              </a:rPr>
              <a:t> = new PDO("</a:t>
            </a:r>
            <a:r>
              <a:rPr lang="es-AR" sz="1600" b="0" i="0" kern="1200" dirty="0" err="1" smtClean="0">
                <a:solidFill>
                  <a:schemeClr val="tx1"/>
                </a:solidFill>
                <a:latin typeface="Times New Roman" pitchFamily="18" charset="0"/>
                <a:ea typeface="+mn-ea"/>
                <a:cs typeface="+mn-cs"/>
              </a:rPr>
              <a:t>firebird:dbname</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localhost:C</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Programs</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Firebird</a:t>
            </a:r>
            <a:r>
              <a:rPr lang="es-AR" sz="1600" b="0" i="0" kern="1200" dirty="0" smtClean="0">
                <a:solidFill>
                  <a:schemeClr val="tx1"/>
                </a:solidFill>
                <a:latin typeface="Times New Roman" pitchFamily="18" charset="0"/>
                <a:ea typeface="+mn-ea"/>
                <a:cs typeface="+mn-cs"/>
              </a:rPr>
              <a:t>\DATABASE.FDB", "SYSDBA", "</a:t>
            </a:r>
            <a:r>
              <a:rPr lang="es-AR" sz="1600" b="0" i="0" kern="1200" dirty="0" err="1" smtClean="0">
                <a:solidFill>
                  <a:schemeClr val="tx1"/>
                </a:solidFill>
                <a:latin typeface="Times New Roman" pitchFamily="18" charset="0"/>
                <a:ea typeface="+mn-ea"/>
                <a:cs typeface="+mn-cs"/>
              </a:rPr>
              <a:t>masterkey</a:t>
            </a:r>
            <a:r>
              <a:rPr lang="es-AR" sz="1600" b="0" i="0" kern="1200" dirty="0" smtClean="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err="1" smtClean="0">
                <a:solidFill>
                  <a:schemeClr val="tx1"/>
                </a:solidFill>
                <a:latin typeface="Times New Roman" pitchFamily="18" charset="0"/>
                <a:ea typeface="+mn-ea"/>
                <a:cs typeface="+mn-cs"/>
              </a:rPr>
              <a:t>Informix</a:t>
            </a:r>
            <a:endParaRPr lang="es-AR" sz="1600" b="0" i="0" kern="1200" dirty="0" smtClean="0">
              <a:solidFill>
                <a:schemeClr val="tx1"/>
              </a:solidFill>
              <a:latin typeface="Times New Roman" pitchFamily="18" charset="0"/>
              <a:ea typeface="+mn-ea"/>
              <a:cs typeface="+mn-cs"/>
            </a:endParaRPr>
          </a:p>
          <a:p>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dbh</a:t>
            </a:r>
            <a:r>
              <a:rPr lang="es-AR" sz="1600" b="0" i="0" kern="1200" dirty="0" smtClean="0">
                <a:solidFill>
                  <a:schemeClr val="tx1"/>
                </a:solidFill>
                <a:latin typeface="Times New Roman" pitchFamily="18" charset="0"/>
                <a:ea typeface="+mn-ea"/>
                <a:cs typeface="+mn-cs"/>
              </a:rPr>
              <a:t> = new PDO("</a:t>
            </a:r>
            <a:r>
              <a:rPr lang="es-AR" sz="1600" b="0" i="0" kern="1200" dirty="0" err="1" smtClean="0">
                <a:solidFill>
                  <a:schemeClr val="tx1"/>
                </a:solidFill>
                <a:latin typeface="Times New Roman" pitchFamily="18" charset="0"/>
                <a:ea typeface="+mn-ea"/>
                <a:cs typeface="+mn-cs"/>
              </a:rPr>
              <a:t>informix:DSN</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InformixDB</a:t>
            </a:r>
            <a:r>
              <a:rPr lang="es-AR" sz="1600" b="0" i="0" kern="1200" dirty="0" smtClean="0">
                <a:solidFill>
                  <a:schemeClr val="tx1"/>
                </a:solidFill>
                <a:latin typeface="Times New Roman" pitchFamily="18" charset="0"/>
                <a:ea typeface="+mn-ea"/>
                <a:cs typeface="+mn-cs"/>
              </a:rPr>
              <a:t>", "</a:t>
            </a:r>
            <a:r>
              <a:rPr lang="es-AR" sz="1600" b="0" i="0" kern="1200" dirty="0" err="1" smtClean="0">
                <a:solidFill>
                  <a:schemeClr val="tx1"/>
                </a:solidFill>
                <a:latin typeface="Times New Roman" pitchFamily="18" charset="0"/>
                <a:ea typeface="+mn-ea"/>
                <a:cs typeface="+mn-cs"/>
              </a:rPr>
              <a:t>username</a:t>
            </a:r>
            <a:r>
              <a:rPr lang="es-AR" sz="1600" b="0" i="0" kern="1200" dirty="0" smtClean="0">
                <a:solidFill>
                  <a:schemeClr val="tx1"/>
                </a:solidFill>
                <a:latin typeface="Times New Roman" pitchFamily="18" charset="0"/>
                <a:ea typeface="+mn-ea"/>
                <a:cs typeface="+mn-cs"/>
              </a:rPr>
              <a:t>", "</a:t>
            </a:r>
            <a:r>
              <a:rPr lang="es-AR" sz="1600" b="0" i="0" kern="1200" dirty="0" err="1" smtClean="0">
                <a:solidFill>
                  <a:schemeClr val="tx1"/>
                </a:solidFill>
                <a:latin typeface="Times New Roman" pitchFamily="18" charset="0"/>
                <a:ea typeface="+mn-ea"/>
                <a:cs typeface="+mn-cs"/>
              </a:rPr>
              <a:t>password</a:t>
            </a:r>
            <a:r>
              <a:rPr lang="es-AR" sz="1600" b="0" i="0" kern="1200" dirty="0" smtClean="0">
                <a:solidFill>
                  <a:schemeClr val="tx1"/>
                </a:solidFill>
                <a:latin typeface="Times New Roman" pitchFamily="18" charset="0"/>
                <a:ea typeface="+mn-ea"/>
                <a:cs typeface="+mn-cs"/>
              </a:rPr>
              <a:t>");</a:t>
            </a:r>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smtClean="0">
                <a:solidFill>
                  <a:schemeClr val="tx1"/>
                </a:solidFill>
                <a:latin typeface="Times New Roman" pitchFamily="18" charset="0"/>
                <a:ea typeface="+mn-ea"/>
                <a:cs typeface="+mn-cs"/>
              </a:rPr>
              <a:t>Oracle</a:t>
            </a:r>
            <a:endParaRPr lang="es-AR" sz="1600" b="0" i="0" kern="1200" dirty="0" smtClean="0">
              <a:solidFill>
                <a:schemeClr val="tx1"/>
              </a:solidFill>
              <a:latin typeface="Times New Roman" pitchFamily="18" charset="0"/>
              <a:ea typeface="+mn-ea"/>
              <a:cs typeface="+mn-cs"/>
            </a:endParaRPr>
          </a:p>
          <a:p>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dbh</a:t>
            </a:r>
            <a:r>
              <a:rPr lang="es-AR" sz="1600" b="0" i="0" kern="1200" dirty="0" smtClean="0">
                <a:solidFill>
                  <a:schemeClr val="tx1"/>
                </a:solidFill>
                <a:latin typeface="Times New Roman" pitchFamily="18" charset="0"/>
                <a:ea typeface="+mn-ea"/>
                <a:cs typeface="+mn-cs"/>
              </a:rPr>
              <a:t> = new PDO("</a:t>
            </a:r>
            <a:r>
              <a:rPr lang="es-AR" sz="1600" b="0" i="0" kern="1200" dirty="0" err="1" smtClean="0">
                <a:solidFill>
                  <a:schemeClr val="tx1"/>
                </a:solidFill>
                <a:latin typeface="Times New Roman" pitchFamily="18" charset="0"/>
                <a:ea typeface="+mn-ea"/>
                <a:cs typeface="+mn-cs"/>
              </a:rPr>
              <a:t>OCI:dbname</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accounts;charset</a:t>
            </a:r>
            <a:r>
              <a:rPr lang="es-AR" sz="1600" b="0" i="0" kern="1200" dirty="0" smtClean="0">
                <a:solidFill>
                  <a:schemeClr val="tx1"/>
                </a:solidFill>
                <a:latin typeface="Times New Roman" pitchFamily="18" charset="0"/>
                <a:ea typeface="+mn-ea"/>
                <a:cs typeface="+mn-cs"/>
              </a:rPr>
              <a:t>=UTF-8", "</a:t>
            </a:r>
            <a:r>
              <a:rPr lang="es-AR" sz="1600" b="0" i="0" kern="1200" dirty="0" err="1" smtClean="0">
                <a:solidFill>
                  <a:schemeClr val="tx1"/>
                </a:solidFill>
                <a:latin typeface="Times New Roman" pitchFamily="18" charset="0"/>
                <a:ea typeface="+mn-ea"/>
                <a:cs typeface="+mn-cs"/>
              </a:rPr>
              <a:t>username</a:t>
            </a:r>
            <a:r>
              <a:rPr lang="es-AR" sz="1600" b="0" i="0" kern="1200" dirty="0" smtClean="0">
                <a:solidFill>
                  <a:schemeClr val="tx1"/>
                </a:solidFill>
                <a:latin typeface="Times New Roman" pitchFamily="18" charset="0"/>
                <a:ea typeface="+mn-ea"/>
                <a:cs typeface="+mn-cs"/>
              </a:rPr>
              <a:t>", "</a:t>
            </a:r>
            <a:r>
              <a:rPr lang="es-AR" sz="1600" b="0" i="0" kern="1200" dirty="0" err="1" smtClean="0">
                <a:solidFill>
                  <a:schemeClr val="tx1"/>
                </a:solidFill>
                <a:latin typeface="Times New Roman" pitchFamily="18" charset="0"/>
                <a:ea typeface="+mn-ea"/>
                <a:cs typeface="+mn-cs"/>
              </a:rPr>
              <a:t>password</a:t>
            </a:r>
            <a:r>
              <a:rPr lang="es-AR" sz="1600" b="0" i="0" kern="1200" dirty="0" smtClean="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smtClean="0">
                <a:solidFill>
                  <a:schemeClr val="tx1"/>
                </a:solidFill>
                <a:latin typeface="Times New Roman" pitchFamily="18" charset="0"/>
                <a:ea typeface="+mn-ea"/>
                <a:cs typeface="+mn-cs"/>
              </a:rPr>
              <a:t>ODBC</a:t>
            </a:r>
            <a:endParaRPr lang="es-AR" sz="1600" b="0" i="0" kern="1200" dirty="0" smtClean="0">
              <a:solidFill>
                <a:schemeClr val="tx1"/>
              </a:solidFill>
              <a:latin typeface="Times New Roman" pitchFamily="18" charset="0"/>
              <a:ea typeface="+mn-ea"/>
              <a:cs typeface="+mn-cs"/>
            </a:endParaRPr>
          </a:p>
          <a:p>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dbh</a:t>
            </a:r>
            <a:r>
              <a:rPr lang="es-AR" sz="1600" b="0" i="0" kern="1200" dirty="0" smtClean="0">
                <a:solidFill>
                  <a:schemeClr val="tx1"/>
                </a:solidFill>
                <a:latin typeface="Times New Roman" pitchFamily="18" charset="0"/>
                <a:ea typeface="+mn-ea"/>
                <a:cs typeface="+mn-cs"/>
              </a:rPr>
              <a:t> = new PDO("</a:t>
            </a:r>
            <a:r>
              <a:rPr lang="es-AR" sz="1600" b="0" i="0" kern="1200" dirty="0" err="1" smtClean="0">
                <a:solidFill>
                  <a:schemeClr val="tx1"/>
                </a:solidFill>
                <a:latin typeface="Times New Roman" pitchFamily="18" charset="0"/>
                <a:ea typeface="+mn-ea"/>
                <a:cs typeface="+mn-cs"/>
              </a:rPr>
              <a:t>odbc:Driver</a:t>
            </a:r>
            <a:r>
              <a:rPr lang="es-AR" sz="1600" b="0" i="0" kern="1200" dirty="0" smtClean="0">
                <a:solidFill>
                  <a:schemeClr val="tx1"/>
                </a:solidFill>
                <a:latin typeface="Times New Roman" pitchFamily="18" charset="0"/>
                <a:ea typeface="+mn-ea"/>
                <a:cs typeface="+mn-cs"/>
              </a:rPr>
              <a:t>={Microsoft Access Driver (*.mdb)};</a:t>
            </a:r>
            <a:r>
              <a:rPr lang="es-AR" sz="1600" b="0" i="0" kern="1200" dirty="0" err="1" smtClean="0">
                <a:solidFill>
                  <a:schemeClr val="tx1"/>
                </a:solidFill>
                <a:latin typeface="Times New Roman" pitchFamily="18" charset="0"/>
                <a:ea typeface="+mn-ea"/>
                <a:cs typeface="+mn-cs"/>
              </a:rPr>
              <a:t>Dbq</a:t>
            </a:r>
            <a:r>
              <a:rPr lang="es-AR" sz="1600" b="0" i="0" kern="1200" dirty="0" smtClean="0">
                <a:solidFill>
                  <a:schemeClr val="tx1"/>
                </a:solidFill>
                <a:latin typeface="Times New Roman" pitchFamily="18" charset="0"/>
                <a:ea typeface="+mn-ea"/>
                <a:cs typeface="+mn-cs"/>
              </a:rPr>
              <a:t>=C:\accounts.mdb;Uid=Admin“);</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smtClean="0">
                <a:solidFill>
                  <a:schemeClr val="tx1"/>
                </a:solidFill>
                <a:latin typeface="Times New Roman" pitchFamily="18" charset="0"/>
                <a:ea typeface="+mn-ea"/>
                <a:cs typeface="+mn-cs"/>
              </a:rPr>
              <a:t>DBLIB</a:t>
            </a:r>
            <a:endParaRPr lang="es-AR" sz="1600" b="0" i="0" kern="1200" dirty="0" smtClean="0">
              <a:solidFill>
                <a:schemeClr val="tx1"/>
              </a:solidFill>
              <a:latin typeface="Times New Roman" pitchFamily="18" charset="0"/>
              <a:ea typeface="+mn-ea"/>
              <a:cs typeface="+mn-cs"/>
            </a:endParaRPr>
          </a:p>
          <a:p>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dbh</a:t>
            </a:r>
            <a:r>
              <a:rPr lang="es-AR" sz="1600" b="0" i="0" kern="1200" dirty="0" smtClean="0">
                <a:solidFill>
                  <a:schemeClr val="tx1"/>
                </a:solidFill>
                <a:latin typeface="Times New Roman" pitchFamily="18" charset="0"/>
                <a:ea typeface="+mn-ea"/>
                <a:cs typeface="+mn-cs"/>
              </a:rPr>
              <a:t> = new PDO ("</a:t>
            </a:r>
            <a:r>
              <a:rPr lang="es-AR" sz="1600" b="0" i="0" kern="1200" dirty="0" err="1" smtClean="0">
                <a:solidFill>
                  <a:schemeClr val="tx1"/>
                </a:solidFill>
                <a:latin typeface="Times New Roman" pitchFamily="18" charset="0"/>
                <a:ea typeface="+mn-ea"/>
                <a:cs typeface="+mn-cs"/>
              </a:rPr>
              <a:t>dblib:host</a:t>
            </a:r>
            <a:r>
              <a:rPr lang="es-AR" sz="1600" b="0" i="0" kern="1200" dirty="0" smtClean="0">
                <a:solidFill>
                  <a:schemeClr val="tx1"/>
                </a:solidFill>
                <a:latin typeface="Times New Roman" pitchFamily="18" charset="0"/>
                <a:ea typeface="+mn-ea"/>
                <a:cs typeface="+mn-cs"/>
              </a:rPr>
              <a:t>=$hostname:10060;dbname=$</a:t>
            </a:r>
            <a:r>
              <a:rPr lang="es-AR" sz="1600" b="0" i="0" kern="1200" dirty="0" err="1" smtClean="0">
                <a:solidFill>
                  <a:schemeClr val="tx1"/>
                </a:solidFill>
                <a:latin typeface="Times New Roman" pitchFamily="18" charset="0"/>
                <a:ea typeface="+mn-ea"/>
                <a:cs typeface="+mn-cs"/>
              </a:rPr>
              <a:t>dbname</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username</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password</a:t>
            </a:r>
            <a:r>
              <a:rPr lang="es-AR" sz="1600" b="0" i="0" kern="1200" dirty="0" smtClean="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smtClean="0">
                <a:solidFill>
                  <a:schemeClr val="tx1"/>
                </a:solidFill>
                <a:latin typeface="Times New Roman" pitchFamily="18" charset="0"/>
                <a:ea typeface="+mn-ea"/>
                <a:cs typeface="+mn-cs"/>
              </a:rPr>
              <a:t>IBM</a:t>
            </a:r>
            <a:endParaRPr lang="es-AR" sz="1600" b="0" i="0" kern="1200" dirty="0" smtClean="0">
              <a:solidFill>
                <a:schemeClr val="tx1"/>
              </a:solidFill>
              <a:latin typeface="Times New Roman" pitchFamily="18" charset="0"/>
              <a:ea typeface="+mn-ea"/>
              <a:cs typeface="+mn-cs"/>
            </a:endParaRPr>
          </a:p>
          <a:p>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db</a:t>
            </a:r>
            <a:r>
              <a:rPr lang="es-AR" sz="1600" b="0" i="0" kern="1200" dirty="0" smtClean="0">
                <a:solidFill>
                  <a:schemeClr val="tx1"/>
                </a:solidFill>
                <a:latin typeface="Times New Roman" pitchFamily="18" charset="0"/>
                <a:ea typeface="+mn-ea"/>
                <a:cs typeface="+mn-cs"/>
              </a:rPr>
              <a:t> = new PDO("</a:t>
            </a:r>
            <a:r>
              <a:rPr lang="es-AR" sz="1600" b="0" i="0" kern="1200" dirty="0" err="1" smtClean="0">
                <a:solidFill>
                  <a:schemeClr val="tx1"/>
                </a:solidFill>
                <a:latin typeface="Times New Roman" pitchFamily="18" charset="0"/>
                <a:ea typeface="+mn-ea"/>
                <a:cs typeface="+mn-cs"/>
              </a:rPr>
              <a:t>ibm:DRIVER</a:t>
            </a:r>
            <a:r>
              <a:rPr lang="es-AR" sz="1600" b="0" i="0" kern="1200" dirty="0" smtClean="0">
                <a:solidFill>
                  <a:schemeClr val="tx1"/>
                </a:solidFill>
                <a:latin typeface="Times New Roman" pitchFamily="18" charset="0"/>
                <a:ea typeface="+mn-ea"/>
                <a:cs typeface="+mn-cs"/>
              </a:rPr>
              <a:t>={IBM DB2 ODBC DRIVER};DATABASE=</a:t>
            </a:r>
            <a:r>
              <a:rPr lang="es-AR" sz="1600" b="0" i="0" kern="1200" dirty="0" err="1" smtClean="0">
                <a:solidFill>
                  <a:schemeClr val="tx1"/>
                </a:solidFill>
                <a:latin typeface="Times New Roman" pitchFamily="18" charset="0"/>
                <a:ea typeface="+mn-ea"/>
                <a:cs typeface="+mn-cs"/>
              </a:rPr>
              <a:t>accounts</a:t>
            </a:r>
            <a:r>
              <a:rPr lang="es-AR" sz="1600" b="0" i="0" kern="1200" dirty="0" smtClean="0">
                <a:solidFill>
                  <a:schemeClr val="tx1"/>
                </a:solidFill>
                <a:latin typeface="Times New Roman" pitchFamily="18" charset="0"/>
                <a:ea typeface="+mn-ea"/>
                <a:cs typeface="+mn-cs"/>
              </a:rPr>
              <a:t>; HOSTNAME=1.2.3,4;PORT=56789;PROTOCOL=TCPIP;", "</a:t>
            </a:r>
            <a:r>
              <a:rPr lang="es-AR" sz="1600" b="0" i="0" kern="1200" dirty="0" err="1" smtClean="0">
                <a:solidFill>
                  <a:schemeClr val="tx1"/>
                </a:solidFill>
                <a:latin typeface="Times New Roman" pitchFamily="18" charset="0"/>
                <a:ea typeface="+mn-ea"/>
                <a:cs typeface="+mn-cs"/>
              </a:rPr>
              <a:t>username</a:t>
            </a:r>
            <a:r>
              <a:rPr lang="es-AR" sz="1600" b="0" i="0" kern="1200" dirty="0" smtClean="0">
                <a:solidFill>
                  <a:schemeClr val="tx1"/>
                </a:solidFill>
                <a:latin typeface="Times New Roman" pitchFamily="18" charset="0"/>
                <a:ea typeface="+mn-ea"/>
                <a:cs typeface="+mn-cs"/>
              </a:rPr>
              <a:t>", "</a:t>
            </a:r>
            <a:r>
              <a:rPr lang="es-AR" sz="1600" b="0" i="0" kern="1200" dirty="0" err="1" smtClean="0">
                <a:solidFill>
                  <a:schemeClr val="tx1"/>
                </a:solidFill>
                <a:latin typeface="Times New Roman" pitchFamily="18" charset="0"/>
                <a:ea typeface="+mn-ea"/>
                <a:cs typeface="+mn-cs"/>
              </a:rPr>
              <a:t>password</a:t>
            </a:r>
            <a:r>
              <a:rPr lang="es-AR" sz="1600" b="0" i="0" kern="1200" dirty="0" smtClean="0">
                <a:solidFill>
                  <a:schemeClr val="tx1"/>
                </a:solidFill>
                <a:latin typeface="Times New Roman" pitchFamily="18" charset="0"/>
                <a:ea typeface="+mn-ea"/>
                <a:cs typeface="+mn-cs"/>
              </a:rPr>
              <a:t>");</a:t>
            </a: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7</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Se puede capturar la excepción, o se podría optar por dejarla en manos de un manejador de excepciones global de aplicación configurado mediante </a:t>
            </a:r>
            <a:r>
              <a:rPr lang="es-ES" sz="1600" i="1"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set_exception_handler</a:t>
            </a:r>
            <a:r>
              <a:rPr lang="es-ES" sz="1600" i="1"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a:t>
            </a:r>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a:t>
            </a:r>
          </a:p>
          <a:p>
            <a:endParaRPr lang="es-ES" sz="1600" b="0" i="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r>
              <a:rPr lang="es-ES" sz="1600" b="0" i="0" kern="1200" dirty="0" err="1" smtClean="0">
                <a:solidFill>
                  <a:schemeClr val="tx1"/>
                </a:solidFill>
                <a:latin typeface="Times New Roman" pitchFamily="18" charset="0"/>
                <a:ea typeface="+mn-ea"/>
                <a:cs typeface="+mn-cs"/>
              </a:rPr>
              <a:t>set_exception_handler</a:t>
            </a:r>
            <a:r>
              <a:rPr lang="es-ES" sz="1600" b="0" i="0" kern="1200" dirty="0" smtClean="0">
                <a:solidFill>
                  <a:schemeClr val="tx1"/>
                </a:solidFill>
                <a:latin typeface="Times New Roman" pitchFamily="18" charset="0"/>
                <a:ea typeface="+mn-ea"/>
                <a:cs typeface="+mn-cs"/>
              </a:rPr>
              <a:t> — Establece una función de gestión de excepciones definida por el usuario</a:t>
            </a:r>
          </a:p>
          <a:p>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http://php.net/manual/es/function.set-exception-handler.php</a:t>
            </a: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s-ES" sz="1600" b="1" i="0" kern="1200" dirty="0" smtClean="0">
                <a:solidFill>
                  <a:schemeClr val="tx1"/>
                </a:solidFill>
                <a:latin typeface="Times New Roman" pitchFamily="18" charset="0"/>
                <a:ea typeface="+mn-ea"/>
                <a:cs typeface="+mn-cs"/>
              </a:rPr>
              <a:t>Advertencia: </a:t>
            </a:r>
            <a:r>
              <a:rPr lang="es-ES" sz="1600" b="0" i="0" kern="1200" dirty="0" smtClean="0">
                <a:solidFill>
                  <a:schemeClr val="tx1"/>
                </a:solidFill>
                <a:latin typeface="Times New Roman" pitchFamily="18" charset="0"/>
                <a:ea typeface="+mn-ea"/>
                <a:cs typeface="+mn-cs"/>
              </a:rPr>
              <a:t>Si la aplicación no captura la excepción lanzada por el constructor de PDO, la acción predeterminada que toma el motor </a:t>
            </a:r>
            <a:r>
              <a:rPr lang="es-ES" sz="1600" b="0" i="0" kern="1200" dirty="0" err="1" smtClean="0">
                <a:solidFill>
                  <a:schemeClr val="tx1"/>
                </a:solidFill>
                <a:latin typeface="Times New Roman" pitchFamily="18" charset="0"/>
                <a:ea typeface="+mn-ea"/>
                <a:cs typeface="+mn-cs"/>
              </a:rPr>
              <a:t>zend</a:t>
            </a:r>
            <a:r>
              <a:rPr lang="es-ES" sz="1600" b="0" i="0" kern="1200" dirty="0" smtClean="0">
                <a:solidFill>
                  <a:schemeClr val="tx1"/>
                </a:solidFill>
                <a:latin typeface="Times New Roman" pitchFamily="18" charset="0"/>
                <a:ea typeface="+mn-ea"/>
                <a:cs typeface="+mn-cs"/>
              </a:rPr>
              <a:t> es la de finalizar el script y mostrar información de seguimiento. Esta información probablemente revelará todos los detalles de la conexión a la base de datos, incluyendo el nombre de usuario y la contraseña. Es su responsabilidad capturar esta excepción, ya sea explícitamente (con una sentencia </a:t>
            </a:r>
            <a:r>
              <a:rPr lang="es-ES" sz="1600" b="0" i="1" kern="1200" dirty="0" smtClean="0">
                <a:solidFill>
                  <a:schemeClr val="tx1"/>
                </a:solidFill>
                <a:latin typeface="Times New Roman" pitchFamily="18" charset="0"/>
                <a:ea typeface="+mn-ea"/>
                <a:cs typeface="+mn-cs"/>
              </a:rPr>
              <a:t>catch</a:t>
            </a:r>
            <a:r>
              <a:rPr lang="es-ES" sz="1600" b="0" i="0" kern="1200" dirty="0" smtClean="0">
                <a:solidFill>
                  <a:schemeClr val="tx1"/>
                </a:solidFill>
                <a:latin typeface="Times New Roman" pitchFamily="18" charset="0"/>
                <a:ea typeface="+mn-ea"/>
                <a:cs typeface="+mn-cs"/>
              </a:rPr>
              <a:t>) o implícitamente por medio de </a:t>
            </a:r>
            <a:r>
              <a:rPr lang="es-ES" sz="1600" b="0" i="0" kern="1200" dirty="0" err="1" smtClean="0">
                <a:solidFill>
                  <a:schemeClr val="tx1"/>
                </a:solidFill>
                <a:latin typeface="Times New Roman" pitchFamily="18" charset="0"/>
                <a:ea typeface="+mn-ea"/>
                <a:cs typeface="+mn-cs"/>
              </a:rPr>
              <a:t>set_exception_handler</a:t>
            </a:r>
            <a:r>
              <a:rPr lang="es-ES" sz="1600" b="0" i="0" kern="1200" dirty="0" smtClean="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s-ES" sz="1600" b="0" i="0" kern="1200" dirty="0" smtClean="0">
              <a:solidFill>
                <a:schemeClr val="bg2"/>
              </a:solidFill>
              <a:latin typeface="Times New Roman" pitchFamily="18" charset="0"/>
              <a:ea typeface="+mn-ea"/>
              <a:cs typeface="+mn-cs"/>
            </a:endParaRP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8</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10</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647700" y="2233613"/>
            <a:ext cx="7772400" cy="750887"/>
          </a:xfrm>
        </p:spPr>
        <p:txBody>
          <a:bodyPr anchor="ctr"/>
          <a:lstStyle>
            <a:lvl1pPr>
              <a:defRPr/>
            </a:lvl1pPr>
          </a:lstStyle>
          <a:p>
            <a:r>
              <a:rPr lang="es-ES" smtClean="0"/>
              <a:t>Haga clic para modificar el estilo de título del patrón</a:t>
            </a:r>
            <a:endParaRPr lang="en-US"/>
          </a:p>
        </p:txBody>
      </p:sp>
      <p:sp>
        <p:nvSpPr>
          <p:cNvPr id="184323"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s-ES" smtClean="0"/>
              <a:t>Haga clic para modificar el estilo de subtítulo del patrón</a:t>
            </a:r>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56418" name="Rectangle 2"/>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956419"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abla"/>
          <p:cNvSpPr>
            <a:spLocks noGrp="1"/>
          </p:cNvSpPr>
          <p:nvPr>
            <p:ph type="tbl" idx="1"/>
          </p:nvPr>
        </p:nvSpPr>
        <p:spPr>
          <a:xfrm>
            <a:off x="381000" y="1416050"/>
            <a:ext cx="8388350" cy="1511300"/>
          </a:xfrm>
        </p:spPr>
        <p:txBody>
          <a:bodyPr/>
          <a:lstStyle/>
          <a:p>
            <a:pPr lvl="0"/>
            <a:endParaRPr lang="es-AR" noProof="0" smtClean="0"/>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reserve="1">
  <p:cSld name="Título y objetos encima del texto">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8388350" cy="6794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381000" y="2247900"/>
            <a:ext cx="8388350" cy="6794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183299"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9553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ctrTitle"/>
          </p:nvPr>
        </p:nvSpPr>
        <p:spPr>
          <a:xfrm>
            <a:off x="228600" y="3671888"/>
            <a:ext cx="8697913" cy="757237"/>
          </a:xfrm>
        </p:spPr>
        <p:txBody>
          <a:bodyPr/>
          <a:lstStyle/>
          <a:p>
            <a:pPr algn="ctr" eaLnBrk="1" hangingPunct="1">
              <a:defRPr/>
            </a:pPr>
            <a:r>
              <a:rPr lang="es-ES" dirty="0" smtClean="0"/>
              <a:t>Maximiliano </a:t>
            </a:r>
            <a:r>
              <a:rPr lang="es-ES" dirty="0" err="1" smtClean="0"/>
              <a:t>Neiner</a:t>
            </a:r>
            <a:endParaRPr lang="es-AR" dirty="0" smtClean="0"/>
          </a:p>
        </p:txBody>
      </p:sp>
      <p:sp>
        <p:nvSpPr>
          <p:cNvPr id="960516" name="Rectangle 4"/>
          <p:cNvSpPr>
            <a:spLocks noChangeArrowheads="1"/>
          </p:cNvSpPr>
          <p:nvPr/>
        </p:nvSpPr>
        <p:spPr bwMode="auto">
          <a:xfrm>
            <a:off x="328613" y="320675"/>
            <a:ext cx="8588375" cy="2751138"/>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ES" sz="4800" dirty="0">
                <a:solidFill>
                  <a:schemeClr val="tx2"/>
                </a:solidFill>
                <a:effectLst>
                  <a:outerShdw blurRad="38100" dist="38100" dir="2700000" algn="tl">
                    <a:srgbClr val="000000"/>
                  </a:outerShdw>
                </a:effectLst>
                <a:latin typeface="Franklin Gothic Medium" pitchFamily="34" charset="0"/>
              </a:rPr>
              <a:t>Programación III</a:t>
            </a:r>
          </a:p>
          <a:p>
            <a:pPr algn="ctr">
              <a:lnSpc>
                <a:spcPct val="90000"/>
              </a:lnSpc>
              <a:defRPr/>
            </a:pPr>
            <a:r>
              <a:rPr lang="es-ES" sz="4800" dirty="0" smtClean="0">
                <a:solidFill>
                  <a:schemeClr val="tx2"/>
                </a:solidFill>
                <a:effectLst>
                  <a:outerShdw blurRad="38100" dist="38100" dir="2700000" algn="tl">
                    <a:srgbClr val="000000"/>
                  </a:outerShdw>
                </a:effectLst>
                <a:latin typeface="Franklin Gothic Medium" pitchFamily="34" charset="0"/>
              </a:rPr>
              <a:t>PDO</a:t>
            </a: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r>
              <a:rPr lang="es-ES" sz="4800" dirty="0">
                <a:solidFill>
                  <a:schemeClr val="tx2"/>
                </a:solidFill>
                <a:effectLst>
                  <a:outerShdw blurRad="38100" dist="38100" dir="2700000" algn="tl">
                    <a:srgbClr val="000000"/>
                  </a:outerShdw>
                </a:effectLst>
                <a:latin typeface="Franklin Gothic Medium" pitchFamily="34" charset="0"/>
              </a:rPr>
              <a:t>Clase </a:t>
            </a:r>
            <a:r>
              <a:rPr lang="es-ES" sz="4800" dirty="0" smtClean="0">
                <a:solidFill>
                  <a:schemeClr val="tx2"/>
                </a:solidFill>
                <a:effectLst>
                  <a:outerShdw blurRad="38100" dist="38100" dir="2700000" algn="tl">
                    <a:srgbClr val="000000"/>
                  </a:outerShdw>
                </a:effectLst>
                <a:latin typeface="Franklin Gothic Medium" pitchFamily="34" charset="0"/>
              </a:rPr>
              <a:t>6</a:t>
            </a:r>
            <a:endParaRPr lang="es-AR" sz="4800" dirty="0">
              <a:solidFill>
                <a:schemeClr val="tx2"/>
              </a:solidFill>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2942344"/>
          </a:xfrm>
        </p:spPr>
        <p:txBody>
          <a:bodyPr/>
          <a:lstStyle/>
          <a:p>
            <a:pPr eaLnBrk="1" hangingPunct="1">
              <a:defRPr/>
            </a:pPr>
            <a:r>
              <a:rPr lang="es-AR" dirty="0" smtClean="0"/>
              <a:t>Introducción a PDO</a:t>
            </a:r>
          </a:p>
          <a:p>
            <a:pPr eaLnBrk="1" hangingPunct="1">
              <a:defRPr/>
            </a:pPr>
            <a:r>
              <a:rPr lang="es-ES" sz="3600" dirty="0" smtClean="0"/>
              <a:t>Conexiones</a:t>
            </a:r>
          </a:p>
          <a:p>
            <a:pPr eaLnBrk="1" hangingPunct="1">
              <a:defRPr/>
            </a:pPr>
            <a:r>
              <a:rPr lang="es-ES" sz="3600" dirty="0" err="1" smtClean="0">
                <a:solidFill>
                  <a:schemeClr val="accent1"/>
                </a:solidFill>
              </a:rPr>
              <a:t>Fetch</a:t>
            </a:r>
            <a:endParaRPr lang="es-ES" sz="3600" dirty="0" smtClean="0">
              <a:solidFill>
                <a:schemeClr val="accent1"/>
              </a:solidFill>
            </a:endParaRPr>
          </a:p>
          <a:p>
            <a:pPr eaLnBrk="1" hangingPunct="1">
              <a:defRPr/>
            </a:pPr>
            <a:r>
              <a:rPr lang="es-AR" dirty="0" smtClean="0"/>
              <a:t>Sentencias Preparadas</a:t>
            </a:r>
          </a:p>
          <a:p>
            <a:pPr eaLnBrk="1" hangingPunct="1">
              <a:defRPr/>
            </a:pPr>
            <a:r>
              <a:rPr lang="es-AR" dirty="0" err="1" smtClean="0"/>
              <a:t>PDOStatement</a:t>
            </a:r>
            <a:endParaRPr lang="es-AR" dirty="0" smtClean="0"/>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fetch</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(1/3)</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4976747"/>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Obtiene una fila de un conjunto de resultados asociado al objeto </a:t>
            </a:r>
            <a:r>
              <a:rPr lang="es-ES" sz="2800" i="1" dirty="0" err="1" smtClean="0">
                <a:effectLst>
                  <a:outerShdw blurRad="38100" dist="38100" dir="2700000" algn="tl">
                    <a:srgbClr val="000000">
                      <a:alpha val="43137"/>
                    </a:srgbClr>
                  </a:outerShdw>
                </a:effectLst>
                <a:latin typeface="+mn-lt"/>
              </a:rPr>
              <a:t>PDOStatement</a:t>
            </a:r>
            <a:r>
              <a:rPr lang="es-ES" sz="2800" b="0" dirty="0" smtClean="0">
                <a:effectLst>
                  <a:outerShdw blurRad="38100" dist="38100" dir="2700000" algn="tl">
                    <a:srgbClr val="000000">
                      <a:alpha val="43137"/>
                    </a:srgbClr>
                  </a:outerShdw>
                </a:effectLst>
                <a:latin typeface="+mn-lt"/>
              </a:rPr>
              <a:t>. El parámetro </a:t>
            </a:r>
            <a:r>
              <a:rPr lang="es-ES" sz="2800" dirty="0" err="1" smtClean="0">
                <a:effectLst>
                  <a:outerShdw blurRad="38100" dist="38100" dir="2700000" algn="tl">
                    <a:srgbClr val="000000">
                      <a:alpha val="43137"/>
                    </a:srgbClr>
                  </a:outerShdw>
                </a:effectLst>
                <a:latin typeface="+mn-lt"/>
              </a:rPr>
              <a:t>fetch_style</a:t>
            </a:r>
            <a:r>
              <a:rPr lang="es-ES" sz="2800" dirty="0" smtClean="0">
                <a:effectLst>
                  <a:outerShdw blurRad="38100" dist="38100" dir="2700000" algn="tl">
                    <a:srgbClr val="000000">
                      <a:alpha val="43137"/>
                    </a:srgbClr>
                  </a:outerShdw>
                </a:effectLst>
                <a:latin typeface="+mn-lt"/>
              </a:rPr>
              <a:t> </a:t>
            </a:r>
            <a:r>
              <a:rPr lang="es-ES" sz="2800" b="0" dirty="0" smtClean="0">
                <a:effectLst>
                  <a:outerShdw blurRad="38100" dist="38100" dir="2700000" algn="tl">
                    <a:srgbClr val="000000">
                      <a:alpha val="43137"/>
                    </a:srgbClr>
                  </a:outerShdw>
                </a:effectLst>
                <a:latin typeface="+mn-lt"/>
              </a:rPr>
              <a:t>determina cómo PDO devuelve la fila.</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fetch_style</a:t>
            </a:r>
            <a:r>
              <a:rPr lang="es-ES" sz="2400" b="0" dirty="0" smtClean="0">
                <a:effectLst>
                  <a:outerShdw blurRad="38100" dist="38100" dir="2700000" algn="tl">
                    <a:srgbClr val="000000">
                      <a:alpha val="43137"/>
                    </a:srgbClr>
                  </a:outerShdw>
                </a:effectLst>
                <a:latin typeface="+mn-lt"/>
              </a:rPr>
              <a:t>: Este valor debe ser una de las constantes </a:t>
            </a:r>
            <a:r>
              <a:rPr lang="es-ES" sz="2400" b="0" i="1" dirty="0" smtClean="0">
                <a:effectLst>
                  <a:outerShdw blurRad="38100" dist="38100" dir="2700000" algn="tl">
                    <a:srgbClr val="000000">
                      <a:alpha val="43137"/>
                    </a:srgbClr>
                  </a:outerShdw>
                </a:effectLst>
                <a:latin typeface="+mn-lt"/>
              </a:rPr>
              <a:t>PDO::FETCH_*.</a:t>
            </a:r>
            <a:endParaRPr lang="es-ES" sz="24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El valor de retorno de esta función en caso de éxito depende del tipo de obtención. En todos los casos, se devuelve FALSE en caso de error.</a:t>
            </a:r>
          </a:p>
        </p:txBody>
      </p:sp>
      <p:sp>
        <p:nvSpPr>
          <p:cNvPr id="9" name="Rectangle 5"/>
          <p:cNvSpPr>
            <a:spLocks noChangeArrowheads="1"/>
          </p:cNvSpPr>
          <p:nvPr/>
        </p:nvSpPr>
        <p:spPr bwMode="auto">
          <a:xfrm>
            <a:off x="539552" y="3212976"/>
            <a:ext cx="8229600" cy="79208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s-AR" sz="2200" b="0" dirty="0" err="1" smtClean="0">
                <a:solidFill>
                  <a:srgbClr val="0000FF"/>
                </a:solidFill>
                <a:latin typeface="Arial Narrow" pitchFamily="34" charset="0"/>
              </a:rPr>
              <a:t>mixed</a:t>
            </a:r>
            <a:r>
              <a:rPr lang="es-AR" sz="2200" b="0" dirty="0" smtClean="0">
                <a:solidFill>
                  <a:srgbClr val="0000FF"/>
                </a:solidFill>
                <a:latin typeface="Arial Narrow" pitchFamily="34" charset="0"/>
              </a:rPr>
              <a:t> </a:t>
            </a:r>
            <a:r>
              <a:rPr lang="es-AR" sz="2200" b="0" dirty="0" err="1" smtClean="0">
                <a:solidFill>
                  <a:schemeClr val="bg2"/>
                </a:solidFill>
                <a:latin typeface="Arial Narrow" pitchFamily="34" charset="0"/>
              </a:rPr>
              <a:t>fetch</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fetch_style</a:t>
            </a:r>
            <a:r>
              <a:rPr lang="es-AR" sz="2200" b="0" dirty="0" smtClean="0">
                <a:solidFill>
                  <a:schemeClr val="bg2"/>
                </a:solidFill>
                <a:latin typeface="Arial Narrow" pitchFamily="34" charset="0"/>
              </a:rPr>
              <a:t>] )</a:t>
            </a:r>
            <a:endParaRPr lang="es-ES" altLang="en-US" sz="2200" dirty="0">
              <a:solidFill>
                <a:schemeClr val="bg2"/>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fetch</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(2/3)</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5069080"/>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Blip>
                <a:blip r:embed="rId3"/>
              </a:buBlip>
              <a:defRPr/>
            </a:pPr>
            <a:r>
              <a:rPr lang="es-ES" sz="2800" b="0" i="1" dirty="0" smtClean="0">
                <a:effectLst>
                  <a:outerShdw blurRad="38100" dist="38100" dir="2700000" algn="tl">
                    <a:srgbClr val="000000">
                      <a:alpha val="43137"/>
                    </a:srgbClr>
                  </a:outerShdw>
                </a:effectLst>
                <a:latin typeface="+mn-lt"/>
              </a:rPr>
              <a:t>PDO::FETCH_ASSOC</a:t>
            </a:r>
            <a:r>
              <a:rPr lang="es-ES" sz="2800" b="0" dirty="0" smtClean="0">
                <a:effectLst>
                  <a:outerShdw blurRad="38100" dist="38100" dir="2700000" algn="tl">
                    <a:srgbClr val="000000">
                      <a:alpha val="43137"/>
                    </a:srgbClr>
                  </a:outerShdw>
                </a:effectLst>
                <a:latin typeface="+mn-lt"/>
              </a:rPr>
              <a:t>: devuelve un </a:t>
            </a:r>
            <a:r>
              <a:rPr lang="es-ES" sz="2800" b="0" dirty="0" err="1" smtClean="0">
                <a:effectLst>
                  <a:outerShdw blurRad="38100" dist="38100" dir="2700000" algn="tl">
                    <a:srgbClr val="000000">
                      <a:alpha val="43137"/>
                    </a:srgbClr>
                  </a:outerShdw>
                </a:effectLst>
                <a:latin typeface="+mn-lt"/>
              </a:rPr>
              <a:t>array</a:t>
            </a:r>
            <a:r>
              <a:rPr lang="es-ES" sz="2800" b="0" dirty="0" smtClean="0">
                <a:effectLst>
                  <a:outerShdw blurRad="38100" dist="38100" dir="2700000" algn="tl">
                    <a:srgbClr val="000000">
                      <a:alpha val="43137"/>
                    </a:srgbClr>
                  </a:outerShdw>
                </a:effectLst>
                <a:latin typeface="+mn-lt"/>
              </a:rPr>
              <a:t> indexado por los nombres de las columnas del conjunto de resultados.</a:t>
            </a:r>
          </a:p>
          <a:p>
            <a:pPr marL="558800" indent="-558800">
              <a:lnSpc>
                <a:spcPct val="90000"/>
              </a:lnSpc>
              <a:spcBef>
                <a:spcPct val="25000"/>
              </a:spcBef>
              <a:buClr>
                <a:schemeClr val="tx2"/>
              </a:buClr>
              <a:buSzPct val="75000"/>
              <a:buBlip>
                <a:blip r:embed="rId3"/>
              </a:buBlip>
              <a:defRPr/>
            </a:pPr>
            <a:r>
              <a:rPr lang="es-ES" sz="2800" b="0" i="1" dirty="0" smtClean="0">
                <a:effectLst>
                  <a:outerShdw blurRad="38100" dist="38100" dir="2700000" algn="tl">
                    <a:srgbClr val="000000">
                      <a:alpha val="43137"/>
                    </a:srgbClr>
                  </a:outerShdw>
                </a:effectLst>
                <a:latin typeface="+mn-lt"/>
              </a:rPr>
              <a:t>PDO::FETCH_NUM</a:t>
            </a:r>
            <a:r>
              <a:rPr lang="es-ES" sz="2800" b="0" dirty="0" smtClean="0">
                <a:effectLst>
                  <a:outerShdw blurRad="38100" dist="38100" dir="2700000" algn="tl">
                    <a:srgbClr val="000000">
                      <a:alpha val="43137"/>
                    </a:srgbClr>
                  </a:outerShdw>
                </a:effectLst>
                <a:latin typeface="+mn-lt"/>
              </a:rPr>
              <a:t>: devuelve un </a:t>
            </a:r>
            <a:r>
              <a:rPr lang="es-ES" sz="2800" b="0" dirty="0" err="1" smtClean="0">
                <a:effectLst>
                  <a:outerShdw blurRad="38100" dist="38100" dir="2700000" algn="tl">
                    <a:srgbClr val="000000">
                      <a:alpha val="43137"/>
                    </a:srgbClr>
                  </a:outerShdw>
                </a:effectLst>
                <a:latin typeface="+mn-lt"/>
              </a:rPr>
              <a:t>array</a:t>
            </a:r>
            <a:r>
              <a:rPr lang="es-ES" sz="2800" b="0" dirty="0" smtClean="0">
                <a:effectLst>
                  <a:outerShdw blurRad="38100" dist="38100" dir="2700000" algn="tl">
                    <a:srgbClr val="000000">
                      <a:alpha val="43137"/>
                    </a:srgbClr>
                  </a:outerShdw>
                </a:effectLst>
                <a:latin typeface="+mn-lt"/>
              </a:rPr>
              <a:t> indexado por el número de columna tal como fue devuelto en el conjunto de resultados, comenzando por la columna 0.</a:t>
            </a:r>
          </a:p>
          <a:p>
            <a:pPr marL="558800" indent="-558800">
              <a:lnSpc>
                <a:spcPct val="90000"/>
              </a:lnSpc>
              <a:spcBef>
                <a:spcPct val="25000"/>
              </a:spcBef>
              <a:buClr>
                <a:schemeClr val="tx2"/>
              </a:buClr>
              <a:buSzPct val="75000"/>
              <a:buBlip>
                <a:blip r:embed="rId3"/>
              </a:buBlip>
              <a:defRPr/>
            </a:pPr>
            <a:r>
              <a:rPr lang="es-ES" sz="2800" b="0" i="1" dirty="0" smtClean="0">
                <a:effectLst>
                  <a:outerShdw blurRad="38100" dist="38100" dir="2700000" algn="tl">
                    <a:srgbClr val="000000">
                      <a:alpha val="43137"/>
                    </a:srgbClr>
                  </a:outerShdw>
                </a:effectLst>
                <a:latin typeface="+mn-lt"/>
              </a:rPr>
              <a:t>PDO::FETCH_BOTH</a:t>
            </a:r>
            <a:r>
              <a:rPr lang="es-ES" sz="2800" b="0" dirty="0" smtClean="0">
                <a:effectLst>
                  <a:outerShdw blurRad="38100" dist="38100" dir="2700000" algn="tl">
                    <a:srgbClr val="000000">
                      <a:alpha val="43137"/>
                    </a:srgbClr>
                  </a:outerShdw>
                </a:effectLst>
                <a:latin typeface="+mn-lt"/>
              </a:rPr>
              <a:t> (predeterminado): devuelve un </a:t>
            </a:r>
            <a:r>
              <a:rPr lang="es-ES" sz="2800" b="0" dirty="0" err="1" smtClean="0">
                <a:effectLst>
                  <a:outerShdw blurRad="38100" dist="38100" dir="2700000" algn="tl">
                    <a:srgbClr val="000000">
                      <a:alpha val="43137"/>
                    </a:srgbClr>
                  </a:outerShdw>
                </a:effectLst>
                <a:latin typeface="+mn-lt"/>
              </a:rPr>
              <a:t>array</a:t>
            </a:r>
            <a:r>
              <a:rPr lang="es-ES" sz="2800" b="0" dirty="0" smtClean="0">
                <a:effectLst>
                  <a:outerShdw blurRad="38100" dist="38100" dir="2700000" algn="tl">
                    <a:srgbClr val="000000">
                      <a:alpha val="43137"/>
                    </a:srgbClr>
                  </a:outerShdw>
                </a:effectLst>
                <a:latin typeface="+mn-lt"/>
              </a:rPr>
              <a:t> indexado tanto por nombre de columna, como numéricamente con índice de base 0 tal como fue devuelto en el conjunto de resultados.</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fetch</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(3/3)</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4961358"/>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Blip>
                <a:blip r:embed="rId3"/>
              </a:buBlip>
              <a:defRPr/>
            </a:pPr>
            <a:r>
              <a:rPr lang="es-ES" sz="2800" b="0" i="1" dirty="0" smtClean="0">
                <a:effectLst>
                  <a:outerShdw blurRad="38100" dist="38100" dir="2700000" algn="tl">
                    <a:srgbClr val="000000">
                      <a:alpha val="43137"/>
                    </a:srgbClr>
                  </a:outerShdw>
                </a:effectLst>
                <a:latin typeface="+mn-lt"/>
              </a:rPr>
              <a:t>PDO::FETCH_OBJ</a:t>
            </a:r>
            <a:r>
              <a:rPr lang="es-ES" sz="2800" b="0" dirty="0" smtClean="0">
                <a:effectLst>
                  <a:outerShdw blurRad="38100" dist="38100" dir="2700000" algn="tl">
                    <a:srgbClr val="000000">
                      <a:alpha val="43137"/>
                    </a:srgbClr>
                  </a:outerShdw>
                </a:effectLst>
                <a:latin typeface="+mn-lt"/>
              </a:rPr>
              <a:t>: devuelve un objeto anónimo con nombres de propiedades que se corresponden a los nombres de las columnas devueltas en el conjunto de resultados.</a:t>
            </a:r>
          </a:p>
          <a:p>
            <a:pPr marL="558800" indent="-558800">
              <a:lnSpc>
                <a:spcPct val="90000"/>
              </a:lnSpc>
              <a:spcBef>
                <a:spcPct val="25000"/>
              </a:spcBef>
              <a:buClr>
                <a:schemeClr val="tx2"/>
              </a:buClr>
              <a:buSzPct val="75000"/>
              <a:buBlip>
                <a:blip r:embed="rId3"/>
              </a:buBlip>
              <a:defRPr/>
            </a:pPr>
            <a:r>
              <a:rPr lang="es-ES" sz="2800" b="0" i="1" dirty="0" smtClean="0">
                <a:effectLst>
                  <a:outerShdw blurRad="38100" dist="38100" dir="2700000" algn="tl">
                    <a:srgbClr val="000000">
                      <a:alpha val="43137"/>
                    </a:srgbClr>
                  </a:outerShdw>
                </a:effectLst>
                <a:latin typeface="+mn-lt"/>
              </a:rPr>
              <a:t>PDO::FETCH_CLASS</a:t>
            </a:r>
            <a:r>
              <a:rPr lang="es-ES" sz="2800" b="0" dirty="0" smtClean="0">
                <a:effectLst>
                  <a:outerShdw blurRad="38100" dist="38100" dir="2700000" algn="tl">
                    <a:srgbClr val="000000">
                      <a:alpha val="43137"/>
                    </a:srgbClr>
                  </a:outerShdw>
                </a:effectLst>
                <a:latin typeface="+mn-lt"/>
              </a:rPr>
              <a:t>: devuelve una nueva instancia de la clase solicitada, haciendo corresponder las columnas del conjunto de resultados con los nombres de las propiedades de la clase. </a:t>
            </a:r>
          </a:p>
          <a:p>
            <a:pPr marL="558800" indent="-558800">
              <a:lnSpc>
                <a:spcPct val="90000"/>
              </a:lnSpc>
              <a:spcBef>
                <a:spcPct val="25000"/>
              </a:spcBef>
              <a:buClr>
                <a:schemeClr val="tx2"/>
              </a:buClr>
              <a:buSzPct val="75000"/>
              <a:buBlip>
                <a:blip r:embed="rId3"/>
              </a:buBlip>
              <a:defRPr/>
            </a:pPr>
            <a:r>
              <a:rPr lang="es-ES" sz="2800" b="0" i="1" dirty="0" smtClean="0">
                <a:effectLst>
                  <a:outerShdw blurRad="38100" dist="38100" dir="2700000" algn="tl">
                    <a:srgbClr val="000000">
                      <a:alpha val="43137"/>
                    </a:srgbClr>
                  </a:outerShdw>
                </a:effectLst>
                <a:latin typeface="+mn-lt"/>
              </a:rPr>
              <a:t>PDO::FETCH_BOUND</a:t>
            </a:r>
            <a:r>
              <a:rPr lang="es-ES" sz="2800" b="0" dirty="0" smtClean="0">
                <a:effectLst>
                  <a:outerShdw blurRad="38100" dist="38100" dir="2700000" algn="tl">
                    <a:srgbClr val="000000">
                      <a:alpha val="43137"/>
                    </a:srgbClr>
                  </a:outerShdw>
                </a:effectLst>
                <a:latin typeface="+mn-lt"/>
              </a:rPr>
              <a:t>: devuelve TRUE y asigna los valores de las columnas del conjunto de resultados a las variables de PHP a las que fueron vinculadas con el método </a:t>
            </a:r>
            <a:r>
              <a:rPr lang="es-ES" sz="2800" b="0" dirty="0" err="1" smtClean="0">
                <a:effectLst>
                  <a:outerShdw blurRad="38100" dist="38100" dir="2700000" algn="tl">
                    <a:srgbClr val="000000">
                      <a:alpha val="43137"/>
                    </a:srgbClr>
                  </a:outerShdw>
                </a:effectLst>
                <a:latin typeface="+mn-lt"/>
              </a:rPr>
              <a:t>PDOStatement</a:t>
            </a:r>
            <a:r>
              <a:rPr lang="es-ES" sz="2800" b="0" dirty="0" smtClean="0">
                <a:effectLst>
                  <a:outerShdw blurRad="38100" dist="38100" dir="2700000" algn="tl">
                    <a:srgbClr val="000000">
                      <a:alpha val="43137"/>
                    </a:srgbClr>
                  </a:outerShdw>
                </a:effectLst>
                <a:latin typeface="+mn-lt"/>
              </a:rPr>
              <a:t>::</a:t>
            </a:r>
            <a:r>
              <a:rPr lang="es-ES" sz="2800" b="0" dirty="0" err="1" smtClean="0">
                <a:effectLst>
                  <a:outerShdw blurRad="38100" dist="38100" dir="2700000" algn="tl">
                    <a:srgbClr val="000000">
                      <a:alpha val="43137"/>
                    </a:srgbClr>
                  </a:outerShdw>
                </a:effectLst>
                <a:latin typeface="+mn-lt"/>
              </a:rPr>
              <a:t>bindColumn</a:t>
            </a:r>
            <a:r>
              <a:rPr lang="es-ES" sz="2800" b="0" dirty="0" smtClean="0">
                <a:effectLst>
                  <a:outerShdw blurRad="38100" dist="38100" dir="2700000" algn="tl">
                    <a:srgbClr val="000000">
                      <a:alpha val="43137"/>
                    </a:srgbClr>
                  </a:outerShdw>
                </a:effectLst>
                <a:latin typeface="+mn-lt"/>
              </a:rPr>
              <a:t>().</a:t>
            </a:r>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fetchAll</a:t>
            </a:r>
            <a:r>
              <a:rPr lang="es-ES" sz="4800" b="0" dirty="0" smtClean="0">
                <a:solidFill>
                  <a:schemeClr val="tx2"/>
                </a:solidFill>
                <a:effectLst>
                  <a:outerShdw blurRad="38100" dist="38100" dir="2700000" algn="tl">
                    <a:srgbClr val="000000"/>
                  </a:outerShdw>
                </a:effectLst>
                <a:latin typeface="+mj-lt"/>
              </a:rPr>
              <a:t>()</a:t>
            </a:r>
            <a:endParaRPr lang="en-US"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392415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Devuelve un </a:t>
            </a:r>
            <a:r>
              <a:rPr lang="es-ES" sz="2800" b="0" dirty="0" err="1" smtClean="0">
                <a:effectLst>
                  <a:outerShdw blurRad="38100" dist="38100" dir="2700000" algn="tl">
                    <a:srgbClr val="000000">
                      <a:alpha val="43137"/>
                    </a:srgbClr>
                  </a:outerShdw>
                </a:effectLst>
                <a:latin typeface="+mn-lt"/>
              </a:rPr>
              <a:t>array</a:t>
            </a:r>
            <a:r>
              <a:rPr lang="es-ES" sz="2800" b="0" dirty="0" smtClean="0">
                <a:effectLst>
                  <a:outerShdw blurRad="38100" dist="38100" dir="2700000" algn="tl">
                    <a:srgbClr val="000000">
                      <a:alpha val="43137"/>
                    </a:srgbClr>
                  </a:outerShdw>
                </a:effectLst>
                <a:latin typeface="+mn-lt"/>
              </a:rPr>
              <a:t> que contiene todas las filas de un conjunto de resultados. El parámetro </a:t>
            </a:r>
            <a:r>
              <a:rPr lang="es-ES" sz="2800" dirty="0" err="1" smtClean="0">
                <a:effectLst>
                  <a:outerShdw blurRad="38100" dist="38100" dir="2700000" algn="tl">
                    <a:srgbClr val="000000">
                      <a:alpha val="43137"/>
                    </a:srgbClr>
                  </a:outerShdw>
                </a:effectLst>
                <a:latin typeface="+mn-lt"/>
              </a:rPr>
              <a:t>fetch_style</a:t>
            </a:r>
            <a:r>
              <a:rPr lang="es-ES" sz="2800" dirty="0" smtClean="0">
                <a:effectLst>
                  <a:outerShdw blurRad="38100" dist="38100" dir="2700000" algn="tl">
                    <a:srgbClr val="000000">
                      <a:alpha val="43137"/>
                    </a:srgbClr>
                  </a:outerShdw>
                </a:effectLst>
                <a:latin typeface="+mn-lt"/>
              </a:rPr>
              <a:t> </a:t>
            </a:r>
            <a:r>
              <a:rPr lang="es-ES" sz="2800" b="0" dirty="0" smtClean="0">
                <a:effectLst>
                  <a:outerShdw blurRad="38100" dist="38100" dir="2700000" algn="tl">
                    <a:srgbClr val="000000">
                      <a:alpha val="43137"/>
                    </a:srgbClr>
                  </a:outerShdw>
                </a:effectLst>
                <a:latin typeface="+mn-lt"/>
              </a:rPr>
              <a:t>determina cómo PDO devuelve la fila.</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4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fetch_style</a:t>
            </a:r>
            <a:r>
              <a:rPr lang="es-ES" sz="2400" b="0" dirty="0" smtClean="0">
                <a:effectLst>
                  <a:outerShdw blurRad="38100" dist="38100" dir="2700000" algn="tl">
                    <a:srgbClr val="000000">
                      <a:alpha val="43137"/>
                    </a:srgbClr>
                  </a:outerShdw>
                </a:effectLst>
                <a:latin typeface="+mn-lt"/>
              </a:rPr>
              <a:t>: Este valor debe ser una de las constantes </a:t>
            </a:r>
            <a:r>
              <a:rPr lang="es-ES" sz="2400" b="0" i="1" dirty="0" smtClean="0">
                <a:effectLst>
                  <a:outerShdw blurRad="38100" dist="38100" dir="2700000" algn="tl">
                    <a:srgbClr val="000000">
                      <a:alpha val="43137"/>
                    </a:srgbClr>
                  </a:outerShdw>
                </a:effectLst>
                <a:latin typeface="+mn-lt"/>
              </a:rPr>
              <a:t>PDO::FETCH_*.</a:t>
            </a:r>
            <a:endParaRPr lang="es-ES" sz="2400" b="0" dirty="0" smtClean="0">
              <a:effectLst>
                <a:outerShdw blurRad="38100" dist="38100" dir="2700000" algn="tl">
                  <a:srgbClr val="000000">
                    <a:alpha val="43137"/>
                  </a:srgbClr>
                </a:outerShdw>
              </a:effectLst>
              <a:latin typeface="+mn-lt"/>
            </a:endParaRPr>
          </a:p>
        </p:txBody>
      </p:sp>
      <p:sp>
        <p:nvSpPr>
          <p:cNvPr id="9" name="Rectangle 5"/>
          <p:cNvSpPr>
            <a:spLocks noChangeArrowheads="1"/>
          </p:cNvSpPr>
          <p:nvPr/>
        </p:nvSpPr>
        <p:spPr bwMode="auto">
          <a:xfrm>
            <a:off x="539552" y="3212976"/>
            <a:ext cx="8229600" cy="79208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s-AR" sz="2200" b="0" dirty="0" err="1" smtClean="0">
                <a:solidFill>
                  <a:srgbClr val="0000FF"/>
                </a:solidFill>
                <a:latin typeface="Arial Narrow" pitchFamily="34" charset="0"/>
              </a:rPr>
              <a:t>mixed</a:t>
            </a:r>
            <a:r>
              <a:rPr lang="es-AR" sz="2200" b="0" dirty="0" smtClean="0">
                <a:solidFill>
                  <a:srgbClr val="0000FF"/>
                </a:solidFill>
                <a:latin typeface="Arial Narrow" pitchFamily="34" charset="0"/>
              </a:rPr>
              <a:t> </a:t>
            </a:r>
            <a:r>
              <a:rPr lang="es-AR" sz="2200" b="0" dirty="0" err="1" smtClean="0">
                <a:solidFill>
                  <a:schemeClr val="bg2"/>
                </a:solidFill>
                <a:latin typeface="Arial Narrow" pitchFamily="34" charset="0"/>
              </a:rPr>
              <a:t>fetchAll</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fetch_style</a:t>
            </a:r>
            <a:r>
              <a:rPr lang="es-AR" sz="2200" b="0" dirty="0" smtClean="0">
                <a:solidFill>
                  <a:schemeClr val="bg2"/>
                </a:solidFill>
                <a:latin typeface="Arial Narrow" pitchFamily="34" charset="0"/>
              </a:rPr>
              <a:t>] )</a:t>
            </a:r>
            <a:endParaRPr lang="es-ES" altLang="en-US" sz="2200" dirty="0">
              <a:solidFill>
                <a:schemeClr val="bg2"/>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fetchObject</a:t>
            </a:r>
            <a:r>
              <a:rPr lang="es-ES" sz="4800" b="0" dirty="0" smtClean="0">
                <a:solidFill>
                  <a:schemeClr val="tx2"/>
                </a:solidFill>
                <a:effectLst>
                  <a:outerShdw blurRad="38100" dist="38100" dir="2700000" algn="tl">
                    <a:srgbClr val="000000"/>
                  </a:outerShdw>
                </a:effectLst>
                <a:latin typeface="+mj-lt"/>
              </a:rPr>
              <a:t>()</a:t>
            </a:r>
            <a:endParaRPr lang="en-US"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4311950"/>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Obtiene la siguiente fila y la devuelve como un objeto. Esta función es una alternativa para </a:t>
            </a:r>
            <a:r>
              <a:rPr lang="es-ES" sz="2800" b="0" dirty="0" err="1" smtClean="0">
                <a:effectLst>
                  <a:outerShdw blurRad="38100" dist="38100" dir="2700000" algn="tl">
                    <a:srgbClr val="000000">
                      <a:alpha val="43137"/>
                    </a:srgbClr>
                  </a:outerShdw>
                </a:effectLst>
                <a:latin typeface="+mn-lt"/>
              </a:rPr>
              <a:t>PDOStatement</a:t>
            </a:r>
            <a:r>
              <a:rPr lang="es-ES" sz="2800" b="0" dirty="0" smtClean="0">
                <a:effectLst>
                  <a:outerShdw blurRad="38100" dist="38100" dir="2700000" algn="tl">
                    <a:srgbClr val="000000">
                      <a:alpha val="43137"/>
                    </a:srgbClr>
                  </a:outerShdw>
                </a:effectLst>
                <a:latin typeface="+mn-lt"/>
              </a:rPr>
              <a:t>::</a:t>
            </a:r>
            <a:r>
              <a:rPr lang="es-ES" sz="2800" b="0" dirty="0" err="1" smtClean="0">
                <a:effectLst>
                  <a:outerShdw blurRad="38100" dist="38100" dir="2700000" algn="tl">
                    <a:srgbClr val="000000">
                      <a:alpha val="43137"/>
                    </a:srgbClr>
                  </a:outerShdw>
                </a:effectLst>
                <a:latin typeface="+mn-lt"/>
              </a:rPr>
              <a:t>fetch</a:t>
            </a:r>
            <a:r>
              <a:rPr lang="es-ES" sz="2800" b="0" dirty="0" smtClean="0">
                <a:effectLst>
                  <a:outerShdw blurRad="38100" dist="38100" dir="2700000" algn="tl">
                    <a:srgbClr val="000000">
                      <a:alpha val="43137"/>
                    </a:srgbClr>
                  </a:outerShdw>
                </a:effectLst>
                <a:latin typeface="+mn-lt"/>
              </a:rPr>
              <a:t>() con el estilo PDO::FETCH_CLASS o PDO::FETCH_OBJ.</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className</a:t>
            </a:r>
            <a:r>
              <a:rPr lang="es-ES" sz="2400" b="0" dirty="0" smtClean="0">
                <a:effectLst>
                  <a:outerShdw blurRad="38100" dist="38100" dir="2700000" algn="tl">
                    <a:srgbClr val="000000">
                      <a:alpha val="43137"/>
                    </a:srgbClr>
                  </a:outerShdw>
                </a:effectLst>
                <a:latin typeface="+mn-lt"/>
              </a:rPr>
              <a:t>: Nombre de la clase creada.</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args</a:t>
            </a:r>
            <a:r>
              <a:rPr lang="es-ES" sz="2400" b="0" dirty="0" smtClean="0">
                <a:effectLst>
                  <a:outerShdw blurRad="38100" dist="38100" dir="2700000" algn="tl">
                    <a:srgbClr val="000000">
                      <a:alpha val="43137"/>
                    </a:srgbClr>
                  </a:outerShdw>
                </a:effectLst>
                <a:latin typeface="+mn-lt"/>
              </a:rPr>
              <a:t>: Los elementos de este </a:t>
            </a:r>
            <a:r>
              <a:rPr lang="es-ES" sz="2400" b="0" dirty="0" err="1" smtClean="0">
                <a:effectLst>
                  <a:outerShdw blurRad="38100" dist="38100" dir="2700000" algn="tl">
                    <a:srgbClr val="000000">
                      <a:alpha val="43137"/>
                    </a:srgbClr>
                  </a:outerShdw>
                </a:effectLst>
                <a:latin typeface="+mn-lt"/>
              </a:rPr>
              <a:t>array</a:t>
            </a:r>
            <a:r>
              <a:rPr lang="es-ES" sz="2400" b="0" dirty="0" smtClean="0">
                <a:effectLst>
                  <a:outerShdw blurRad="38100" dist="38100" dir="2700000" algn="tl">
                    <a:srgbClr val="000000">
                      <a:alpha val="43137"/>
                    </a:srgbClr>
                  </a:outerShdw>
                </a:effectLst>
                <a:latin typeface="+mn-lt"/>
              </a:rPr>
              <a:t> son pasados al constructor</a:t>
            </a:r>
            <a:r>
              <a:rPr lang="es-ES" sz="2400" b="0" i="1" dirty="0" smtClean="0">
                <a:effectLst>
                  <a:outerShdw blurRad="38100" dist="38100" dir="2700000" algn="tl">
                    <a:srgbClr val="000000">
                      <a:alpha val="43137"/>
                    </a:srgbClr>
                  </a:outerShdw>
                </a:effectLst>
                <a:latin typeface="+mn-lt"/>
              </a:rPr>
              <a:t>.</a:t>
            </a:r>
            <a:endParaRPr lang="es-ES" sz="2400" b="0" dirty="0" smtClean="0">
              <a:effectLst>
                <a:outerShdw blurRad="38100" dist="38100" dir="2700000" algn="tl">
                  <a:srgbClr val="000000">
                    <a:alpha val="43137"/>
                  </a:srgbClr>
                </a:outerShdw>
              </a:effectLst>
              <a:latin typeface="+mn-lt"/>
            </a:endParaRPr>
          </a:p>
        </p:txBody>
      </p:sp>
      <p:sp>
        <p:nvSpPr>
          <p:cNvPr id="9" name="Rectangle 5"/>
          <p:cNvSpPr>
            <a:spLocks noChangeArrowheads="1"/>
          </p:cNvSpPr>
          <p:nvPr/>
        </p:nvSpPr>
        <p:spPr bwMode="auto">
          <a:xfrm>
            <a:off x="539552" y="3212976"/>
            <a:ext cx="8229600" cy="79208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s-AR" sz="2200" b="0" dirty="0" err="1" smtClean="0">
                <a:solidFill>
                  <a:srgbClr val="0000FF"/>
                </a:solidFill>
                <a:latin typeface="Arial Narrow" pitchFamily="34" charset="0"/>
              </a:rPr>
              <a:t>mixed</a:t>
            </a:r>
            <a:r>
              <a:rPr lang="es-AR" sz="2200" b="0" dirty="0" smtClean="0">
                <a:solidFill>
                  <a:srgbClr val="0000FF"/>
                </a:solidFill>
                <a:latin typeface="Arial Narrow" pitchFamily="34" charset="0"/>
              </a:rPr>
              <a:t> </a:t>
            </a:r>
            <a:r>
              <a:rPr lang="es-AR" sz="2200" b="0" dirty="0" err="1" smtClean="0">
                <a:solidFill>
                  <a:schemeClr val="bg2"/>
                </a:solidFill>
                <a:latin typeface="Arial Narrow" pitchFamily="34" charset="0"/>
              </a:rPr>
              <a:t>fetchObject</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className</a:t>
            </a:r>
            <a:r>
              <a:rPr lang="es-AR" sz="2200" b="0" dirty="0" smtClean="0">
                <a:solidFill>
                  <a:schemeClr val="accent2"/>
                </a:solidFill>
                <a:latin typeface="Arial Narrow" pitchFamily="34" charset="0"/>
              </a:rPr>
              <a:t> </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args</a:t>
            </a:r>
            <a:r>
              <a:rPr lang="es-AR" sz="2200" b="0" dirty="0" smtClean="0">
                <a:solidFill>
                  <a:schemeClr val="bg2"/>
                </a:solidFill>
                <a:latin typeface="Arial Narrow" pitchFamily="34" charset="0"/>
              </a:rPr>
              <a:t>] ] )</a:t>
            </a:r>
            <a:endParaRPr lang="es-ES" altLang="en-US" sz="2200" dirty="0">
              <a:solidFill>
                <a:schemeClr val="bg2"/>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3286125"/>
            <a:ext cx="8393113" cy="750888"/>
          </a:xfrm>
        </p:spPr>
        <p:txBody>
          <a:bodyPr/>
          <a:lstStyle/>
          <a:p>
            <a:pPr algn="ctr">
              <a:defRPr/>
            </a:pPr>
            <a:r>
              <a:rPr lang="es-ES" dirty="0" smtClean="0"/>
              <a:t>Demo</a:t>
            </a:r>
            <a:endParaRPr lang="es-AR" dirty="0"/>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2871555"/>
          </a:xfrm>
        </p:spPr>
        <p:txBody>
          <a:bodyPr/>
          <a:lstStyle/>
          <a:p>
            <a:pPr eaLnBrk="1" hangingPunct="1">
              <a:defRPr/>
            </a:pPr>
            <a:r>
              <a:rPr lang="es-AR" dirty="0" smtClean="0"/>
              <a:t>Introducción a PDO</a:t>
            </a:r>
          </a:p>
          <a:p>
            <a:pPr eaLnBrk="1" hangingPunct="1">
              <a:defRPr/>
            </a:pPr>
            <a:r>
              <a:rPr lang="es-ES" dirty="0" smtClean="0"/>
              <a:t>Conexiones</a:t>
            </a:r>
          </a:p>
          <a:p>
            <a:pPr eaLnBrk="1" hangingPunct="1">
              <a:defRPr/>
            </a:pPr>
            <a:r>
              <a:rPr lang="es-ES" dirty="0" err="1" smtClean="0"/>
              <a:t>Fetch</a:t>
            </a:r>
            <a:endParaRPr lang="es-ES" dirty="0" smtClean="0"/>
          </a:p>
          <a:p>
            <a:pPr eaLnBrk="1" hangingPunct="1">
              <a:defRPr/>
            </a:pPr>
            <a:r>
              <a:rPr lang="es-AR" sz="3600" dirty="0" smtClean="0">
                <a:solidFill>
                  <a:schemeClr val="accent1"/>
                </a:solidFill>
              </a:rPr>
              <a:t>Sentencias Preparadas</a:t>
            </a:r>
          </a:p>
          <a:p>
            <a:pPr eaLnBrk="1" hangingPunct="1">
              <a:defRPr/>
            </a:pPr>
            <a:r>
              <a:rPr lang="es-AR" dirty="0" err="1" smtClean="0"/>
              <a:t>PDOStatement</a:t>
            </a:r>
            <a:endParaRPr lang="es-AR" dirty="0" smtClean="0"/>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Sentencias Preparadas </a:t>
            </a:r>
            <a:r>
              <a:rPr lang="es-ES" sz="2800" b="0" dirty="0" smtClean="0">
                <a:solidFill>
                  <a:schemeClr val="tx2"/>
                </a:solidFill>
                <a:effectLst>
                  <a:outerShdw blurRad="38100" dist="38100" dir="2700000" algn="tl">
                    <a:srgbClr val="000000"/>
                  </a:outerShdw>
                </a:effectLst>
                <a:latin typeface="+mj-lt"/>
              </a:rPr>
              <a:t>(1/5)</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3410164"/>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Muchas de las bases de datos más maduras admiten el concepto de sentencias preparadas.</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Estas pueden definirse como un tipo de plantillas compiladas para SQL que las aplicaciones quieren ejecutar, pudiendo ser personalizadas utilizando parámetros.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Las sentencias preparadas ofrecen dos grandes beneficios:</a:t>
            </a:r>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Sentencias Preparadas </a:t>
            </a:r>
            <a:r>
              <a:rPr lang="es-ES" sz="2800" b="0" dirty="0" smtClean="0">
                <a:solidFill>
                  <a:schemeClr val="tx2"/>
                </a:solidFill>
                <a:effectLst>
                  <a:outerShdw blurRad="38100" dist="38100" dir="2700000" algn="tl">
                    <a:srgbClr val="000000"/>
                  </a:outerShdw>
                </a:effectLst>
                <a:latin typeface="+mj-lt"/>
              </a:rPr>
              <a:t>(2/5)</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4579715"/>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(1) La consulta sólo necesita ser analizada (o preparada) una vez, pero puede ser ejecutada muchas veces con los mismos o diferentes parámetros. </a:t>
            </a:r>
          </a:p>
          <a:p>
            <a:pPr marL="1016000" lvl="1" indent="-558800">
              <a:lnSpc>
                <a:spcPct val="90000"/>
              </a:lnSpc>
              <a:spcBef>
                <a:spcPct val="25000"/>
              </a:spcBef>
              <a:buClr>
                <a:schemeClr val="tx2"/>
              </a:buClr>
              <a:buSzPct val="130000"/>
              <a:buFont typeface="Arial" pitchFamily="34" charset="0"/>
              <a:buChar char="•"/>
              <a:defRPr/>
            </a:pPr>
            <a:r>
              <a:rPr lang="es-ES" sz="2400" b="0" dirty="0" smtClean="0">
                <a:effectLst>
                  <a:outerShdw blurRad="38100" dist="38100" dir="2700000" algn="tl">
                    <a:srgbClr val="000000">
                      <a:alpha val="43137"/>
                    </a:srgbClr>
                  </a:outerShdw>
                </a:effectLst>
                <a:latin typeface="+mn-lt"/>
              </a:rPr>
              <a:t>Cuando la consulta se prepara, la base de datos analizará, compilará y optimizará su plan para ejecutarla. </a:t>
            </a:r>
          </a:p>
          <a:p>
            <a:pPr marL="1016000" lvl="1" indent="-558800">
              <a:lnSpc>
                <a:spcPct val="90000"/>
              </a:lnSpc>
              <a:spcBef>
                <a:spcPct val="25000"/>
              </a:spcBef>
              <a:buClr>
                <a:schemeClr val="tx2"/>
              </a:buClr>
              <a:buSzPct val="130000"/>
              <a:defRPr/>
            </a:pPr>
            <a:endParaRPr lang="es-ES" sz="2400" b="0" dirty="0" smtClean="0">
              <a:effectLst>
                <a:outerShdw blurRad="38100" dist="38100" dir="2700000" algn="tl">
                  <a:srgbClr val="000000">
                    <a:alpha val="43137"/>
                  </a:srgbClr>
                </a:outerShdw>
              </a:effectLst>
              <a:latin typeface="+mn-lt"/>
            </a:endParaRPr>
          </a:p>
          <a:p>
            <a:pPr marL="1016000" lvl="1" indent="-558800">
              <a:lnSpc>
                <a:spcPct val="90000"/>
              </a:lnSpc>
              <a:spcBef>
                <a:spcPct val="25000"/>
              </a:spcBef>
              <a:buClr>
                <a:schemeClr val="tx2"/>
              </a:buClr>
              <a:buSzPct val="130000"/>
              <a:buFont typeface="Arial" pitchFamily="34" charset="0"/>
              <a:buChar char="•"/>
              <a:defRPr/>
            </a:pPr>
            <a:r>
              <a:rPr lang="es-ES" sz="2400" b="0" dirty="0" smtClean="0">
                <a:effectLst>
                  <a:outerShdw blurRad="38100" dist="38100" dir="2700000" algn="tl">
                    <a:srgbClr val="000000">
                      <a:alpha val="43137"/>
                    </a:srgbClr>
                  </a:outerShdw>
                </a:effectLst>
                <a:latin typeface="+mn-lt"/>
              </a:rPr>
              <a:t>Mediante el empleo de una sentencia preparada, la aplicación evita repetir el ciclo de análisis/compilación/optimización. Esto significa que las sentencias preparadas utilizan menos recursos y se ejecutan más rápidamente.</a:t>
            </a: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2800767"/>
          </a:xfrm>
        </p:spPr>
        <p:txBody>
          <a:bodyPr/>
          <a:lstStyle/>
          <a:p>
            <a:pPr eaLnBrk="1" hangingPunct="1">
              <a:defRPr/>
            </a:pPr>
            <a:r>
              <a:rPr lang="es-AR" dirty="0" smtClean="0"/>
              <a:t>Introducción a PDO</a:t>
            </a:r>
          </a:p>
          <a:p>
            <a:pPr eaLnBrk="1" hangingPunct="1">
              <a:defRPr/>
            </a:pPr>
            <a:r>
              <a:rPr lang="es-ES" dirty="0" smtClean="0"/>
              <a:t>Conexiones</a:t>
            </a:r>
          </a:p>
          <a:p>
            <a:pPr eaLnBrk="1" hangingPunct="1">
              <a:defRPr/>
            </a:pPr>
            <a:r>
              <a:rPr lang="es-ES" dirty="0" err="1" smtClean="0"/>
              <a:t>Fetch</a:t>
            </a:r>
            <a:endParaRPr lang="es-ES" dirty="0" smtClean="0"/>
          </a:p>
          <a:p>
            <a:pPr eaLnBrk="1" hangingPunct="1">
              <a:defRPr/>
            </a:pPr>
            <a:r>
              <a:rPr lang="es-AR" dirty="0" smtClean="0"/>
              <a:t>Sentencias Preparadas</a:t>
            </a:r>
          </a:p>
          <a:p>
            <a:pPr eaLnBrk="1" hangingPunct="1">
              <a:defRPr/>
            </a:pPr>
            <a:r>
              <a:rPr lang="es-AR" dirty="0" err="1" smtClean="0"/>
              <a:t>PDOStatement</a:t>
            </a:r>
            <a:endParaRPr lang="es-AR" dirty="0" smtClean="0"/>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Sentencias Preparadas </a:t>
            </a:r>
            <a:r>
              <a:rPr lang="es-ES" sz="2800" b="0" dirty="0" smtClean="0">
                <a:solidFill>
                  <a:schemeClr val="tx2"/>
                </a:solidFill>
                <a:effectLst>
                  <a:outerShdw blurRad="38100" dist="38100" dir="2700000" algn="tl">
                    <a:srgbClr val="000000"/>
                  </a:outerShdw>
                </a:effectLst>
                <a:latin typeface="+mj-lt"/>
              </a:rPr>
              <a:t>(3/5)</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5204502"/>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(2) Los parámetros para las sentencias preparadas no necesitan estar entrecomillados; el controlador automáticamente se encarga de esto. </a:t>
            </a:r>
          </a:p>
          <a:p>
            <a:pPr marL="1016000" lvl="1" indent="-558800">
              <a:lnSpc>
                <a:spcPct val="90000"/>
              </a:lnSpc>
              <a:spcBef>
                <a:spcPct val="25000"/>
              </a:spcBef>
              <a:buClr>
                <a:schemeClr val="tx2"/>
              </a:buClr>
              <a:buSzPct val="130000"/>
              <a:buFont typeface="Arial" pitchFamily="34" charset="0"/>
              <a:buChar char="•"/>
              <a:defRPr/>
            </a:pPr>
            <a:r>
              <a:rPr lang="es-ES" sz="2400" b="0" dirty="0" smtClean="0">
                <a:effectLst>
                  <a:outerShdw blurRad="38100" dist="38100" dir="2700000" algn="tl">
                    <a:srgbClr val="000000">
                      <a:alpha val="43137"/>
                    </a:srgbClr>
                  </a:outerShdw>
                </a:effectLst>
                <a:latin typeface="+mn-lt"/>
              </a:rPr>
              <a:t>Si una aplicación usa exclusivamente sentencias preparadas, el desarrollador puede estar seguro de que no hay cabida para inyecciones de SQL.</a:t>
            </a:r>
          </a:p>
          <a:p>
            <a:pPr marL="1016000" lvl="1" indent="-558800">
              <a:lnSpc>
                <a:spcPct val="90000"/>
              </a:lnSpc>
              <a:spcBef>
                <a:spcPct val="25000"/>
              </a:spcBef>
              <a:buClr>
                <a:schemeClr val="tx2"/>
              </a:buClr>
              <a:buSzPct val="75000"/>
              <a:buFont typeface="Wingdings" pitchFamily="2" charset="2"/>
              <a:buBlip>
                <a:blip r:embed="rId3"/>
              </a:buBlip>
              <a:defRPr/>
            </a:pPr>
            <a:endParaRPr lang="es-AR" sz="24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Las sentencias preparadas son tan útiles que son la única característica que PDO emulará para los controladores que no las soporten. Esto asegura que una aplicación sea capaz de emplear el mismo paradigma de acceso a datos independientemente de las capacidades de la base de datos.</a:t>
            </a: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Sentencias Preparadas </a:t>
            </a:r>
            <a:r>
              <a:rPr lang="es-ES" sz="2800" b="0" dirty="0" smtClean="0">
                <a:solidFill>
                  <a:schemeClr val="tx2"/>
                </a:solidFill>
                <a:effectLst>
                  <a:outerShdw blurRad="38100" dist="38100" dir="2700000" algn="tl">
                    <a:srgbClr val="000000"/>
                  </a:outerShdw>
                </a:effectLst>
                <a:latin typeface="+mj-lt"/>
              </a:rPr>
              <a:t>(4/5)</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5069080"/>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Las declaraciones preparadas básicamente funcionan así:</a:t>
            </a:r>
          </a:p>
          <a:p>
            <a:pPr marL="558800" indent="-558800">
              <a:lnSpc>
                <a:spcPct val="90000"/>
              </a:lnSpc>
              <a:spcBef>
                <a:spcPct val="25000"/>
              </a:spcBef>
              <a:buClr>
                <a:schemeClr val="tx2"/>
              </a:buClr>
              <a:buSzPct val="75000"/>
              <a:buFont typeface="Wingdings" pitchFamily="2" charset="2"/>
              <a:buBlip>
                <a:blip r:embed="rId3"/>
              </a:buBlip>
              <a:defRPr/>
            </a:pPr>
            <a:r>
              <a:rPr lang="es-ES" sz="2800" dirty="0" smtClean="0">
                <a:effectLst>
                  <a:outerShdw blurRad="38100" dist="38100" dir="2700000" algn="tl">
                    <a:srgbClr val="000000">
                      <a:alpha val="43137"/>
                    </a:srgbClr>
                  </a:outerShdw>
                </a:effectLst>
                <a:latin typeface="+mn-lt"/>
              </a:rPr>
              <a:t>Prepare()</a:t>
            </a:r>
            <a:r>
              <a:rPr lang="es-ES" sz="2800" b="0" dirty="0" smtClean="0">
                <a:effectLst>
                  <a:outerShdw blurRad="38100" dist="38100" dir="2700000" algn="tl">
                    <a:srgbClr val="000000">
                      <a:alpha val="43137"/>
                    </a:srgbClr>
                  </a:outerShdw>
                </a:effectLst>
                <a:latin typeface="+mn-lt"/>
              </a:rPr>
              <a:t>: Una plantilla de declaración de SQL se crea y se envía a la base de datos. Ciertos valores se dejan sin especificar (parámetros). (Retorna un objeto de tipo </a:t>
            </a:r>
            <a:r>
              <a:rPr lang="es-ES" sz="2800" i="1" dirty="0" err="1" smtClean="0">
                <a:effectLst>
                  <a:outerShdw blurRad="38100" dist="38100" dir="2700000" algn="tl">
                    <a:srgbClr val="000000">
                      <a:alpha val="43137"/>
                    </a:srgbClr>
                  </a:outerShdw>
                </a:effectLst>
                <a:latin typeface="+mn-lt"/>
              </a:rPr>
              <a:t>PDOStatement</a:t>
            </a:r>
            <a:r>
              <a:rPr lang="es-ES" sz="2800" b="0" dirty="0" smtClean="0">
                <a:effectLst>
                  <a:outerShdw blurRad="38100" dist="38100" dir="2700000" algn="tl">
                    <a:srgbClr val="000000">
                      <a:alpha val="43137"/>
                    </a:srgbClr>
                  </a:outerShdw>
                </a:effectLst>
                <a:latin typeface="+mn-lt"/>
              </a:rPr>
              <a:t>).</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La base de datos analiza, compila y realiza la optimización de consultas en la plantilla y almacena el resultado sin ejecutarlo.</a:t>
            </a:r>
          </a:p>
          <a:p>
            <a:pPr marL="558800" indent="-558800">
              <a:lnSpc>
                <a:spcPct val="90000"/>
              </a:lnSpc>
              <a:spcBef>
                <a:spcPct val="25000"/>
              </a:spcBef>
              <a:buClr>
                <a:schemeClr val="tx2"/>
              </a:buClr>
              <a:buSzPct val="75000"/>
              <a:buFont typeface="Wingdings" pitchFamily="2" charset="2"/>
              <a:buBlip>
                <a:blip r:embed="rId3"/>
              </a:buBlip>
              <a:defRPr/>
            </a:pPr>
            <a:r>
              <a:rPr lang="es-ES" sz="2800" dirty="0" err="1" smtClean="0">
                <a:effectLst>
                  <a:outerShdw blurRad="38100" dist="38100" dir="2700000" algn="tl">
                    <a:srgbClr val="000000">
                      <a:alpha val="43137"/>
                    </a:srgbClr>
                  </a:outerShdw>
                </a:effectLst>
                <a:latin typeface="+mn-lt"/>
              </a:rPr>
              <a:t>Execute</a:t>
            </a:r>
            <a:r>
              <a:rPr lang="es-ES" sz="2800" dirty="0" smtClean="0">
                <a:effectLst>
                  <a:outerShdw blurRad="38100" dist="38100" dir="2700000" algn="tl">
                    <a:srgbClr val="000000">
                      <a:alpha val="43137"/>
                    </a:srgbClr>
                  </a:outerShdw>
                </a:effectLst>
                <a:latin typeface="+mn-lt"/>
              </a:rPr>
              <a:t>()</a:t>
            </a:r>
            <a:r>
              <a:rPr lang="es-ES" sz="2800" b="0" dirty="0" smtClean="0">
                <a:effectLst>
                  <a:outerShdw blurRad="38100" dist="38100" dir="2700000" algn="tl">
                    <a:srgbClr val="000000">
                      <a:alpha val="43137"/>
                    </a:srgbClr>
                  </a:outerShdw>
                </a:effectLst>
                <a:latin typeface="+mn-lt"/>
              </a:rPr>
              <a:t>: En un momento posterior, la aplicación enlaza (‘</a:t>
            </a:r>
            <a:r>
              <a:rPr lang="es-ES" sz="2800" b="0" dirty="0" err="1" smtClean="0">
                <a:effectLst>
                  <a:outerShdw blurRad="38100" dist="38100" dir="2700000" algn="tl">
                    <a:srgbClr val="000000">
                      <a:alpha val="43137"/>
                    </a:srgbClr>
                  </a:outerShdw>
                </a:effectLst>
                <a:latin typeface="+mn-lt"/>
              </a:rPr>
              <a:t>bindea</a:t>
            </a:r>
            <a:r>
              <a:rPr lang="es-ES" sz="2800" b="0" dirty="0" smtClean="0">
                <a:effectLst>
                  <a:outerShdw blurRad="38100" dist="38100" dir="2700000" algn="tl">
                    <a:srgbClr val="000000">
                      <a:alpha val="43137"/>
                    </a:srgbClr>
                  </a:outerShdw>
                </a:effectLst>
                <a:latin typeface="+mn-lt"/>
              </a:rPr>
              <a:t>’) los valores a los parámetros y la base de datos ejecuta la instrucción. </a:t>
            </a:r>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n-lt"/>
              </a:rPr>
              <a:t>Sentencias Preparadas </a:t>
            </a:r>
            <a:r>
              <a:rPr lang="es-ES" sz="2800" b="0" dirty="0" smtClean="0">
                <a:solidFill>
                  <a:schemeClr val="tx2"/>
                </a:solidFill>
                <a:effectLst>
                  <a:outerShdw blurRad="38100" dist="38100" dir="2700000" algn="tl">
                    <a:srgbClr val="000000"/>
                  </a:outerShdw>
                </a:effectLst>
                <a:latin typeface="+mn-lt"/>
              </a:rPr>
              <a:t>(5/5)</a:t>
            </a:r>
            <a:endParaRPr lang="en-US" sz="2800" b="0" dirty="0">
              <a:solidFill>
                <a:schemeClr val="tx2"/>
              </a:solidFill>
              <a:effectLst>
                <a:outerShdw blurRad="38100" dist="38100" dir="2700000" algn="tl">
                  <a:srgbClr val="000000"/>
                </a:outerShdw>
              </a:effectLst>
              <a:latin typeface="+mn-lt"/>
            </a:endParaRPr>
          </a:p>
        </p:txBody>
      </p:sp>
      <p:sp>
        <p:nvSpPr>
          <p:cNvPr id="67" name="Rectangle 3"/>
          <p:cNvSpPr txBox="1">
            <a:spLocks noChangeArrowheads="1"/>
          </p:cNvSpPr>
          <p:nvPr/>
        </p:nvSpPr>
        <p:spPr bwMode="auto">
          <a:xfrm>
            <a:off x="384175" y="1357313"/>
            <a:ext cx="8759825" cy="48013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Sentencia preparada sin parámetros</a:t>
            </a:r>
          </a:p>
        </p:txBody>
      </p:sp>
      <p:sp>
        <p:nvSpPr>
          <p:cNvPr id="6" name="Rectangle 5"/>
          <p:cNvSpPr>
            <a:spLocks noChangeArrowheads="1"/>
          </p:cNvSpPr>
          <p:nvPr/>
        </p:nvSpPr>
        <p:spPr bwMode="auto">
          <a:xfrm>
            <a:off x="533400" y="1988840"/>
            <a:ext cx="8229600" cy="1368152"/>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b="0" dirty="0" smtClean="0">
              <a:solidFill>
                <a:schemeClr val="bg2"/>
              </a:solidFill>
              <a:latin typeface="Arial Narrow" pitchFamily="34" charset="0"/>
              <a:cs typeface="Courier New" pitchFamily="49" charset="0"/>
            </a:endParaRP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-&gt;prepare(</a:t>
            </a:r>
            <a:r>
              <a:rPr lang="en-US" sz="2200" b="0" dirty="0" smtClean="0">
                <a:solidFill>
                  <a:srgbClr val="800000"/>
                </a:solidFill>
                <a:latin typeface="Arial Narrow" pitchFamily="34" charset="0"/>
                <a:cs typeface="Courier New" pitchFamily="49" charset="0"/>
              </a:rPr>
              <a:t>'SELECT * FROM </a:t>
            </a:r>
            <a:r>
              <a:rPr lang="en-US" sz="2200" b="0" dirty="0" err="1" smtClean="0">
                <a:solidFill>
                  <a:srgbClr val="800000"/>
                </a:solidFill>
                <a:latin typeface="Arial Narrow" pitchFamily="34" charset="0"/>
                <a:cs typeface="Courier New" pitchFamily="49" charset="0"/>
              </a:rPr>
              <a:t>tabla</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
            </a:r>
            <a:br>
              <a:rPr lang="en-US" sz="2200" dirty="0" smtClean="0">
                <a:solidFill>
                  <a:schemeClr val="bg2"/>
                </a:solidFill>
                <a:latin typeface="Arial Narrow" pitchFamily="34" charset="0"/>
                <a:cs typeface="Courier New" pitchFamily="49" charset="0"/>
              </a:rPr>
            </a:br>
            <a:r>
              <a:rPr lang="en-US" sz="220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-&gt;execute();</a:t>
            </a:r>
          </a:p>
          <a:p>
            <a:pPr eaLnBrk="1" hangingPunct="1"/>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
        <p:nvSpPr>
          <p:cNvPr id="7" name="Rectangle 3"/>
          <p:cNvSpPr txBox="1">
            <a:spLocks noChangeArrowheads="1"/>
          </p:cNvSpPr>
          <p:nvPr/>
        </p:nvSpPr>
        <p:spPr bwMode="auto">
          <a:xfrm>
            <a:off x="395536" y="3596941"/>
            <a:ext cx="8759825" cy="48013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Sentencia preparada con parámetros</a:t>
            </a:r>
          </a:p>
        </p:txBody>
      </p:sp>
      <p:sp>
        <p:nvSpPr>
          <p:cNvPr id="8" name="Rectangle 5"/>
          <p:cNvSpPr>
            <a:spLocks noChangeArrowheads="1"/>
          </p:cNvSpPr>
          <p:nvPr/>
        </p:nvSpPr>
        <p:spPr bwMode="auto">
          <a:xfrm>
            <a:off x="539552" y="4221088"/>
            <a:ext cx="8229600" cy="1368152"/>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b="0" dirty="0" smtClean="0">
              <a:solidFill>
                <a:schemeClr val="bg2"/>
              </a:solidFill>
              <a:latin typeface="Arial Narrow" pitchFamily="34" charset="0"/>
              <a:cs typeface="Courier New" pitchFamily="49" charset="0"/>
            </a:endParaRP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-&gt;prepare(</a:t>
            </a:r>
            <a:r>
              <a:rPr lang="en-US" sz="2200" b="0" dirty="0" smtClean="0">
                <a:solidFill>
                  <a:srgbClr val="800000"/>
                </a:solidFill>
                <a:latin typeface="Arial Narrow" pitchFamily="34" charset="0"/>
                <a:cs typeface="Courier New" pitchFamily="49" charset="0"/>
              </a:rPr>
              <a:t>'SELECT * FROM </a:t>
            </a:r>
            <a:r>
              <a:rPr lang="en-US" sz="2200" b="0" dirty="0" err="1" smtClean="0">
                <a:solidFill>
                  <a:srgbClr val="800000"/>
                </a:solidFill>
                <a:latin typeface="Arial Narrow" pitchFamily="34" charset="0"/>
                <a:cs typeface="Courier New" pitchFamily="49" charset="0"/>
              </a:rPr>
              <a:t>tabla</a:t>
            </a:r>
            <a:r>
              <a:rPr lang="en-US" sz="2200" b="0" dirty="0" smtClean="0">
                <a:solidFill>
                  <a:srgbClr val="800000"/>
                </a:solidFill>
                <a:latin typeface="Arial Narrow" pitchFamily="34" charset="0"/>
                <a:cs typeface="Courier New" pitchFamily="49" charset="0"/>
              </a:rPr>
              <a:t> WHERE ID = </a:t>
            </a:r>
            <a:r>
              <a:rPr lang="en-US" sz="2200" dirty="0" smtClean="0">
                <a:solidFill>
                  <a:srgbClr val="800000"/>
                </a:solidFill>
                <a:latin typeface="Arial Narrow" pitchFamily="34" charset="0"/>
                <a:cs typeface="Courier New" pitchFamily="49" charset="0"/>
              </a:rPr>
              <a:t>:id</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
            </a:r>
            <a:br>
              <a:rPr lang="en-US" sz="2200" dirty="0" smtClean="0">
                <a:solidFill>
                  <a:schemeClr val="bg2"/>
                </a:solidFill>
                <a:latin typeface="Arial Narrow" pitchFamily="34" charset="0"/>
                <a:cs typeface="Courier New" pitchFamily="49" charset="0"/>
              </a:rPr>
            </a:b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-&gt;execute(</a:t>
            </a:r>
            <a:r>
              <a:rPr lang="en-US" sz="2200" b="0" dirty="0" smtClean="0">
                <a:solidFill>
                  <a:srgbClr val="0000FF"/>
                </a:solidFill>
                <a:latin typeface="Arial Narrow" pitchFamily="34" charset="0"/>
                <a:cs typeface="Courier New" pitchFamily="49" charset="0"/>
              </a:rPr>
              <a:t>array</a:t>
            </a:r>
            <a:r>
              <a:rPr lang="en-US" sz="2200" b="0" dirty="0" smtClean="0">
                <a:solidFill>
                  <a:schemeClr val="bg2"/>
                </a:solidFill>
                <a:latin typeface="Arial Narrow" pitchFamily="34" charset="0"/>
                <a:cs typeface="Courier New" pitchFamily="49" charset="0"/>
              </a:rPr>
              <a:t>(</a:t>
            </a:r>
            <a:r>
              <a:rPr lang="en-US" sz="2200" b="0" dirty="0" smtClean="0">
                <a:solidFill>
                  <a:srgbClr val="800000"/>
                </a:solidFill>
                <a:latin typeface="Arial Narrow" pitchFamily="34" charset="0"/>
                <a:cs typeface="Courier New" pitchFamily="49" charset="0"/>
              </a:rPr>
              <a:t>'</a:t>
            </a:r>
            <a:r>
              <a:rPr lang="en-US" sz="2200" dirty="0" smtClean="0">
                <a:solidFill>
                  <a:srgbClr val="800000"/>
                </a:solidFill>
                <a:latin typeface="Arial Narrow" pitchFamily="34" charset="0"/>
                <a:cs typeface="Courier New" pitchFamily="49" charset="0"/>
              </a:rPr>
              <a:t>:id</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 =&gt; 3));</a:t>
            </a:r>
          </a:p>
          <a:p>
            <a:pPr eaLnBrk="1" hangingPunct="1"/>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2871555"/>
          </a:xfrm>
        </p:spPr>
        <p:txBody>
          <a:bodyPr/>
          <a:lstStyle/>
          <a:p>
            <a:pPr eaLnBrk="1" hangingPunct="1">
              <a:defRPr/>
            </a:pPr>
            <a:r>
              <a:rPr lang="es-AR" dirty="0" smtClean="0"/>
              <a:t>Introducción a PDO</a:t>
            </a:r>
          </a:p>
          <a:p>
            <a:pPr eaLnBrk="1" hangingPunct="1">
              <a:defRPr/>
            </a:pPr>
            <a:r>
              <a:rPr lang="es-ES" dirty="0" smtClean="0"/>
              <a:t>Conexiones</a:t>
            </a:r>
          </a:p>
          <a:p>
            <a:pPr eaLnBrk="1" hangingPunct="1">
              <a:defRPr/>
            </a:pPr>
            <a:r>
              <a:rPr lang="es-ES" dirty="0" err="1" smtClean="0"/>
              <a:t>Fetch</a:t>
            </a:r>
            <a:endParaRPr lang="es-ES" dirty="0" smtClean="0"/>
          </a:p>
          <a:p>
            <a:pPr eaLnBrk="1" hangingPunct="1">
              <a:defRPr/>
            </a:pPr>
            <a:r>
              <a:rPr lang="es-AR" dirty="0" smtClean="0"/>
              <a:t>Sentencias Preparadas</a:t>
            </a:r>
          </a:p>
          <a:p>
            <a:pPr eaLnBrk="1" hangingPunct="1">
              <a:defRPr/>
            </a:pPr>
            <a:r>
              <a:rPr lang="es-AR" sz="3600" dirty="0" err="1" smtClean="0">
                <a:solidFill>
                  <a:schemeClr val="accent1"/>
                </a:solidFill>
              </a:rPr>
              <a:t>PDOStatement</a:t>
            </a:r>
            <a:endParaRPr lang="es-AR" sz="3600" dirty="0" smtClean="0">
              <a:solidFill>
                <a:schemeClr val="accent1"/>
              </a:solidFill>
            </a:endParaRPr>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PDOStatement</a:t>
            </a:r>
            <a:endParaRPr lang="en-US"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3022366"/>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Representa una sentencia preparada y, después de la ejecución de la instrucción, un conjunto de resultados asociado.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Posee métodos para vincular (</a:t>
            </a:r>
            <a:r>
              <a:rPr lang="es-ES" sz="2800" b="0" dirty="0" err="1" smtClean="0">
                <a:effectLst>
                  <a:outerShdw blurRad="38100" dist="38100" dir="2700000" algn="tl">
                    <a:srgbClr val="000000">
                      <a:alpha val="43137"/>
                    </a:srgbClr>
                  </a:outerShdw>
                </a:effectLst>
                <a:latin typeface="+mn-lt"/>
              </a:rPr>
              <a:t>bindear</a:t>
            </a:r>
            <a:r>
              <a:rPr lang="es-ES" sz="2800" b="0" dirty="0" smtClean="0">
                <a:effectLst>
                  <a:outerShdw blurRad="38100" dist="38100" dir="2700000" algn="tl">
                    <a:srgbClr val="000000">
                      <a:alpha val="43137"/>
                    </a:srgbClr>
                  </a:outerShdw>
                </a:effectLst>
                <a:latin typeface="+mn-lt"/>
              </a:rPr>
              <a:t>) valores a parámetros.</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Posee métodos para obtener los valores de un conjunto de resultados.</a:t>
            </a:r>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3367076"/>
          </a:xfrm>
        </p:spPr>
        <p:txBody>
          <a:bodyPr/>
          <a:lstStyle/>
          <a:p>
            <a:pPr eaLnBrk="1" hangingPunct="1">
              <a:defRPr/>
            </a:pPr>
            <a:r>
              <a:rPr lang="es-AR" dirty="0" smtClean="0"/>
              <a:t>Introducción a PDO</a:t>
            </a:r>
          </a:p>
          <a:p>
            <a:pPr eaLnBrk="1" hangingPunct="1">
              <a:defRPr/>
            </a:pPr>
            <a:r>
              <a:rPr lang="es-ES" dirty="0" smtClean="0"/>
              <a:t>Conexiones</a:t>
            </a:r>
          </a:p>
          <a:p>
            <a:pPr eaLnBrk="1" hangingPunct="1">
              <a:defRPr/>
            </a:pPr>
            <a:r>
              <a:rPr lang="es-ES" dirty="0" err="1" smtClean="0"/>
              <a:t>Fetch</a:t>
            </a:r>
            <a:endParaRPr lang="es-ES" dirty="0" smtClean="0"/>
          </a:p>
          <a:p>
            <a:pPr eaLnBrk="1" hangingPunct="1">
              <a:defRPr/>
            </a:pPr>
            <a:r>
              <a:rPr lang="es-AR" dirty="0" smtClean="0"/>
              <a:t>Sentencias Preparadas</a:t>
            </a:r>
          </a:p>
          <a:p>
            <a:pPr eaLnBrk="1" hangingPunct="1">
              <a:defRPr/>
            </a:pPr>
            <a:r>
              <a:rPr lang="es-AR" sz="3600" dirty="0" err="1" smtClean="0"/>
              <a:t>PDOStatement</a:t>
            </a:r>
            <a:endParaRPr lang="es-AR" sz="3600" dirty="0" smtClean="0"/>
          </a:p>
          <a:p>
            <a:pPr lvl="1" eaLnBrk="1" hangingPunct="1">
              <a:defRPr/>
            </a:pPr>
            <a:r>
              <a:rPr lang="es-AR" dirty="0" smtClean="0">
                <a:solidFill>
                  <a:schemeClr val="accent1"/>
                </a:solidFill>
              </a:rPr>
              <a:t>Métodos para </a:t>
            </a:r>
            <a:r>
              <a:rPr lang="es-AR" dirty="0" smtClean="0">
                <a:solidFill>
                  <a:schemeClr val="accent1"/>
                </a:solidFill>
              </a:rPr>
              <a:t>vincular</a:t>
            </a:r>
            <a:endParaRPr lang="es-AR" dirty="0" smtClean="0">
              <a:solidFill>
                <a:schemeClr val="accent1"/>
              </a:solidFill>
            </a:endParaRPr>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bindParam</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(1/2)</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499829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Vincula una variable de PHP a un parámetro de sustitución con nombre o de signo de interrogación correspondiente de la sentencia SQL que fue usada para preparar la sentencia.</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param</a:t>
            </a:r>
            <a:r>
              <a:rPr lang="es-ES" sz="2400" b="0" dirty="0" smtClean="0">
                <a:effectLst>
                  <a:outerShdw blurRad="38100" dist="38100" dir="2700000" algn="tl">
                    <a:srgbClr val="000000">
                      <a:alpha val="43137"/>
                    </a:srgbClr>
                  </a:outerShdw>
                </a:effectLst>
                <a:latin typeface="+mn-lt"/>
              </a:rPr>
              <a:t>: Identificador del parámetro.</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$variable: Nombre de la variable de PHP a vincular al parámetro de la sentencia SQL.</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$tipo: Tipo de dato explícito para el parámetro, usando las constantes PDO::PARAM_*.</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length</a:t>
            </a:r>
            <a:r>
              <a:rPr lang="es-ES" sz="2400" b="0" dirty="0" smtClean="0">
                <a:effectLst>
                  <a:outerShdw blurRad="38100" dist="38100" dir="2700000" algn="tl">
                    <a:srgbClr val="000000">
                      <a:alpha val="43137"/>
                    </a:srgbClr>
                  </a:outerShdw>
                </a:effectLst>
                <a:latin typeface="+mn-lt"/>
              </a:rPr>
              <a:t>: Longitud del tipo de datos.	</a:t>
            </a:r>
          </a:p>
        </p:txBody>
      </p:sp>
      <p:sp>
        <p:nvSpPr>
          <p:cNvPr id="5" name="Rectangle 5"/>
          <p:cNvSpPr>
            <a:spLocks noChangeArrowheads="1"/>
          </p:cNvSpPr>
          <p:nvPr/>
        </p:nvSpPr>
        <p:spPr bwMode="auto">
          <a:xfrm>
            <a:off x="539552" y="3068960"/>
            <a:ext cx="8229600" cy="79208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s-AR" sz="2200" b="0" dirty="0" err="1" smtClean="0">
                <a:solidFill>
                  <a:srgbClr val="0000FF"/>
                </a:solidFill>
                <a:latin typeface="Arial Narrow" pitchFamily="34" charset="0"/>
              </a:rPr>
              <a:t>bool</a:t>
            </a:r>
            <a:r>
              <a:rPr lang="es-AR" sz="2200" b="0" dirty="0" smtClean="0">
                <a:solidFill>
                  <a:schemeClr val="bg2"/>
                </a:solidFill>
                <a:latin typeface="Arial Narrow" pitchFamily="34" charset="0"/>
              </a:rPr>
              <a:t> </a:t>
            </a:r>
            <a:r>
              <a:rPr lang="es-AR" sz="2200" b="0" dirty="0" err="1" smtClean="0">
                <a:solidFill>
                  <a:schemeClr val="bg2"/>
                </a:solidFill>
                <a:latin typeface="Arial Narrow" pitchFamily="34" charset="0"/>
              </a:rPr>
              <a:t>bindParam</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param</a:t>
            </a:r>
            <a:r>
              <a:rPr lang="es-AR" sz="2200" b="0" dirty="0" smtClean="0">
                <a:solidFill>
                  <a:schemeClr val="bg2"/>
                </a:solidFill>
                <a:latin typeface="Arial Narrow" pitchFamily="34" charset="0"/>
              </a:rPr>
              <a:t>, &amp;</a:t>
            </a:r>
            <a:r>
              <a:rPr lang="es-AR" sz="2200" b="0" dirty="0" smtClean="0">
                <a:solidFill>
                  <a:schemeClr val="accent2"/>
                </a:solidFill>
                <a:latin typeface="Arial Narrow" pitchFamily="34" charset="0"/>
              </a:rPr>
              <a:t>$variable</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$tipo</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length</a:t>
            </a:r>
            <a:r>
              <a:rPr lang="es-AR" sz="2200" b="0" dirty="0" smtClean="0">
                <a:solidFill>
                  <a:schemeClr val="accent2"/>
                </a:solidFill>
                <a:latin typeface="Arial Narrow" pitchFamily="34" charset="0"/>
              </a:rPr>
              <a:t> </a:t>
            </a:r>
            <a:r>
              <a:rPr lang="es-AR" sz="2200" b="0" dirty="0" smtClean="0">
                <a:solidFill>
                  <a:schemeClr val="bg2"/>
                </a:solidFill>
                <a:latin typeface="Arial Narrow" pitchFamily="34" charset="0"/>
              </a:rPr>
              <a:t>]] )</a:t>
            </a:r>
            <a:endParaRPr lang="es-ES" altLang="en-US" sz="2200" dirty="0">
              <a:solidFill>
                <a:schemeClr val="bg2"/>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bindParam</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(2/2)</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2957733"/>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Parámetros nombrados</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Parámetros posicionales</a:t>
            </a:r>
          </a:p>
        </p:txBody>
      </p:sp>
      <p:sp>
        <p:nvSpPr>
          <p:cNvPr id="5" name="Rectangle 5"/>
          <p:cNvSpPr>
            <a:spLocks noChangeArrowheads="1"/>
          </p:cNvSpPr>
          <p:nvPr/>
        </p:nvSpPr>
        <p:spPr bwMode="auto">
          <a:xfrm>
            <a:off x="539552" y="1916832"/>
            <a:ext cx="8229600" cy="1584176"/>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b="0" dirty="0" smtClean="0">
              <a:solidFill>
                <a:schemeClr val="bg2"/>
              </a:solidFill>
              <a:latin typeface="Arial Narrow" pitchFamily="34" charset="0"/>
              <a:cs typeface="Courier New" pitchFamily="49" charset="0"/>
            </a:endParaRP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-&gt;prepare(</a:t>
            </a:r>
            <a:r>
              <a:rPr lang="en-US" sz="2200" b="0" dirty="0" smtClean="0">
                <a:solidFill>
                  <a:srgbClr val="800000"/>
                </a:solidFill>
                <a:latin typeface="Arial Narrow" pitchFamily="34" charset="0"/>
                <a:cs typeface="Courier New" pitchFamily="49" charset="0"/>
              </a:rPr>
              <a:t>'SELECT * FROM </a:t>
            </a:r>
            <a:r>
              <a:rPr lang="en-US" sz="2200" b="0" dirty="0" err="1" smtClean="0">
                <a:solidFill>
                  <a:srgbClr val="800000"/>
                </a:solidFill>
                <a:latin typeface="Arial Narrow" pitchFamily="34" charset="0"/>
                <a:cs typeface="Courier New" pitchFamily="49" charset="0"/>
              </a:rPr>
              <a:t>tabla</a:t>
            </a:r>
            <a:r>
              <a:rPr lang="en-US" sz="2200" b="0" dirty="0" smtClean="0">
                <a:solidFill>
                  <a:srgbClr val="800000"/>
                </a:solidFill>
                <a:latin typeface="Arial Narrow" pitchFamily="34" charset="0"/>
                <a:cs typeface="Courier New" pitchFamily="49" charset="0"/>
              </a:rPr>
              <a:t> WHERE ID = </a:t>
            </a:r>
            <a:r>
              <a:rPr lang="en-US" sz="2200" dirty="0" smtClean="0">
                <a:solidFill>
                  <a:srgbClr val="800000"/>
                </a:solidFill>
                <a:latin typeface="Arial Narrow" pitchFamily="34" charset="0"/>
                <a:cs typeface="Courier New" pitchFamily="49" charset="0"/>
              </a:rPr>
              <a:t>:id</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a:t>
            </a:r>
            <a:r>
              <a:rPr lang="en-US" sz="2200" b="0" dirty="0" err="1" smtClean="0">
                <a:solidFill>
                  <a:schemeClr val="bg2"/>
                </a:solidFill>
                <a:latin typeface="Arial Narrow" pitchFamily="34" charset="0"/>
                <a:cs typeface="Courier New" pitchFamily="49" charset="0"/>
              </a:rPr>
              <a:t>bindParam</a:t>
            </a:r>
            <a:r>
              <a:rPr lang="en-US" sz="2200" b="0" dirty="0" smtClean="0">
                <a:solidFill>
                  <a:schemeClr val="bg2"/>
                </a:solidFill>
                <a:latin typeface="Arial Narrow" pitchFamily="34" charset="0"/>
                <a:cs typeface="Courier New" pitchFamily="49" charset="0"/>
              </a:rPr>
              <a:t>(</a:t>
            </a:r>
            <a:r>
              <a:rPr lang="en-US" sz="2200" dirty="0" smtClean="0">
                <a:solidFill>
                  <a:srgbClr val="800000"/>
                </a:solidFill>
                <a:latin typeface="Arial Narrow" pitchFamily="34" charset="0"/>
                <a:cs typeface="Courier New" pitchFamily="49" charset="0"/>
              </a:rPr>
              <a:t>':id'</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var</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s-AR" sz="2200" b="0" dirty="0" smtClean="0">
                <a:solidFill>
                  <a:schemeClr val="bg2"/>
                </a:solidFill>
                <a:latin typeface="Arial Narrow" pitchFamily="34" charset="0"/>
              </a:rPr>
              <a:t>PDO::PARAM_INT</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
            </a:r>
            <a:br>
              <a:rPr lang="en-US" sz="2200" dirty="0" smtClean="0">
                <a:solidFill>
                  <a:schemeClr val="bg2"/>
                </a:solidFill>
                <a:latin typeface="Arial Narrow" pitchFamily="34" charset="0"/>
                <a:cs typeface="Courier New" pitchFamily="49" charset="0"/>
              </a:rPr>
            </a:b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-&gt;execute();</a:t>
            </a:r>
          </a:p>
          <a:p>
            <a:pPr eaLnBrk="1" hangingPunct="1"/>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
        <p:nvSpPr>
          <p:cNvPr id="6" name="Rectangle 5"/>
          <p:cNvSpPr>
            <a:spLocks noChangeArrowheads="1"/>
          </p:cNvSpPr>
          <p:nvPr/>
        </p:nvSpPr>
        <p:spPr bwMode="auto">
          <a:xfrm>
            <a:off x="539552" y="4437112"/>
            <a:ext cx="8229600" cy="1584176"/>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b="0" dirty="0" smtClean="0">
              <a:solidFill>
                <a:schemeClr val="bg2"/>
              </a:solidFill>
              <a:latin typeface="Arial Narrow" pitchFamily="34" charset="0"/>
              <a:cs typeface="Courier New" pitchFamily="49" charset="0"/>
            </a:endParaRP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-&gt;prepare(</a:t>
            </a:r>
            <a:r>
              <a:rPr lang="en-US" sz="2200" b="0" dirty="0" smtClean="0">
                <a:solidFill>
                  <a:srgbClr val="800000"/>
                </a:solidFill>
                <a:latin typeface="Arial Narrow" pitchFamily="34" charset="0"/>
                <a:cs typeface="Courier New" pitchFamily="49" charset="0"/>
              </a:rPr>
              <a:t>'SELECT * FROM </a:t>
            </a:r>
            <a:r>
              <a:rPr lang="en-US" sz="2200" b="0" dirty="0" err="1" smtClean="0">
                <a:solidFill>
                  <a:srgbClr val="800000"/>
                </a:solidFill>
                <a:latin typeface="Arial Narrow" pitchFamily="34" charset="0"/>
                <a:cs typeface="Courier New" pitchFamily="49" charset="0"/>
              </a:rPr>
              <a:t>tabla</a:t>
            </a:r>
            <a:r>
              <a:rPr lang="en-US" sz="2200" b="0" dirty="0" smtClean="0">
                <a:solidFill>
                  <a:srgbClr val="800000"/>
                </a:solidFill>
                <a:latin typeface="Arial Narrow" pitchFamily="34" charset="0"/>
                <a:cs typeface="Courier New" pitchFamily="49" charset="0"/>
              </a:rPr>
              <a:t> WHERE ID = </a:t>
            </a:r>
            <a:r>
              <a:rPr lang="en-US" sz="2200" dirty="0" smtClean="0">
                <a:solidFill>
                  <a:srgbClr val="800000"/>
                </a:solidFill>
                <a:latin typeface="Arial Narrow" pitchFamily="34" charset="0"/>
                <a:cs typeface="Courier New" pitchFamily="49" charset="0"/>
              </a:rPr>
              <a:t>?</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a:t>
            </a:r>
            <a:r>
              <a:rPr lang="en-US" sz="2200" b="0" dirty="0" err="1" smtClean="0">
                <a:solidFill>
                  <a:schemeClr val="bg2"/>
                </a:solidFill>
                <a:latin typeface="Arial Narrow" pitchFamily="34" charset="0"/>
                <a:cs typeface="Courier New" pitchFamily="49" charset="0"/>
              </a:rPr>
              <a:t>bindParam</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1</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var</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s-AR" sz="2200" b="0" dirty="0" smtClean="0">
                <a:solidFill>
                  <a:schemeClr val="bg2"/>
                </a:solidFill>
                <a:latin typeface="Arial Narrow" pitchFamily="34" charset="0"/>
              </a:rPr>
              <a:t>PDO::PARAM_INT</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
            </a:r>
            <a:br>
              <a:rPr lang="en-US" sz="2200" dirty="0" smtClean="0">
                <a:solidFill>
                  <a:schemeClr val="bg2"/>
                </a:solidFill>
                <a:latin typeface="Arial Narrow" pitchFamily="34" charset="0"/>
                <a:cs typeface="Courier New" pitchFamily="49" charset="0"/>
              </a:rPr>
            </a:b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-&gt;execute();</a:t>
            </a:r>
          </a:p>
          <a:p>
            <a:pPr eaLnBrk="1" hangingPunct="1"/>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bindValue</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(1/2)</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424116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Vincula un valor al parámetro de sustitución con nombre o de signo de interrogación correspondiente de la sentencia SQL que fue usada para preparar la sentencia.</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param</a:t>
            </a:r>
            <a:r>
              <a:rPr lang="es-ES" sz="2400" b="0" dirty="0" smtClean="0">
                <a:effectLst>
                  <a:outerShdw blurRad="38100" dist="38100" dir="2700000" algn="tl">
                    <a:srgbClr val="000000">
                      <a:alpha val="43137"/>
                    </a:srgbClr>
                  </a:outerShdw>
                </a:effectLst>
                <a:latin typeface="+mn-lt"/>
              </a:rPr>
              <a:t>: Identificador del parámetro.</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$valor: Valor a vincular al parámetro de la sentencia SQL.</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$tipo: Tipo de dato explícito para el parámetro, usando las constantes PDO::PARAM_*.</a:t>
            </a:r>
          </a:p>
        </p:txBody>
      </p:sp>
      <p:sp>
        <p:nvSpPr>
          <p:cNvPr id="5" name="Rectangle 5"/>
          <p:cNvSpPr>
            <a:spLocks noChangeArrowheads="1"/>
          </p:cNvSpPr>
          <p:nvPr/>
        </p:nvSpPr>
        <p:spPr bwMode="auto">
          <a:xfrm>
            <a:off x="539552" y="3068960"/>
            <a:ext cx="8229600" cy="79208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s-AR" sz="2200" b="0" dirty="0" err="1" smtClean="0">
                <a:solidFill>
                  <a:srgbClr val="0000FF"/>
                </a:solidFill>
                <a:latin typeface="Arial Narrow" pitchFamily="34" charset="0"/>
              </a:rPr>
              <a:t>bool</a:t>
            </a:r>
            <a:r>
              <a:rPr lang="es-AR" sz="2200" b="0" dirty="0" smtClean="0">
                <a:solidFill>
                  <a:schemeClr val="bg2"/>
                </a:solidFill>
                <a:latin typeface="Arial Narrow" pitchFamily="34" charset="0"/>
              </a:rPr>
              <a:t> </a:t>
            </a:r>
            <a:r>
              <a:rPr lang="es-AR" sz="2200" b="0" dirty="0" err="1" smtClean="0">
                <a:solidFill>
                  <a:schemeClr val="bg2"/>
                </a:solidFill>
                <a:latin typeface="Arial Narrow" pitchFamily="34" charset="0"/>
              </a:rPr>
              <a:t>bindValue</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param</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$valor</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$tipo</a:t>
            </a:r>
            <a:r>
              <a:rPr lang="es-AR" sz="2200" b="0" dirty="0" smtClean="0">
                <a:solidFill>
                  <a:schemeClr val="bg2"/>
                </a:solidFill>
                <a:latin typeface="Arial Narrow" pitchFamily="34" charset="0"/>
              </a:rPr>
              <a:t>] )</a:t>
            </a:r>
            <a:endParaRPr lang="es-ES" altLang="en-US" sz="2200" dirty="0">
              <a:solidFill>
                <a:schemeClr val="bg2"/>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bindValue</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(2/2)</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2957733"/>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Parámetros nombrados</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Parámetros posicionales</a:t>
            </a:r>
          </a:p>
        </p:txBody>
      </p:sp>
      <p:sp>
        <p:nvSpPr>
          <p:cNvPr id="5" name="Rectangle 5"/>
          <p:cNvSpPr>
            <a:spLocks noChangeArrowheads="1"/>
          </p:cNvSpPr>
          <p:nvPr/>
        </p:nvSpPr>
        <p:spPr bwMode="auto">
          <a:xfrm>
            <a:off x="539552" y="1916832"/>
            <a:ext cx="8229600" cy="1584176"/>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b="0" dirty="0" smtClean="0">
              <a:solidFill>
                <a:schemeClr val="bg2"/>
              </a:solidFill>
              <a:latin typeface="Arial Narrow" pitchFamily="34" charset="0"/>
              <a:cs typeface="Courier New" pitchFamily="49" charset="0"/>
            </a:endParaRP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-&gt;prepare(</a:t>
            </a:r>
            <a:r>
              <a:rPr lang="en-US" sz="2200" b="0" dirty="0" smtClean="0">
                <a:solidFill>
                  <a:srgbClr val="800000"/>
                </a:solidFill>
                <a:latin typeface="Arial Narrow" pitchFamily="34" charset="0"/>
                <a:cs typeface="Courier New" pitchFamily="49" charset="0"/>
              </a:rPr>
              <a:t>'SELECT * FROM </a:t>
            </a:r>
            <a:r>
              <a:rPr lang="en-US" sz="2200" b="0" dirty="0" err="1" smtClean="0">
                <a:solidFill>
                  <a:srgbClr val="800000"/>
                </a:solidFill>
                <a:latin typeface="Arial Narrow" pitchFamily="34" charset="0"/>
                <a:cs typeface="Courier New" pitchFamily="49" charset="0"/>
              </a:rPr>
              <a:t>tabla</a:t>
            </a:r>
            <a:r>
              <a:rPr lang="en-US" sz="2200" b="0" dirty="0" smtClean="0">
                <a:solidFill>
                  <a:srgbClr val="800000"/>
                </a:solidFill>
                <a:latin typeface="Arial Narrow" pitchFamily="34" charset="0"/>
                <a:cs typeface="Courier New" pitchFamily="49" charset="0"/>
              </a:rPr>
              <a:t> WHERE ID = </a:t>
            </a:r>
            <a:r>
              <a:rPr lang="en-US" sz="2200" dirty="0" smtClean="0">
                <a:solidFill>
                  <a:srgbClr val="800000"/>
                </a:solidFill>
                <a:latin typeface="Arial Narrow" pitchFamily="34" charset="0"/>
                <a:cs typeface="Courier New" pitchFamily="49" charset="0"/>
              </a:rPr>
              <a:t>:id</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a:t>
            </a:r>
            <a:r>
              <a:rPr lang="en-US" sz="2200" b="0" dirty="0" err="1" smtClean="0">
                <a:solidFill>
                  <a:schemeClr val="bg2"/>
                </a:solidFill>
                <a:latin typeface="Arial Narrow" pitchFamily="34" charset="0"/>
                <a:cs typeface="Courier New" pitchFamily="49" charset="0"/>
              </a:rPr>
              <a:t>bindValue</a:t>
            </a:r>
            <a:r>
              <a:rPr lang="en-US" sz="2200" b="0" dirty="0" smtClean="0">
                <a:solidFill>
                  <a:schemeClr val="bg2"/>
                </a:solidFill>
                <a:latin typeface="Arial Narrow" pitchFamily="34" charset="0"/>
                <a:cs typeface="Courier New" pitchFamily="49" charset="0"/>
              </a:rPr>
              <a:t>(</a:t>
            </a:r>
            <a:r>
              <a:rPr lang="en-US" sz="2200" dirty="0" smtClean="0">
                <a:solidFill>
                  <a:srgbClr val="800000"/>
                </a:solidFill>
                <a:latin typeface="Arial Narrow" pitchFamily="34" charset="0"/>
                <a:cs typeface="Courier New" pitchFamily="49" charset="0"/>
              </a:rPr>
              <a:t>':id'</a:t>
            </a:r>
            <a:r>
              <a:rPr lang="en-US" sz="2200" b="0" dirty="0" smtClean="0">
                <a:solidFill>
                  <a:schemeClr val="bg2"/>
                </a:solidFill>
                <a:latin typeface="Arial Narrow" pitchFamily="34" charset="0"/>
                <a:cs typeface="Courier New" pitchFamily="49" charset="0"/>
              </a:rPr>
              <a:t>,  3, </a:t>
            </a:r>
            <a:r>
              <a:rPr lang="es-AR" sz="2200" b="0" dirty="0" smtClean="0">
                <a:solidFill>
                  <a:schemeClr val="bg2"/>
                </a:solidFill>
                <a:latin typeface="Arial Narrow" pitchFamily="34" charset="0"/>
              </a:rPr>
              <a:t>PDO::PARAM_INT</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
            </a:r>
            <a:br>
              <a:rPr lang="en-US" sz="2200" dirty="0" smtClean="0">
                <a:solidFill>
                  <a:schemeClr val="bg2"/>
                </a:solidFill>
                <a:latin typeface="Arial Narrow" pitchFamily="34" charset="0"/>
                <a:cs typeface="Courier New" pitchFamily="49" charset="0"/>
              </a:rPr>
            </a:b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-&gt;execute();</a:t>
            </a:r>
          </a:p>
          <a:p>
            <a:pPr eaLnBrk="1" hangingPunct="1"/>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
        <p:nvSpPr>
          <p:cNvPr id="6" name="Rectangle 5"/>
          <p:cNvSpPr>
            <a:spLocks noChangeArrowheads="1"/>
          </p:cNvSpPr>
          <p:nvPr/>
        </p:nvSpPr>
        <p:spPr bwMode="auto">
          <a:xfrm>
            <a:off x="539552" y="4437112"/>
            <a:ext cx="8229600" cy="1584176"/>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b="0" dirty="0" smtClean="0">
              <a:solidFill>
                <a:schemeClr val="bg2"/>
              </a:solidFill>
              <a:latin typeface="Arial Narrow" pitchFamily="34" charset="0"/>
              <a:cs typeface="Courier New" pitchFamily="49" charset="0"/>
            </a:endParaRP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-&gt;prepare(</a:t>
            </a:r>
            <a:r>
              <a:rPr lang="en-US" sz="2200" b="0" dirty="0" smtClean="0">
                <a:solidFill>
                  <a:srgbClr val="800000"/>
                </a:solidFill>
                <a:latin typeface="Arial Narrow" pitchFamily="34" charset="0"/>
                <a:cs typeface="Courier New" pitchFamily="49" charset="0"/>
              </a:rPr>
              <a:t>'SELECT * FROM </a:t>
            </a:r>
            <a:r>
              <a:rPr lang="en-US" sz="2200" b="0" dirty="0" err="1" smtClean="0">
                <a:solidFill>
                  <a:srgbClr val="800000"/>
                </a:solidFill>
                <a:latin typeface="Arial Narrow" pitchFamily="34" charset="0"/>
                <a:cs typeface="Courier New" pitchFamily="49" charset="0"/>
              </a:rPr>
              <a:t>tabla</a:t>
            </a:r>
            <a:r>
              <a:rPr lang="en-US" sz="2200" b="0" dirty="0" smtClean="0">
                <a:solidFill>
                  <a:srgbClr val="800000"/>
                </a:solidFill>
                <a:latin typeface="Arial Narrow" pitchFamily="34" charset="0"/>
                <a:cs typeface="Courier New" pitchFamily="49" charset="0"/>
              </a:rPr>
              <a:t> WHERE ID = </a:t>
            </a:r>
            <a:r>
              <a:rPr lang="en-US" sz="2200" dirty="0" smtClean="0">
                <a:solidFill>
                  <a:srgbClr val="800000"/>
                </a:solidFill>
                <a:latin typeface="Arial Narrow" pitchFamily="34" charset="0"/>
                <a:cs typeface="Courier New" pitchFamily="49" charset="0"/>
              </a:rPr>
              <a:t>?</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a:t>
            </a:r>
            <a:r>
              <a:rPr lang="en-US" sz="2200" b="0" dirty="0" err="1" smtClean="0">
                <a:solidFill>
                  <a:schemeClr val="bg2"/>
                </a:solidFill>
                <a:latin typeface="Arial Narrow" pitchFamily="34" charset="0"/>
                <a:cs typeface="Courier New" pitchFamily="49" charset="0"/>
              </a:rPr>
              <a:t>bindValue</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1</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$variable</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s-AR" sz="2200" b="0" dirty="0" smtClean="0">
                <a:solidFill>
                  <a:schemeClr val="bg2"/>
                </a:solidFill>
                <a:latin typeface="Arial Narrow" pitchFamily="34" charset="0"/>
              </a:rPr>
              <a:t>PDO::PARAM_INT</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
            </a:r>
            <a:br>
              <a:rPr lang="en-US" sz="2200" dirty="0" smtClean="0">
                <a:solidFill>
                  <a:schemeClr val="bg2"/>
                </a:solidFill>
                <a:latin typeface="Arial Narrow" pitchFamily="34" charset="0"/>
                <a:cs typeface="Courier New" pitchFamily="49" charset="0"/>
              </a:rPr>
            </a:b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-&gt;execute();</a:t>
            </a:r>
          </a:p>
          <a:p>
            <a:pPr eaLnBrk="1" hangingPunct="1"/>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2856167"/>
          </a:xfrm>
        </p:spPr>
        <p:txBody>
          <a:bodyPr/>
          <a:lstStyle/>
          <a:p>
            <a:pPr eaLnBrk="1" hangingPunct="1">
              <a:defRPr/>
            </a:pPr>
            <a:r>
              <a:rPr lang="es-AR" sz="3600" dirty="0" smtClean="0">
                <a:solidFill>
                  <a:schemeClr val="accent1"/>
                </a:solidFill>
              </a:rPr>
              <a:t>Introducción a PDO</a:t>
            </a:r>
          </a:p>
          <a:p>
            <a:pPr eaLnBrk="1" hangingPunct="1">
              <a:defRPr/>
            </a:pPr>
            <a:r>
              <a:rPr lang="es-ES" dirty="0" smtClean="0"/>
              <a:t>Conexiones</a:t>
            </a:r>
          </a:p>
          <a:p>
            <a:pPr eaLnBrk="1" hangingPunct="1">
              <a:defRPr/>
            </a:pPr>
            <a:r>
              <a:rPr lang="es-ES" dirty="0" err="1" smtClean="0"/>
              <a:t>Fetch</a:t>
            </a:r>
            <a:endParaRPr lang="es-ES" dirty="0" smtClean="0"/>
          </a:p>
          <a:p>
            <a:pPr eaLnBrk="1" hangingPunct="1">
              <a:defRPr/>
            </a:pPr>
            <a:r>
              <a:rPr lang="es-AR" dirty="0" smtClean="0"/>
              <a:t>Sentencias Preparadas</a:t>
            </a:r>
          </a:p>
          <a:p>
            <a:pPr eaLnBrk="1" hangingPunct="1">
              <a:defRPr/>
            </a:pPr>
            <a:r>
              <a:rPr lang="es-AR" dirty="0" err="1" smtClean="0"/>
              <a:t>PDOStatement</a:t>
            </a:r>
            <a:endParaRPr lang="es-AR" dirty="0" smtClean="0"/>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bindColumn</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(1/2)</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5330690"/>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Vincula una columna a una variable de PHP. </a:t>
            </a:r>
            <a:r>
              <a:rPr lang="es-AR" sz="2800" b="0" dirty="0" smtClean="0">
                <a:effectLst>
                  <a:outerShdw blurRad="38100" dist="38100" dir="2700000" algn="tl">
                    <a:srgbClr val="000000">
                      <a:alpha val="43137"/>
                    </a:srgbClr>
                  </a:outerShdw>
                </a:effectLst>
                <a:latin typeface="+mn-lt"/>
              </a:rPr>
              <a:t>Cada llamada a </a:t>
            </a:r>
            <a:r>
              <a:rPr lang="es-AR" sz="2800" i="1" dirty="0" err="1" smtClean="0">
                <a:effectLst>
                  <a:outerShdw blurRad="38100" dist="38100" dir="2700000" algn="tl">
                    <a:srgbClr val="000000">
                      <a:alpha val="43137"/>
                    </a:srgbClr>
                  </a:outerShdw>
                </a:effectLst>
                <a:latin typeface="+mn-lt"/>
              </a:rPr>
              <a:t>PDOStatement</a:t>
            </a:r>
            <a:r>
              <a:rPr lang="es-AR" sz="2800" i="1" dirty="0" smtClean="0">
                <a:effectLst>
                  <a:outerShdw blurRad="38100" dist="38100" dir="2700000" algn="tl">
                    <a:srgbClr val="000000">
                      <a:alpha val="43137"/>
                    </a:srgbClr>
                  </a:outerShdw>
                </a:effectLst>
                <a:latin typeface="+mn-lt"/>
              </a:rPr>
              <a:t>::</a:t>
            </a:r>
            <a:r>
              <a:rPr lang="es-AR" sz="2800" i="1" dirty="0" err="1" smtClean="0">
                <a:effectLst>
                  <a:outerShdw blurRad="38100" dist="38100" dir="2700000" algn="tl">
                    <a:srgbClr val="000000">
                      <a:alpha val="43137"/>
                    </a:srgbClr>
                  </a:outerShdw>
                </a:effectLst>
                <a:latin typeface="+mn-lt"/>
              </a:rPr>
              <a:t>fetch</a:t>
            </a:r>
            <a:r>
              <a:rPr lang="es-AR" sz="2800" i="1" dirty="0" smtClean="0">
                <a:effectLst>
                  <a:outerShdw blurRad="38100" dist="38100" dir="2700000" algn="tl">
                    <a:srgbClr val="000000">
                      <a:alpha val="43137"/>
                    </a:srgbClr>
                  </a:outerShdw>
                </a:effectLst>
                <a:latin typeface="+mn-lt"/>
              </a:rPr>
              <a:t>()</a:t>
            </a:r>
            <a:r>
              <a:rPr lang="es-AR" sz="2800" b="0" dirty="0" smtClean="0">
                <a:effectLst>
                  <a:outerShdw blurRad="38100" dist="38100" dir="2700000" algn="tl">
                    <a:srgbClr val="000000">
                      <a:alpha val="43137"/>
                    </a:srgbClr>
                  </a:outerShdw>
                </a:effectLst>
                <a:latin typeface="+mn-lt"/>
              </a:rPr>
              <a:t>  o a </a:t>
            </a:r>
            <a:r>
              <a:rPr lang="es-AR" sz="2800" i="1" dirty="0" err="1" smtClean="0">
                <a:effectLst>
                  <a:outerShdw blurRad="38100" dist="38100" dir="2700000" algn="tl">
                    <a:srgbClr val="000000">
                      <a:alpha val="43137"/>
                    </a:srgbClr>
                  </a:outerShdw>
                </a:effectLst>
                <a:latin typeface="+mn-lt"/>
              </a:rPr>
              <a:t>PDOStatement</a:t>
            </a:r>
            <a:r>
              <a:rPr lang="es-AR" sz="2800" i="1" dirty="0" smtClean="0">
                <a:effectLst>
                  <a:outerShdw blurRad="38100" dist="38100" dir="2700000" algn="tl">
                    <a:srgbClr val="000000">
                      <a:alpha val="43137"/>
                    </a:srgbClr>
                  </a:outerShdw>
                </a:effectLst>
                <a:latin typeface="+mn-lt"/>
              </a:rPr>
              <a:t>::</a:t>
            </a:r>
            <a:r>
              <a:rPr lang="es-AR" sz="2800" i="1" dirty="0" err="1" smtClean="0">
                <a:effectLst>
                  <a:outerShdw blurRad="38100" dist="38100" dir="2700000" algn="tl">
                    <a:srgbClr val="000000">
                      <a:alpha val="43137"/>
                    </a:srgbClr>
                  </a:outerShdw>
                </a:effectLst>
                <a:latin typeface="+mn-lt"/>
              </a:rPr>
              <a:t>fetchAll</a:t>
            </a:r>
            <a:r>
              <a:rPr lang="es-AR" sz="2800" i="1" dirty="0" smtClean="0">
                <a:effectLst>
                  <a:outerShdw blurRad="38100" dist="38100" dir="2700000" algn="tl">
                    <a:srgbClr val="000000">
                      <a:alpha val="43137"/>
                    </a:srgbClr>
                  </a:outerShdw>
                </a:effectLst>
                <a:latin typeface="+mn-lt"/>
              </a:rPr>
              <a:t>()</a:t>
            </a:r>
            <a:r>
              <a:rPr lang="es-AR" sz="2800" b="0" dirty="0" smtClean="0">
                <a:effectLst>
                  <a:outerShdw blurRad="38100" dist="38100" dir="2700000" algn="tl">
                    <a:srgbClr val="000000">
                      <a:alpha val="43137"/>
                    </a:srgbClr>
                  </a:outerShdw>
                </a:effectLst>
                <a:latin typeface="+mn-lt"/>
              </a:rPr>
              <a:t> actualizará todas las variables que estén vinculadas a columnas.</a:t>
            </a: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column</a:t>
            </a:r>
            <a:r>
              <a:rPr lang="es-ES" sz="2400" b="0" dirty="0" smtClean="0">
                <a:effectLst>
                  <a:outerShdw blurRad="38100" dist="38100" dir="2700000" algn="tl">
                    <a:srgbClr val="000000">
                      <a:alpha val="43137"/>
                    </a:srgbClr>
                  </a:outerShdw>
                </a:effectLst>
                <a:latin typeface="+mn-lt"/>
              </a:rPr>
              <a:t>: Número (base 1) o nombre de la columna del conjunto de resultados.</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$variable: Nombre de la variable de PHP a la que vincular la columna.</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$tipo: Tipo de dato explícito para el parámetro, usando las constantes PDO::PARAM_*.</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maxLen</a:t>
            </a:r>
            <a:r>
              <a:rPr lang="es-ES" sz="2400" b="0" dirty="0" smtClean="0">
                <a:effectLst>
                  <a:outerShdw blurRad="38100" dist="38100" dir="2700000" algn="tl">
                    <a:srgbClr val="000000">
                      <a:alpha val="43137"/>
                    </a:srgbClr>
                  </a:outerShdw>
                </a:effectLst>
                <a:latin typeface="+mn-lt"/>
              </a:rPr>
              <a:t>: Longitud máxima sugerida para la pre asignación. </a:t>
            </a:r>
          </a:p>
        </p:txBody>
      </p:sp>
      <p:sp>
        <p:nvSpPr>
          <p:cNvPr id="5" name="Rectangle 5"/>
          <p:cNvSpPr>
            <a:spLocks noChangeArrowheads="1"/>
          </p:cNvSpPr>
          <p:nvPr/>
        </p:nvSpPr>
        <p:spPr bwMode="auto">
          <a:xfrm>
            <a:off x="539552" y="3068960"/>
            <a:ext cx="8229600" cy="79208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s-AR" sz="2200" b="0" dirty="0" err="1" smtClean="0">
                <a:solidFill>
                  <a:srgbClr val="0000FF"/>
                </a:solidFill>
                <a:latin typeface="Arial Narrow" pitchFamily="34" charset="0"/>
              </a:rPr>
              <a:t>bool</a:t>
            </a:r>
            <a:r>
              <a:rPr lang="es-AR" sz="2200" b="0" dirty="0" smtClean="0">
                <a:solidFill>
                  <a:schemeClr val="bg2"/>
                </a:solidFill>
                <a:latin typeface="Arial Narrow" pitchFamily="34" charset="0"/>
              </a:rPr>
              <a:t> </a:t>
            </a:r>
            <a:r>
              <a:rPr lang="es-AR" sz="2200" b="0" dirty="0" err="1" smtClean="0">
                <a:solidFill>
                  <a:schemeClr val="bg2"/>
                </a:solidFill>
                <a:latin typeface="Arial Narrow" pitchFamily="34" charset="0"/>
              </a:rPr>
              <a:t>bindColumn</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column</a:t>
            </a:r>
            <a:r>
              <a:rPr lang="es-AR" sz="2200" b="0" dirty="0" smtClean="0">
                <a:solidFill>
                  <a:schemeClr val="bg2"/>
                </a:solidFill>
                <a:latin typeface="Arial Narrow" pitchFamily="34" charset="0"/>
              </a:rPr>
              <a:t>, &amp;</a:t>
            </a:r>
            <a:r>
              <a:rPr lang="es-AR" sz="2200" b="0" dirty="0" smtClean="0">
                <a:solidFill>
                  <a:schemeClr val="accent2"/>
                </a:solidFill>
                <a:latin typeface="Arial Narrow" pitchFamily="34" charset="0"/>
              </a:rPr>
              <a:t>$variable</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$tipo</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maxLen</a:t>
            </a:r>
            <a:r>
              <a:rPr lang="es-AR" sz="2200" b="0" dirty="0" smtClean="0">
                <a:solidFill>
                  <a:schemeClr val="accent2"/>
                </a:solidFill>
                <a:latin typeface="Arial Narrow" pitchFamily="34" charset="0"/>
              </a:rPr>
              <a:t> </a:t>
            </a:r>
            <a:r>
              <a:rPr lang="es-AR" sz="2200" b="0" dirty="0" smtClean="0">
                <a:solidFill>
                  <a:schemeClr val="bg2"/>
                </a:solidFill>
                <a:latin typeface="Arial Narrow" pitchFamily="34" charset="0"/>
              </a:rPr>
              <a:t>]] )</a:t>
            </a:r>
            <a:endParaRPr lang="es-ES" altLang="en-US" sz="2200" dirty="0">
              <a:solidFill>
                <a:schemeClr val="bg2"/>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bindColumn</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(2/2)</a:t>
            </a:r>
            <a:endParaRPr lang="en-US" sz="2800" b="0" dirty="0">
              <a:solidFill>
                <a:schemeClr val="tx2"/>
              </a:solidFill>
              <a:effectLst>
                <a:outerShdw blurRad="38100" dist="38100" dir="2700000" algn="tl">
                  <a:srgbClr val="000000"/>
                </a:outerShdw>
              </a:effectLst>
              <a:latin typeface="+mj-lt"/>
            </a:endParaRPr>
          </a:p>
        </p:txBody>
      </p:sp>
      <p:sp>
        <p:nvSpPr>
          <p:cNvPr id="5" name="Rectangle 5"/>
          <p:cNvSpPr>
            <a:spLocks noChangeArrowheads="1"/>
          </p:cNvSpPr>
          <p:nvPr/>
        </p:nvSpPr>
        <p:spPr bwMode="auto">
          <a:xfrm>
            <a:off x="539552" y="1196752"/>
            <a:ext cx="8229600" cy="547260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b="0" dirty="0" smtClean="0">
              <a:solidFill>
                <a:schemeClr val="bg2"/>
              </a:solidFill>
              <a:latin typeface="Arial Narrow" pitchFamily="34" charset="0"/>
              <a:cs typeface="Courier New" pitchFamily="49" charset="0"/>
            </a:endParaRP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-&gt;prepare(</a:t>
            </a:r>
            <a:r>
              <a:rPr lang="en-US" sz="2200" b="0" dirty="0" smtClean="0">
                <a:solidFill>
                  <a:srgbClr val="800000"/>
                </a:solidFill>
                <a:latin typeface="Arial Narrow" pitchFamily="34" charset="0"/>
                <a:cs typeface="Courier New" pitchFamily="49" charset="0"/>
              </a:rPr>
              <a:t>'SELECT col1, col2, col3 FROM </a:t>
            </a:r>
            <a:r>
              <a:rPr lang="en-US" sz="2200" b="0" dirty="0" err="1" smtClean="0">
                <a:solidFill>
                  <a:srgbClr val="800000"/>
                </a:solidFill>
                <a:latin typeface="Arial Narrow" pitchFamily="34" charset="0"/>
                <a:cs typeface="Courier New" pitchFamily="49" charset="0"/>
              </a:rPr>
              <a:t>tabla</a:t>
            </a:r>
            <a:r>
              <a:rPr lang="en-US" sz="2200" b="0" dirty="0" smtClean="0">
                <a:solidFill>
                  <a:srgbClr val="800000"/>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chemeClr val="bg2"/>
                </a:solidFill>
                <a:latin typeface="Arial Narrow" pitchFamily="34" charset="0"/>
                <a:cs typeface="Courier New" pitchFamily="49" charset="0"/>
              </a:rPr>
              <a:t>	</a:t>
            </a:r>
            <a:r>
              <a:rPr lang="es-AR" sz="2200" b="0" dirty="0" smtClean="0">
                <a:solidFill>
                  <a:schemeClr val="accent2"/>
                </a:solidFill>
                <a:latin typeface="Arial Narrow" pitchFamily="34" charset="0"/>
              </a:rPr>
              <a:t>$sentencia</a:t>
            </a:r>
            <a:r>
              <a:rPr lang="es-AR" sz="2200" b="0" dirty="0" smtClean="0">
                <a:solidFill>
                  <a:schemeClr val="bg2"/>
                </a:solidFill>
                <a:latin typeface="Arial Narrow" pitchFamily="34" charset="0"/>
              </a:rPr>
              <a:t>-&gt;</a:t>
            </a:r>
            <a:r>
              <a:rPr lang="es-AR" sz="2200" b="0" dirty="0" err="1" smtClean="0">
                <a:solidFill>
                  <a:schemeClr val="bg2"/>
                </a:solidFill>
                <a:latin typeface="Arial Narrow" pitchFamily="34" charset="0"/>
              </a:rPr>
              <a:t>execute</a:t>
            </a:r>
            <a:r>
              <a:rPr lang="es-AR" sz="2200" b="0" dirty="0" smtClean="0">
                <a:solidFill>
                  <a:schemeClr val="bg2"/>
                </a:solidFill>
                <a:latin typeface="Arial Narrow" pitchFamily="34" charset="0"/>
              </a:rPr>
              <a:t>();</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s-AR" sz="2200" b="0" dirty="0" smtClean="0">
                <a:solidFill>
                  <a:srgbClr val="00B050"/>
                </a:solidFill>
                <a:latin typeface="Arial Narrow" pitchFamily="34" charset="0"/>
              </a:rPr>
              <a:t>/* Vincular por número de columna */</a:t>
            </a:r>
            <a:r>
              <a:rPr lang="es-AR" sz="2200" b="0" dirty="0" smtClean="0">
                <a:solidFill>
                  <a:schemeClr val="bg2"/>
                </a:solidFill>
                <a:latin typeface="Arial Narrow" pitchFamily="34" charset="0"/>
              </a:rPr>
              <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$sentencia</a:t>
            </a:r>
            <a:r>
              <a:rPr lang="es-AR" sz="2200" b="0" dirty="0" smtClean="0">
                <a:solidFill>
                  <a:schemeClr val="bg2"/>
                </a:solidFill>
                <a:latin typeface="Arial Narrow" pitchFamily="34" charset="0"/>
              </a:rPr>
              <a:t>-&gt;</a:t>
            </a:r>
            <a:r>
              <a:rPr lang="es-AR" sz="2200" b="0" dirty="0" err="1" smtClean="0">
                <a:solidFill>
                  <a:schemeClr val="bg2"/>
                </a:solidFill>
                <a:latin typeface="Arial Narrow" pitchFamily="34" charset="0"/>
              </a:rPr>
              <a:t>bindColumn</a:t>
            </a:r>
            <a:r>
              <a:rPr lang="es-AR" sz="2200" b="0" dirty="0" smtClean="0">
                <a:solidFill>
                  <a:schemeClr val="bg2"/>
                </a:solidFill>
                <a:latin typeface="Arial Narrow" pitchFamily="34" charset="0"/>
              </a:rPr>
              <a:t>(1, </a:t>
            </a:r>
            <a:r>
              <a:rPr lang="es-AR" sz="2200" b="0" dirty="0" smtClean="0">
                <a:solidFill>
                  <a:schemeClr val="accent2"/>
                </a:solidFill>
                <a:latin typeface="Arial Narrow" pitchFamily="34" charset="0"/>
              </a:rPr>
              <a:t>$var1</a:t>
            </a:r>
            <a:r>
              <a:rPr lang="es-AR" sz="2200" b="0" dirty="0" smtClean="0">
                <a:solidFill>
                  <a:schemeClr val="bg2"/>
                </a:solidFill>
                <a:latin typeface="Arial Narrow" pitchFamily="34" charset="0"/>
              </a:rPr>
              <a:t>,</a:t>
            </a:r>
            <a:r>
              <a:rPr lang="es-AR" sz="2200" b="0" dirty="0" smtClean="0">
                <a:solidFill>
                  <a:schemeClr val="accent2"/>
                </a:solidFill>
                <a:latin typeface="Arial Narrow" pitchFamily="34" charset="0"/>
              </a:rPr>
              <a:t> </a:t>
            </a:r>
            <a:r>
              <a:rPr lang="es-AR" sz="2200" b="0" dirty="0" smtClean="0">
                <a:solidFill>
                  <a:schemeClr val="bg2"/>
                </a:solidFill>
                <a:latin typeface="Arial Narrow" pitchFamily="34" charset="0"/>
              </a:rPr>
              <a:t>PDO::PARAM_INT);</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$sentencia</a:t>
            </a:r>
            <a:r>
              <a:rPr lang="es-AR" sz="2200" b="0" dirty="0" smtClean="0">
                <a:solidFill>
                  <a:schemeClr val="bg2"/>
                </a:solidFill>
                <a:latin typeface="Arial Narrow" pitchFamily="34" charset="0"/>
              </a:rPr>
              <a:t>-&gt;</a:t>
            </a:r>
            <a:r>
              <a:rPr lang="es-AR" sz="2200" b="0" dirty="0" err="1" smtClean="0">
                <a:solidFill>
                  <a:schemeClr val="bg2"/>
                </a:solidFill>
                <a:latin typeface="Arial Narrow" pitchFamily="34" charset="0"/>
              </a:rPr>
              <a:t>bindColumn</a:t>
            </a:r>
            <a:r>
              <a:rPr lang="es-AR" sz="2200" b="0" dirty="0" smtClean="0">
                <a:solidFill>
                  <a:schemeClr val="bg2"/>
                </a:solidFill>
                <a:latin typeface="Arial Narrow" pitchFamily="34" charset="0"/>
              </a:rPr>
              <a:t>(2, </a:t>
            </a:r>
            <a:r>
              <a:rPr lang="es-AR" sz="2200" b="0" dirty="0" smtClean="0">
                <a:solidFill>
                  <a:schemeClr val="accent2"/>
                </a:solidFill>
                <a:latin typeface="Arial Narrow" pitchFamily="34" charset="0"/>
              </a:rPr>
              <a:t>$var2</a:t>
            </a:r>
            <a:r>
              <a:rPr lang="es-AR" sz="2200" b="0" dirty="0" smtClean="0">
                <a:solidFill>
                  <a:schemeClr val="bg2"/>
                </a:solidFill>
                <a:latin typeface="Arial Narrow" pitchFamily="34" charset="0"/>
              </a:rPr>
              <a:t>,</a:t>
            </a:r>
            <a:r>
              <a:rPr lang="es-AR" sz="2200" b="0" dirty="0" smtClean="0">
                <a:solidFill>
                  <a:schemeClr val="accent2"/>
                </a:solidFill>
                <a:latin typeface="Arial Narrow" pitchFamily="34" charset="0"/>
              </a:rPr>
              <a:t> </a:t>
            </a:r>
            <a:r>
              <a:rPr lang="es-AR" sz="2200" b="0" dirty="0" smtClean="0">
                <a:solidFill>
                  <a:schemeClr val="bg2"/>
                </a:solidFill>
                <a:latin typeface="Arial Narrow" pitchFamily="34" charset="0"/>
              </a:rPr>
              <a:t>PDO::PARAM_STR);</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s-AR" sz="2200" b="0" dirty="0" smtClean="0">
                <a:solidFill>
                  <a:srgbClr val="00B050"/>
                </a:solidFill>
                <a:latin typeface="Arial Narrow" pitchFamily="34" charset="0"/>
              </a:rPr>
              <a:t> /* Vincular por nombre de columna */</a:t>
            </a:r>
            <a:r>
              <a:rPr lang="es-AR" sz="2200" b="0" dirty="0" smtClean="0">
                <a:solidFill>
                  <a:schemeClr val="bg2"/>
                </a:solidFill>
                <a:latin typeface="Arial Narrow" pitchFamily="34" charset="0"/>
              </a:rPr>
              <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$sentencia</a:t>
            </a:r>
            <a:r>
              <a:rPr lang="es-AR" sz="2200" b="0" dirty="0" smtClean="0">
                <a:solidFill>
                  <a:schemeClr val="bg2"/>
                </a:solidFill>
                <a:latin typeface="Arial Narrow" pitchFamily="34" charset="0"/>
              </a:rPr>
              <a:t>-&gt;</a:t>
            </a:r>
            <a:r>
              <a:rPr lang="es-AR" sz="2200" b="0" dirty="0" err="1" smtClean="0">
                <a:solidFill>
                  <a:schemeClr val="bg2"/>
                </a:solidFill>
                <a:latin typeface="Arial Narrow" pitchFamily="34" charset="0"/>
              </a:rPr>
              <a:t>bindColumn</a:t>
            </a:r>
            <a:r>
              <a:rPr lang="es-AR" sz="2200" b="0" dirty="0" smtClean="0">
                <a:solidFill>
                  <a:schemeClr val="bg2"/>
                </a:solidFill>
                <a:latin typeface="Arial Narrow" pitchFamily="34" charset="0"/>
              </a:rPr>
              <a:t>(</a:t>
            </a:r>
            <a:r>
              <a:rPr lang="es-AR" sz="2200" b="0" dirty="0" smtClean="0">
                <a:solidFill>
                  <a:srgbClr val="800000"/>
                </a:solidFill>
                <a:latin typeface="Arial Narrow" pitchFamily="34" charset="0"/>
              </a:rPr>
              <a:t>'col3'</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$var3</a:t>
            </a:r>
            <a:r>
              <a:rPr lang="es-AR" sz="2200" b="0" dirty="0" smtClean="0">
                <a:solidFill>
                  <a:schemeClr val="bg2"/>
                </a:solidFill>
                <a:latin typeface="Arial Narrow" pitchFamily="34" charset="0"/>
              </a:rPr>
              <a:t>,</a:t>
            </a:r>
            <a:r>
              <a:rPr lang="es-AR" sz="2200" b="0" dirty="0" smtClean="0">
                <a:solidFill>
                  <a:schemeClr val="accent2"/>
                </a:solidFill>
                <a:latin typeface="Arial Narrow" pitchFamily="34" charset="0"/>
              </a:rPr>
              <a:t> </a:t>
            </a:r>
            <a:r>
              <a:rPr lang="es-AR" sz="2200" b="0" dirty="0" smtClean="0">
                <a:solidFill>
                  <a:schemeClr val="bg2"/>
                </a:solidFill>
                <a:latin typeface="Arial Narrow" pitchFamily="34" charset="0"/>
              </a:rPr>
              <a:t>PDO::PARAM_BOOL);</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s-AR" sz="2200" b="0" dirty="0" err="1" smtClean="0">
                <a:solidFill>
                  <a:srgbClr val="0000FF"/>
                </a:solidFill>
                <a:latin typeface="Arial Narrow" pitchFamily="34" charset="0"/>
              </a:rPr>
              <a:t>while</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$fila</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$sentencia</a:t>
            </a:r>
            <a:r>
              <a:rPr lang="es-AR" sz="2200" b="0" dirty="0" smtClean="0">
                <a:solidFill>
                  <a:schemeClr val="bg2"/>
                </a:solidFill>
                <a:latin typeface="Arial Narrow" pitchFamily="34" charset="0"/>
              </a:rPr>
              <a:t>-&gt;</a:t>
            </a:r>
            <a:r>
              <a:rPr lang="es-AR" sz="2200" b="0" dirty="0" err="1" smtClean="0">
                <a:solidFill>
                  <a:schemeClr val="bg2"/>
                </a:solidFill>
                <a:latin typeface="Arial Narrow" pitchFamily="34" charset="0"/>
              </a:rPr>
              <a:t>fetch</a:t>
            </a:r>
            <a:r>
              <a:rPr lang="es-AR" sz="2200" b="0" dirty="0" smtClean="0">
                <a:solidFill>
                  <a:schemeClr val="bg2"/>
                </a:solidFill>
                <a:latin typeface="Arial Narrow" pitchFamily="34" charset="0"/>
              </a:rPr>
              <a:t>(PDO::FETCH_BOUND)) {</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$datos</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$var1</a:t>
            </a:r>
            <a:r>
              <a:rPr lang="es-AR" sz="2200" b="0" dirty="0" smtClean="0">
                <a:solidFill>
                  <a:schemeClr val="bg2"/>
                </a:solidFill>
                <a:latin typeface="Arial Narrow" pitchFamily="34" charset="0"/>
              </a:rPr>
              <a:t> . </a:t>
            </a:r>
            <a:r>
              <a:rPr lang="es-AR" sz="2200" b="0" dirty="0" smtClean="0">
                <a:solidFill>
                  <a:srgbClr val="800000"/>
                </a:solidFill>
                <a:latin typeface="Arial Narrow" pitchFamily="34" charset="0"/>
              </a:rPr>
              <a:t>"\t"</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$var2</a:t>
            </a:r>
            <a:r>
              <a:rPr lang="es-AR" sz="2200" b="0" dirty="0" smtClean="0">
                <a:solidFill>
                  <a:schemeClr val="bg2"/>
                </a:solidFill>
                <a:latin typeface="Arial Narrow" pitchFamily="34" charset="0"/>
              </a:rPr>
              <a:t> . </a:t>
            </a:r>
            <a:r>
              <a:rPr lang="es-AR" sz="2200" b="0" dirty="0" smtClean="0">
                <a:solidFill>
                  <a:srgbClr val="800000"/>
                </a:solidFill>
                <a:latin typeface="Arial Narrow" pitchFamily="34" charset="0"/>
              </a:rPr>
              <a:t>"\t"</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$var3</a:t>
            </a:r>
            <a:r>
              <a:rPr lang="es-AR" sz="2200" b="0" dirty="0" smtClean="0">
                <a:solidFill>
                  <a:schemeClr val="bg2"/>
                </a:solidFill>
                <a:latin typeface="Arial Narrow" pitchFamily="34" charset="0"/>
              </a:rPr>
              <a:t> . </a:t>
            </a:r>
            <a:r>
              <a:rPr lang="es-AR" sz="2200" b="0" dirty="0" smtClean="0">
                <a:solidFill>
                  <a:srgbClr val="800000"/>
                </a:solidFill>
                <a:latin typeface="Arial Narrow" pitchFamily="34" charset="0"/>
              </a:rPr>
              <a:t>"\n"</a:t>
            </a:r>
            <a:r>
              <a:rPr lang="es-AR" sz="2200" b="0" dirty="0" smtClean="0">
                <a:solidFill>
                  <a:schemeClr val="bg2"/>
                </a:solidFill>
                <a:latin typeface="Arial Narrow" pitchFamily="34" charset="0"/>
              </a:rPr>
              <a:t>;</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s-AR" sz="2200" b="0" dirty="0" err="1" smtClean="0">
                <a:solidFill>
                  <a:schemeClr val="bg2"/>
                </a:solidFill>
                <a:latin typeface="Arial Narrow" pitchFamily="34" charset="0"/>
              </a:rPr>
              <a:t>print</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$datos</a:t>
            </a:r>
            <a:r>
              <a:rPr lang="es-AR" sz="2200" b="0" dirty="0" smtClean="0">
                <a:solidFill>
                  <a:schemeClr val="bg2"/>
                </a:solidFill>
                <a:latin typeface="Arial Narrow" pitchFamily="34" charset="0"/>
              </a:rPr>
              <a:t>;</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n-US" sz="2200" b="0" dirty="0" smtClean="0">
                <a:solidFill>
                  <a:schemeClr val="bg2"/>
                </a:solidFill>
                <a:latin typeface="Arial Narrow" pitchFamily="34" charset="0"/>
                <a:cs typeface="Courier New" pitchFamily="49" charset="0"/>
              </a:rPr>
              <a:t>	</a:t>
            </a:r>
          </a:p>
          <a:p>
            <a:pPr eaLnBrk="1" hangingPunct="1"/>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3286125"/>
            <a:ext cx="8393113" cy="750888"/>
          </a:xfrm>
        </p:spPr>
        <p:txBody>
          <a:bodyPr/>
          <a:lstStyle/>
          <a:p>
            <a:pPr algn="ctr">
              <a:defRPr/>
            </a:pPr>
            <a:r>
              <a:rPr lang="es-ES" dirty="0" smtClean="0"/>
              <a:t>Demo</a:t>
            </a:r>
            <a:endParaRPr lang="es-AR" dirty="0"/>
          </a:p>
        </p:txBody>
      </p:sp>
    </p:spTree>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953000"/>
            <a:ext cx="8393113" cy="750888"/>
          </a:xfrm>
        </p:spPr>
        <p:txBody>
          <a:bodyPr/>
          <a:lstStyle/>
          <a:p>
            <a:pPr algn="ctr" eaLnBrk="1" hangingPunct="1">
              <a:defRPr/>
            </a:pPr>
            <a:r>
              <a:rPr lang="es-ES" dirty="0" smtClean="0"/>
              <a:t>Ejercitación</a:t>
            </a:r>
          </a:p>
        </p:txBody>
      </p:sp>
      <p:pic>
        <p:nvPicPr>
          <p:cNvPr id="53251" name="Picture 4" descr="C:\Program Files (x86)\Microsoft Office\MEDIA\CAGCAT10\j0234687.gif"/>
          <p:cNvPicPr>
            <a:picLocks noChangeAspect="1" noChangeArrowheads="1" noCrop="1"/>
          </p:cNvPicPr>
          <p:nvPr/>
        </p:nvPicPr>
        <p:blipFill>
          <a:blip r:embed="rId2" cstate="print"/>
          <a:srcRect/>
          <a:stretch>
            <a:fillRect/>
          </a:stretch>
        </p:blipFill>
        <p:spPr bwMode="auto">
          <a:xfrm>
            <a:off x="2514600" y="990600"/>
            <a:ext cx="4146550" cy="2443163"/>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PDO (PHP Data </a:t>
            </a:r>
            <a:r>
              <a:rPr lang="es-ES" sz="4800" b="0" dirty="0" err="1" smtClean="0">
                <a:solidFill>
                  <a:schemeClr val="tx2"/>
                </a:solidFill>
                <a:effectLst>
                  <a:outerShdw blurRad="38100" dist="38100" dir="2700000" algn="tl">
                    <a:srgbClr val="000000"/>
                  </a:outerShdw>
                </a:effectLst>
                <a:latin typeface="+mj-lt"/>
              </a:rPr>
              <a:t>Object</a:t>
            </a:r>
            <a:r>
              <a:rPr lang="es-ES" sz="4800" b="0" dirty="0" smtClean="0">
                <a:solidFill>
                  <a:schemeClr val="tx2"/>
                </a:solidFill>
                <a:effectLst>
                  <a:outerShdw blurRad="38100" dist="38100" dir="2700000" algn="tl">
                    <a:srgbClr val="000000"/>
                  </a:outerShdw>
                </a:effectLst>
                <a:latin typeface="+mj-lt"/>
              </a:rPr>
              <a:t>)</a:t>
            </a:r>
            <a:endParaRPr lang="en-US"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5069080"/>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AR" sz="2800" b="0" dirty="0" smtClean="0">
                <a:effectLst>
                  <a:outerShdw blurRad="38100" dist="38100" dir="2700000" algn="tl">
                    <a:srgbClr val="000000">
                      <a:alpha val="43137"/>
                    </a:srgbClr>
                  </a:outerShdw>
                </a:effectLst>
                <a:latin typeface="+mn-lt"/>
              </a:rPr>
              <a:t>PDO </a:t>
            </a:r>
            <a:r>
              <a:rPr lang="es-ES" sz="2800" b="0" dirty="0" smtClean="0">
                <a:effectLst>
                  <a:outerShdw blurRad="38100" dist="38100" dir="2700000" algn="tl">
                    <a:srgbClr val="000000">
                      <a:alpha val="43137"/>
                    </a:srgbClr>
                  </a:outerShdw>
                </a:effectLst>
                <a:latin typeface="+mn-lt"/>
              </a:rPr>
              <a:t>define una interfaz ligera para poder acceder a bases de datos en PHP.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PDO proporciona una capa de abstracción de </a:t>
            </a:r>
            <a:r>
              <a:rPr lang="es-ES" sz="2800" b="0" i="1" dirty="0" smtClean="0">
                <a:effectLst>
                  <a:outerShdw blurRad="38100" dist="38100" dir="2700000" algn="tl">
                    <a:srgbClr val="000000">
                      <a:alpha val="43137"/>
                    </a:srgbClr>
                  </a:outerShdw>
                </a:effectLst>
                <a:latin typeface="+mn-lt"/>
              </a:rPr>
              <a:t>acceso a datos</a:t>
            </a:r>
            <a:r>
              <a:rPr lang="es-ES" sz="2800" b="0" dirty="0" smtClean="0">
                <a:effectLst>
                  <a:outerShdw blurRad="38100" dist="38100" dir="2700000" algn="tl">
                    <a:srgbClr val="000000">
                      <a:alpha val="43137"/>
                    </a:srgbClr>
                  </a:outerShdw>
                </a:effectLst>
                <a:latin typeface="+mn-lt"/>
              </a:rPr>
              <a:t>, lo que significa que, independientemente de la base de datos que se esté utilizando, se emplean las mismas funciones para realizar consultas y obtener datos.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PDO viene con PHP 5.1, y está disponible como una extensión PECL para PHP 5.0</a:t>
            </a:r>
          </a:p>
          <a:p>
            <a:pPr marL="558800" indent="-558800">
              <a:lnSpc>
                <a:spcPct val="90000"/>
              </a:lnSpc>
              <a:spcBef>
                <a:spcPct val="25000"/>
              </a:spcBef>
              <a:buClr>
                <a:schemeClr val="tx2"/>
              </a:buClr>
              <a:buSzPct val="75000"/>
              <a:buBlip>
                <a:blip r:embed="rId3"/>
              </a:buBlip>
              <a:defRPr/>
            </a:pPr>
            <a:r>
              <a:rPr lang="es-ES" sz="2800" b="0" dirty="0" smtClean="0">
                <a:effectLst>
                  <a:outerShdw blurRad="38100" dist="38100" dir="2700000" algn="tl">
                    <a:srgbClr val="000000">
                      <a:alpha val="43137"/>
                    </a:srgbClr>
                  </a:outerShdw>
                </a:effectLst>
                <a:latin typeface="+mn-lt"/>
              </a:rPr>
              <a:t>PDO requiere las características nuevas de POO del núcleo de PHP 5, por lo que no se ejecutará con versiones anteriores de PHP.</a:t>
            </a:r>
            <a:endParaRPr lang="es-AR" sz="2800" dirty="0" smtClean="0">
              <a:solidFill>
                <a:schemeClr val="bg2"/>
              </a:solidFill>
              <a:effectLst>
                <a:outerShdw blurRad="38100" dist="38100" dir="2700000" algn="tl">
                  <a:srgbClr val="000000">
                    <a:alpha val="43137"/>
                  </a:srgbClr>
                </a:outerShdw>
              </a:effectLst>
              <a:latin typeface="+mn-lt"/>
            </a:endParaRPr>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2871555"/>
          </a:xfrm>
        </p:spPr>
        <p:txBody>
          <a:bodyPr/>
          <a:lstStyle/>
          <a:p>
            <a:pPr eaLnBrk="1" hangingPunct="1">
              <a:defRPr/>
            </a:pPr>
            <a:r>
              <a:rPr lang="es-AR" dirty="0" smtClean="0"/>
              <a:t>Introducción a PDO</a:t>
            </a:r>
          </a:p>
          <a:p>
            <a:pPr eaLnBrk="1" hangingPunct="1">
              <a:defRPr/>
            </a:pPr>
            <a:r>
              <a:rPr lang="es-ES" sz="3600" dirty="0" smtClean="0">
                <a:solidFill>
                  <a:schemeClr val="accent1"/>
                </a:solidFill>
              </a:rPr>
              <a:t>Conexiones</a:t>
            </a:r>
          </a:p>
          <a:p>
            <a:pPr eaLnBrk="1" hangingPunct="1">
              <a:defRPr/>
            </a:pPr>
            <a:r>
              <a:rPr lang="es-ES_tradnl" dirty="0" err="1" smtClean="0"/>
              <a:t>Fetch</a:t>
            </a:r>
            <a:endParaRPr lang="es-AR" dirty="0" smtClean="0"/>
          </a:p>
          <a:p>
            <a:pPr eaLnBrk="1" hangingPunct="1">
              <a:defRPr/>
            </a:pPr>
            <a:r>
              <a:rPr lang="es-AR" dirty="0" smtClean="0"/>
              <a:t>Sentencias </a:t>
            </a:r>
            <a:r>
              <a:rPr lang="es-AR" dirty="0" smtClean="0"/>
              <a:t>Preparadas</a:t>
            </a:r>
          </a:p>
          <a:p>
            <a:pPr eaLnBrk="1" hangingPunct="1">
              <a:defRPr/>
            </a:pPr>
            <a:r>
              <a:rPr lang="es-AR" dirty="0" err="1" smtClean="0"/>
              <a:t>PDOStatement</a:t>
            </a:r>
            <a:endParaRPr lang="es-AR" dirty="0" smtClean="0"/>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Conexiones </a:t>
            </a:r>
            <a:r>
              <a:rPr lang="es-ES" sz="2800" b="0" dirty="0" smtClean="0">
                <a:solidFill>
                  <a:schemeClr val="tx2"/>
                </a:solidFill>
                <a:effectLst>
                  <a:outerShdw blurRad="38100" dist="38100" dir="2700000" algn="tl">
                    <a:srgbClr val="000000"/>
                  </a:outerShdw>
                </a:effectLst>
                <a:latin typeface="+mj-lt"/>
              </a:rPr>
              <a:t>(1/3)</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3905685"/>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Las conexiones se establecen creando instancias de la clase base PDO.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No importa el controlador que se utilice; siempre se usará el nombre de la clase PDO.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El constructor acepta parámetros para especificar el origen de la base de datos (conocido como DSN) y, opcionalmente, el nombre de usuario y la contraseña (si la hubiera).</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p:txBody>
      </p:sp>
      <p:sp>
        <p:nvSpPr>
          <p:cNvPr id="6" name="Rectangle 5"/>
          <p:cNvSpPr>
            <a:spLocks noChangeArrowheads="1"/>
          </p:cNvSpPr>
          <p:nvPr/>
        </p:nvSpPr>
        <p:spPr bwMode="auto">
          <a:xfrm>
            <a:off x="533400" y="4979640"/>
            <a:ext cx="8229600" cy="1473696"/>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dirty="0" smtClean="0">
              <a:solidFill>
                <a:srgbClr val="FF0000"/>
              </a:solidFill>
              <a:latin typeface="Arial Narrow" pitchFamily="34" charset="0"/>
              <a:cs typeface="Courier New" pitchFamily="49" charset="0"/>
            </a:endParaRP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conStr</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smtClean="0">
                <a:solidFill>
                  <a:srgbClr val="800000"/>
                </a:solidFill>
                <a:latin typeface="Arial Narrow" pitchFamily="34" charset="0"/>
                <a:cs typeface="Courier New" pitchFamily="49" charset="0"/>
              </a:rPr>
              <a:t>'</a:t>
            </a:r>
            <a:r>
              <a:rPr lang="en-US" sz="2200" b="0" dirty="0" err="1" smtClean="0">
                <a:solidFill>
                  <a:srgbClr val="800000"/>
                </a:solidFill>
                <a:latin typeface="Arial Narrow" pitchFamily="34" charset="0"/>
                <a:cs typeface="Courier New" pitchFamily="49" charset="0"/>
              </a:rPr>
              <a:t>mysql:host</a:t>
            </a:r>
            <a:r>
              <a:rPr lang="en-US" sz="2200" b="0" dirty="0" smtClean="0">
                <a:solidFill>
                  <a:srgbClr val="800000"/>
                </a:solidFill>
                <a:latin typeface="Arial Narrow" pitchFamily="34" charset="0"/>
                <a:cs typeface="Courier New" pitchFamily="49" charset="0"/>
              </a:rPr>
              <a:t> = </a:t>
            </a:r>
            <a:r>
              <a:rPr lang="en-US" sz="2200" b="0" dirty="0" err="1" smtClean="0">
                <a:solidFill>
                  <a:srgbClr val="800000"/>
                </a:solidFill>
                <a:latin typeface="Arial Narrow" pitchFamily="34" charset="0"/>
                <a:cs typeface="Courier New" pitchFamily="49" charset="0"/>
              </a:rPr>
              <a:t>localhost</a:t>
            </a:r>
            <a:r>
              <a:rPr lang="en-US" sz="2200" b="0" dirty="0" smtClean="0">
                <a:solidFill>
                  <a:srgbClr val="800000"/>
                </a:solidFill>
                <a:latin typeface="Arial Narrow" pitchFamily="34" charset="0"/>
                <a:cs typeface="Courier New" pitchFamily="49" charset="0"/>
              </a:rPr>
              <a:t>; </a:t>
            </a:r>
            <a:r>
              <a:rPr lang="en-US" sz="2200" b="0" dirty="0" err="1" smtClean="0">
                <a:solidFill>
                  <a:srgbClr val="800000"/>
                </a:solidFill>
                <a:latin typeface="Arial Narrow" pitchFamily="34" charset="0"/>
                <a:cs typeface="Courier New" pitchFamily="49" charset="0"/>
              </a:rPr>
              <a:t>dbname</a:t>
            </a:r>
            <a:r>
              <a:rPr lang="en-US" sz="2200" b="0" dirty="0" smtClean="0">
                <a:solidFill>
                  <a:srgbClr val="800000"/>
                </a:solidFill>
                <a:latin typeface="Arial Narrow" pitchFamily="34" charset="0"/>
                <a:cs typeface="Courier New" pitchFamily="49" charset="0"/>
              </a:rPr>
              <a:t> = </a:t>
            </a:r>
            <a:r>
              <a:rPr lang="en-US" sz="2200" b="0" dirty="0" err="1" smtClean="0">
                <a:solidFill>
                  <a:srgbClr val="800000"/>
                </a:solidFill>
                <a:latin typeface="Arial Narrow" pitchFamily="34" charset="0"/>
                <a:cs typeface="Courier New" pitchFamily="49" charset="0"/>
              </a:rPr>
              <a:t>pruebaDB</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
            </a:r>
            <a:br>
              <a:rPr lang="en-US" sz="2200" dirty="0" smtClean="0">
                <a:solidFill>
                  <a:schemeClr val="bg2"/>
                </a:solidFill>
                <a:latin typeface="Arial Narrow" pitchFamily="34" charset="0"/>
                <a:cs typeface="Courier New" pitchFamily="49" charset="0"/>
              </a:rPr>
            </a:br>
            <a:r>
              <a:rPr lang="en-US" sz="220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 = </a:t>
            </a:r>
            <a:r>
              <a:rPr lang="en-US" sz="2200" b="0" dirty="0" smtClean="0">
                <a:solidFill>
                  <a:srgbClr val="0000FF"/>
                </a:solidFill>
                <a:latin typeface="Arial Narrow" pitchFamily="34" charset="0"/>
                <a:cs typeface="Courier New" pitchFamily="49" charset="0"/>
              </a:rPr>
              <a:t>new</a:t>
            </a:r>
            <a:r>
              <a:rPr lang="en-US" sz="2200" b="0" dirty="0" smtClean="0">
                <a:solidFill>
                  <a:schemeClr val="bg2"/>
                </a:solidFill>
                <a:latin typeface="Arial Narrow" pitchFamily="34" charset="0"/>
                <a:cs typeface="Courier New" pitchFamily="49" charset="0"/>
              </a:rPr>
              <a:t> PDO(</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conStr</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$user</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$pass</a:t>
            </a:r>
            <a:r>
              <a:rPr lang="en-US" sz="2200" b="0" dirty="0" smtClean="0">
                <a:solidFill>
                  <a:schemeClr val="bg2"/>
                </a:solidFill>
                <a:latin typeface="Arial Narrow" pitchFamily="34" charset="0"/>
                <a:cs typeface="Courier New" pitchFamily="49" charset="0"/>
              </a:rPr>
              <a:t>);</a:t>
            </a:r>
            <a:br>
              <a:rPr lang="en-US" sz="2200" b="0" dirty="0" smtClean="0">
                <a:solidFill>
                  <a:schemeClr val="bg2"/>
                </a:solidFill>
                <a:latin typeface="Arial Narrow" pitchFamily="34" charset="0"/>
                <a:cs typeface="Courier New" pitchFamily="49" charset="0"/>
              </a:rPr>
            </a:br>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Conexiones </a:t>
            </a:r>
            <a:r>
              <a:rPr lang="es-ES" sz="2800" b="0" dirty="0" smtClean="0">
                <a:solidFill>
                  <a:schemeClr val="tx2"/>
                </a:solidFill>
                <a:effectLst>
                  <a:outerShdw blurRad="38100" dist="38100" dir="2700000" algn="tl">
                    <a:srgbClr val="000000"/>
                  </a:outerShdw>
                </a:effectLst>
                <a:latin typeface="+mj-lt"/>
              </a:rPr>
              <a:t>(2/3)</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867930"/>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Si hubieran errores de conexión, se lanzará un objeto </a:t>
            </a:r>
            <a:r>
              <a:rPr lang="es-ES" sz="2800" i="1" dirty="0" err="1" smtClean="0">
                <a:effectLst>
                  <a:outerShdw blurRad="38100" dist="38100" dir="2700000" algn="tl">
                    <a:srgbClr val="000000">
                      <a:alpha val="43137"/>
                    </a:srgbClr>
                  </a:outerShdw>
                </a:effectLst>
                <a:latin typeface="+mn-lt"/>
              </a:rPr>
              <a:t>PDOException</a:t>
            </a:r>
            <a:r>
              <a:rPr lang="es-ES" sz="2800" b="0" dirty="0" smtClean="0">
                <a:effectLst>
                  <a:outerShdw blurRad="38100" dist="38100" dir="2700000" algn="tl">
                    <a:srgbClr val="000000">
                      <a:alpha val="43137"/>
                    </a:srgbClr>
                  </a:outerShdw>
                </a:effectLst>
                <a:latin typeface="+mn-lt"/>
              </a:rPr>
              <a:t>. </a:t>
            </a:r>
          </a:p>
        </p:txBody>
      </p:sp>
      <p:sp>
        <p:nvSpPr>
          <p:cNvPr id="6" name="Rectangle 5"/>
          <p:cNvSpPr>
            <a:spLocks noChangeArrowheads="1"/>
          </p:cNvSpPr>
          <p:nvPr/>
        </p:nvSpPr>
        <p:spPr bwMode="auto">
          <a:xfrm>
            <a:off x="533400" y="2780928"/>
            <a:ext cx="8229600" cy="295232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dirty="0" smtClean="0">
              <a:solidFill>
                <a:srgbClr val="FF0000"/>
              </a:solidFill>
              <a:latin typeface="Arial Narrow" pitchFamily="34" charset="0"/>
              <a:cs typeface="Courier New" pitchFamily="49" charset="0"/>
            </a:endParaRPr>
          </a:p>
          <a:p>
            <a:pPr eaLnBrk="1" hangingPunct="1"/>
            <a:r>
              <a:rPr lang="en-US" sz="2200" b="0" dirty="0" smtClean="0">
                <a:solidFill>
                  <a:srgbClr val="0000FF"/>
                </a:solidFill>
                <a:latin typeface="Arial Narrow" pitchFamily="34" charset="0"/>
                <a:cs typeface="Courier New" pitchFamily="49" charset="0"/>
              </a:rPr>
              <a:t>try</a:t>
            </a:r>
            <a:r>
              <a:rPr lang="en-US" sz="2200" b="0" dirty="0" smtClean="0">
                <a:solidFill>
                  <a:schemeClr val="bg2"/>
                </a:solidFill>
                <a:latin typeface="Arial Narrow" pitchFamily="34" charset="0"/>
                <a:cs typeface="Courier New" pitchFamily="49" charset="0"/>
              </a:rPr>
              <a:t> {</a:t>
            </a: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conStr</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smtClean="0">
                <a:solidFill>
                  <a:srgbClr val="800000"/>
                </a:solidFill>
                <a:latin typeface="Arial Narrow" pitchFamily="34" charset="0"/>
                <a:cs typeface="Courier New" pitchFamily="49" charset="0"/>
              </a:rPr>
              <a:t>'</a:t>
            </a:r>
            <a:r>
              <a:rPr lang="en-US" sz="2200" b="0" dirty="0" err="1" smtClean="0">
                <a:solidFill>
                  <a:srgbClr val="800000"/>
                </a:solidFill>
                <a:latin typeface="Arial Narrow" pitchFamily="34" charset="0"/>
                <a:cs typeface="Courier New" pitchFamily="49" charset="0"/>
              </a:rPr>
              <a:t>mysql:host</a:t>
            </a:r>
            <a:r>
              <a:rPr lang="en-US" sz="2200" b="0" dirty="0" smtClean="0">
                <a:solidFill>
                  <a:srgbClr val="800000"/>
                </a:solidFill>
                <a:latin typeface="Arial Narrow" pitchFamily="34" charset="0"/>
                <a:cs typeface="Courier New" pitchFamily="49" charset="0"/>
              </a:rPr>
              <a:t> = </a:t>
            </a:r>
            <a:r>
              <a:rPr lang="en-US" sz="2200" b="0" dirty="0" err="1" smtClean="0">
                <a:solidFill>
                  <a:srgbClr val="800000"/>
                </a:solidFill>
                <a:latin typeface="Arial Narrow" pitchFamily="34" charset="0"/>
                <a:cs typeface="Courier New" pitchFamily="49" charset="0"/>
              </a:rPr>
              <a:t>localhost</a:t>
            </a:r>
            <a:r>
              <a:rPr lang="en-US" sz="2200" b="0" dirty="0" smtClean="0">
                <a:solidFill>
                  <a:srgbClr val="800000"/>
                </a:solidFill>
                <a:latin typeface="Arial Narrow" pitchFamily="34" charset="0"/>
                <a:cs typeface="Courier New" pitchFamily="49" charset="0"/>
              </a:rPr>
              <a:t>; </a:t>
            </a:r>
            <a:r>
              <a:rPr lang="en-US" sz="2200" b="0" dirty="0" err="1" smtClean="0">
                <a:solidFill>
                  <a:srgbClr val="800000"/>
                </a:solidFill>
                <a:latin typeface="Arial Narrow" pitchFamily="34" charset="0"/>
                <a:cs typeface="Courier New" pitchFamily="49" charset="0"/>
              </a:rPr>
              <a:t>dbname</a:t>
            </a:r>
            <a:r>
              <a:rPr lang="en-US" sz="2200" b="0" dirty="0" smtClean="0">
                <a:solidFill>
                  <a:srgbClr val="800000"/>
                </a:solidFill>
                <a:latin typeface="Arial Narrow" pitchFamily="34" charset="0"/>
                <a:cs typeface="Courier New" pitchFamily="49" charset="0"/>
              </a:rPr>
              <a:t> = </a:t>
            </a:r>
            <a:r>
              <a:rPr lang="en-US" sz="2200" b="0" dirty="0" err="1" smtClean="0">
                <a:solidFill>
                  <a:srgbClr val="800000"/>
                </a:solidFill>
                <a:latin typeface="Arial Narrow" pitchFamily="34" charset="0"/>
                <a:cs typeface="Courier New" pitchFamily="49" charset="0"/>
              </a:rPr>
              <a:t>pruebaDB</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
            </a:r>
            <a:br>
              <a:rPr lang="en-US" sz="2200" dirty="0" smtClean="0">
                <a:solidFill>
                  <a:schemeClr val="bg2"/>
                </a:solidFill>
                <a:latin typeface="Arial Narrow" pitchFamily="34" charset="0"/>
                <a:cs typeface="Courier New" pitchFamily="49" charset="0"/>
              </a:rPr>
            </a:br>
            <a:r>
              <a:rPr lang="en-US" sz="220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 = </a:t>
            </a:r>
            <a:r>
              <a:rPr lang="en-US" sz="2200" b="0" dirty="0" smtClean="0">
                <a:solidFill>
                  <a:srgbClr val="0000FF"/>
                </a:solidFill>
                <a:latin typeface="Arial Narrow" pitchFamily="34" charset="0"/>
                <a:cs typeface="Courier New" pitchFamily="49" charset="0"/>
              </a:rPr>
              <a:t>new</a:t>
            </a:r>
            <a:r>
              <a:rPr lang="en-US" sz="2200" b="0" dirty="0" smtClean="0">
                <a:solidFill>
                  <a:schemeClr val="bg2"/>
                </a:solidFill>
                <a:latin typeface="Arial Narrow" pitchFamily="34" charset="0"/>
                <a:cs typeface="Courier New" pitchFamily="49" charset="0"/>
              </a:rPr>
              <a:t> PDO(</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conStr</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$user</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$pass</a:t>
            </a:r>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rgbClr val="0000FF"/>
                </a:solidFill>
                <a:latin typeface="Arial Narrow" pitchFamily="34" charset="0"/>
                <a:cs typeface="Courier New" pitchFamily="49" charset="0"/>
              </a:rPr>
              <a:t>catch</a:t>
            </a:r>
            <a:r>
              <a:rPr lang="en-US" sz="2200" b="0" dirty="0" smtClean="0">
                <a:solidFill>
                  <a:schemeClr val="bg2"/>
                </a:solidFill>
                <a:latin typeface="Arial Narrow" pitchFamily="34" charset="0"/>
                <a:cs typeface="Courier New" pitchFamily="49" charset="0"/>
              </a:rPr>
              <a:t>(</a:t>
            </a:r>
            <a:r>
              <a:rPr lang="en-US" sz="2200" b="0" dirty="0" err="1" smtClean="0">
                <a:solidFill>
                  <a:schemeClr val="bg2"/>
                </a:solidFill>
                <a:latin typeface="Arial Narrow" pitchFamily="34" charset="0"/>
                <a:cs typeface="Courier New" pitchFamily="49" charset="0"/>
              </a:rPr>
              <a:t>PDOException</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$e</a:t>
            </a:r>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chemeClr val="bg2"/>
                </a:solidFill>
                <a:latin typeface="Arial Narrow" pitchFamily="34" charset="0"/>
                <a:cs typeface="Courier New" pitchFamily="49" charset="0"/>
              </a:rPr>
              <a:t>	echo </a:t>
            </a:r>
            <a:r>
              <a:rPr lang="en-US" sz="2200" b="0" dirty="0" smtClean="0">
                <a:solidFill>
                  <a:srgbClr val="800000"/>
                </a:solidFill>
                <a:latin typeface="Arial Narrow" pitchFamily="34" charset="0"/>
                <a:cs typeface="Courier New" pitchFamily="49" charset="0"/>
              </a:rPr>
              <a:t>''Error: ''</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$e</a:t>
            </a:r>
            <a:r>
              <a:rPr lang="en-US" sz="2200" b="0" dirty="0" smtClean="0">
                <a:solidFill>
                  <a:schemeClr val="bg2"/>
                </a:solidFill>
                <a:latin typeface="Arial Narrow" pitchFamily="34" charset="0"/>
                <a:cs typeface="Courier New" pitchFamily="49" charset="0"/>
              </a:rPr>
              <a:t>-&gt;</a:t>
            </a:r>
            <a:r>
              <a:rPr lang="en-US" sz="2200" b="0" dirty="0" err="1" smtClean="0">
                <a:solidFill>
                  <a:schemeClr val="bg2"/>
                </a:solidFill>
                <a:latin typeface="Arial Narrow" pitchFamily="34" charset="0"/>
                <a:cs typeface="Courier New" pitchFamily="49" charset="0"/>
              </a:rPr>
              <a:t>getMessage</a:t>
            </a:r>
            <a:r>
              <a:rPr lang="en-US" sz="2200" b="0" dirty="0" smtClean="0">
                <a:solidFill>
                  <a:schemeClr val="bg2"/>
                </a:solidFill>
                <a:latin typeface="Arial Narrow" pitchFamily="34" charset="0"/>
                <a:cs typeface="Courier New" pitchFamily="49" charset="0"/>
              </a:rPr>
              <a:t>() . </a:t>
            </a:r>
            <a:r>
              <a:rPr lang="en-US" sz="2200" b="0" dirty="0" smtClean="0">
                <a:solidFill>
                  <a:srgbClr val="800000"/>
                </a:solidFill>
                <a:latin typeface="Arial Narrow" pitchFamily="34" charset="0"/>
                <a:cs typeface="Courier New" pitchFamily="49" charset="0"/>
              </a:rPr>
              <a:t>''&lt;</a:t>
            </a:r>
            <a:r>
              <a:rPr lang="en-US" sz="2200" b="0" dirty="0" err="1" smtClean="0">
                <a:solidFill>
                  <a:srgbClr val="800000"/>
                </a:solidFill>
                <a:latin typeface="Arial Narrow" pitchFamily="34" charset="0"/>
                <a:cs typeface="Courier New" pitchFamily="49" charset="0"/>
              </a:rPr>
              <a:t>br</a:t>
            </a:r>
            <a:r>
              <a:rPr lang="en-US" sz="2200" b="0" dirty="0" smtClean="0">
                <a:solidFill>
                  <a:srgbClr val="800000"/>
                </a:solidFill>
                <a:latin typeface="Arial Narrow" pitchFamily="34" charset="0"/>
                <a:cs typeface="Courier New" pitchFamily="49" charset="0"/>
              </a:rPr>
              <a:t>/&gt; ''</a:t>
            </a:r>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chemeClr val="bg2"/>
                </a:solidFill>
                <a:latin typeface="Arial Narrow" pitchFamily="34" charset="0"/>
                <a:cs typeface="Courier New" pitchFamily="49" charset="0"/>
              </a:rPr>
              <a:t>}</a:t>
            </a:r>
            <a:br>
              <a:rPr lang="en-US" sz="2200" b="0" dirty="0" smtClean="0">
                <a:solidFill>
                  <a:schemeClr val="bg2"/>
                </a:solidFill>
                <a:latin typeface="Arial Narrow" pitchFamily="34" charset="0"/>
                <a:cs typeface="Courier New" pitchFamily="49" charset="0"/>
              </a:rPr>
            </a:br>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Conexiones </a:t>
            </a:r>
            <a:r>
              <a:rPr lang="es-ES" sz="2800" b="0" dirty="0" smtClean="0">
                <a:solidFill>
                  <a:schemeClr val="tx2"/>
                </a:solidFill>
                <a:effectLst>
                  <a:outerShdw blurRad="38100" dist="38100" dir="2700000" algn="tl">
                    <a:srgbClr val="000000"/>
                  </a:outerShdw>
                </a:effectLst>
                <a:latin typeface="+mj-lt"/>
              </a:rPr>
              <a:t>(3/3)</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5456878"/>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Una vez realizada con éxito una conexión a la base de datos, será devuelta una instancia de la clase </a:t>
            </a:r>
            <a:r>
              <a:rPr lang="es-ES" sz="2800" i="1" dirty="0" smtClean="0">
                <a:effectLst>
                  <a:outerShdw blurRad="38100" dist="38100" dir="2700000" algn="tl">
                    <a:srgbClr val="000000">
                      <a:alpha val="43137"/>
                    </a:srgbClr>
                  </a:outerShdw>
                </a:effectLst>
                <a:latin typeface="+mn-lt"/>
              </a:rPr>
              <a:t>PDO</a:t>
            </a:r>
            <a:r>
              <a:rPr lang="es-ES" sz="2800" b="0" dirty="0" smtClean="0">
                <a:effectLst>
                  <a:outerShdw blurRad="38100" dist="38100" dir="2700000" algn="tl">
                    <a:srgbClr val="000000">
                      <a:alpha val="43137"/>
                    </a:srgbClr>
                  </a:outerShdw>
                </a:effectLst>
                <a:latin typeface="+mn-lt"/>
              </a:rPr>
              <a:t> al script.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La conexión permanecerá activa durante el tiempo de vida del objeto PDO.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Para cerrar la conexión, es necesario destruir el objeto asegurándose de que todas las referencias a él existentes sean eliminadas (esto se puede hacer asignando NULL a la variable que contiene el objeto).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Si no se realiza explícitamente, PHP cerrará automáticamente la conexión cuando el script finalice.</a:t>
            </a:r>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3286125"/>
            <a:ext cx="8393113" cy="750888"/>
          </a:xfrm>
        </p:spPr>
        <p:txBody>
          <a:bodyPr/>
          <a:lstStyle/>
          <a:p>
            <a:pPr algn="ctr">
              <a:defRPr/>
            </a:pPr>
            <a:r>
              <a:rPr lang="es-ES" dirty="0" smtClean="0"/>
              <a:t>Demo</a:t>
            </a:r>
            <a:endParaRPr lang="es-AR" dirty="0"/>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Mi Plantilla">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VS_NET Launch Template">
  <a:themeElements>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2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 Plantilla</Template>
  <TotalTime>2116</TotalTime>
  <Words>1494</Words>
  <Application>Microsoft Office PowerPoint</Application>
  <PresentationFormat>Presentación en pantalla (4:3)</PresentationFormat>
  <Paragraphs>342</Paragraphs>
  <Slides>33</Slides>
  <Notes>29</Notes>
  <HiddenSlides>0</HiddenSlides>
  <MMClips>0</MMClips>
  <ScaleCrop>false</ScaleCrop>
  <HeadingPairs>
    <vt:vector size="4" baseType="variant">
      <vt:variant>
        <vt:lpstr>Tema</vt:lpstr>
      </vt:variant>
      <vt:variant>
        <vt:i4>2</vt:i4>
      </vt:variant>
      <vt:variant>
        <vt:lpstr>Títulos de diapositiva</vt:lpstr>
      </vt:variant>
      <vt:variant>
        <vt:i4>33</vt:i4>
      </vt:variant>
    </vt:vector>
  </HeadingPairs>
  <TitlesOfParts>
    <vt:vector size="35" baseType="lpstr">
      <vt:lpstr>Mi Plantilla</vt:lpstr>
      <vt:lpstr>2_VS_NET Launch Template</vt:lpstr>
      <vt:lpstr>Maximiliano Neiner</vt:lpstr>
      <vt:lpstr>Temas a Tratar</vt:lpstr>
      <vt:lpstr>Temas a Tratar</vt:lpstr>
      <vt:lpstr>Diapositiva 4</vt:lpstr>
      <vt:lpstr>Temas a Tratar</vt:lpstr>
      <vt:lpstr>Diapositiva 6</vt:lpstr>
      <vt:lpstr>Diapositiva 7</vt:lpstr>
      <vt:lpstr>Diapositiva 8</vt:lpstr>
      <vt:lpstr>Demo</vt:lpstr>
      <vt:lpstr>Temas a Tratar</vt:lpstr>
      <vt:lpstr>Diapositiva 11</vt:lpstr>
      <vt:lpstr>Diapositiva 12</vt:lpstr>
      <vt:lpstr>Diapositiva 13</vt:lpstr>
      <vt:lpstr>Diapositiva 14</vt:lpstr>
      <vt:lpstr>Diapositiva 15</vt:lpstr>
      <vt:lpstr>Demo</vt:lpstr>
      <vt:lpstr>Temas a Tratar</vt:lpstr>
      <vt:lpstr>Diapositiva 18</vt:lpstr>
      <vt:lpstr>Diapositiva 19</vt:lpstr>
      <vt:lpstr>Diapositiva 20</vt:lpstr>
      <vt:lpstr>Diapositiva 21</vt:lpstr>
      <vt:lpstr>Diapositiva 22</vt:lpstr>
      <vt:lpstr>Temas a Tratar</vt:lpstr>
      <vt:lpstr>Diapositiva 24</vt:lpstr>
      <vt:lpstr>Temas a Tratar</vt:lpstr>
      <vt:lpstr>Diapositiva 26</vt:lpstr>
      <vt:lpstr>Diapositiva 27</vt:lpstr>
      <vt:lpstr>Diapositiva 28</vt:lpstr>
      <vt:lpstr>Diapositiva 29</vt:lpstr>
      <vt:lpstr>Diapositiva 30</vt:lpstr>
      <vt:lpstr>Diapositiva 31</vt:lpstr>
      <vt:lpstr>Demo</vt:lpstr>
      <vt:lpstr>Ejercitación</vt:lpstr>
    </vt:vector>
  </TitlesOfParts>
  <Company>Max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Maximiliano Neiner</dc:title>
  <dc:subject>PDO</dc:subject>
  <dc:creator>Neiner, Maximiliano</dc:creator>
  <cp:lastModifiedBy>ExpeUEW7</cp:lastModifiedBy>
  <cp:revision>164</cp:revision>
  <dcterms:created xsi:type="dcterms:W3CDTF">2009-08-02T14:41:16Z</dcterms:created>
  <dcterms:modified xsi:type="dcterms:W3CDTF">2017-04-22T12:13:07Z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chnical Review">
    <vt:lpwstr>VEMN Sistemas</vt:lpwstr>
  </property>
</Properties>
</file>