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90" r:id="rId2"/>
    <p:sldId id="327" r:id="rId3"/>
    <p:sldId id="441" r:id="rId4"/>
    <p:sldId id="437" r:id="rId5"/>
    <p:sldId id="438" r:id="rId6"/>
    <p:sldId id="439" r:id="rId7"/>
    <p:sldId id="440" r:id="rId8"/>
    <p:sldId id="442" r:id="rId9"/>
    <p:sldId id="443" r:id="rId10"/>
    <p:sldId id="444" r:id="rId11"/>
    <p:sldId id="366" r:id="rId12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00FF"/>
    <a:srgbClr val="969696"/>
    <a:srgbClr val="C0C0C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85262" autoAdjust="0"/>
  </p:normalViewPr>
  <p:slideViewPr>
    <p:cSldViewPr>
      <p:cViewPr varScale="1">
        <p:scale>
          <a:sx n="46" d="100"/>
          <a:sy n="46" d="100"/>
        </p:scale>
        <p:origin x="-108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7CCC42-6F6B-45C0-B871-41133040F953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69606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Click to edit Master text styles</a:t>
            </a:r>
          </a:p>
          <a:p>
            <a:pPr lvl="1"/>
            <a:r>
              <a:rPr lang="es-AR" noProof="0" smtClean="0"/>
              <a:t>Second level</a:t>
            </a:r>
          </a:p>
          <a:p>
            <a:pPr lvl="2"/>
            <a:r>
              <a:rPr lang="es-AR" noProof="0" smtClean="0"/>
              <a:t>Third level</a:t>
            </a:r>
          </a:p>
          <a:p>
            <a:pPr lvl="3"/>
            <a:r>
              <a:rPr lang="es-AR" noProof="0" smtClean="0"/>
              <a:t>Fourth level</a:t>
            </a:r>
          </a:p>
          <a:p>
            <a:pPr lvl="4"/>
            <a:r>
              <a:rPr lang="es-AR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9D99C6-9085-4E12-8736-920C9ED35A26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8897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01BDEB-0E67-4274-9BED-3F8C9CF4E01B}" type="slidenum">
              <a:rPr lang="es-AR" altLang="en-US"/>
              <a:pPr eaLnBrk="1" hangingPunct="1"/>
              <a:t>1</a:t>
            </a:fld>
            <a:endParaRPr lang="es-AR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5347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2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709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3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709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4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1401477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5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1107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01AB-8FDF-490D-86F7-CF099C6E2E73}" type="slidenum">
              <a:rPr lang="es-AR" altLang="en-US"/>
              <a:pPr eaLnBrk="1" hangingPunct="1"/>
              <a:t>6</a:t>
            </a:fld>
            <a:endParaRPr lang="es-A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1107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dirty="0" smtClean="0">
                <a:latin typeface="Arial" panose="020B0604020202020204" pitchFamily="34" charset="0"/>
              </a:rPr>
              <a:t>Ver http://php.net/manual/es/features.file-upload.errors.php</a:t>
            </a:r>
          </a:p>
          <a:p>
            <a:r>
              <a:rPr lang="es-AR" altLang="en-US" dirty="0">
                <a:latin typeface="Arial" panose="020B0604020202020204" pitchFamily="34" charset="0"/>
              </a:rPr>
              <a:t/>
            </a:r>
            <a:br>
              <a:rPr lang="es-AR" altLang="en-US" dirty="0">
                <a:latin typeface="Arial" panose="020B0604020202020204" pitchFamily="34" charset="0"/>
              </a:rPr>
            </a:br>
            <a:endParaRPr lang="es-AR" altLang="en-US" dirty="0">
              <a:latin typeface="Arial" panose="020B0604020202020204" pitchFamily="34" charset="0"/>
            </a:endParaRPr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39707E-0FD4-4FE5-ACC6-6D8605383E7E}" type="slidenum">
              <a:rPr lang="es-AR" altLang="en-US"/>
              <a:pPr eaLnBrk="1" hangingPunct="1"/>
              <a:t>7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2557706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NOTA: </a:t>
            </a:r>
            <a:r>
              <a:rPr lang="es-AR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 se debe confiar en el atributo </a:t>
            </a:r>
            <a:r>
              <a:rPr lang="es-AR" dirty="0" err="1" smtClean="0"/>
              <a:t>accept</a:t>
            </a:r>
            <a:r>
              <a:rPr lang="es-AR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como un método estricto de filtrado de la entrada del usuario. Cuando los navegadores no soporten el mecanismo o los archivos tengan sus extensiones alteradas, esta comprobación puede fallar. 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 deberían llevar a cabo, siempre, comprobaciones en el servidor.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9</a:t>
            </a:fld>
            <a:endParaRPr lang="es-A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11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106047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85987314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9825956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055559654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  <p:extLst>
      <p:ext uri="{BB962C8B-B14F-4D97-AF65-F5344CB8AC3E}">
        <p14:creationId xmlns="" xmlns:p14="http://schemas.microsoft.com/office/powerpoint/2010/main" val="126672758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67539305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74010229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315549938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67894253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16640586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41495522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5519905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203527376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147608363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679825"/>
            <a:ext cx="8697912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endParaRPr lang="es-AR" sz="2400" dirty="0" smtClean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28613" y="304608"/>
            <a:ext cx="8588375" cy="27515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Programación III</a:t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PHP</a:t>
            </a:r>
          </a:p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/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</a:t>
            </a: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4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505200"/>
            <a:ext cx="8393113" cy="750888"/>
          </a:xfrm>
        </p:spPr>
        <p:txBody>
          <a:bodyPr/>
          <a:lstStyle/>
          <a:p>
            <a:pPr algn="ctr"/>
            <a:r>
              <a:rPr lang="es-ES_tradnl" dirty="0" smtClean="0"/>
              <a:t>Demo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535531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Subir archivos al </a:t>
            </a:r>
            <a:r>
              <a:rPr lang="es-ES" dirty="0" smtClean="0"/>
              <a:t>servidor</a:t>
            </a:r>
            <a:endParaRPr lang="es-E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590931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>
                <a:solidFill>
                  <a:schemeClr val="accent1"/>
                </a:solidFill>
              </a:rPr>
              <a:t>Subir archivos al </a:t>
            </a:r>
            <a:r>
              <a:rPr lang="es-ES" sz="3600" dirty="0" smtClean="0">
                <a:solidFill>
                  <a:schemeClr val="accent1"/>
                </a:solidFill>
              </a:rPr>
              <a:t>servidor</a:t>
            </a:r>
            <a:endParaRPr lang="es-ES" sz="36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Subir </a:t>
            </a:r>
            <a:r>
              <a:rPr lang="es-AR" dirty="0"/>
              <a:t>archivos en </a:t>
            </a:r>
            <a:r>
              <a:rPr lang="es-AR" dirty="0" smtClean="0"/>
              <a:t>PHP</a:t>
            </a:r>
            <a:r>
              <a:rPr lang="es-AR" sz="2800" dirty="0" smtClean="0"/>
              <a:t>(1/3)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255728"/>
          </a:xfrm>
        </p:spPr>
        <p:txBody>
          <a:bodyPr/>
          <a:lstStyle/>
          <a:p>
            <a:r>
              <a:rPr lang="es-ES" sz="2800" dirty="0" smtClean="0"/>
              <a:t>Para poder subir archivos al servidor, es necesario crear un formulario en HTML que le permita a los usuarios seleccionar un archivo.</a:t>
            </a:r>
            <a:endParaRPr lang="es-ES" sz="2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3238" y="2590800"/>
            <a:ext cx="8412162" cy="4114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ES_tradnl" sz="2000" b="1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&lt;!</a:t>
            </a:r>
            <a:r>
              <a:rPr lang="es-ES_tradnl" sz="2000" b="1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doctype</a:t>
            </a:r>
            <a:r>
              <a:rPr lang="es-ES_tradnl" sz="2000" b="1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es-ES_tradnl" sz="2000" b="1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s-AR" sz="2000" b="1" dirty="0" smtClean="0">
              <a:solidFill>
                <a:schemeClr val="bg2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AR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AR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&lt;</a:t>
            </a:r>
            <a:r>
              <a:rPr lang="es-AR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Subir Archivos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AR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AR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AR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AR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="upload.php"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="post"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enctype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AR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multipart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s-AR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-data" 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   		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AR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AR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="archivo"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   		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AR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AR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submit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="Subir"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AR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AR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AR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s-AR" altLang="en-US" sz="20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9140260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237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Subir archivos en PHP</a:t>
            </a:r>
            <a:r>
              <a:rPr lang="es-AR" sz="2800" dirty="0" smtClean="0"/>
              <a:t>(2/3)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059573"/>
          </a:xfrm>
        </p:spPr>
        <p:txBody>
          <a:bodyPr/>
          <a:lstStyle/>
          <a:p>
            <a:r>
              <a:rPr lang="es-AR" sz="2800" dirty="0" smtClean="0"/>
              <a:t>Algunas reglas a seguir para el formulario HTML.</a:t>
            </a:r>
          </a:p>
          <a:p>
            <a:pPr lvl="1"/>
            <a:r>
              <a:rPr lang="es-AR" sz="2400" dirty="0" smtClean="0"/>
              <a:t>El método del </a:t>
            </a:r>
            <a:r>
              <a:rPr lang="es-AR" sz="2400" dirty="0" err="1" smtClean="0"/>
              <a:t>form</a:t>
            </a:r>
            <a:r>
              <a:rPr lang="es-AR" sz="2400" dirty="0" smtClean="0"/>
              <a:t> debe ser POST.</a:t>
            </a:r>
          </a:p>
          <a:p>
            <a:pPr lvl="1"/>
            <a:r>
              <a:rPr lang="es-AR" sz="2400" dirty="0" smtClean="0"/>
              <a:t>El </a:t>
            </a:r>
            <a:r>
              <a:rPr lang="es-AR" sz="2400" dirty="0" err="1" smtClean="0"/>
              <a:t>form</a:t>
            </a:r>
            <a:r>
              <a:rPr lang="es-AR" sz="2400" dirty="0" smtClean="0"/>
              <a:t> necesita del atributo </a:t>
            </a:r>
            <a:r>
              <a:rPr lang="es-AR" sz="2400" b="1" i="1" dirty="0" err="1" smtClean="0"/>
              <a:t>enctype</a:t>
            </a:r>
            <a:r>
              <a:rPr lang="es-AR" sz="2400" dirty="0" smtClean="0"/>
              <a:t>. Dicho atributo especifica el contenido/tipo a usarse cuando se ‘</a:t>
            </a:r>
            <a:r>
              <a:rPr lang="es-AR" sz="2400" dirty="0" err="1" smtClean="0"/>
              <a:t>submitea</a:t>
            </a:r>
            <a:r>
              <a:rPr lang="es-AR" sz="2400" dirty="0" smtClean="0"/>
              <a:t>’ el </a:t>
            </a:r>
            <a:r>
              <a:rPr lang="es-AR" sz="2400" dirty="0" err="1" smtClean="0"/>
              <a:t>form</a:t>
            </a:r>
            <a:r>
              <a:rPr lang="es-AR" sz="2400" dirty="0" smtClean="0"/>
              <a:t>.</a:t>
            </a:r>
          </a:p>
          <a:p>
            <a:pPr lvl="1"/>
            <a:r>
              <a:rPr lang="es-AR" sz="2400" dirty="0" smtClean="0"/>
              <a:t>El input de tipo </a:t>
            </a:r>
            <a:r>
              <a:rPr lang="es-AR" sz="2400" b="1" dirty="0" smtClean="0"/>
              <a:t>FILE</a:t>
            </a:r>
            <a:r>
              <a:rPr lang="es-AR" sz="2400" dirty="0" smtClean="0"/>
              <a:t> permite mostrar una ventana modal para navegar en busca del archivo a ser subido.</a:t>
            </a:r>
          </a:p>
          <a:p>
            <a:pPr lvl="1"/>
            <a:endParaRPr lang="es-AR" sz="2400" dirty="0" smtClean="0"/>
          </a:p>
          <a:p>
            <a:r>
              <a:rPr lang="es-AR" sz="2800" dirty="0" smtClean="0"/>
              <a:t>Sin los requerimientos indicados la subida de archivos fallará.</a:t>
            </a:r>
            <a:endParaRPr lang="es-AR" sz="2800" dirty="0"/>
          </a:p>
        </p:txBody>
      </p:sp>
    </p:spTree>
    <p:extLst>
      <p:ext uri="{BB962C8B-B14F-4D97-AF65-F5344CB8AC3E}">
        <p14:creationId xmlns="" xmlns:p14="http://schemas.microsoft.com/office/powerpoint/2010/main" val="35050858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237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Subir archivos en PHP</a:t>
            </a:r>
            <a:r>
              <a:rPr lang="es-AR" sz="2800" dirty="0" smtClean="0"/>
              <a:t>(3/3)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351413"/>
          </a:xfrm>
        </p:spPr>
        <p:txBody>
          <a:bodyPr/>
          <a:lstStyle/>
          <a:p>
            <a:r>
              <a:rPr lang="es-AR" sz="2800" dirty="0" smtClean="0"/>
              <a:t>Del lado del servidor, tenemos que manipular el archivo recibido en $_FILES.</a:t>
            </a:r>
          </a:p>
          <a:p>
            <a:endParaRPr lang="es-AR" sz="1200" dirty="0" smtClean="0"/>
          </a:p>
          <a:p>
            <a:r>
              <a:rPr lang="es-AR" sz="2800" dirty="0" smtClean="0"/>
              <a:t>Utilizando funciones de PHP deberemos mover el archivo subido desde su ubicación temporal a la ubicación definitiva dentro del servidor. </a:t>
            </a:r>
            <a:endParaRPr lang="es-AR" sz="2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3238" y="4038600"/>
            <a:ext cx="8412162" cy="2057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s-AR" alt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s-AR" alt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s-AR" dirty="0" smtClean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$destino </a:t>
            </a:r>
            <a:r>
              <a:rPr lang="es-AR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s-AR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uploads</a:t>
            </a:r>
            <a:r>
              <a:rPr lang="es-AR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/"</a:t>
            </a:r>
            <a:r>
              <a:rPr lang="es-AR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s-AR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$_FILES</a:t>
            </a:r>
            <a:r>
              <a:rPr lang="es-AR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s-AR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"archivo"</a:t>
            </a:r>
            <a:r>
              <a:rPr lang="es-AR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s-AR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s-AR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br>
              <a:rPr lang="es-AR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move_uploaded_file</a:t>
            </a:r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$_FILES</a:t>
            </a:r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archivo</a:t>
            </a:r>
            <a:r>
              <a:rPr lang="en-US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tmp_name</a:t>
            </a:r>
            <a:r>
              <a:rPr lang="en-US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destino</a:t>
            </a:r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s-AR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s-AR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endParaRPr lang="es-AR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?&gt;</a:t>
            </a:r>
            <a:endParaRPr lang="es-AR" altLang="en-U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50858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$_FILES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384277"/>
          </a:xfrm>
        </p:spPr>
        <p:txBody>
          <a:bodyPr/>
          <a:lstStyle/>
          <a:p>
            <a:pPr>
              <a:defRPr/>
            </a:pPr>
            <a:r>
              <a:rPr lang="es-ES" sz="2800" dirty="0" smtClean="0"/>
              <a:t>Es una </a:t>
            </a:r>
            <a:r>
              <a:rPr lang="es-ES" sz="2800" b="1" dirty="0" err="1" smtClean="0"/>
              <a:t>super</a:t>
            </a:r>
            <a:r>
              <a:rPr lang="es-ES" sz="2800" b="1" dirty="0" smtClean="0"/>
              <a:t> global </a:t>
            </a:r>
            <a:r>
              <a:rPr lang="es-ES" sz="2800" dirty="0" smtClean="0"/>
              <a:t>que existe a partir de PHP 4.1.0.</a:t>
            </a:r>
            <a:endParaRPr lang="es-ES" sz="2800" dirty="0"/>
          </a:p>
          <a:p>
            <a:pPr>
              <a:defRPr/>
            </a:pPr>
            <a:endParaRPr lang="es-ES" sz="1000" dirty="0"/>
          </a:p>
          <a:p>
            <a:pPr>
              <a:defRPr/>
            </a:pPr>
            <a:r>
              <a:rPr lang="es-ES" sz="2800" dirty="0" smtClean="0"/>
              <a:t>Es un </a:t>
            </a:r>
            <a:r>
              <a:rPr lang="es-ES" sz="2800" dirty="0" err="1" smtClean="0"/>
              <a:t>array</a:t>
            </a:r>
            <a:r>
              <a:rPr lang="es-ES" sz="2800" dirty="0" smtClean="0"/>
              <a:t> asociativo de elementos cargados al script actual a través del método POST.</a:t>
            </a:r>
          </a:p>
          <a:p>
            <a:pPr lvl="1">
              <a:defRPr/>
            </a:pPr>
            <a:r>
              <a:rPr lang="es-ES" sz="2400" b="1" dirty="0" smtClean="0"/>
              <a:t>[</a:t>
            </a:r>
            <a:r>
              <a:rPr lang="es-ES" sz="2400" b="1" dirty="0" err="1" smtClean="0"/>
              <a:t>name</a:t>
            </a:r>
            <a:r>
              <a:rPr lang="es-ES" sz="2400" b="1" dirty="0" smtClean="0"/>
              <a:t>]</a:t>
            </a:r>
            <a:r>
              <a:rPr lang="es-ES" sz="2400" dirty="0" smtClean="0"/>
              <a:t> =&gt; nombre del archivo (con su extensión).</a:t>
            </a:r>
          </a:p>
          <a:p>
            <a:pPr lvl="1">
              <a:defRPr/>
            </a:pPr>
            <a:r>
              <a:rPr lang="es-ES" sz="2400" b="1" dirty="0" smtClean="0"/>
              <a:t>[</a:t>
            </a:r>
            <a:r>
              <a:rPr lang="es-ES" sz="2400" b="1" dirty="0" err="1" smtClean="0"/>
              <a:t>type</a:t>
            </a:r>
            <a:r>
              <a:rPr lang="es-ES" sz="2400" b="1" dirty="0" smtClean="0"/>
              <a:t>]</a:t>
            </a:r>
            <a:r>
              <a:rPr lang="es-ES" sz="2400" dirty="0" smtClean="0"/>
              <a:t> =&gt; tipo del archivo (dado por el navegador).</a:t>
            </a:r>
          </a:p>
          <a:p>
            <a:pPr lvl="1">
              <a:defRPr/>
            </a:pPr>
            <a:r>
              <a:rPr lang="es-ES" sz="2400" b="1" dirty="0" smtClean="0"/>
              <a:t>[</a:t>
            </a:r>
            <a:r>
              <a:rPr lang="es-ES" sz="2400" b="1" dirty="0" err="1" smtClean="0"/>
              <a:t>tmp_name</a:t>
            </a:r>
            <a:r>
              <a:rPr lang="es-ES" sz="2400" b="1" dirty="0" smtClean="0"/>
              <a:t>]</a:t>
            </a:r>
            <a:r>
              <a:rPr lang="es-ES" sz="2400" dirty="0" smtClean="0"/>
              <a:t> =&gt; carpeta temporal dónde se guardará el archivo subido.</a:t>
            </a:r>
          </a:p>
          <a:p>
            <a:pPr lvl="1">
              <a:defRPr/>
            </a:pPr>
            <a:r>
              <a:rPr lang="es-ES" sz="2400" b="1" dirty="0" smtClean="0"/>
              <a:t>[error]</a:t>
            </a:r>
            <a:r>
              <a:rPr lang="es-ES" sz="2400" dirty="0" smtClean="0"/>
              <a:t> =&gt; código de error (si es 0, no hubo errores).</a:t>
            </a:r>
          </a:p>
          <a:p>
            <a:pPr lvl="1">
              <a:defRPr/>
            </a:pPr>
            <a:r>
              <a:rPr lang="es-ES" sz="2400" b="1" dirty="0" smtClean="0"/>
              <a:t>[</a:t>
            </a:r>
            <a:r>
              <a:rPr lang="es-ES" sz="2400" b="1" dirty="0" err="1" smtClean="0"/>
              <a:t>size</a:t>
            </a:r>
            <a:r>
              <a:rPr lang="es-ES" sz="2400" b="1" dirty="0" smtClean="0"/>
              <a:t>]</a:t>
            </a:r>
            <a:r>
              <a:rPr lang="es-ES" sz="2400" dirty="0" smtClean="0"/>
              <a:t> =&gt; tamaño del archivo, medido en bytes.</a:t>
            </a:r>
            <a:endParaRPr lang="es-ES" sz="2400" dirty="0"/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505200"/>
            <a:ext cx="8393113" cy="750888"/>
          </a:xfrm>
        </p:spPr>
        <p:txBody>
          <a:bodyPr/>
          <a:lstStyle/>
          <a:p>
            <a:pPr algn="ctr"/>
            <a:r>
              <a:rPr lang="es-ES_tradnl" dirty="0" smtClean="0"/>
              <a:t>Demo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Atributos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526846"/>
          </a:xfrm>
        </p:spPr>
        <p:txBody>
          <a:bodyPr/>
          <a:lstStyle/>
          <a:p>
            <a:r>
              <a:rPr lang="es-ES_tradnl" sz="2800" dirty="0" smtClean="0"/>
              <a:t>El nuevo atributo booleano </a:t>
            </a:r>
            <a:r>
              <a:rPr lang="es-ES_tradnl" sz="2800" b="1" i="1" dirty="0" err="1" smtClean="0"/>
              <a:t>multiple</a:t>
            </a:r>
            <a:r>
              <a:rPr lang="es-ES_tradnl" sz="2800" dirty="0" smtClean="0"/>
              <a:t> (de HTML5) permite que los usuarios seleccionen varios archivos para ser subidos al servidor.</a:t>
            </a:r>
          </a:p>
          <a:p>
            <a:r>
              <a:rPr lang="es-ES_tradnl" sz="2800" dirty="0" smtClean="0"/>
              <a:t>El atributo </a:t>
            </a:r>
            <a:r>
              <a:rPr lang="es-ES_tradnl" sz="2800" b="1" i="1" dirty="0" err="1" smtClean="0"/>
              <a:t>accept</a:t>
            </a:r>
            <a:r>
              <a:rPr lang="es-ES_tradnl" sz="2800" dirty="0" smtClean="0"/>
              <a:t>, permite filtrar (en el cliente) los tipos de archivos que se permitirán subir al servidor.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3238" y="4191000"/>
            <a:ext cx="8412162" cy="2209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AR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="upload.php"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="post"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enctype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AR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multipart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s-AR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-data" </a:t>
            </a:r>
            <a:r>
              <a:rPr lang="es-A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multiple</a:t>
            </a:r>
            <a:endParaRPr lang="es-AR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accept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AR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image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s-AR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png,.jpg,image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s-AR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gif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1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   	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AR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AR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archivos[]"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   	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AR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s-AR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submit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s-AR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="Subir"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s-AR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es-AR" sz="20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s-AR" altLang="en-US" sz="20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2890</TotalTime>
  <Words>362</Words>
  <Application>Microsoft Office PowerPoint</Application>
  <PresentationFormat>Presentación en pantalla (4:3)</PresentationFormat>
  <Paragraphs>64</Paragraphs>
  <Slides>11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1_VS_NET Launch Template</vt:lpstr>
      <vt:lpstr>Maximiliano Neiner</vt:lpstr>
      <vt:lpstr>Temas a Tratar</vt:lpstr>
      <vt:lpstr>Temas a Tratar</vt:lpstr>
      <vt:lpstr>Subir archivos en PHP(1/3)</vt:lpstr>
      <vt:lpstr>Subir archivos en PHP(2/3)</vt:lpstr>
      <vt:lpstr>Subir archivos en PHP(3/3)</vt:lpstr>
      <vt:lpstr>$_FILES</vt:lpstr>
      <vt:lpstr>Demo</vt:lpstr>
      <vt:lpstr>Atributos</vt:lpstr>
      <vt:lpstr>Demo</vt:lpstr>
      <vt:lpstr>Ejercitación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Subir archivos - variables de sesión - cookies</dc:title>
  <dc:subject>Variables de sesión - Cookies</dc:subject>
  <dc:creator/>
  <cp:lastModifiedBy>ExpeUEW7</cp:lastModifiedBy>
  <cp:revision>229</cp:revision>
  <cp:lastPrinted>1601-01-01T00:00:00Z</cp:lastPrinted>
  <dcterms:created xsi:type="dcterms:W3CDTF">1601-01-01T00:00:00Z</dcterms:created>
  <dcterms:modified xsi:type="dcterms:W3CDTF">2017-03-29T12:07:37Z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