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UVr01vSEq0e1tO1wdicqXmbmZ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mbria"/>
                <a:ea typeface="Cambria"/>
                <a:cs typeface="Cambria"/>
                <a:sym typeface="Cambria"/>
              </a:defRPr>
            </a:lvl1pPr>
            <a:lvl2pPr indent="0" lvl="1" marL="0" marR="0" rtl="0" algn="r">
              <a:spcBef>
                <a:spcPts val="0"/>
              </a:spcBef>
              <a:buNone/>
              <a:defRPr b="0" i="0" sz="1200" u="none" cap="none" strike="noStrike">
                <a:solidFill>
                  <a:srgbClr val="888888"/>
                </a:solidFill>
                <a:latin typeface="Cambria"/>
                <a:ea typeface="Cambria"/>
                <a:cs typeface="Cambria"/>
                <a:sym typeface="Cambria"/>
              </a:defRPr>
            </a:lvl2pPr>
            <a:lvl3pPr indent="0" lvl="2" marL="0" marR="0" rtl="0" algn="r">
              <a:spcBef>
                <a:spcPts val="0"/>
              </a:spcBef>
              <a:buNone/>
              <a:defRPr b="0" i="0" sz="1200" u="none" cap="none" strike="noStrike">
                <a:solidFill>
                  <a:srgbClr val="888888"/>
                </a:solidFill>
                <a:latin typeface="Cambria"/>
                <a:ea typeface="Cambria"/>
                <a:cs typeface="Cambria"/>
                <a:sym typeface="Cambria"/>
              </a:defRPr>
            </a:lvl3pPr>
            <a:lvl4pPr indent="0" lvl="3" marL="0" marR="0" rtl="0" algn="r">
              <a:spcBef>
                <a:spcPts val="0"/>
              </a:spcBef>
              <a:buNone/>
              <a:defRPr b="0" i="0" sz="1200" u="none" cap="none" strike="noStrike">
                <a:solidFill>
                  <a:srgbClr val="888888"/>
                </a:solidFill>
                <a:latin typeface="Cambria"/>
                <a:ea typeface="Cambria"/>
                <a:cs typeface="Cambria"/>
                <a:sym typeface="Cambria"/>
              </a:defRPr>
            </a:lvl4pPr>
            <a:lvl5pPr indent="0" lvl="4" marL="0" marR="0" rtl="0" algn="r">
              <a:spcBef>
                <a:spcPts val="0"/>
              </a:spcBef>
              <a:buNone/>
              <a:defRPr b="0" i="0" sz="1200" u="none" cap="none" strike="noStrike">
                <a:solidFill>
                  <a:srgbClr val="888888"/>
                </a:solidFill>
                <a:latin typeface="Cambria"/>
                <a:ea typeface="Cambria"/>
                <a:cs typeface="Cambria"/>
                <a:sym typeface="Cambria"/>
              </a:defRPr>
            </a:lvl5pPr>
            <a:lvl6pPr indent="0" lvl="5" marL="0" marR="0" rtl="0" algn="r">
              <a:spcBef>
                <a:spcPts val="0"/>
              </a:spcBef>
              <a:buNone/>
              <a:defRPr b="0" i="0" sz="1200" u="none" cap="none" strike="noStrike">
                <a:solidFill>
                  <a:srgbClr val="888888"/>
                </a:solidFill>
                <a:latin typeface="Cambria"/>
                <a:ea typeface="Cambria"/>
                <a:cs typeface="Cambria"/>
                <a:sym typeface="Cambria"/>
              </a:defRPr>
            </a:lvl6pPr>
            <a:lvl7pPr indent="0" lvl="6" marL="0" marR="0" rtl="0" algn="r">
              <a:spcBef>
                <a:spcPts val="0"/>
              </a:spcBef>
              <a:buNone/>
              <a:defRPr b="0" i="0" sz="1200" u="none" cap="none" strike="noStrike">
                <a:solidFill>
                  <a:srgbClr val="888888"/>
                </a:solidFill>
                <a:latin typeface="Cambria"/>
                <a:ea typeface="Cambria"/>
                <a:cs typeface="Cambria"/>
                <a:sym typeface="Cambria"/>
              </a:defRPr>
            </a:lvl7pPr>
            <a:lvl8pPr indent="0" lvl="7" marL="0" marR="0" rtl="0" algn="r">
              <a:spcBef>
                <a:spcPts val="0"/>
              </a:spcBef>
              <a:buNone/>
              <a:defRPr b="0" i="0" sz="1200" u="none" cap="none" strike="noStrike">
                <a:solidFill>
                  <a:srgbClr val="888888"/>
                </a:solidFill>
                <a:latin typeface="Cambria"/>
                <a:ea typeface="Cambria"/>
                <a:cs typeface="Cambria"/>
                <a:sym typeface="Cambria"/>
              </a:defRPr>
            </a:lvl8pPr>
            <a:lvl9pPr indent="0" lvl="8" marL="0" marR="0" rtl="0" algn="r">
              <a:spcBef>
                <a:spcPts val="0"/>
              </a:spcBef>
              <a:buNone/>
              <a:defRPr b="0" i="0" sz="12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www.youtube.com/watch?v=QCdXgF1iSgc" TargetMode="External"/><Relationship Id="rId5"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283464" y="2216068"/>
            <a:ext cx="90213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419" sz="4800" u="none" cap="none" strike="noStrike">
                <a:solidFill>
                  <a:schemeClr val="lt1"/>
                </a:solidFill>
                <a:latin typeface="Calibri"/>
                <a:ea typeface="Calibri"/>
                <a:cs typeface="Calibri"/>
                <a:sym typeface="Calibri"/>
              </a:rPr>
              <a:t>Inteligencia artificial en la industria </a:t>
            </a:r>
            <a:r>
              <a:rPr b="1" lang="es-419" sz="4800">
                <a:solidFill>
                  <a:schemeClr val="lt1"/>
                </a:solidFill>
                <a:latin typeface="Calibri"/>
                <a:ea typeface="Calibri"/>
                <a:cs typeface="Calibri"/>
                <a:sym typeface="Calibri"/>
              </a:rPr>
              <a:t>de alimentos</a:t>
            </a:r>
            <a:endParaRPr b="1" sz="4800">
              <a:solidFill>
                <a:schemeClr val="lt1"/>
              </a:solidFill>
              <a:latin typeface="Calibri"/>
              <a:ea typeface="Calibri"/>
              <a:cs typeface="Calibri"/>
              <a:sym typeface="Calibri"/>
            </a:endParaRPr>
          </a:p>
        </p:txBody>
      </p:sp>
      <p:sp>
        <p:nvSpPr>
          <p:cNvPr id="89" name="Google Shape;89;p2"/>
          <p:cNvSpPr txBox="1"/>
          <p:nvPr/>
        </p:nvSpPr>
        <p:spPr>
          <a:xfrm>
            <a:off x="0" y="3817630"/>
            <a:ext cx="94320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419" sz="3200" u="none" cap="none" strike="noStrike">
                <a:solidFill>
                  <a:schemeClr val="lt1"/>
                </a:solidFill>
                <a:latin typeface="Cambria"/>
                <a:ea typeface="Cambria"/>
                <a:cs typeface="Cambria"/>
                <a:sym typeface="Cambria"/>
              </a:rPr>
              <a:t>Maira Pineda</a:t>
            </a:r>
            <a:endParaRPr/>
          </a:p>
          <a:p>
            <a:pPr indent="0" lvl="0" marL="0" marR="0" rtl="0" algn="ctr">
              <a:spcBef>
                <a:spcPts val="0"/>
              </a:spcBef>
              <a:spcAft>
                <a:spcPts val="0"/>
              </a:spcAft>
              <a:buNone/>
            </a:pPr>
            <a:r>
              <a:rPr b="0" i="0" lang="es-419" sz="3200" u="none" cap="none" strike="noStrike">
                <a:solidFill>
                  <a:schemeClr val="lt1"/>
                </a:solidFill>
                <a:latin typeface="Cambria"/>
                <a:ea typeface="Cambria"/>
                <a:cs typeface="Cambria"/>
                <a:sym typeface="Cambria"/>
              </a:rPr>
              <a:t>Santiago Muñoz</a:t>
            </a:r>
            <a:endParaRPr/>
          </a:p>
          <a:p>
            <a:pPr indent="0" lvl="0" marL="0" marR="0" rtl="0" algn="ctr">
              <a:spcBef>
                <a:spcPts val="0"/>
              </a:spcBef>
              <a:spcAft>
                <a:spcPts val="0"/>
              </a:spcAft>
              <a:buNone/>
            </a:pPr>
            <a:r>
              <a:rPr lang="es-419" sz="3200">
                <a:solidFill>
                  <a:schemeClr val="lt1"/>
                </a:solidFill>
                <a:latin typeface="Cambria"/>
                <a:ea typeface="Cambria"/>
                <a:cs typeface="Cambria"/>
                <a:sym typeface="Cambria"/>
              </a:rPr>
              <a:t>Daniel </a:t>
            </a:r>
            <a:r>
              <a:rPr b="0" i="0" lang="es-419" sz="3200" u="none" cap="none" strike="noStrike">
                <a:solidFill>
                  <a:schemeClr val="lt1"/>
                </a:solidFill>
                <a:latin typeface="Cambria"/>
                <a:ea typeface="Cambria"/>
                <a:cs typeface="Cambria"/>
                <a:sym typeface="Cambria"/>
              </a:rPr>
              <a:t>Pérez</a:t>
            </a:r>
            <a:endParaRPr b="0" i="0" sz="3200" u="none" cap="none" strike="noStrike">
              <a:solidFill>
                <a:schemeClr val="lt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3"/>
          <p:cNvSpPr txBox="1"/>
          <p:nvPr/>
        </p:nvSpPr>
        <p:spPr>
          <a:xfrm>
            <a:off x="972549" y="1151340"/>
            <a:ext cx="6597900" cy="3417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1" lang="es-419" sz="1800" u="none" cap="none" strike="noStrike">
                <a:solidFill>
                  <a:schemeClr val="dk1"/>
                </a:solidFill>
                <a:latin typeface="Cambria"/>
                <a:ea typeface="Cambria"/>
                <a:cs typeface="Cambria"/>
                <a:sym typeface="Cambria"/>
              </a:rPr>
              <a:t>La empresa NotCo es de origen chileno y se dedica a reemplazar los productos obtenidos de los animales investigando la composición de estos y </a:t>
            </a:r>
            <a:r>
              <a:rPr i="1" lang="es-419" sz="1800">
                <a:solidFill>
                  <a:schemeClr val="dk1"/>
                </a:solidFill>
                <a:latin typeface="Cambria"/>
                <a:ea typeface="Cambria"/>
                <a:cs typeface="Cambria"/>
                <a:sym typeface="Cambria"/>
              </a:rPr>
              <a:t>reemplazandolos</a:t>
            </a:r>
            <a:r>
              <a:rPr b="0" i="1" lang="es-419" sz="1800" u="none" cap="none" strike="noStrike">
                <a:solidFill>
                  <a:schemeClr val="dk1"/>
                </a:solidFill>
                <a:latin typeface="Cambria"/>
                <a:ea typeface="Cambria"/>
                <a:cs typeface="Cambria"/>
                <a:sym typeface="Cambria"/>
              </a:rPr>
              <a:t> por otros alimentos ya sean vegetales, granos, etc. Su inteligencia se llama Giuseppe la cual fue inspirada en Giuseppe Arcimboldo, un pintor medieval que creaba retratos de verduras.</a:t>
            </a:r>
            <a:endParaRPr/>
          </a:p>
          <a:p>
            <a:pPr indent="0" lvl="0" marL="0" marR="0" rtl="0" algn="just">
              <a:spcBef>
                <a:spcPts val="0"/>
              </a:spcBef>
              <a:spcAft>
                <a:spcPts val="0"/>
              </a:spcAft>
              <a:buNone/>
            </a:pPr>
            <a:r>
              <a:t/>
            </a:r>
            <a:endParaRPr i="1" sz="1800">
              <a:solidFill>
                <a:schemeClr val="dk1"/>
              </a:solidFill>
              <a:latin typeface="Cambria"/>
              <a:ea typeface="Cambria"/>
              <a:cs typeface="Cambria"/>
              <a:sym typeface="Cambria"/>
            </a:endParaRPr>
          </a:p>
          <a:p>
            <a:pPr indent="0" lvl="0" marL="0" marR="0" rtl="0" algn="just">
              <a:spcBef>
                <a:spcPts val="0"/>
              </a:spcBef>
              <a:spcAft>
                <a:spcPts val="0"/>
              </a:spcAft>
              <a:buNone/>
            </a:pPr>
            <a:r>
              <a:rPr i="1" lang="es-419" sz="1800">
                <a:solidFill>
                  <a:schemeClr val="dk1"/>
                </a:solidFill>
                <a:latin typeface="Cambria"/>
                <a:ea typeface="Cambria"/>
                <a:cs typeface="Cambria"/>
                <a:sym typeface="Cambria"/>
              </a:rPr>
              <a:t>Giuseppe es el nombre del programa de Inteligencia Artificial desarrollado por el equipo de NotCo básicamente para entender todo sobre los alimentos que amamos comer y buscar formas de recrearlos, pero reemplazando todos los ingredientes que usan subproductos animales por ingredientes de origen vegetal.</a:t>
            </a:r>
            <a:endParaRPr/>
          </a:p>
        </p:txBody>
      </p:sp>
      <p:pic>
        <p:nvPicPr>
          <p:cNvPr id="95" name="Google Shape;95;p3"/>
          <p:cNvPicPr preferRelativeResize="0"/>
          <p:nvPr/>
        </p:nvPicPr>
        <p:blipFill rotWithShape="1">
          <a:blip r:embed="rId4">
            <a:alphaModFix/>
          </a:blip>
          <a:srcRect b="0" l="0" r="0" t="0"/>
          <a:stretch/>
        </p:blipFill>
        <p:spPr>
          <a:xfrm>
            <a:off x="8505825" y="1343024"/>
            <a:ext cx="2861072" cy="2543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4"/>
          <p:cNvSpPr txBox="1"/>
          <p:nvPr/>
        </p:nvSpPr>
        <p:spPr>
          <a:xfrm>
            <a:off x="808874" y="1583090"/>
            <a:ext cx="6597900" cy="3355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s-419" sz="1800">
                <a:solidFill>
                  <a:schemeClr val="dk1"/>
                </a:solidFill>
                <a:latin typeface="Cambria"/>
                <a:ea typeface="Cambria"/>
                <a:cs typeface="Cambria"/>
                <a:sym typeface="Cambria"/>
              </a:rPr>
              <a:t>NotCo “no es una nueva marca, no es un nuevo producto, es una tecnología que te permita hacer las cosas extremadamente mejor que como se venían haciendo”.</a:t>
            </a:r>
            <a:endParaRPr/>
          </a:p>
          <a:p>
            <a:pPr indent="0" lvl="0" marL="0" marR="0" rtl="0" algn="just">
              <a:spcBef>
                <a:spcPts val="0"/>
              </a:spcBef>
              <a:spcAft>
                <a:spcPts val="0"/>
              </a:spcAft>
              <a:buNone/>
            </a:pPr>
            <a:r>
              <a:t/>
            </a:r>
            <a:endParaRPr/>
          </a:p>
          <a:p>
            <a:pPr indent="0" lvl="0" marL="0" marR="0" rtl="0" algn="just">
              <a:spcBef>
                <a:spcPts val="0"/>
              </a:spcBef>
              <a:spcAft>
                <a:spcPts val="0"/>
              </a:spcAft>
              <a:buNone/>
            </a:pPr>
            <a:r>
              <a:rPr i="1" lang="es-419" sz="1800">
                <a:solidFill>
                  <a:schemeClr val="dk1"/>
                </a:solidFill>
                <a:latin typeface="Cambria"/>
                <a:ea typeface="Cambria"/>
                <a:cs typeface="Cambria"/>
                <a:sym typeface="Cambria"/>
              </a:rPr>
              <a:t>Su línea de productos destacan a NotMayo, una mayonesa creada con garbanzos y no con huevos), así como la NotMilk (que tiene el sabor de la leche de vaca pero sin venir del mamífero) y un helado hecho a partir de piña, repollo y arvejas. Y sus nuevas líneas de carne vegetal (con sabor y apariencia similar a la animal).</a:t>
            </a:r>
            <a:endParaRPr/>
          </a:p>
          <a:p>
            <a:pPr indent="0" lvl="0" marL="0" marR="0" rtl="0" algn="just">
              <a:spcBef>
                <a:spcPts val="0"/>
              </a:spcBef>
              <a:spcAft>
                <a:spcPts val="0"/>
              </a:spcAft>
              <a:buNone/>
            </a:pPr>
            <a:r>
              <a:t/>
            </a:r>
            <a:endParaRPr i="1" sz="1800">
              <a:solidFill>
                <a:schemeClr val="dk1"/>
              </a:solidFill>
              <a:latin typeface="Cambria"/>
              <a:ea typeface="Cambria"/>
              <a:cs typeface="Cambria"/>
              <a:sym typeface="Cambria"/>
            </a:endParaRPr>
          </a:p>
          <a:p>
            <a:pPr indent="0" lvl="0" marL="0" marR="0" rtl="0" algn="just">
              <a:spcBef>
                <a:spcPts val="0"/>
              </a:spcBef>
              <a:spcAft>
                <a:spcPts val="0"/>
              </a:spcAft>
              <a:buNone/>
            </a:pPr>
            <a:r>
              <a:rPr i="1" lang="es-419" sz="1800">
                <a:solidFill>
                  <a:schemeClr val="dk1"/>
                </a:solidFill>
                <a:latin typeface="Cambria"/>
                <a:ea typeface="Cambria"/>
                <a:cs typeface="Cambria"/>
                <a:sym typeface="Cambria"/>
              </a:rPr>
              <a:t>“Una oferta al mercado de soluciones para comer sano y ser sostenible sin sacrificar el sabor que nos gusta.”</a:t>
            </a:r>
            <a:endParaRPr i="1" sz="1800">
              <a:solidFill>
                <a:schemeClr val="dk1"/>
              </a:solidFill>
              <a:latin typeface="Cambria"/>
              <a:ea typeface="Cambria"/>
              <a:cs typeface="Cambria"/>
              <a:sym typeface="Cambria"/>
            </a:endParaRPr>
          </a:p>
        </p:txBody>
      </p:sp>
      <p:pic>
        <p:nvPicPr>
          <p:cNvPr id="101" name="Google Shape;101;p4"/>
          <p:cNvPicPr preferRelativeResize="0"/>
          <p:nvPr/>
        </p:nvPicPr>
        <p:blipFill rotWithShape="1">
          <a:blip r:embed="rId4">
            <a:alphaModFix/>
          </a:blip>
          <a:srcRect b="0" l="0" r="0" t="0"/>
          <a:stretch/>
        </p:blipFill>
        <p:spPr>
          <a:xfrm>
            <a:off x="8105775" y="333375"/>
            <a:ext cx="2190750" cy="2985198"/>
          </a:xfrm>
          <a:prstGeom prst="rect">
            <a:avLst/>
          </a:prstGeom>
          <a:noFill/>
          <a:ln>
            <a:noFill/>
          </a:ln>
        </p:spPr>
      </p:pic>
      <p:pic>
        <p:nvPicPr>
          <p:cNvPr id="102" name="Google Shape;102;p4"/>
          <p:cNvPicPr preferRelativeResize="0"/>
          <p:nvPr/>
        </p:nvPicPr>
        <p:blipFill rotWithShape="1">
          <a:blip r:embed="rId5">
            <a:alphaModFix/>
          </a:blip>
          <a:srcRect b="0" l="0" r="0" t="0"/>
          <a:stretch/>
        </p:blipFill>
        <p:spPr>
          <a:xfrm>
            <a:off x="7996238" y="3667125"/>
            <a:ext cx="2676525" cy="2038350"/>
          </a:xfrm>
          <a:prstGeom prst="rect">
            <a:avLst/>
          </a:prstGeom>
          <a:noFill/>
          <a:ln>
            <a:noFill/>
          </a:ln>
        </p:spPr>
      </p:pic>
      <p:sp>
        <p:nvSpPr>
          <p:cNvPr id="103" name="Google Shape;103;p4"/>
          <p:cNvSpPr txBox="1"/>
          <p:nvPr/>
        </p:nvSpPr>
        <p:spPr>
          <a:xfrm>
            <a:off x="651900" y="704075"/>
            <a:ext cx="658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600">
                <a:latin typeface="Cambria"/>
                <a:ea typeface="Cambria"/>
                <a:cs typeface="Cambria"/>
                <a:sym typeface="Cambria"/>
              </a:rPr>
              <a:t>Experiencia y ejemplos</a:t>
            </a:r>
            <a:endParaRPr b="1" sz="16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5"/>
          <p:cNvSpPr txBox="1"/>
          <p:nvPr/>
        </p:nvSpPr>
        <p:spPr>
          <a:xfrm>
            <a:off x="686799" y="1941915"/>
            <a:ext cx="6597900" cy="2031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s-419" sz="1800">
                <a:solidFill>
                  <a:schemeClr val="dk1"/>
                </a:solidFill>
                <a:latin typeface="Cambria"/>
                <a:ea typeface="Cambria"/>
                <a:cs typeface="Cambria"/>
                <a:sym typeface="Cambria"/>
              </a:rPr>
              <a:t>Se usa una red neuronal profunda que se entrena con millones de recetas. Esto involucra cálculos matemáticos que gracias a tensorflow se pueden paralelizar. Tensorflow se encarga de agilizar el trabajo. La inteligencia busca patrones que permiten detectar cuales son las plantas que deberían combinarse para generar el sabor y contextura deseada.</a:t>
            </a:r>
            <a:endParaRPr/>
          </a:p>
          <a:p>
            <a:pPr indent="0" lvl="0" marL="0" marR="0" rtl="0" algn="l">
              <a:spcBef>
                <a:spcPts val="0"/>
              </a:spcBef>
              <a:spcAft>
                <a:spcPts val="0"/>
              </a:spcAft>
              <a:buNone/>
            </a:pPr>
            <a:r>
              <a:t/>
            </a:r>
            <a:endParaRPr i="1" sz="1800">
              <a:solidFill>
                <a:schemeClr val="dk1"/>
              </a:solidFill>
              <a:latin typeface="Cambria"/>
              <a:ea typeface="Cambria"/>
              <a:cs typeface="Cambria"/>
              <a:sym typeface="Cambria"/>
            </a:endParaRPr>
          </a:p>
        </p:txBody>
      </p:sp>
      <p:pic>
        <p:nvPicPr>
          <p:cNvPr id="109" name="Google Shape;109;p5"/>
          <p:cNvPicPr preferRelativeResize="0"/>
          <p:nvPr/>
        </p:nvPicPr>
        <p:blipFill rotWithShape="1">
          <a:blip r:embed="rId4">
            <a:alphaModFix/>
          </a:blip>
          <a:srcRect b="0" l="0" r="0" t="0"/>
          <a:stretch/>
        </p:blipFill>
        <p:spPr>
          <a:xfrm>
            <a:off x="8570561" y="1906799"/>
            <a:ext cx="2101577" cy="2101577"/>
          </a:xfrm>
          <a:prstGeom prst="rect">
            <a:avLst/>
          </a:prstGeom>
          <a:noFill/>
          <a:ln>
            <a:noFill/>
          </a:ln>
        </p:spPr>
      </p:pic>
      <p:sp>
        <p:nvSpPr>
          <p:cNvPr id="110" name="Google Shape;110;p5"/>
          <p:cNvSpPr txBox="1"/>
          <p:nvPr/>
        </p:nvSpPr>
        <p:spPr>
          <a:xfrm>
            <a:off x="899625" y="873550"/>
            <a:ext cx="5762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700">
                <a:latin typeface="Cambria"/>
                <a:ea typeface="Cambria"/>
                <a:cs typeface="Cambria"/>
                <a:sym typeface="Cambria"/>
              </a:rPr>
              <a:t>Tipo de algoritmo de IA</a:t>
            </a:r>
            <a:endParaRPr b="1" sz="17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6"/>
          <p:cNvSpPr txBox="1"/>
          <p:nvPr/>
        </p:nvSpPr>
        <p:spPr>
          <a:xfrm>
            <a:off x="435024" y="1100940"/>
            <a:ext cx="92193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419" sz="1800">
                <a:solidFill>
                  <a:schemeClr val="dk1"/>
                </a:solidFill>
                <a:latin typeface="Cambria"/>
                <a:ea typeface="Cambria"/>
                <a:cs typeface="Cambria"/>
                <a:sym typeface="Cambria"/>
              </a:rPr>
              <a:t>Ventajas estratégicas del uso de las IA (económicas, sociales, culturales, etc).</a:t>
            </a:r>
            <a:endParaRPr/>
          </a:p>
          <a:p>
            <a:pPr indent="0" lvl="0" marL="0" marR="0" rtl="0" algn="l">
              <a:spcBef>
                <a:spcPts val="0"/>
              </a:spcBef>
              <a:spcAft>
                <a:spcPts val="0"/>
              </a:spcAft>
              <a:buNone/>
            </a:pPr>
            <a:r>
              <a:t/>
            </a:r>
            <a:endParaRPr i="1" sz="18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i="1" lang="es-419" sz="1800">
                <a:solidFill>
                  <a:schemeClr val="dk1"/>
                </a:solidFill>
                <a:latin typeface="Cambria"/>
                <a:ea typeface="Cambria"/>
                <a:cs typeface="Cambria"/>
                <a:sym typeface="Cambria"/>
              </a:rPr>
              <a:t>Al usar este medio para realizar alimentos, la empresa garantiza que se produce 37% menos de CO2 y 83% menos de uso de agua. </a:t>
            </a:r>
            <a:endParaRPr/>
          </a:p>
          <a:p>
            <a:pPr indent="-285750" lvl="0" marL="285750" marR="0" rtl="0" algn="l">
              <a:spcBef>
                <a:spcPts val="0"/>
              </a:spcBef>
              <a:spcAft>
                <a:spcPts val="0"/>
              </a:spcAft>
              <a:buClr>
                <a:schemeClr val="dk1"/>
              </a:buClr>
              <a:buSzPts val="1800"/>
              <a:buFont typeface="Arial"/>
              <a:buChar char="•"/>
            </a:pPr>
            <a:r>
              <a:rPr i="1" lang="es-419" sz="1800">
                <a:solidFill>
                  <a:schemeClr val="dk1"/>
                </a:solidFill>
                <a:latin typeface="Cambria"/>
                <a:ea typeface="Cambria"/>
                <a:cs typeface="Cambria"/>
                <a:sym typeface="Cambria"/>
              </a:rPr>
              <a:t>Beneficia a los agricultores ya que sus productos serán más usados para su gama de productos.</a:t>
            </a:r>
            <a:endParaRPr i="1" sz="18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Cambria"/>
              <a:buChar char="•"/>
            </a:pPr>
            <a:r>
              <a:rPr i="1" lang="es-419" sz="1800">
                <a:solidFill>
                  <a:schemeClr val="dk1"/>
                </a:solidFill>
                <a:latin typeface="Cambria"/>
                <a:ea typeface="Cambria"/>
                <a:cs typeface="Cambria"/>
                <a:sym typeface="Cambria"/>
              </a:rPr>
              <a:t>Las personas </a:t>
            </a:r>
            <a:r>
              <a:rPr i="1" lang="es-419" sz="1800">
                <a:solidFill>
                  <a:schemeClr val="dk1"/>
                </a:solidFill>
                <a:latin typeface="Cambria"/>
                <a:ea typeface="Cambria"/>
                <a:cs typeface="Cambria"/>
                <a:sym typeface="Cambria"/>
              </a:rPr>
              <a:t>vegetarianas</a:t>
            </a:r>
            <a:r>
              <a:rPr i="1" lang="es-419" sz="1800">
                <a:solidFill>
                  <a:schemeClr val="dk1"/>
                </a:solidFill>
                <a:latin typeface="Cambria"/>
                <a:ea typeface="Cambria"/>
                <a:cs typeface="Cambria"/>
                <a:sym typeface="Cambria"/>
              </a:rPr>
              <a:t> y veganas es una </a:t>
            </a:r>
            <a:r>
              <a:rPr i="1" lang="es-419" sz="1800">
                <a:solidFill>
                  <a:schemeClr val="dk1"/>
                </a:solidFill>
                <a:latin typeface="Cambria"/>
                <a:ea typeface="Cambria"/>
                <a:cs typeface="Cambria"/>
                <a:sym typeface="Cambria"/>
              </a:rPr>
              <a:t>opción</a:t>
            </a:r>
            <a:r>
              <a:rPr i="1" lang="es-419" sz="1800">
                <a:solidFill>
                  <a:schemeClr val="dk1"/>
                </a:solidFill>
                <a:latin typeface="Cambria"/>
                <a:ea typeface="Cambria"/>
                <a:cs typeface="Cambria"/>
                <a:sym typeface="Cambria"/>
              </a:rPr>
              <a:t> bastante agradable para sus gustos.</a:t>
            </a:r>
            <a:endParaRPr i="1" sz="1800">
              <a:solidFill>
                <a:schemeClr val="dk1"/>
              </a:solidFill>
              <a:latin typeface="Cambria"/>
              <a:ea typeface="Cambria"/>
              <a:cs typeface="Cambria"/>
              <a:sym typeface="Cambria"/>
            </a:endParaRPr>
          </a:p>
        </p:txBody>
      </p:sp>
      <p:pic>
        <p:nvPicPr>
          <p:cNvPr id="116" name="Google Shape;116;p6"/>
          <p:cNvPicPr preferRelativeResize="0"/>
          <p:nvPr/>
        </p:nvPicPr>
        <p:blipFill>
          <a:blip r:embed="rId4">
            <a:alphaModFix/>
          </a:blip>
          <a:stretch>
            <a:fillRect/>
          </a:stretch>
        </p:blipFill>
        <p:spPr>
          <a:xfrm>
            <a:off x="1599575" y="3438315"/>
            <a:ext cx="2857500" cy="278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7"/>
          <p:cNvSpPr txBox="1"/>
          <p:nvPr/>
        </p:nvSpPr>
        <p:spPr>
          <a:xfrm>
            <a:off x="443800" y="814500"/>
            <a:ext cx="110445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419" sz="1800">
                <a:solidFill>
                  <a:schemeClr val="dk1"/>
                </a:solidFill>
                <a:latin typeface="Cambria"/>
                <a:ea typeface="Cambria"/>
                <a:cs typeface="Cambria"/>
                <a:sym typeface="Cambria"/>
              </a:rPr>
              <a:t>Proyección (visón) de ese tipo de IA en unos años</a:t>
            </a:r>
            <a:endParaRPr/>
          </a:p>
          <a:p>
            <a:pPr indent="-171450" lvl="0" marL="285750" marR="0" rtl="0" algn="l">
              <a:spcBef>
                <a:spcPts val="0"/>
              </a:spcBef>
              <a:spcAft>
                <a:spcPts val="0"/>
              </a:spcAft>
              <a:buClr>
                <a:schemeClr val="dk1"/>
              </a:buClr>
              <a:buSzPts val="1800"/>
              <a:buFont typeface="Arial"/>
              <a:buNone/>
            </a:pPr>
            <a:r>
              <a:t/>
            </a:r>
            <a:endParaRPr i="1" sz="1800">
              <a:solidFill>
                <a:schemeClr val="dk1"/>
              </a:solidFill>
              <a:latin typeface="Cambria"/>
              <a:ea typeface="Cambria"/>
              <a:cs typeface="Cambria"/>
              <a:sym typeface="Cambria"/>
            </a:endParaRPr>
          </a:p>
          <a:p>
            <a:pPr indent="-285750" lvl="0" marL="285750" marR="0" rtl="0" algn="just">
              <a:spcBef>
                <a:spcPts val="0"/>
              </a:spcBef>
              <a:spcAft>
                <a:spcPts val="0"/>
              </a:spcAft>
              <a:buClr>
                <a:schemeClr val="dk1"/>
              </a:buClr>
              <a:buSzPts val="1800"/>
              <a:buFont typeface="Arial"/>
              <a:buChar char="•"/>
            </a:pPr>
            <a:r>
              <a:rPr i="1" lang="es-419" sz="1800">
                <a:solidFill>
                  <a:schemeClr val="dk1"/>
                </a:solidFill>
                <a:latin typeface="Cambria"/>
                <a:ea typeface="Cambria"/>
                <a:cs typeface="Cambria"/>
                <a:sym typeface="Cambria"/>
              </a:rPr>
              <a:t>"Como se estima que la demanda por carne se duplicará en el 2050, tener al menos una fracción de ese creciente mercado representa una gran oportunidad para las empresas que venden carne de origen vegetal o a partir de células", dice Brad Barbera, director de Innovación de GFI.</a:t>
            </a:r>
            <a:endParaRPr/>
          </a:p>
          <a:p>
            <a:pPr indent="-171450" lvl="0" marL="285750" marR="0" rtl="0" algn="just">
              <a:spcBef>
                <a:spcPts val="0"/>
              </a:spcBef>
              <a:spcAft>
                <a:spcPts val="0"/>
              </a:spcAft>
              <a:buClr>
                <a:schemeClr val="dk1"/>
              </a:buClr>
              <a:buSzPts val="1800"/>
              <a:buFont typeface="Arial"/>
              <a:buNone/>
            </a:pPr>
            <a:r>
              <a:t/>
            </a:r>
            <a:endParaRPr i="1" sz="1800">
              <a:solidFill>
                <a:schemeClr val="dk1"/>
              </a:solidFill>
              <a:latin typeface="Cambria"/>
              <a:ea typeface="Cambria"/>
              <a:cs typeface="Cambria"/>
              <a:sym typeface="Cambria"/>
            </a:endParaRPr>
          </a:p>
          <a:p>
            <a:pPr indent="-285750" lvl="0" marL="285750" marR="0" rtl="0" algn="just">
              <a:spcBef>
                <a:spcPts val="0"/>
              </a:spcBef>
              <a:spcAft>
                <a:spcPts val="0"/>
              </a:spcAft>
              <a:buClr>
                <a:schemeClr val="dk1"/>
              </a:buClr>
              <a:buSzPts val="1800"/>
              <a:buFont typeface="Arial"/>
              <a:buChar char="•"/>
            </a:pPr>
            <a:r>
              <a:rPr i="1" lang="es-419" sz="1800">
                <a:solidFill>
                  <a:schemeClr val="dk1"/>
                </a:solidFill>
                <a:latin typeface="Cambria"/>
                <a:ea typeface="Cambria"/>
                <a:cs typeface="Cambria"/>
                <a:sym typeface="Cambria"/>
              </a:rPr>
              <a:t>Con un valor actual de u$s300 millones, según algunos reportes, la compañía apoya su apuesta en una proyección de crecimiento para 2021 de cuatro veces las ventas y cinco veces en volúmenes.</a:t>
            </a:r>
            <a:endParaRPr/>
          </a:p>
          <a:p>
            <a:pPr indent="-171450" lvl="0" marL="285750" marR="0" rtl="0" algn="just">
              <a:spcBef>
                <a:spcPts val="0"/>
              </a:spcBef>
              <a:spcAft>
                <a:spcPts val="0"/>
              </a:spcAft>
              <a:buClr>
                <a:schemeClr val="dk1"/>
              </a:buClr>
              <a:buSzPts val="1800"/>
              <a:buFont typeface="Arial"/>
              <a:buNone/>
            </a:pPr>
            <a:r>
              <a:t/>
            </a:r>
            <a:endParaRPr i="1" sz="1800">
              <a:solidFill>
                <a:schemeClr val="dk1"/>
              </a:solidFill>
              <a:latin typeface="Cambria"/>
              <a:ea typeface="Cambria"/>
              <a:cs typeface="Cambria"/>
              <a:sym typeface="Cambria"/>
            </a:endParaRPr>
          </a:p>
          <a:p>
            <a:pPr indent="-285750" lvl="0" marL="285750" marR="0" rtl="0" algn="just">
              <a:spcBef>
                <a:spcPts val="0"/>
              </a:spcBef>
              <a:spcAft>
                <a:spcPts val="0"/>
              </a:spcAft>
              <a:buClr>
                <a:schemeClr val="dk1"/>
              </a:buClr>
              <a:buSzPts val="1800"/>
              <a:buFont typeface="Arial"/>
              <a:buChar char="•"/>
            </a:pPr>
            <a:r>
              <a:rPr i="1" lang="es-419" sz="1800">
                <a:solidFill>
                  <a:schemeClr val="dk1"/>
                </a:solidFill>
                <a:latin typeface="Cambria"/>
                <a:ea typeface="Cambria"/>
                <a:cs typeface="Cambria"/>
                <a:sym typeface="Cambria"/>
              </a:rPr>
              <a:t>Cofundador de NotCo: "Mi visión para el 2040 es que todo el mundo esté consumiendo alimentos basados en plantas"</a:t>
            </a:r>
            <a:endParaRPr/>
          </a:p>
          <a:p>
            <a:pPr indent="-171450" lvl="0" marL="285750" marR="0" rtl="0" algn="just">
              <a:spcBef>
                <a:spcPts val="0"/>
              </a:spcBef>
              <a:spcAft>
                <a:spcPts val="0"/>
              </a:spcAft>
              <a:buClr>
                <a:schemeClr val="dk1"/>
              </a:buClr>
              <a:buSzPts val="1800"/>
              <a:buFont typeface="Arial"/>
              <a:buNone/>
            </a:pPr>
            <a:r>
              <a:t/>
            </a:r>
            <a:endParaRPr i="1" sz="1800">
              <a:solidFill>
                <a:schemeClr val="dk1"/>
              </a:solidFill>
              <a:latin typeface="Cambria"/>
              <a:ea typeface="Cambria"/>
              <a:cs typeface="Cambria"/>
              <a:sym typeface="Cambria"/>
            </a:endParaRPr>
          </a:p>
          <a:p>
            <a:pPr indent="-285750" lvl="0" marL="285750" marR="0" rtl="0" algn="just">
              <a:spcBef>
                <a:spcPts val="0"/>
              </a:spcBef>
              <a:spcAft>
                <a:spcPts val="0"/>
              </a:spcAft>
              <a:buClr>
                <a:schemeClr val="dk1"/>
              </a:buClr>
              <a:buSzPts val="1800"/>
              <a:buFont typeface="Arial"/>
              <a:buChar char="•"/>
            </a:pPr>
            <a:r>
              <a:rPr i="1" lang="es-419" sz="1800">
                <a:solidFill>
                  <a:schemeClr val="dk1"/>
                </a:solidFill>
                <a:latin typeface="Cambria"/>
                <a:ea typeface="Cambria"/>
                <a:cs typeface="Cambria"/>
                <a:sym typeface="Cambria"/>
              </a:rPr>
              <a:t>Para que Giuseppe sea cada vez más inteligente, un chef investigador prueba más de 100 recetas cada mes. Esto nos da a entender que a medida que pase el tiempo veremos para esta empresa una mayor gama de productos.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pic>
        <p:nvPicPr>
          <p:cNvPr descr="Conoce cómo la empresa chilena de alimentación NotCo utiliza la tecnología y el Machine Learning para crear alimentos más saludbles y amigables con el medioambiente." id="126" name="Google Shape;126;p8" title="Cambiando el futuro de la alimentación con Machine Learning">
            <a:hlinkClick r:id="rId4"/>
          </p:cNvPr>
          <p:cNvPicPr preferRelativeResize="0"/>
          <p:nvPr/>
        </p:nvPicPr>
        <p:blipFill>
          <a:blip r:embed="rId5">
            <a:alphaModFix/>
          </a:blip>
          <a:stretch>
            <a:fillRect/>
          </a:stretch>
        </p:blipFill>
        <p:spPr>
          <a:xfrm>
            <a:off x="426175" y="288575"/>
            <a:ext cx="10264975" cy="628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2022-01-18T19:54:19Z</dcterms:created>
  <dc:creator>Microsoft Office User</dc:creator>
</cp:coreProperties>
</file>