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Default Extension="svg" ContentType="image/svg+xml"/>
  <Default Extension="tif" ContentType="image/tiff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mc="http://schemas.openxmlformats.org/markup-compatibility/2006" xmlns:p="http://schemas.openxmlformats.org/presentationml/2006/main" xmlns:p14="http://schemas.microsoft.com/office/powerpoint/2010/main" xmlns:p15="http://schemas.microsoft.com/office/powerpoint/2012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3" Type="http://schemas.openxmlformats.org/officeDocument/2006/relationships/slide" Target="slides/slide1.xml" /><Relationship Id="rId4" Type="http://schemas.openxmlformats.org/officeDocument/2006/relationships/slide" Target="slides/slide2.xml" /><Relationship Id="rId5" Type="http://schemas.openxmlformats.org/officeDocument/2006/relationships/slide" Target="slides/slide3.xml" /><Relationship Id="rId6" Type="http://schemas.openxmlformats.org/officeDocument/2006/relationships/slide" Target="slides/slide4.xml" /><Relationship Id="rId7" Type="http://schemas.openxmlformats.org/officeDocument/2006/relationships/slide" Target="slides/slide5.xml" /><Relationship Id="rId8" Type="http://schemas.openxmlformats.org/officeDocument/2006/relationships/slide" Target="slides/slide6.xml" /><Relationship Id="rId9" Type="http://schemas.openxmlformats.org/officeDocument/2006/relationships/slide" Target="slides/slide7.xml" /><Relationship Id="rId10" Type="http://schemas.openxmlformats.org/officeDocument/2006/relationships/slide" Target="slides/slide8.xml" /><Relationship Id="rId11" Type="http://schemas.openxmlformats.org/officeDocument/2006/relationships/slide" Target="slides/slide9.xml" /><Relationship Id="rId1" Type="http://schemas.openxmlformats.org/officeDocument/2006/relationships/theme" Target="theme/theme1.xml" /><Relationship Id="rId2" Type="http://schemas.openxmlformats.org/officeDocument/2006/relationships/slideMaster" Target="slideMasters/slideMaster1.xml" /><Relationship Id="rId12" Type="http://schemas.openxmlformats.org/officeDocument/2006/relationships/presProps" Target="presProps.xml" />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2259000" y="166104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404040"/>
              </a:solidFill>
              <a:latin typeface="Source Sans Pro Light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404040"/>
              </a:solidFill>
              <a:latin typeface="Source Sans Pro Light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2259000" y="166104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404040"/>
              </a:solidFill>
              <a:latin typeface="Source Sans Pro Light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404040"/>
              </a:solidFill>
              <a:latin typeface="Source Sans Pro Light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404040"/>
              </a:solidFill>
              <a:latin typeface="Source Sans Pro Light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404040"/>
              </a:solidFill>
              <a:latin typeface="Source Sans Pro Light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2259000" y="166104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404040"/>
              </a:solidFill>
              <a:latin typeface="Source Sans Pro Light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404040"/>
              </a:solidFill>
              <a:latin typeface="Source Sans Pro Light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404040"/>
              </a:solidFill>
              <a:latin typeface="Source Sans Pro Light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404040"/>
              </a:solidFill>
              <a:latin typeface="Source Sans Pro Light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404040"/>
              </a:solidFill>
              <a:latin typeface="Source Sans Pro Light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404040"/>
              </a:solidFill>
              <a:latin typeface="Source Sans Pro Light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2259000" y="1661040"/>
            <a:ext cx="9143640" cy="1106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2259000" y="166104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404040"/>
              </a:solidFill>
              <a:latin typeface="Source Sans Pro Light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404040"/>
              </a:solidFill>
              <a:latin typeface="Source Sans Pro Light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404040"/>
              </a:solidFill>
              <a:latin typeface="Source Sans Pro Light"/>
            </a:endParaRPr>
          </a:p>
        </p:txBody>
      </p:sp>
    </p:spTree>
  </p:cSld>
</p:sldLayout>
</file>

<file path=ppt/slideMasters/_rels/slideMaster1.xml.rels><?xml version="1.0" encoding="UTF-8"?><Relationships xmlns="http://schemas.openxmlformats.org/package/2006/relationships"><Relationship Id="rId1" Target="../theme/theme1.xml" Type="http://schemas.openxmlformats.org/officeDocument/2006/relationships/theme" /><Relationship Id="rId2" Target="../media/image1.tif" Type="http://schemas.openxmlformats.org/officeDocument/2006/relationships/image" /><Relationship Id="rId3" Target="../media/image2.png" Type="http://schemas.openxmlformats.org/officeDocument/2006/relationships/image" /><Relationship Id="rId4" Target="../slideLayouts/slideLayout1.xml" Type="http://schemas.openxmlformats.org/officeDocument/2006/relationships/slideLayout" /><Relationship Id="rId5" Target="../slideLayouts/slideLayout2.xml" Type="http://schemas.openxmlformats.org/officeDocument/2006/relationships/slideLayout" /><Relationship Id="rId6" Target="../slideLayouts/slideLayout3.xml" Type="http://schemas.openxmlformats.org/officeDocument/2006/relationships/slideLayout" /><Relationship Id="rId7" Target="../slideLayouts/slideLayout4.xml" Type="http://schemas.openxmlformats.org/officeDocument/2006/relationships/slideLayout" /><Relationship Id="rId8" Target="../slideLayouts/slideLayout5.xml" Type="http://schemas.openxmlformats.org/officeDocument/2006/relationships/slideLayout" /><Relationship Id="rId9" Target="../slideLayouts/slideLayout6.xml" Type="http://schemas.openxmlformats.org/officeDocument/2006/relationships/slideLayout" /><Relationship Id="rId10" Target="../slideLayouts/slideLayout7.xml" Type="http://schemas.openxmlformats.org/officeDocument/2006/relationships/slideLayout" /><Relationship Id="rId11" Target="../slideLayouts/slideLayout8.xml" Type="http://schemas.openxmlformats.org/officeDocument/2006/relationships/slideLayout" /><Relationship Id="rId12" Target="../slideLayouts/slideLayout9.xml" Type="http://schemas.openxmlformats.org/officeDocument/2006/relationships/slideLayout" /><Relationship Id="rId13" Target="../slideLayouts/slideLayout10.xml" Type="http://schemas.openxmlformats.org/officeDocument/2006/relationships/slideLayout" /><Relationship Id="rId14" Target="../slideLayouts/slideLayout11.xml" Type="http://schemas.openxmlformats.org/officeDocument/2006/relationships/slideLayout" /><Relationship Id="rId15" Target="../slideLayouts/slideLayout12.xml" Type="http://schemas.openxmlformats.org/officeDocument/2006/relationships/slideLayout" />
</Relationships>
</file>

<file path=ppt/slideMasters/slideMaster1.xml><?xml version="1.0" encoding="utf-8"?>
<p:sldMaster xmlns:a="http://schemas.openxmlformats.org/drawingml/2006/main" xmlns:mc="http://schemas.openxmlformats.org/markup-compatibility/2006" xmlns:p="http://schemas.openxmlformats.org/presentationml/2006/main" xmlns:p14="http://schemas.microsoft.com/office/powerpoint/2010/main" xmlns:p15="http://schemas.microsoft.com/office/powerpoint/2012/main" xmlns:r="http://schemas.openxmlformats.org/officeDocument/2006/relationships">
  <p:cSld>
    <p:bg>
      <p:bgPr>
        <a:solidFill>
          <a:srgbClr val="4040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0" name="Picture 4"/>
          <p:cNvPicPr/>
          <p:nvPr/>
        </p:nvPicPr>
        <p:blipFill>
          <a:blip r:embed="rId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2259000" y="166104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pc="-1" strike="noStrike" sz="6000">
                <a:solidFill>
                  <a:srgbClr val="404040"/>
                </a:solidFill>
                <a:latin typeface="Source Sans Pro Light"/>
              </a:rPr>
              <a:t>Click to edit Master title style</a:t>
            </a:r>
            <a:endParaRPr b="0" lang="en-US" spc="-1" strike="noStrike" sz="6000">
              <a:solidFill>
                <a:srgbClr val="404040"/>
              </a:solidFill>
              <a:latin typeface="Calibri"/>
            </a:endParaRPr>
          </a:p>
        </p:txBody>
      </p:sp>
      <p:pic>
        <p:nvPicPr>
          <p:cNvPr descr="" id="2" name=""/>
          <p:cNvPicPr/>
          <p:nvPr/>
        </p:nvPicPr>
        <p:blipFill>
          <a:blip r:embed="rId3"/>
          <a:stretch/>
        </p:blipFill>
        <p:spPr>
          <a:xfrm>
            <a:off x="9444960" y="6120000"/>
            <a:ext cx="2746800" cy="709200"/>
          </a:xfrm>
          <a:prstGeom prst="rect">
            <a:avLst/>
          </a:prstGeom>
          <a:ln w="0">
            <a:noFill/>
          </a:ln>
        </p:spPr>
      </p:pic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twitter.com/mota_santiago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madrid.r-es.org/" TargetMode="External" /><Relationship Id="rId3" Type="http://schemas.openxmlformats.org/officeDocument/2006/relationships/hyperlink" Target="https://r-es.org/" TargetMode="External" /><Relationship Id="rId4" Type="http://schemas.openxmlformats.org/officeDocument/2006/relationships/hyperlink" Target="https://www.linkedin.com/in/santiagomota/" TargetMode="External" /><Relationship Id="rId5" Type="http://schemas.openxmlformats.org/officeDocument/2006/relationships/image" Target="../media/image3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4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5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6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data.europa.eu/elearning/en/module4/#/id/co-01" TargetMode="External" /><Relationship Id="rId3" Type="http://schemas.openxmlformats.org/officeDocument/2006/relationships/hyperlink" Target="https://www.youtube.com/watch?v=VOISQI566bI" TargetMode="External" /><Relationship Id="rId4" Type="http://schemas.openxmlformats.org/officeDocument/2006/relationships/image" Target="../media/image7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jakubnowosad.com/IIIRqueR_workshop/" TargetMode="External" /><Relationship Id="rId3" Type="http://schemas.openxmlformats.org/officeDocument/2006/relationships/hyperlink" Target="./varios/Presentacion_proyecto_Grifores.docx" TargetMode="External" /><Relationship Id="rId4" Type="http://schemas.openxmlformats.org/officeDocument/2006/relationships/hyperlink" Target="./varios/Resumen%20ejecutivo.pdf" TargetMode="External" /><Relationship Id="rId5" Type="http://schemas.openxmlformats.org/officeDocument/2006/relationships/hyperlink" Target="../grifores_flowmeter-final.mov" TargetMode="External" /><Relationship Id="rId6" Type="http://schemas.openxmlformats.org/officeDocument/2006/relationships/hyperlink" Target="https://github.com/santiagomota/Open_Data" TargetMode="External" /><Relationship Id="rId7" Type="http://schemas.openxmlformats.org/officeDocument/2006/relationships/hyperlink" Target="https://quarto.org/docs/get-started/" TargetMode="External" /><Relationship Id="rId8" Type="http://schemas.openxmlformats.org/officeDocument/2006/relationships/hyperlink" Target="./varios/Modelo_NDA_TFM_UCM.docx" TargetMode="External" /><Relationship Id="rId9" Type="http://schemas.openxmlformats.org/officeDocument/2006/relationships/hyperlink" Target="https://github.com/santiagomota" TargetMode="External" /><Relationship Id="rId10" Type="http://schemas.openxmlformats.org/officeDocument/2006/relationships/hyperlink" Target="https://github.com/santiagomota" TargetMode="External" /><Relationship Id="rId11" Type="http://schemas.openxmlformats.org/officeDocument/2006/relationships/hyperlink" Target="https://gitlab.com/smota" TargetMode="External" /><Relationship Id="rId12" Type="http://schemas.openxmlformats.org/officeDocument/2006/relationships/hyperlink" Target="https://www.wired.com/2009/09/bellkors-pragmatic-chaos-wins-1-million-netflix-prize/" TargetMode="External" /><Relationship Id="rId13" Type="http://schemas.openxmlformats.org/officeDocument/2006/relationships/hyperlink" Target="https://www.kaggle.com/code/santiagomota/pruebas-ucm/" TargetMode="External" /><Relationship Id="rId15" Type="http://schemas.openxmlformats.org/officeDocument/2006/relationships/hyperlink" Target="https://www.kaggle.com/santiagomota" TargetMode="External" /><Relationship Id="rId16" Type="http://schemas.openxmlformats.org/officeDocument/2006/relationships/image" Target="../media/image9.png" /><Relationship Id="rId14" Type="http://schemas.openxmlformats.org/officeDocument/2006/relationships/image" Target="../media/image8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jp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www.linkedin.com/in/santiagomota/" TargetMode="External" /><Relationship Id="rId3" Type="http://schemas.openxmlformats.org/officeDocument/2006/relationships/hyperlink" Target="santiago_mota@yahoo.es" TargetMode="External" /><Relationship Id="rId4" Type="http://schemas.openxmlformats.org/officeDocument/2006/relationships/hyperlink" Target="https://github.com/santiagomota" TargetMode="External" /><Relationship Id="rId5" Type="http://schemas.openxmlformats.org/officeDocument/2006/relationships/hyperlink" Target="https://drive.google.com/drive/folders/1HVDU-VFm4Tja7Ms6NMcV2WykybEkQXMq?usp=sharing" TargetMode="External" /><Relationship Id="rId6" Type="http://schemas.openxmlformats.org/officeDocument/2006/relationships/image" Target="../media/image11.sv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/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Santiago Mota | </a:t>
            </a:r>
            <a:r>
              <a:rPr>
                <a:hlinkClick r:id="rId2"/>
              </a:rPr>
              <a:t>@mota_santiago</a:t>
            </a:r>
          </a:p>
        </p:txBody>
      </p:sp>
      <p:sp/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TFM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Santiago Mota Herce</a:t>
            </a:r>
          </a:p>
          <a:p>
            <a:pPr lvl="0" indent="0" marL="0">
              <a:buNone/>
            </a:pPr>
          </a:p>
          <a:p>
            <a:pPr lvl="0"/>
            <a:r>
              <a:rPr/>
              <a:t>Físico. MBA y Máster BI y BigData (2013).</a:t>
            </a:r>
          </a:p>
          <a:p>
            <a:pPr lvl="0"/>
            <a:r>
              <a:rPr/>
              <a:t>M&amp;A. CEO empresa náutica I+D+I.</a:t>
            </a:r>
          </a:p>
          <a:p>
            <a:pPr lvl="0"/>
            <a:r>
              <a:rPr/>
              <a:t>Consultor freelance. Vodafone, Teradata, Bankia, Repsol, BCG, Orange.</a:t>
            </a:r>
          </a:p>
          <a:p>
            <a:pPr lvl="0"/>
            <a:r>
              <a:rPr/>
              <a:t>Co-organizador </a:t>
            </a:r>
            <a:r>
              <a:rPr>
                <a:hlinkClick r:id="rId2"/>
              </a:rPr>
              <a:t>Meet-up Usuarios de R Madrid</a:t>
            </a:r>
            <a:r>
              <a:rPr/>
              <a:t>.</a:t>
            </a:r>
          </a:p>
          <a:p>
            <a:pPr lvl="0"/>
            <a:r>
              <a:rPr/>
              <a:t>Tesorero </a:t>
            </a:r>
            <a:r>
              <a:rPr>
                <a:hlinkClick r:id="rId3"/>
              </a:rPr>
              <a:t>R-Hispano</a:t>
            </a:r>
            <a:r>
              <a:rPr/>
              <a:t>.</a:t>
            </a:r>
          </a:p>
          <a:p>
            <a:pPr lvl="0"/>
            <a:r>
              <a:rPr>
                <a:hlinkClick r:id="rId4"/>
              </a:rPr>
              <a:t>LinkedIn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Consideraciones previas</a:t>
            </a:r>
          </a:p>
          <a:p>
            <a:pPr lvl="0"/>
            <a:r>
              <a:rPr/>
              <a:t>Cada uno de vosotros tiene un objetivo con el TFM.</a:t>
            </a:r>
          </a:p>
          <a:p>
            <a:pPr lvl="0"/>
            <a:r>
              <a:rPr/>
              <a:t>No hay plantillas.</a:t>
            </a:r>
          </a:p>
          <a:p>
            <a:pPr lvl="0"/>
            <a:r>
              <a:rPr/>
              <a:t>No hay (casi) restricciones.</a:t>
            </a:r>
          </a:p>
          <a:p>
            <a:pPr lvl="0"/>
            <a:r>
              <a:rPr/>
              <a:t>Debería ser una continuación de lo que habéis visto.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Consejos en empresas</a:t>
            </a:r>
          </a:p>
          <a:p>
            <a:pPr lvl="0"/>
            <a:r>
              <a:rPr/>
              <a:t>El tamaño importa.</a:t>
            </a:r>
          </a:p>
          <a:p>
            <a:pPr lvl="0"/>
            <a:r>
              <a:rPr/>
              <a:t>Juego de las sillas.</a:t>
            </a:r>
          </a:p>
          <a:p>
            <a:pPr lvl="0"/>
            <a:r>
              <a:rPr/>
              <a:t>No saben lo que hacemos.</a:t>
            </a:r>
          </a:p>
          <a:p>
            <a:pPr lvl="0"/>
            <a:r>
              <a:rPr/>
              <a:t>¿Nos ven como un riesgo?</a:t>
            </a:r>
          </a:p>
          <a:p>
            <a:pPr lvl="0"/>
            <a:r>
              <a:rPr/>
              <a:t>Reinos de Taifas.</a:t>
            </a:r>
          </a:p>
          <a:p>
            <a:pPr lvl="0"/>
            <a:r>
              <a:rPr/>
              <a:t>IT tiene su agenda.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Proyecto de datos I</a:t>
            </a:r>
          </a:p>
        </p:txBody>
      </p:sp>
      <p:pic>
        <p:nvPicPr>
          <p:cNvPr descr="./figs/ciclo_datos.png" id="0" name="Picture 1"/>
          <p:cNvPicPr>
            <a:picLocks noGrp="1" noChangeAspect="1"/>
          </p:cNvPicPr>
          <p:nvPr/>
        </p:nvPicPr>
        <p:blipFill>
          <a:blip r:embed="rId5"/>
          <a:stretch>
            <a:fillRect/>
          </a:stretch>
        </p:blipFill>
        <p:spPr bwMode="auto">
          <a:xfrm>
            <a:off x="3568700" y="1003300"/>
            <a:ext cx="5105400" cy="2781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Proyecto de datos II</a:t>
            </a:r>
          </a:p>
        </p:txBody>
      </p:sp>
      <p:pic>
        <p:nvPicPr>
          <p:cNvPr descr="./figs/Regresion0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673100"/>
            <a:ext cx="5105400" cy="3441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Proyecto de datos III</a:t>
            </a:r>
          </a:p>
        </p:txBody>
      </p:sp>
      <p:pic>
        <p:nvPicPr>
          <p:cNvPr descr="./figs/Regresion00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673100"/>
            <a:ext cx="5105400" cy="3441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Proyecto de datos IV</a:t>
            </a:r>
          </a:p>
        </p:txBody>
      </p:sp>
      <p:pic>
        <p:nvPicPr>
          <p:cNvPr descr="./figs/Regresion00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041400"/>
            <a:ext cx="5105400" cy="2705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Proyecto de datos V</a:t>
            </a:r>
          </a:p>
          <a:p>
            <a:pPr lvl="0"/>
            <a:r>
              <a:rPr/>
              <a:t>Hay casas con mas baños que habitaciones.</a:t>
            </a:r>
          </a:p>
          <a:p>
            <a:pPr lvl="0"/>
            <a:r>
              <a:rPr/>
              <a:t>División Casa / Apartamento.</a:t>
            </a:r>
          </a:p>
          <a:p>
            <a:pPr lvl="0"/>
            <a:r>
              <a:rPr/>
              <a:t>Nuevas columnas.</a:t>
            </a:r>
          </a:p>
          <a:p>
            <a:pPr lvl="0"/>
            <a:r>
              <a:rPr/>
              <a:t>Elementos vacíos.</a:t>
            </a:r>
          </a:p>
          <a:p>
            <a:pPr lvl="0"/>
            <a:r>
              <a:rPr/>
              <a:t>Validación cruzada.</a:t>
            </a:r>
          </a:p>
          <a:p>
            <a:pPr lvl="0"/>
            <a:r>
              <a:rPr/>
              <a:t>Nuevos algoritmos.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Proyecto de datos VI</a:t>
            </a:r>
          </a:p>
          <a:p>
            <a:pPr lvl="0"/>
            <a:r>
              <a:rPr/>
              <a:t>Pregunta → Datos → Algoritmos.</a:t>
            </a:r>
          </a:p>
          <a:p>
            <a:pPr lvl="0"/>
            <a:r>
              <a:rPr/>
              <a:t>Tamaño de los datos (escalabilidad).</a:t>
            </a:r>
          </a:p>
          <a:p>
            <a:pPr lvl="0"/>
            <a:r>
              <a:rPr/>
              <a:t>Fase de descubrimiento.</a:t>
            </a:r>
          </a:p>
          <a:p>
            <a:pPr lvl="0"/>
            <a:r>
              <a:rPr/>
              <a:t>ETL.</a:t>
            </a:r>
          </a:p>
          <a:p>
            <a:pPr lvl="0"/>
            <a:r>
              <a:rPr/>
              <a:t>Análisis con visualizaciones.</a:t>
            </a:r>
          </a:p>
          <a:p>
            <a:pPr lvl="0"/>
            <a:r>
              <a:rPr/>
              <a:t>Fuentes externas de datos.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Proyecto de datos VII</a:t>
            </a:r>
          </a:p>
          <a:p>
            <a:pPr lvl="0"/>
            <a:r>
              <a:rPr/>
              <a:t>Licencias de uso (</a:t>
            </a:r>
            <a:r>
              <a:rPr>
                <a:hlinkClick r:id="rId2"/>
              </a:rPr>
              <a:t>link</a:t>
            </a:r>
            <a:r>
              <a:rPr/>
              <a:t>).</a:t>
            </a:r>
          </a:p>
          <a:p>
            <a:pPr lvl="0"/>
            <a:r>
              <a:rPr/>
              <a:t>De los datos.</a:t>
            </a:r>
          </a:p>
          <a:p>
            <a:pPr lvl="0"/>
            <a:r>
              <a:rPr/>
              <a:t>Mucho cuidado con los datos de empresa.</a:t>
            </a:r>
          </a:p>
          <a:p>
            <a:pPr lvl="0"/>
            <a:r>
              <a:rPr/>
              <a:t>Licencias del código.</a:t>
            </a:r>
          </a:p>
          <a:p>
            <a:pPr lvl="0"/>
            <a:r>
              <a:rPr/>
              <a:t>El mundo académico es algo mas laxo.</a:t>
            </a:r>
          </a:p>
          <a:p>
            <a:pPr lvl="0"/>
            <a:r>
              <a:rPr>
                <a:hlinkClick r:id="rId3"/>
              </a:rPr>
              <a:t>¿Webscrapping en el INE?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Proyecto de datos VIII</a:t>
            </a:r>
          </a:p>
          <a:p>
            <a:pPr lvl="0"/>
            <a:r>
              <a:rPr/>
              <a:t>Trabajos / papers del dominio.</a:t>
            </a:r>
          </a:p>
          <a:p>
            <a:pPr lvl="0"/>
            <a:r>
              <a:rPr/>
              <a:t>Algoritmos (GBM, Xgboost, Redes neuronales).</a:t>
            </a:r>
          </a:p>
          <a:p>
            <a:pPr lvl="0"/>
            <a:r>
              <a:rPr/>
              <a:t>Presentación de resultados.</a:t>
            </a:r>
          </a:p>
          <a:p>
            <a:pPr lvl="0"/>
            <a:r>
              <a:rPr/>
              <a:t>¿CÓMO TRASLADAR AL NEGOCIO?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Proyecto de datos real</a:t>
            </a:r>
          </a:p>
        </p:txBody>
      </p:sp>
      <p:pic>
        <p:nvPicPr>
          <p:cNvPr descr="./figs/mermaid-figure-2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568700" y="660400"/>
            <a:ext cx="5105400" cy="3479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Fuente: </a:t>
            </a:r>
            <a:r>
              <a:rPr>
                <a:hlinkClick r:id="rId2"/>
              </a:rPr>
              <a:t>https://jakubnowosad.com/IIIRqueR_workshop/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Mi proyecto en 2012</a:t>
            </a:r>
          </a:p>
          <a:p>
            <a:pPr lvl="0"/>
            <a:r>
              <a:rPr/>
              <a:t>Cómo nace y cómo cambia. ¿Por qué cambia?</a:t>
            </a:r>
          </a:p>
          <a:p>
            <a:pPr lvl="0"/>
            <a:r>
              <a:rPr>
                <a:hlinkClick r:id="rId3"/>
              </a:rPr>
              <a:t>Carta de presentación</a:t>
            </a:r>
            <a:r>
              <a:rPr/>
              <a:t>.</a:t>
            </a:r>
          </a:p>
          <a:p>
            <a:pPr lvl="0"/>
            <a:r>
              <a:rPr>
                <a:hlinkClick r:id="rId4"/>
              </a:rPr>
              <a:t>Resumen ejecutivo</a:t>
            </a:r>
            <a:r>
              <a:rPr/>
              <a:t>.</a:t>
            </a:r>
          </a:p>
          <a:p>
            <a:pPr lvl="0"/>
            <a:r>
              <a:rPr/>
              <a:t>Sale todo el mundo a presentar.</a:t>
            </a:r>
          </a:p>
          <a:p>
            <a:pPr lvl="0"/>
            <a:r>
              <a:rPr/>
              <a:t>Ficheros. ¿</a:t>
            </a:r>
            <a:r>
              <a:rPr>
                <a:hlinkClick r:id="rId5"/>
              </a:rPr>
              <a:t>Vídeo</a:t>
            </a:r>
            <a:r>
              <a:rPr/>
              <a:t>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Durante el TFM I</a:t>
            </a:r>
          </a:p>
          <a:p>
            <a:pPr lvl="0"/>
            <a:r>
              <a:rPr/>
              <a:t>Elegir un proyecto que os guste.</a:t>
            </a:r>
          </a:p>
          <a:p>
            <a:pPr lvl="0"/>
            <a:r>
              <a:rPr/>
              <a:t>¿Dónde podemos encontrar fuentes de datos? </a:t>
            </a:r>
            <a:r>
              <a:rPr>
                <a:hlinkClick r:id="rId6"/>
              </a:rPr>
              <a:t>repo Open data</a:t>
            </a:r>
            <a:r>
              <a:rPr/>
              <a:t>.</a:t>
            </a:r>
          </a:p>
          <a:p>
            <a:pPr lvl="0"/>
            <a:r>
              <a:rPr/>
              <a:t>Análisis previo del proyecto (Post en el foro).</a:t>
            </a:r>
          </a:p>
          <a:p>
            <a:pPr lvl="0"/>
            <a:r>
              <a:rPr/>
              <a:t>El TFM va evolucionando y es normal, si no hay cambios significativos, no hace falta comunicarlo.</a:t>
            </a:r>
          </a:p>
          <a:p>
            <a:pPr lvl="0"/>
            <a:r>
              <a:rPr/>
              <a:t>La autoría del TFM es vuestra.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Durante el TFM II</a:t>
            </a:r>
          </a:p>
          <a:p>
            <a:pPr lvl="0"/>
            <a:r>
              <a:rPr/>
              <a:t>¿Hay alguna plantilla?</a:t>
            </a:r>
          </a:p>
          <a:p>
            <a:pPr lvl="0"/>
            <a:r>
              <a:rPr/>
              <a:t>Planificación del tiempo.</a:t>
            </a:r>
          </a:p>
          <a:p>
            <a:pPr lvl="0"/>
            <a:r>
              <a:rPr/>
              <a:t>Enfoque iterativo.</a:t>
            </a:r>
          </a:p>
          <a:p>
            <a:pPr lvl="0"/>
            <a:r>
              <a:rPr/>
              <a:t>NO es un ejercicio de una clase.</a:t>
            </a:r>
          </a:p>
          <a:p>
            <a:pPr lvl="0"/>
            <a:r>
              <a:rPr/>
              <a:t>Agosto/Navidades.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Durante el TFM III</a:t>
            </a:r>
          </a:p>
          <a:p>
            <a:pPr lvl="0"/>
            <a:r>
              <a:rPr/>
              <a:t>Ojo con los datos sintéticos.</a:t>
            </a:r>
          </a:p>
          <a:p>
            <a:pPr lvl="0"/>
            <a:r>
              <a:rPr/>
              <a:t>No dejar la entrega para el último día.</a:t>
            </a:r>
          </a:p>
          <a:p>
            <a:pPr lvl="0"/>
            <a:r>
              <a:rPr/>
              <a:t>El uso de plataformas cerradas puede hacer que no se tenga acceso externo a los datos.</a:t>
            </a:r>
          </a:p>
          <a:p>
            <a:pPr lvl="0"/>
            <a:r>
              <a:rPr/>
              <a:t>¿Hay una aplicación web?</a:t>
            </a:r>
          </a:p>
          <a:p>
            <a:pPr lvl="0"/>
            <a:r>
              <a:rPr/>
              <a:t>¿El código se ejecuta haciendo </a:t>
            </a:r>
            <a:r>
              <a:rPr>
                <a:latin typeface="Courier"/>
              </a:rPr>
              <a:t>RUN</a:t>
            </a:r>
            <a:r>
              <a:rPr/>
              <a:t>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Durante el TFM IV</a:t>
            </a:r>
          </a:p>
          <a:p>
            <a:pPr lvl="0"/>
            <a:r>
              <a:rPr/>
              <a:t>Directorios (referencias indirectas).</a:t>
            </a:r>
          </a:p>
          <a:p>
            <a:pPr lvl="0"/>
            <a:r>
              <a:rPr/>
              <a:t>No tiene sentido acelerar el vídeo.</a:t>
            </a:r>
          </a:p>
          <a:p>
            <a:pPr lvl="0"/>
            <a:r>
              <a:rPr/>
              <a:t>Qué voy a incluir en los anexos.</a:t>
            </a:r>
          </a:p>
          <a:p>
            <a:pPr lvl="0"/>
            <a:r>
              <a:rPr/>
              <a:t>¿Es un API de verdad o tres bloques de código levantándola?</a:t>
            </a:r>
          </a:p>
          <a:p>
            <a:pPr lvl="0"/>
            <a:r>
              <a:rPr/>
              <a:t>Google Colab. Ventajas (facilidad) / Desventajas (salir del entorno).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Durante el TFM V</a:t>
            </a:r>
          </a:p>
          <a:p>
            <a:pPr lvl="0"/>
            <a:r>
              <a:rPr/>
              <a:t>Si procede. ¿Mejoramos la parte estética del notebook? Markdown / </a:t>
            </a:r>
            <a:r>
              <a:rPr>
                <a:hlinkClick r:id="rId7"/>
              </a:rPr>
              <a:t>Quarto</a:t>
            </a:r>
            <a:r>
              <a:rPr/>
              <a:t>.</a:t>
            </a:r>
          </a:p>
          <a:p>
            <a:pPr lvl="0"/>
            <a:r>
              <a:rPr/>
              <a:t>No hace falta incluir teoría, ni estado del arte (no es un paper).</a:t>
            </a:r>
          </a:p>
          <a:p>
            <a:pPr lvl="0"/>
            <a:r>
              <a:rPr/>
              <a:t>Los vídeos sin soporte pierden mucho.</a:t>
            </a:r>
          </a:p>
          <a:p>
            <a:pPr lvl="0"/>
            <a:r>
              <a:rPr/>
              <a:t>Vídeos en formato vertical.</a:t>
            </a:r>
          </a:p>
          <a:p>
            <a:pPr lvl="0"/>
            <a:r>
              <a:rPr/>
              <a:t>Las tres opciones y el por qué (no tienen trascendencia).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Conclusiones</a:t>
            </a:r>
          </a:p>
          <a:p>
            <a:pPr lvl="0"/>
            <a:r>
              <a:rPr/>
              <a:t>Lenguaje rimbombante.</a:t>
            </a:r>
          </a:p>
          <a:p>
            <a:pPr lvl="0"/>
            <a:r>
              <a:rPr/>
              <a:t>“Se ha conseguido…”</a:t>
            </a:r>
          </a:p>
          <a:p>
            <a:pPr lvl="0"/>
            <a:r>
              <a:rPr/>
              <a:t>Cosas que no se derivan del proyecto.</a:t>
            </a:r>
          </a:p>
          <a:p>
            <a:pPr lvl="0"/>
            <a:r>
              <a:rPr/>
              <a:t>Lo que digo en el resumen. ¿Está respaldado por el código?</a:t>
            </a:r>
          </a:p>
          <a:p>
            <a:pPr lvl="0"/>
            <a:r>
              <a:rPr/>
              <a:t>Cual es el alcance del proyecto y posibles limitaciones.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Empresas colaboradoras I</a:t>
            </a:r>
          </a:p>
          <a:p>
            <a:pPr lvl="0"/>
            <a:r>
              <a:rPr/>
              <a:t>Depende de la edición.</a:t>
            </a:r>
          </a:p>
          <a:p>
            <a:pPr lvl="0"/>
            <a:r>
              <a:rPr/>
              <a:t>Una oportunidad para los alumnos.</a:t>
            </a:r>
          </a:p>
          <a:p>
            <a:pPr lvl="0"/>
            <a:r>
              <a:rPr/>
              <a:t>No hay ninguna distinción a la hora de entregar el TFM. (Mismas condiciones).</a:t>
            </a:r>
          </a:p>
          <a:p>
            <a:pPr lvl="0"/>
            <a:r>
              <a:rPr/>
              <a:t>Solucionar un problema a una empresa.</a:t>
            </a:r>
          </a:p>
          <a:p>
            <a:pPr lvl="0"/>
            <a:r>
              <a:rPr/>
              <a:t>¿Atractivo?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Empresas colaboradoras II</a:t>
            </a:r>
          </a:p>
          <a:p>
            <a:pPr lvl="0"/>
            <a:r>
              <a:rPr/>
              <a:t>El seguimiento suele hacerse por una persona de la empresa.</a:t>
            </a:r>
          </a:p>
          <a:p>
            <a:pPr lvl="0"/>
            <a:r>
              <a:rPr/>
              <a:t>Los plazos pueden no coincidir.</a:t>
            </a:r>
          </a:p>
          <a:p>
            <a:pPr lvl="0"/>
            <a:r>
              <a:rPr/>
              <a:t>¿Se va a entregar lo mismo?</a:t>
            </a:r>
          </a:p>
          <a:p>
            <a:pPr lvl="0"/>
            <a:r>
              <a:rPr/>
              <a:t>“Matriz de confusión” ¿Contentos? Empresa/Máster.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Datos de nuestra empresa</a:t>
            </a:r>
          </a:p>
          <a:p>
            <a:pPr lvl="0"/>
            <a:r>
              <a:rPr/>
              <a:t>¿De verdad nos va a dejar usar los datos de la empresa?</a:t>
            </a:r>
          </a:p>
          <a:p>
            <a:pPr lvl="0"/>
            <a:r>
              <a:rPr/>
              <a:t>¿Tenemos algo por escrito? Conversaciones de café…</a:t>
            </a:r>
          </a:p>
          <a:p>
            <a:pPr lvl="0"/>
            <a:r>
              <a:rPr/>
              <a:t>¿Lo han visto los abogados?</a:t>
            </a:r>
          </a:p>
          <a:p>
            <a:pPr lvl="0"/>
            <a:r>
              <a:rPr/>
              <a:t>Mucho cuidado con los plazos.</a:t>
            </a:r>
          </a:p>
          <a:p>
            <a:pPr lvl="0"/>
            <a:r>
              <a:rPr/>
              <a:t>Tener un plan B y una fecha para ejecutarlo.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NDA</a:t>
            </a:r>
          </a:p>
          <a:p>
            <a:pPr lvl="0"/>
            <a:r>
              <a:rPr/>
              <a:t>El TFM sólo lo vemos Carlos y yo.</a:t>
            </a:r>
          </a:p>
          <a:p>
            <a:pPr lvl="0"/>
            <a:r>
              <a:rPr/>
              <a:t>No somos empleados de la Universidad. Firmamos a nivel personal.</a:t>
            </a:r>
          </a:p>
          <a:p>
            <a:pPr lvl="0"/>
            <a:r>
              <a:rPr/>
              <a:t>NDA sencillo.</a:t>
            </a:r>
          </a:p>
          <a:p>
            <a:pPr lvl="0"/>
            <a:r>
              <a:rPr>
                <a:hlinkClick r:id="rId8"/>
              </a:rPr>
              <a:t>Plantilla NDA</a:t>
            </a:r>
            <a:r>
              <a:rPr/>
              <a:t>.</a:t>
            </a:r>
          </a:p>
          <a:p>
            <a:pPr lvl="0"/>
            <a:r>
              <a:rPr/>
              <a:t>Fecha.</a:t>
            </a:r>
          </a:p>
          <a:p>
            <a:pPr lvl="0"/>
            <a:r>
              <a:rPr/>
              <a:t>Es vuestra responsabilidad.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Mas sobre el TFM</a:t>
            </a:r>
          </a:p>
          <a:p>
            <a:pPr lvl="0"/>
            <a:r>
              <a:rPr/>
              <a:t>Os puede servir de escaparate.</a:t>
            </a:r>
          </a:p>
          <a:p>
            <a:pPr lvl="0"/>
            <a:r>
              <a:rPr/>
              <a:t>Página de </a:t>
            </a:r>
            <a:r>
              <a:rPr>
                <a:hlinkClick r:id="rId9"/>
              </a:rPr>
              <a:t>Github</a:t>
            </a:r>
            <a:r>
              <a:rPr/>
              <a:t> para los reclutadores.</a:t>
            </a:r>
          </a:p>
          <a:p>
            <a:pPr lvl="0"/>
            <a:r>
              <a:rPr>
                <a:hlinkClick r:id="rId10"/>
              </a:rPr>
              <a:t>Github</a:t>
            </a:r>
            <a:r>
              <a:rPr/>
              <a:t> vs </a:t>
            </a:r>
            <a:r>
              <a:rPr>
                <a:hlinkClick r:id="rId11"/>
              </a:rPr>
              <a:t>Gitlab</a:t>
            </a:r>
            <a:r>
              <a:rPr/>
              <a:t>.</a:t>
            </a:r>
          </a:p>
          <a:p>
            <a:pPr lvl="0"/>
            <a:r>
              <a:rPr/>
              <a:t>Mi código es “limpio”.</a:t>
            </a:r>
          </a:p>
          <a:p>
            <a:pPr lvl="0"/>
            <a:r>
              <a:rPr/>
              <a:t>¿Cuido la imagen del repositorio?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Concurso de becas</a:t>
            </a:r>
          </a:p>
          <a:p>
            <a:pPr lvl="0"/>
            <a:r>
              <a:rPr/>
              <a:t>Carlos y yo no tenemos acceso al concurso.</a:t>
            </a:r>
          </a:p>
          <a:p>
            <a:pPr lvl="0"/>
            <a:r>
              <a:rPr/>
              <a:t>No se valora lo mismo.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Últimas comprobaciones I</a:t>
            </a:r>
          </a:p>
          <a:p>
            <a:pPr lvl="0"/>
            <a:r>
              <a:rPr/>
              <a:t>¿Has mirado los derechos de uso de los datos?</a:t>
            </a:r>
          </a:p>
          <a:p>
            <a:pPr lvl="0"/>
            <a:r>
              <a:rPr/>
              <a:t>¿Tienes el código compartido en un Github o en un Drive? (Acceso)</a:t>
            </a:r>
          </a:p>
          <a:p>
            <a:pPr lvl="0"/>
            <a:r>
              <a:rPr/>
              <a:t>¿Es accesible para cualquiera desde el link?</a:t>
            </a:r>
          </a:p>
          <a:p>
            <a:pPr lvl="0"/>
            <a:r>
              <a:rPr/>
              <a:t>¿La memoria ocupa 20 hojas?</a:t>
            </a:r>
          </a:p>
          <a:p>
            <a:pPr lvl="0"/>
            <a:r>
              <a:rPr/>
              <a:t>¿Tienes el código en los Anexos?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Últimas comprobaciones II</a:t>
            </a:r>
          </a:p>
          <a:p>
            <a:pPr lvl="0"/>
            <a:r>
              <a:rPr/>
              <a:t>¿El proyecto es reproducible?</a:t>
            </a:r>
          </a:p>
          <a:p>
            <a:pPr lvl="0"/>
            <a:r>
              <a:rPr/>
              <a:t>¿Has incluido un apartado de conclusiones?</a:t>
            </a:r>
          </a:p>
          <a:p>
            <a:pPr lvl="0"/>
            <a:r>
              <a:rPr/>
              <a:t>¿Has incluido el vídeo (si procede)? Otros vídeos.</a:t>
            </a:r>
          </a:p>
          <a:p>
            <a:pPr lvl="0"/>
            <a:r>
              <a:rPr/>
              <a:t>¿Incorpora contenido de varias asignaturas o profundiza en algún contenido?</a:t>
            </a:r>
          </a:p>
          <a:p>
            <a:pPr lvl="0"/>
            <a:r>
              <a:rPr/>
              <a:t>¿Usa software propietario (licencia acceso profesores | darse de alta)?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Consideraciones finales</a:t>
            </a:r>
          </a:p>
          <a:p>
            <a:pPr lvl="0"/>
            <a:r>
              <a:rPr/>
              <a:t>Sólo se corrigen las entregas de la plataforma.</a:t>
            </a:r>
          </a:p>
          <a:p>
            <a:pPr lvl="0"/>
            <a:r>
              <a:rPr/>
              <a:t>La vida media de lo que os enseñamos.</a:t>
            </a:r>
          </a:p>
          <a:p>
            <a:pPr lvl="0"/>
            <a:r>
              <a:rPr/>
              <a:t>Puede ser una primera carta de presentación.</a:t>
            </a:r>
          </a:p>
          <a:p>
            <a:pPr lvl="0"/>
            <a:r>
              <a:rPr/>
              <a:t>Es algo vuestro.</a:t>
            </a:r>
          </a:p>
          <a:p>
            <a:pPr lvl="0"/>
            <a:r>
              <a:rPr/>
              <a:t>La nota no es una suma de cosas -&gt; Fomentar diversidad.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Bonus - Kaggle I</a:t>
            </a:r>
          </a:p>
          <a:p>
            <a:pPr lvl="0"/>
            <a:r>
              <a:rPr/>
              <a:t>El premio del millón de dólares de Netflix </a:t>
            </a:r>
            <a:r>
              <a:rPr>
                <a:hlinkClick r:id="rId12"/>
              </a:rPr>
              <a:t>Link con subscripción</a:t>
            </a:r>
            <a:r>
              <a:rPr/>
              <a:t>.</a:t>
            </a:r>
          </a:p>
          <a:p>
            <a:pPr lvl="0"/>
            <a:r>
              <a:rPr/>
              <a:t>Marchamo “de facto” para data science (primeros = TRABAJO).</a:t>
            </a:r>
          </a:p>
          <a:p>
            <a:pPr lvl="0"/>
            <a:r>
              <a:rPr/>
              <a:t>Mas de 200.000 usuarios en todo el mundo ¿Creciendo?</a:t>
            </a:r>
          </a:p>
          <a:p>
            <a:pPr lvl="0"/>
            <a:r>
              <a:rPr/>
              <a:t>Zona de test para los algoritmos mas avanzados (xgboost).</a:t>
            </a:r>
          </a:p>
          <a:p>
            <a:pPr lvl="0"/>
            <a:r>
              <a:rPr/>
              <a:t>Adquirido en 2017 por Google.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Bonus - Kaggle II</a:t>
            </a:r>
          </a:p>
          <a:p>
            <a:pPr lvl="0"/>
            <a:r>
              <a:rPr/>
              <a:t>¿Por qué puede ser interesante para vosotros? Conocimientos, puestos de trabajo, metodologías, algoritmos y contactos.</a:t>
            </a:r>
          </a:p>
          <a:p>
            <a:pPr lvl="0"/>
            <a:r>
              <a:rPr/>
              <a:t>Eligir el nombre con cuidado.</a:t>
            </a:r>
          </a:p>
          <a:p>
            <a:pPr lvl="0"/>
            <a:r>
              <a:rPr/>
              <a:t>Apuntarse a los foros.</a:t>
            </a:r>
          </a:p>
          <a:p>
            <a:pPr lvl="0"/>
            <a:r>
              <a:rPr/>
              <a:t>Notebooks </a:t>
            </a:r>
            <a:r>
              <a:rPr>
                <a:hlinkClick r:id="rId13"/>
              </a:rPr>
              <a:t>Ejemplo</a:t>
            </a:r>
          </a:p>
          <a:p>
            <a:pPr lvl="0"/>
            <a:r>
              <a:rPr/>
              <a:t>Si los datos del TFM son de aquí, podéis publicar el TFM.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Bonus - Kaggle III</a:t>
            </a:r>
          </a:p>
        </p:txBody>
      </p:sp>
      <p:pic>
        <p:nvPicPr>
          <p:cNvPr descr="./figs/Kaggle_Profile_2025-06-09.png" id="0" name="Picture 1"/>
          <p:cNvPicPr>
            <a:picLocks noGrp="1" noChangeAspect="1"/>
          </p:cNvPicPr>
          <p:nvPr/>
        </p:nvPicPr>
        <p:blipFill>
          <a:blip r:embed="rId14"/>
          <a:stretch>
            <a:fillRect/>
          </a:stretch>
        </p:blipFill>
        <p:spPr bwMode="auto">
          <a:xfrm>
            <a:off x="3568700" y="419100"/>
            <a:ext cx="5105400" cy="3454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Perfil 2025-06-09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15"/>
              </a:rPr>
              <a:t>Mi perfil en Kaggle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Bonus - Kaggle IV</a:t>
            </a:r>
          </a:p>
        </p:txBody>
      </p:sp>
      <p:pic>
        <p:nvPicPr>
          <p:cNvPr descr="./figs/Kaggle_perfil_viejo.png" id="0" name="Picture 1"/>
          <p:cNvPicPr>
            <a:picLocks noGrp="1" noChangeAspect="1"/>
          </p:cNvPicPr>
          <p:nvPr/>
        </p:nvPicPr>
        <p:blipFill>
          <a:blip r:embed="rId16"/>
          <a:stretch>
            <a:fillRect/>
          </a:stretch>
        </p:blipFill>
        <p:spPr bwMode="auto">
          <a:xfrm>
            <a:off x="3568700" y="622300"/>
            <a:ext cx="5105400" cy="3035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Perfil 2013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Bonus - Kaggle V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/figs/Kaggle_mug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24000" y="0"/>
            <a:ext cx="9131300" cy="6858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¡Gracias!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Santiago Mota </a:t>
            </a:r>
            <a:r>
              <a:rPr>
                <a:hlinkClick r:id="rId2"/>
              </a:rPr>
              <a:t>LinkedIn</a:t>
            </a:r>
            <a:r>
              <a:rPr/>
              <a:t> - </a:t>
            </a:r>
            <a:r>
              <a:rPr>
                <a:hlinkClick r:id="rId3"/>
              </a:rPr>
              <a:t>santiago_mota@yahoo.es</a:t>
            </a:r>
            <a:r>
              <a:rPr/>
              <a:t> - </a:t>
            </a:r>
            <a:r>
              <a:rPr>
                <a:hlinkClick r:id="rId4"/>
              </a:rPr>
              <a:t>Github</a:t>
            </a:r>
          </a:p>
          <a:p>
            <a:pPr lvl="0"/>
            <a:r>
              <a:rPr>
                <a:hlinkClick r:id="rId5"/>
              </a:rPr>
              <a:t>Carpeta Google Drive</a:t>
            </a:r>
          </a:p>
        </p:txBody>
      </p:sp>
      <p:pic>
        <p:nvPicPr>
          <p:cNvPr descr="./figs/Carpeta_Drive.svg" id="0" name="Picture 1"/>
          <p:cNvPicPr>
            <a:picLocks noGrp="1" noChangeAspect="1"/>
          </p:cNvPicPr>
          <p:nvPr/>
        </p:nvPicPr>
        <p:blipFill>
          <a:blip r:embed="rId6"/>
          <a:stretch>
            <a:fillRect/>
          </a:stretch>
        </p:blipFill>
        <p:spPr bwMode="auto">
          <a:xfrm>
            <a:off x="3937000" y="203200"/>
            <a:ext cx="4381500" cy="4381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404040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909090"/>
      </a:hlink>
      <a:folHlink>
        <a:srgbClr val="65656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404040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909090"/>
      </a:hlink>
      <a:folHlink>
        <a:srgbClr val="65656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</TotalTime>
  <Application>LibreOffice/7.3.7.2$Linux_X86_64 LibreOffice_project/30$Build-2</Application>
  <AppVersion>15.0000</AppVersion>
  <Words>1</Words>
  <Paragraphs>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Trabajos Fin de Máster</dc:title>
  <dc:creator>Santiago Mota | @mota_santiago</dc:creator>
  <cp:keywords/>
  <dcterms:created xsi:type="dcterms:W3CDTF">2025-08-25T08:05:50Z</dcterms:created>
  <dcterms:modified xsi:type="dcterms:W3CDTF">2025-08-25T08:05:50Z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2025-08-25</vt:lpwstr>
  </property>
  <property fmtid="{D5CDD505-2E9C-101B-9397-08002B2CF9AE}" pid="6" name="github">
    <vt:lpwstr>santiagomota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linkedin">
    <vt:lpwstr>santiagomota</vt:lpwstr>
  </property>
  <property fmtid="{D5CDD505-2E9C-101B-9397-08002B2CF9AE}" pid="12" name="mail">
    <vt:lpwstr>santiago_mota@yahoo.es</vt:lpwstr>
  </property>
  <property fmtid="{D5CDD505-2E9C-101B-9397-08002B2CF9AE}" pid="13" name="title-slide-attributes">
    <vt:lpwstr/>
  </property>
  <property fmtid="{D5CDD505-2E9C-101B-9397-08002B2CF9AE}" pid="14" name="toc-title">
    <vt:lpwstr>Table of contents</vt:lpwstr>
  </property>
  <property fmtid="{D5CDD505-2E9C-101B-9397-08002B2CF9AE}" pid="15" name="twitter">
    <vt:lpwstr>mota_santiago</vt:lpwstr>
  </property>
</Properties>
</file>