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svg" ContentType="image/svg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 snapToObjects="1">
      <p:cViewPr varScale="1">
        <p:scale>
          <a:sx d="100" n="124"/>
          <a:sy d="100" n="124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" Type="http://schemas.openxmlformats.org/officeDocument/2006/relationships/slideMaster" Target="slideMasters/slideMaster1.xml" /><Relationship Id="rId16" Type="http://schemas.openxmlformats.org/officeDocument/2006/relationships/printerSettings" Target="printerSettings/printerSettings1.bin" /><Relationship Id="rId17" Type="http://schemas.openxmlformats.org/officeDocument/2006/relationships/presProps" Target="presProps.xml" /><Relationship Id="rId18" Type="http://schemas.openxmlformats.org/officeDocument/2006/relationships/viewProps" Target="viewProps.xml" /><Relationship Id="rId19" Type="http://schemas.openxmlformats.org/officeDocument/2006/relationships/theme" Target="theme/theme1.xml" /><Relationship Id="rId20" Type="http://schemas.openxmlformats.org/officeDocument/2006/relationships/tableStyles" Target="tableStyles.xml" 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z="18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z="1800">
                <a:latin typeface="Calibri"/>
              </a:rPr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2200">
                <a:latin typeface="Calibri"/>
              </a:rPr>
              <a:t>Second level</a:t>
            </a:r>
          </a:p>
          <a:p>
            <a:pPr lvl="2"/>
            <a:r>
              <a:rPr lang="en-US" smtClean="0" sz="2200">
                <a:latin typeface="Calibri"/>
              </a:rPr>
              <a:t>Third level</a:t>
            </a:r>
          </a:p>
          <a:p>
            <a:pPr lvl="3"/>
            <a:r>
              <a:rPr lang="en-US" smtClean="0" sz="2200">
                <a:latin typeface="Calibri"/>
              </a:rPr>
              <a:t>Fourth level</a:t>
            </a:r>
          </a:p>
          <a:p>
            <a:pPr lvl="4"/>
            <a:r>
              <a:rPr lang="en-US" smtClean="0" sz="22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2200">
                <a:latin typeface="Calibri"/>
              </a:rPr>
              <a:t>Second level</a:t>
            </a:r>
          </a:p>
          <a:p>
            <a:pPr lvl="2"/>
            <a:r>
              <a:rPr lang="en-US" smtClean="0" sz="2200">
                <a:latin typeface="Calibri"/>
              </a:rPr>
              <a:t>Third level</a:t>
            </a:r>
          </a:p>
          <a:p>
            <a:pPr lvl="3"/>
            <a:r>
              <a:rPr lang="en-US" smtClean="0" sz="2200">
                <a:latin typeface="Calibri"/>
              </a:rPr>
              <a:t>Fourth level</a:t>
            </a:r>
          </a:p>
          <a:p>
            <a:pPr lvl="4"/>
            <a:r>
              <a:rPr lang="en-US" smtClean="0" sz="22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1" Target="../slideLayouts/slideLayout1.xml" Type="http://schemas.openxmlformats.org/officeDocument/2006/relationships/slideLayout" /><Relationship Id="rId10" Target="../slideLayouts/slideLayout10.xml" Type="http://schemas.openxmlformats.org/officeDocument/2006/relationships/slideLayout" /><Relationship Id="rId11" Target="../slideLayouts/slideLayout11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3" Target="../slideLayouts/slideLayout3.xml" Type="http://schemas.openxmlformats.org/officeDocument/2006/relationships/slideLayout" /><Relationship Id="rId4" Target="../slideLayouts/slideLayout4.xml" Type="http://schemas.openxmlformats.org/officeDocument/2006/relationships/slideLayout" /><Relationship Id="rId5" Target="../slideLayouts/slideLayout5.xml" Type="http://schemas.openxmlformats.org/officeDocument/2006/relationships/slideLayout" /><Relationship Id="rId6" Target="../slideLayouts/slideLayout6.xml" Type="http://schemas.openxmlformats.org/officeDocument/2006/relationships/slideLayout" /><Relationship Id="rId7" Target="../slideLayouts/slideLayout7.xml" Type="http://schemas.openxmlformats.org/officeDocument/2006/relationships/slideLayout" /><Relationship Id="rId8" Target="../slideLayouts/slideLayout8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www.linkedin.com/in/santiagomota/" TargetMode="External" /><Relationship Id="rId3" Type="http://schemas.openxmlformats.org/officeDocument/2006/relationships/hyperlink" Target="https://mejoras-madrid.netlify.app/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wired.com/2009/09/bellkors-pragmatic-chaos-wins-1-million-netflix-prize/" TargetMode="External" /><Relationship Id="rId3" Type="http://schemas.openxmlformats.org/officeDocument/2006/relationships/hyperlink" Target="https://en.wikipedia.org/wiki/Kaggle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linkedin.com/in/santiagomota/" TargetMode="External" /><Relationship Id="rId3" Type="http://schemas.openxmlformats.org/officeDocument/2006/relationships/hyperlink" Target="santiago_mota@yahoo.es" TargetMode="External" /><Relationship Id="rId4" Type="http://schemas.openxmlformats.org/officeDocument/2006/relationships/hyperlink" Target="https://github.com/santiagomota" TargetMode="External" /><Relationship Id="rId5" Type="http://schemas.openxmlformats.org/officeDocument/2006/relationships/hyperlink" Target="https://mejoras-madrid.netlify.app/" TargetMode="External" /><Relationship Id="rId6" Type="http://schemas.openxmlformats.org/officeDocument/2006/relationships/hyperlink" Target="https://github.com/santiagomota/datos-madrid-presentacion" TargetMode="External" /><Relationship Id="rId7" Type="http://schemas.openxmlformats.org/officeDocument/2006/relationships/image" Target="../media/image3.sv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linkedin.com/in/santiagomota/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tos.madrid.es/portal/site/egob/menuitem.3efdb29b813ad8241e830cc2a8a409a0/?vgnextoid=ff7e9b21d6a37910VgnVCM2000001f4a900aRCRD&amp;vgnextchannel=e7a412b9ace9f310VgnVCM100000171f5a0aRCRD&amp;vgnextfmt=default" TargetMode="External" /><Relationship Id="rId3" Type="http://schemas.openxmlformats.org/officeDocument/2006/relationships/hyperlink" Target="https://sede.madrid.es/portal/site/tramites/menuitem.62876cb64654a55e2dbd7003a8a409a0/?vgnextoid=4c0731b003027910VgnVCM1000001d4a900aRCRD&amp;vgnextchannel=23a99c5ffb020310VgnVCM100000171f5a0aRCRD&amp;vgnextfmt=default" TargetMode="External" /><Relationship Id="rId4" Type="http://schemas.openxmlformats.org/officeDocument/2006/relationships/hyperlink" Target="https://sede.madrid.es/portal/site/tramites/menuitem.b4c91589e7f6a5d829da39e5a8a409a0/?vgnextoid=d8f12a3a40b17910VgnVCM1000001d4a900aRCRD&amp;vgnextchannel=741d814231ede410VgnVCM1000000b205a0aRCRD&amp;vgnextfmt=default" TargetMode="External" /><Relationship Id="rId5" Type="http://schemas.openxmlformats.org/officeDocument/2006/relationships/hyperlink" Target="./varios/boam9895_2291.pdf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" TargetMode="External" /><Relationship Id="rId3" Type="http://schemas.openxmlformats.org/officeDocument/2006/relationships/hyperlink" Target="https://www.kaggle.com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santiagomota/madrid-open-data-mejora" TargetMode="External" /><Relationship Id="rId3" Type="http://schemas.openxmlformats.org/officeDocument/2006/relationships/hyperlink" Target="https://github.com/santiagomota/datos-madrid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santiagomota/madrid-open-data-mejora" TargetMode="External" /><Relationship Id="rId3" Type="http://schemas.openxmlformats.org/officeDocument/2006/relationships/hyperlink" Target="./media/enero/Disco3ATA/Varios/R/Archivos/datos_madrid/madrid_csv_to_parquet.py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Premios a la reutilización 2025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>
                <a:hlinkClick r:id="rId2"/>
              </a:rPr>
              <a:t>Santiago Mota</a:t>
            </a:r>
            <a:r>
              <a:rPr/>
              <a:t> | </a:t>
            </a:r>
            <a:r>
              <a:rPr>
                <a:hlinkClick r:id="rId3"/>
              </a:rPr>
              <a:t>Presentación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2025-09-04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Abrir una página de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Propuesta: Crear una página propia en Github de Datos Abiertos del Ayuntamiento de Madrid.</a:t>
            </a:r>
          </a:p>
          <a:p>
            <a:pPr lvl="0"/>
            <a:r>
              <a:rPr/>
              <a:t>Objetivos: Facilitar el trabajo con las datos abiertos a través del control de versiones.</a:t>
            </a:r>
          </a:p>
          <a:p>
            <a:pPr lvl="0"/>
            <a:r>
              <a:rPr/>
              <a:t>Implementación: No debería llevar mas de uno o dos días crear la página.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Incorporar datos en Kaggle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Propuesta: Crear una página propia en Kaggle de Datos Abiertos del Ayuntamiento de Madrid.</a:t>
            </a:r>
          </a:p>
          <a:p>
            <a:pPr lvl="0"/>
            <a:r>
              <a:rPr/>
              <a:t>Objetivos: Promocionar el uso de los datos abiertos del Ayuntamiento en una plataforma de uso internacional con mas de 200.000 usuarios.</a:t>
            </a:r>
          </a:p>
          <a:p>
            <a:pPr lvl="0"/>
            <a:r>
              <a:rPr/>
              <a:t>Implementación: No debería llevar mas de uno o dos días crear la página.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Kaggle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El premio del millón de dólares de Netflix </a:t>
            </a:r>
            <a:r>
              <a:rPr>
                <a:hlinkClick r:id="rId2"/>
              </a:rPr>
              <a:t>Link con subscripción</a:t>
            </a:r>
            <a:r>
              <a:rPr/>
              <a:t>.</a:t>
            </a:r>
          </a:p>
          <a:p>
            <a:pPr lvl="0"/>
            <a:r>
              <a:rPr/>
              <a:t>Mas de 200.000 usuarios en todo el mundo.</a:t>
            </a:r>
          </a:p>
          <a:p>
            <a:pPr lvl="0"/>
            <a:r>
              <a:rPr/>
              <a:t>Zona de test para los algoritmos mas avanzados.</a:t>
            </a:r>
          </a:p>
          <a:p>
            <a:pPr lvl="0"/>
            <a:r>
              <a:rPr/>
              <a:t>Adquirido en 2017 por Google (</a:t>
            </a:r>
            <a:r>
              <a:rPr>
                <a:hlinkClick r:id="rId3"/>
              </a:rPr>
              <a:t>Wikipedia Kaggle</a:t>
            </a:r>
            <a:r>
              <a:rPr/>
              <a:t>).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Las mejoras están dirigidas a ampliar el uso de los datos abiertos del Ayuntamiento de Madrid.</a:t>
            </a:r>
          </a:p>
          <a:p>
            <a:pPr lvl="0"/>
            <a:r>
              <a:rPr/>
              <a:t>Se proponen cambios en la propia web y la creación de páginas en otras.</a:t>
            </a:r>
          </a:p>
          <a:p>
            <a:pPr lvl="0"/>
            <a:r>
              <a:rPr/>
              <a:t>Como punto negativo, la posibilidad de perder algo de control sobre el uso.</a:t>
            </a:r>
          </a:p>
          <a:p>
            <a:pPr lvl="0"/>
            <a:r>
              <a:rPr/>
              <a:t>Son bastante sencillas de implementar y se aportan varios ejemplos funcionales en las internas.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¡Gracias!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Santiago Mota </a:t>
            </a:r>
            <a:r>
              <a:rPr>
                <a:hlinkClick r:id="rId2"/>
              </a:rPr>
              <a:t>LinkedIn</a:t>
            </a:r>
          </a:p>
          <a:p>
            <a:pPr lvl="0"/>
            <a:r>
              <a:rPr>
                <a:hlinkClick r:id="rId3"/>
              </a:rPr>
              <a:t>santiago_mota@yahoo.es</a:t>
            </a:r>
          </a:p>
          <a:p>
            <a:pPr lvl="0"/>
            <a:r>
              <a:rPr>
                <a:hlinkClick r:id="rId4"/>
              </a:rPr>
              <a:t>Github Santiago Mota</a:t>
            </a:r>
          </a:p>
          <a:p>
            <a:pPr lvl="0"/>
            <a:r>
              <a:rPr>
                <a:hlinkClick r:id="rId5"/>
              </a:rPr>
              <a:t>Esta presentación online</a:t>
            </a:r>
          </a:p>
          <a:p>
            <a:pPr lvl="0"/>
            <a:r>
              <a:rPr>
                <a:hlinkClick r:id="rId6"/>
              </a:rPr>
              <a:t>Repositorio Github de esta presentación</a:t>
            </a:r>
          </a:p>
        </p:txBody>
      </p:sp>
      <p:pic>
        <p:nvPicPr>
          <p:cNvPr descr="./figs/Concurso_presentacion_Github.sv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3568700" y="635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Santiago Mota Herce</a:t>
            </a:r>
          </a:p>
        </p:txBody>
      </p:sp>
      <p:pic>
        <p:nvPicPr>
          <p:cNvPr descr="./figs/00017_2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84500" y="1600200"/>
            <a:ext cx="3187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Físico. MBA y Máster BI y BigData (2013).</a:t>
            </a:r>
          </a:p>
          <a:p>
            <a:pPr lvl="0"/>
            <a:r>
              <a:rPr/>
              <a:t>M&amp;A. CEO empresa náutica I+D+I.</a:t>
            </a:r>
          </a:p>
          <a:p>
            <a:pPr lvl="0"/>
            <a:r>
              <a:rPr/>
              <a:t>Consultor freelance. Vodafone, Teradata, Bankia, Repsol, BCG, Orange.</a:t>
            </a:r>
          </a:p>
          <a:p>
            <a:pPr lvl="0"/>
            <a:r>
              <a:rPr>
                <a:hlinkClick r:id="rId2"/>
              </a:rPr>
              <a:t>LinkedIn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Premios a la reutilización 2025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Premios a la reutilización 2025 </a:t>
            </a:r>
            <a:r>
              <a:rPr>
                <a:hlinkClick r:id="rId2"/>
              </a:rPr>
              <a:t>Link</a:t>
            </a:r>
          </a:p>
          <a:p>
            <a:pPr lvl="0"/>
            <a:r>
              <a:rPr/>
              <a:t>Presentación </a:t>
            </a:r>
            <a:r>
              <a:rPr>
                <a:hlinkClick r:id="rId3"/>
              </a:rPr>
              <a:t>Link</a:t>
            </a:r>
          </a:p>
          <a:p>
            <a:pPr lvl="0"/>
            <a:r>
              <a:rPr/>
              <a:t>Bases </a:t>
            </a:r>
            <a:r>
              <a:rPr>
                <a:hlinkClick r:id="rId4"/>
              </a:rPr>
              <a:t>Link</a:t>
            </a:r>
            <a:r>
              <a:rPr/>
              <a:t> y </a:t>
            </a:r>
            <a:r>
              <a:rPr>
                <a:hlinkClick r:id="rId5"/>
              </a:rPr>
              <a:t>Documento</a:t>
            </a:r>
          </a:p>
          <a:p>
            <a:pPr lvl="0"/>
            <a:r>
              <a:rPr/>
              <a:t>Categoría: Propuestas de mejora de la calidad del Portal de Datos Abiertos.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Mejora de la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Incorporar códigos de ejemplo en Python y R.</a:t>
            </a:r>
          </a:p>
          <a:p>
            <a:pPr lvl="0"/>
            <a:r>
              <a:rPr/>
              <a:t>Exportar datos a </a:t>
            </a:r>
            <a:r>
              <a:rPr>
                <a:latin typeface="Courier"/>
              </a:rPr>
              <a:t>parquet</a:t>
            </a:r>
            <a:r>
              <a:rPr/>
              <a:t> y usar duckDB.</a:t>
            </a:r>
          </a:p>
          <a:p>
            <a:pPr lvl="0"/>
            <a:r>
              <a:rPr/>
              <a:t>Abrir una página de </a:t>
            </a:r>
            <a:r>
              <a:rPr>
                <a:hlinkClick r:id="rId2"/>
              </a:rPr>
              <a:t>Github</a:t>
            </a:r>
            <a:r>
              <a:rPr/>
              <a:t>.</a:t>
            </a:r>
          </a:p>
          <a:p>
            <a:pPr lvl="0"/>
            <a:r>
              <a:rPr/>
              <a:t>Incorporar datos en </a:t>
            </a:r>
            <a:r>
              <a:rPr>
                <a:hlinkClick r:id="rId3"/>
              </a:rPr>
              <a:t>Kaggle</a:t>
            </a:r>
            <a:r>
              <a:rPr/>
              <a:t> (crear un usuario para el ayuntamiento).</a:t>
            </a:r>
          </a:p>
          <a:p>
            <a:pPr lvl="0" indent="0" marL="0">
              <a:buNone/>
            </a:pPr>
            <a:r>
              <a:rPr/>
              <a:t>Las dos primeras son internas y las dos segundas son externas.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Incorporar códigos de ejemplo en Python y R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Propuesta: Incorporar en la pagina web ejemplos de código para el uso de los datos publicados tanto en Python como en R.</a:t>
            </a:r>
          </a:p>
          <a:p>
            <a:pPr lvl="0"/>
            <a:r>
              <a:rPr/>
              <a:t>Objetivos: Facilitar el tratamiento de los datos publicados.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Incorporar códigos de ejemplo en Python y R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Implementación: Se aportan varios ejemplos en el repositorio </a:t>
            </a:r>
            <a:r>
              <a:rPr>
                <a:hlinkClick r:id="rId2"/>
              </a:rPr>
              <a:t>Link</a:t>
            </a:r>
            <a:r>
              <a:rPr/>
              <a:t> y el repositorio </a:t>
            </a:r>
            <a:r>
              <a:rPr>
                <a:hlinkClick r:id="rId3"/>
              </a:rPr>
              <a:t>Link</a:t>
            </a:r>
            <a:r>
              <a:rPr/>
              <a:t>. El primero son ejemplos relativamente sencillos y en el segundo se abordan problemas de mas profundidad, en el especial el del tráfico de Madrid, tanto histórico como en tiempo real.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Exportar datos a parquet y usar duckDB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Propuesta: La incorporación de datos en formato </a:t>
            </a:r>
            <a:r>
              <a:rPr>
                <a:latin typeface="Courier"/>
              </a:rPr>
              <a:t>parquet</a:t>
            </a:r>
            <a:r>
              <a:rPr/>
              <a:t> está convirtiéndose poco a poco en un estándar que sustituye a los csv.</a:t>
            </a:r>
          </a:p>
          <a:p>
            <a:pPr lvl="0"/>
            <a:r>
              <a:rPr/>
              <a:t>Objetivos: La principal ventaja es que la compresión de esta formato reduce el tamaño de los datos. Además permite es uso de herramientas como </a:t>
            </a:r>
            <a:r>
              <a:rPr>
                <a:latin typeface="Courier"/>
              </a:rPr>
              <a:t>duckDB</a:t>
            </a:r>
            <a:r>
              <a:rPr/>
              <a:t> que facilitan trabajar con datos superiores a la memoria del ordenador.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Exportar datos a parquet y usar duckDB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Implementación: Se ha desarrollado un código en el repositorio </a:t>
            </a:r>
            <a:r>
              <a:rPr>
                <a:hlinkClick r:id="rId2"/>
              </a:rPr>
              <a:t>Link</a:t>
            </a:r>
            <a:r>
              <a:rPr/>
              <a:t> para recorrer la página web y transformar los ficheros </a:t>
            </a:r>
            <a:r>
              <a:rPr>
                <a:latin typeface="Courier"/>
              </a:rPr>
              <a:t>csv</a:t>
            </a:r>
            <a:r>
              <a:rPr/>
              <a:t> a </a:t>
            </a:r>
            <a:r>
              <a:rPr>
                <a:latin typeface="Courier"/>
              </a:rPr>
              <a:t>parquet</a:t>
            </a:r>
            <a:r>
              <a:rPr/>
              <a:t>.</a:t>
            </a:r>
          </a:p>
          <a:p>
            <a:pPr lvl="0"/>
            <a:r>
              <a:rPr b="1">
                <a:hlinkClick r:id="rId3"/>
              </a:rPr>
              <a:t>madrid_csv_to_parquet.py</a:t>
            </a:r>
            <a:r>
              <a:rPr b="1"/>
              <a:t> para convertir todos los csv a parquet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Premios a la reutilización 2025</dc:title>
  <dc:creator>Santiago Mota | Presentación</dc:creator>
  <cp:keywords/>
  <dcterms:created xsi:type="dcterms:W3CDTF">2025-09-04T08:38:33Z</dcterms:created>
  <dcterms:modified xsi:type="dcterms:W3CDTF">2025-09-04T08:38:33Z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2025-09-04</vt:lpwstr>
  </property>
  <property fmtid="{D5CDD505-2E9C-101B-9397-08002B2CF9AE}" pid="6" name="footer">
    <vt:lpwstr>Premios a la reutilización 2025 - https://mejoras-madrid.netlify.app/</vt:lpwstr>
  </property>
  <property fmtid="{D5CDD505-2E9C-101B-9397-08002B2CF9AE}" pid="7" name="github">
    <vt:lpwstr>santiagomota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linkedin">
    <vt:lpwstr>santiagomota</vt:lpwstr>
  </property>
  <property fmtid="{D5CDD505-2E9C-101B-9397-08002B2CF9AE}" pid="13" name="mail">
    <vt:lpwstr>santiago_mota@yahoo.es</vt:lpwstr>
  </property>
  <property fmtid="{D5CDD505-2E9C-101B-9397-08002B2CF9AE}" pid="14" name="show-slide-number">
    <vt:lpwstr>all</vt:lpwstr>
  </property>
  <property fmtid="{D5CDD505-2E9C-101B-9397-08002B2CF9AE}" pid="15" name="slide-number">
    <vt:lpwstr>c/t</vt:lpwstr>
  </property>
  <property fmtid="{D5CDD505-2E9C-101B-9397-08002B2CF9AE}" pid="16" name="title-slide-attributes">
    <vt:lpwstr/>
  </property>
  <property fmtid="{D5CDD505-2E9C-101B-9397-08002B2CF9AE}" pid="17" name="toc-title">
    <vt:lpwstr>Table of contents</vt:lpwstr>
  </property>
  <property fmtid="{D5CDD505-2E9C-101B-9397-08002B2CF9AE}" pid="18" name="twitter">
    <vt:lpwstr>mota_santiago</vt:lpwstr>
  </property>
</Properties>
</file>