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1" Type="http://schemas.openxmlformats.org/officeDocument/2006/relationships/slideMaster" Target="slideMasters/slideMaster1.xml" /><Relationship Id="rId40" Type="http://schemas.openxmlformats.org/officeDocument/2006/relationships/printerSettings" Target="printerSettings/printerSettings1.bin" /><Relationship Id="rId41" Type="http://schemas.openxmlformats.org/officeDocument/2006/relationships/presProps" Target="presProps.xml" /><Relationship Id="rId42" Type="http://schemas.openxmlformats.org/officeDocument/2006/relationships/viewProps" Target="viewProps.xml" /><Relationship Id="rId43" Type="http://schemas.openxmlformats.org/officeDocument/2006/relationships/theme" Target="theme/theme1.xml" /><Relationship Id="rId44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.europa.eu/elearning/en/module4/#/id/co-01" TargetMode="External" /><Relationship Id="rId3" Type="http://schemas.openxmlformats.org/officeDocument/2006/relationships/hyperlink" Target="https://www.youtube.com/watch?v=VOISQI566bI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varios/Presentacion_proyecto_Grifores.docx" TargetMode="External" /><Relationship Id="rId3" Type="http://schemas.openxmlformats.org/officeDocument/2006/relationships/hyperlink" Target="./varios/Resumen%20ejecutivo.pdf" TargetMode="External" /><Relationship Id="rId4" Type="http://schemas.openxmlformats.org/officeDocument/2006/relationships/hyperlink" Target="../grifores_flowmeter-final.mov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Open_Data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drid.r-es.org/" TargetMode="External" /><Relationship Id="rId3" Type="http://schemas.openxmlformats.org/officeDocument/2006/relationships/hyperlink" Target="https://r-es.org/" TargetMode="External" /><Relationship Id="rId4" Type="http://schemas.openxmlformats.org/officeDocument/2006/relationships/hyperlink" Target="https://www.linkedin.com/in/santiagomota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varios/Modelo_NDA_TFM_UCM.docx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" TargetMode="External" /><Relationship Id="rId3" Type="http://schemas.openxmlformats.org/officeDocument/2006/relationships/hyperlink" Target="https://github.com/santiagomota" TargetMode="External" /><Relationship Id="rId4" Type="http://schemas.openxmlformats.org/officeDocument/2006/relationships/hyperlink" Target="https://gitlab.com/smota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kaggle.com/code/santiagomota/pruebas-ucm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kaggle.com/santiagomota" TargetMode="External" /><Relationship Id="rId2" Type="http://schemas.openxmlformats.org/officeDocument/2006/relationships/image" Target="../media/image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6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media/enero/Disco3ATA/Varios/R/Archivos/datos_madrid/madrid_csv_to_parquet.py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 (crear un usuario para el ayuntamiento, con ejemplos).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Propuesta: Crear una página propia en Kaggle de Datos Abiertos del Ayuntamiento de Madrid. Objetivos: Promocionar el uso de los datos abiertos del Ayuntamiento en una plataforma de uso internacional con mas de 200.000 usuarios.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Consideraciones previas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Cada uno de vosotros tiene un objetivo con el TFM.</a:t>
            </a:r>
          </a:p>
          <a:p>
            <a:pPr lvl="0"/>
            <a:r>
              <a:rPr/>
              <a:t>No hay plantillas.</a:t>
            </a:r>
          </a:p>
          <a:p>
            <a:pPr lvl="0"/>
            <a:r>
              <a:rPr/>
              <a:t>No hay (casi) restricciones.</a:t>
            </a:r>
          </a:p>
          <a:p>
            <a:pPr lvl="0"/>
            <a:r>
              <a:rPr/>
              <a:t>Debería ser una continuación de lo que habéis visto.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Consejos en empresas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tamaño importa.</a:t>
            </a:r>
          </a:p>
          <a:p>
            <a:pPr lvl="0"/>
            <a:r>
              <a:rPr/>
              <a:t>Juego de las sillas.</a:t>
            </a:r>
          </a:p>
          <a:p>
            <a:pPr lvl="0"/>
            <a:r>
              <a:rPr/>
              <a:t>No saben lo que hacemos.</a:t>
            </a:r>
          </a:p>
          <a:p>
            <a:pPr lvl="0"/>
            <a:r>
              <a:rPr/>
              <a:t>¿Nos ven como un riesgo?</a:t>
            </a:r>
          </a:p>
          <a:p>
            <a:pPr lvl="0"/>
            <a:r>
              <a:rPr/>
              <a:t>Reinos de Taifas.</a:t>
            </a:r>
          </a:p>
          <a:p>
            <a:pPr lvl="0"/>
            <a:r>
              <a:rPr/>
              <a:t>IT tiene su agenda.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casas con mas baños que habitaciones.</a:t>
            </a:r>
          </a:p>
          <a:p>
            <a:pPr lvl="0"/>
            <a:r>
              <a:rPr/>
              <a:t>División Casa / Apartamento.</a:t>
            </a:r>
          </a:p>
          <a:p>
            <a:pPr lvl="0"/>
            <a:r>
              <a:rPr/>
              <a:t>Nuevas columnas.</a:t>
            </a:r>
          </a:p>
          <a:p>
            <a:pPr lvl="0"/>
            <a:r>
              <a:rPr/>
              <a:t>Elementos vacíos.</a:t>
            </a:r>
          </a:p>
          <a:p>
            <a:pPr lvl="0"/>
            <a:r>
              <a:rPr/>
              <a:t>Validación cruzada.</a:t>
            </a:r>
          </a:p>
          <a:p>
            <a:pPr lvl="0"/>
            <a:r>
              <a:rPr/>
              <a:t>Nuevos algoritmos.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Pregunta → Datos → Algoritmos.</a:t>
            </a:r>
          </a:p>
          <a:p>
            <a:pPr lvl="0"/>
            <a:r>
              <a:rPr/>
              <a:t>Tamaño de los datos (escalabilidad).</a:t>
            </a:r>
          </a:p>
          <a:p>
            <a:pPr lvl="0"/>
            <a:r>
              <a:rPr/>
              <a:t>Fase de descubrimiento.</a:t>
            </a:r>
          </a:p>
          <a:p>
            <a:pPr lvl="0"/>
            <a:r>
              <a:rPr/>
              <a:t>ETL.</a:t>
            </a:r>
          </a:p>
          <a:p>
            <a:pPr lvl="0"/>
            <a:r>
              <a:rPr/>
              <a:t>Análisis con visualizaciones.</a:t>
            </a:r>
          </a:p>
          <a:p>
            <a:pPr lvl="0"/>
            <a:r>
              <a:rPr/>
              <a:t>Fuentes externas de datos.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Licencias de uso (</a:t>
            </a:r>
            <a:r>
              <a:rPr>
                <a:hlinkClick r:id="rId2"/>
              </a:rPr>
              <a:t>link</a:t>
            </a:r>
            <a:r>
              <a:rPr/>
              <a:t>).</a:t>
            </a:r>
          </a:p>
          <a:p>
            <a:pPr lvl="0"/>
            <a:r>
              <a:rPr/>
              <a:t>De los datos.</a:t>
            </a:r>
          </a:p>
          <a:p>
            <a:pPr lvl="0"/>
            <a:r>
              <a:rPr/>
              <a:t>Mucho cuidado con los datos de empresa.</a:t>
            </a:r>
          </a:p>
          <a:p>
            <a:pPr lvl="0"/>
            <a:r>
              <a:rPr/>
              <a:t>Licencias del código.</a:t>
            </a:r>
          </a:p>
          <a:p>
            <a:pPr lvl="0"/>
            <a:r>
              <a:rPr/>
              <a:t>El mundo académico es algo mas laxo.</a:t>
            </a:r>
          </a:p>
          <a:p>
            <a:pPr lvl="0"/>
            <a:r>
              <a:rPr>
                <a:hlinkClick r:id="rId3"/>
              </a:rPr>
              <a:t>¿Webscrapping en el INE?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Proyecto de datos VIII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Trabajos / papers del dominio.</a:t>
            </a:r>
          </a:p>
          <a:p>
            <a:pPr lvl="0"/>
            <a:r>
              <a:rPr/>
              <a:t>Algoritmos (GBM, Xgboost, Redes neuronales).</a:t>
            </a:r>
          </a:p>
          <a:p>
            <a:pPr lvl="0"/>
            <a:r>
              <a:rPr/>
              <a:t>Presentación de resultados.</a:t>
            </a:r>
          </a:p>
          <a:p>
            <a:pPr lvl="0"/>
            <a:r>
              <a:rPr/>
              <a:t>¿CÓMO TRASLADAR AL NEGOCIO?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 proyecto en 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Cómo nace y cómo cambia. ¿Por qué cambia?</a:t>
            </a:r>
          </a:p>
          <a:p>
            <a:pPr lvl="0"/>
            <a:r>
              <a:rPr>
                <a:hlinkClick r:id="rId2"/>
              </a:rPr>
              <a:t>Carta de presentación</a:t>
            </a:r>
            <a:r>
              <a:rPr/>
              <a:t>.</a:t>
            </a:r>
          </a:p>
          <a:p>
            <a:pPr lvl="0"/>
            <a:r>
              <a:rPr>
                <a:hlinkClick r:id="rId3"/>
              </a:rPr>
              <a:t>Resumen ejecutivo</a:t>
            </a:r>
            <a:r>
              <a:rPr/>
              <a:t>.</a:t>
            </a:r>
          </a:p>
          <a:p>
            <a:pPr lvl="0"/>
            <a:r>
              <a:rPr/>
              <a:t>Sale todo el mundo a presentar.</a:t>
            </a:r>
          </a:p>
          <a:p>
            <a:pPr lvl="0"/>
            <a:r>
              <a:rPr/>
              <a:t>Ficheros. ¿</a:t>
            </a:r>
            <a:r>
              <a:rPr>
                <a:hlinkClick r:id="rId4"/>
              </a:rPr>
              <a:t>Vídeo</a:t>
            </a:r>
            <a:r>
              <a:rPr/>
              <a:t>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Elegir un proyecto que os guste.</a:t>
            </a:r>
          </a:p>
          <a:p>
            <a:pPr lvl="0"/>
            <a:r>
              <a:rPr/>
              <a:t>¿Dónde podemos encontrar fuentes de datos? </a:t>
            </a:r>
            <a:r>
              <a:rPr>
                <a:hlinkClick r:id="rId2"/>
              </a:rPr>
              <a:t>repo Open data</a:t>
            </a:r>
            <a:r>
              <a:rPr/>
              <a:t>.</a:t>
            </a:r>
          </a:p>
          <a:p>
            <a:pPr lvl="0"/>
            <a:r>
              <a:rPr/>
              <a:t>Análisis previo del proyecto (Post en el foro).</a:t>
            </a:r>
          </a:p>
          <a:p>
            <a:pPr lvl="0"/>
            <a:r>
              <a:rPr/>
              <a:t>El TFM va evolucionando y es normal, si no hay cambios significativos, no hace falta comunicarlo.</a:t>
            </a:r>
          </a:p>
          <a:p>
            <a:pPr lvl="0"/>
            <a:r>
              <a:rPr/>
              <a:t>La autoría del TFM es vuestra.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¿Hay alguna plantilla?</a:t>
            </a:r>
          </a:p>
          <a:p>
            <a:pPr lvl="0"/>
            <a:r>
              <a:rPr/>
              <a:t>Planificación del tiempo.</a:t>
            </a:r>
          </a:p>
          <a:p>
            <a:pPr lvl="0"/>
            <a:r>
              <a:rPr/>
              <a:t>Enfoque iterativo.</a:t>
            </a:r>
          </a:p>
          <a:p>
            <a:pPr lvl="0"/>
            <a:r>
              <a:rPr/>
              <a:t>NO es un ejercicio de una clase.</a:t>
            </a:r>
          </a:p>
          <a:p>
            <a:pPr lvl="0"/>
            <a:r>
              <a:rPr/>
              <a:t>Agosto/Navidades.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/>
              <a:t>Co-organizador </a:t>
            </a:r>
            <a:r>
              <a:rPr>
                <a:hlinkClick r:id="rId2"/>
              </a:rPr>
              <a:t>Meet-up Usuarios de R Madrid</a:t>
            </a:r>
            <a:r>
              <a:rPr/>
              <a:t>.</a:t>
            </a:r>
          </a:p>
          <a:p>
            <a:pPr lvl="0"/>
            <a:r>
              <a:rPr/>
              <a:t>Tesorero </a:t>
            </a:r>
            <a:r>
              <a:rPr>
                <a:hlinkClick r:id="rId3"/>
              </a:rPr>
              <a:t>R-Hispano</a:t>
            </a:r>
            <a:r>
              <a:rPr/>
              <a:t>.</a:t>
            </a:r>
          </a:p>
          <a:p>
            <a:pPr lvl="0"/>
            <a:r>
              <a:rPr>
                <a:hlinkClick r:id="rId4"/>
              </a:rPr>
              <a:t>LinkedIn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Ojo con los datos sintéticos.</a:t>
            </a:r>
          </a:p>
          <a:p>
            <a:pPr lvl="0"/>
            <a:r>
              <a:rPr/>
              <a:t>No dejar la entrega para el último día.</a:t>
            </a:r>
          </a:p>
          <a:p>
            <a:pPr lvl="0"/>
            <a:r>
              <a:rPr/>
              <a:t>El uso de plataformas cerradas puede hacer que no se tenga acceso externo a los datos.</a:t>
            </a:r>
          </a:p>
          <a:p>
            <a:pPr lvl="0"/>
            <a:r>
              <a:rPr/>
              <a:t>¿Hay una aplicación web?</a:t>
            </a:r>
          </a:p>
          <a:p>
            <a:pPr lvl="0"/>
            <a:r>
              <a:rPr/>
              <a:t>¿El código se ejecuta haciendo </a:t>
            </a:r>
            <a:r>
              <a:rPr>
                <a:latin typeface="Courier"/>
              </a:rPr>
              <a:t>RUN</a:t>
            </a:r>
            <a:r>
              <a:rPr/>
              <a:t>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Directorios (referencias indirectas).</a:t>
            </a:r>
          </a:p>
          <a:p>
            <a:pPr lvl="0"/>
            <a:r>
              <a:rPr/>
              <a:t>No tiene sentido acelerar el vídeo.</a:t>
            </a:r>
          </a:p>
          <a:p>
            <a:pPr lvl="0"/>
            <a:r>
              <a:rPr/>
              <a:t>Qué voy a incluir en los anexos.</a:t>
            </a:r>
          </a:p>
          <a:p>
            <a:pPr lvl="0"/>
            <a:r>
              <a:rPr/>
              <a:t>¿Es un API de verdad o tres bloques de código levantándola?</a:t>
            </a:r>
          </a:p>
          <a:p>
            <a:pPr lvl="0"/>
            <a:r>
              <a:rPr/>
              <a:t>Google Colab. Ventajas (facilidad) / Desventajas (salir del entorno).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Durante el TFM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 procede. ¿Mejoramos la parte estética del notebook? Markdown / </a:t>
            </a:r>
            <a:r>
              <a:rPr>
                <a:hlinkClick r:id="rId2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No hace falta incluir teoría, ni estado del arte (no es un paper).</a:t>
            </a:r>
          </a:p>
          <a:p>
            <a:pPr lvl="0"/>
            <a:r>
              <a:rPr/>
              <a:t>Los vídeos sin soporte pierden mucho.</a:t>
            </a:r>
          </a:p>
          <a:p>
            <a:pPr lvl="0"/>
            <a:r>
              <a:rPr/>
              <a:t>Vídeos en formato vertical.</a:t>
            </a:r>
          </a:p>
          <a:p>
            <a:pPr lvl="0"/>
            <a:r>
              <a:rPr/>
              <a:t>Las tres opciones y el por qué (no tienen trascendencia).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Lenguaje rimbombante.</a:t>
            </a:r>
          </a:p>
          <a:p>
            <a:pPr lvl="0"/>
            <a:r>
              <a:rPr/>
              <a:t>“Se ha conseguido…”</a:t>
            </a:r>
          </a:p>
          <a:p>
            <a:pPr lvl="0"/>
            <a:r>
              <a:rPr/>
              <a:t>Cosas que no se derivan del proyecto.</a:t>
            </a:r>
          </a:p>
          <a:p>
            <a:pPr lvl="0"/>
            <a:r>
              <a:rPr/>
              <a:t>Lo que digo en el resumen. ¿Está respaldado por el código?</a:t>
            </a:r>
          </a:p>
          <a:p>
            <a:pPr lvl="0"/>
            <a:r>
              <a:rPr/>
              <a:t>Cual es el alcance del proyecto y posibles limitaciones.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Empresas colaboradoras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Depende de la edición.</a:t>
            </a:r>
          </a:p>
          <a:p>
            <a:pPr lvl="0"/>
            <a:r>
              <a:rPr/>
              <a:t>Una oportunidad para los alumnos.</a:t>
            </a:r>
          </a:p>
          <a:p>
            <a:pPr lvl="0"/>
            <a:r>
              <a:rPr/>
              <a:t>No hay ninguna distinción a la hora de entregar el TFM. (Mismas condiciones).</a:t>
            </a:r>
          </a:p>
          <a:p>
            <a:pPr lvl="0"/>
            <a:r>
              <a:rPr/>
              <a:t>Solucionar un problema a una empresa.</a:t>
            </a:r>
          </a:p>
          <a:p>
            <a:pPr lvl="0"/>
            <a:r>
              <a:rPr/>
              <a:t>¿Atractivo?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Empresas colaboradoras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seguimiento suele hacerse por una persona de la empresa.</a:t>
            </a:r>
          </a:p>
          <a:p>
            <a:pPr lvl="0"/>
            <a:r>
              <a:rPr/>
              <a:t>Los plazos pueden no coincidir.</a:t>
            </a:r>
          </a:p>
          <a:p>
            <a:pPr lvl="0"/>
            <a:r>
              <a:rPr/>
              <a:t>¿Se va a entregar lo mismo?</a:t>
            </a:r>
          </a:p>
          <a:p>
            <a:pPr lvl="0"/>
            <a:r>
              <a:rPr/>
              <a:t>“Matriz de confusión” ¿Contentos? Empresa/Máster.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Datos de nuestra empresa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¿De verdad nos va a dejar usar los datos de la empresa?</a:t>
            </a:r>
          </a:p>
          <a:p>
            <a:pPr lvl="0"/>
            <a:r>
              <a:rPr/>
              <a:t>¿Tenemos algo por escrito? Conversaciones de café…</a:t>
            </a:r>
          </a:p>
          <a:p>
            <a:pPr lvl="0"/>
            <a:r>
              <a:rPr/>
              <a:t>¿Lo han visto los abogados?</a:t>
            </a:r>
          </a:p>
          <a:p>
            <a:pPr lvl="0"/>
            <a:r>
              <a:rPr/>
              <a:t>Mucho cuidado con los plazos.</a:t>
            </a:r>
          </a:p>
          <a:p>
            <a:pPr lvl="0"/>
            <a:r>
              <a:rPr/>
              <a:t>Tener un plan B y una fecha para ejecutarlo.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TFM sólo lo vemos Carlos y yo.</a:t>
            </a:r>
          </a:p>
          <a:p>
            <a:pPr lvl="0"/>
            <a:r>
              <a:rPr/>
              <a:t>No somos empleados de la Universidad. Firmamos a nivel personal.</a:t>
            </a:r>
          </a:p>
          <a:p>
            <a:pPr lvl="0"/>
            <a:r>
              <a:rPr/>
              <a:t>NDA sencillo.</a:t>
            </a:r>
          </a:p>
          <a:p>
            <a:pPr lvl="0"/>
            <a:r>
              <a:rPr>
                <a:hlinkClick r:id="rId2"/>
              </a:rPr>
              <a:t>Plantilla NDA</a:t>
            </a:r>
            <a:r>
              <a:rPr/>
              <a:t>.</a:t>
            </a:r>
          </a:p>
          <a:p>
            <a:pPr lvl="0"/>
            <a:r>
              <a:rPr/>
              <a:t>Fecha.</a:t>
            </a:r>
          </a:p>
          <a:p>
            <a:pPr lvl="0"/>
            <a:r>
              <a:rPr/>
              <a:t>Es vuestra responsabilidad.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 sobre el TFM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Os puede servir de escaparate.</a:t>
            </a:r>
          </a:p>
          <a:p>
            <a:pPr lvl="0"/>
            <a:r>
              <a:rPr/>
              <a:t>Página de </a:t>
            </a:r>
            <a:r>
              <a:rPr>
                <a:hlinkClick r:id="rId2"/>
              </a:rPr>
              <a:t>Github</a:t>
            </a:r>
            <a:r>
              <a:rPr/>
              <a:t> para los reclutadores.</a:t>
            </a:r>
          </a:p>
          <a:p>
            <a:pPr lvl="0"/>
            <a:r>
              <a:rPr>
                <a:hlinkClick r:id="rId3"/>
              </a:rPr>
              <a:t>Github</a:t>
            </a:r>
            <a:r>
              <a:rPr/>
              <a:t> vs </a:t>
            </a:r>
            <a:r>
              <a:rPr>
                <a:hlinkClick r:id="rId4"/>
              </a:rPr>
              <a:t>Gitlab</a:t>
            </a:r>
            <a:r>
              <a:rPr/>
              <a:t>.</a:t>
            </a:r>
          </a:p>
          <a:p>
            <a:pPr lvl="0"/>
            <a:r>
              <a:rPr/>
              <a:t>Mi código es “limpio”.</a:t>
            </a:r>
          </a:p>
          <a:p>
            <a:pPr lvl="0"/>
            <a:r>
              <a:rPr/>
              <a:t>¿Cuido la imagen del repositorio?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Concurso de becas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Carlos y yo no tenemos acceso al concurso.</a:t>
            </a:r>
          </a:p>
          <a:p>
            <a:pPr lvl="0"/>
            <a:r>
              <a:rPr/>
              <a:t>No se valora lo mismo.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pic>
        <p:nvPicPr>
          <p:cNvPr descr="./figs/Port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40100"/>
            <a:ext cx="82296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Últimas comprobaciones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¿Has mirado los derechos de uso de los datos?</a:t>
            </a:r>
          </a:p>
          <a:p>
            <a:pPr lvl="0"/>
            <a:r>
              <a:rPr/>
              <a:t>¿Tienes el código compartido en un Github o en un Drive? (Acceso)</a:t>
            </a:r>
          </a:p>
          <a:p>
            <a:pPr lvl="0"/>
            <a:r>
              <a:rPr/>
              <a:t>¿Es accesible para cualquiera desde el link?</a:t>
            </a:r>
          </a:p>
          <a:p>
            <a:pPr lvl="0"/>
            <a:r>
              <a:rPr/>
              <a:t>¿La memoria ocupa 20 hojas?</a:t>
            </a:r>
          </a:p>
          <a:p>
            <a:pPr lvl="0"/>
            <a:r>
              <a:rPr/>
              <a:t>¿Tienes el código en los Anexos?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Últimas comprobaciones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¿El proyecto es reproducible?</a:t>
            </a:r>
          </a:p>
          <a:p>
            <a:pPr lvl="0"/>
            <a:r>
              <a:rPr/>
              <a:t>¿Has incluido un apartado de conclusiones?</a:t>
            </a:r>
          </a:p>
          <a:p>
            <a:pPr lvl="0"/>
            <a:r>
              <a:rPr/>
              <a:t>¿Has incluido el vídeo (si procede)? Otros vídeos.</a:t>
            </a:r>
          </a:p>
          <a:p>
            <a:pPr lvl="0"/>
            <a:r>
              <a:rPr/>
              <a:t>¿Incorpora contenido de varias asignaturas o profundiza en algún contenido?</a:t>
            </a:r>
          </a:p>
          <a:p>
            <a:pPr lvl="0"/>
            <a:r>
              <a:rPr/>
              <a:t>¿Usa software propietario (licencia acceso profesores | darse de alta)?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Consideraciones finales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Sólo se corrigen las entregas de la plataforma.</a:t>
            </a:r>
          </a:p>
          <a:p>
            <a:pPr lvl="0"/>
            <a:r>
              <a:rPr/>
              <a:t>La vida media de lo que os enseñamos.</a:t>
            </a:r>
          </a:p>
          <a:p>
            <a:pPr lvl="0"/>
            <a:r>
              <a:rPr/>
              <a:t>Puede ser una primera carta de presentación.</a:t>
            </a:r>
          </a:p>
          <a:p>
            <a:pPr lvl="0"/>
            <a:r>
              <a:rPr/>
              <a:t>Es algo vuestro.</a:t>
            </a:r>
          </a:p>
          <a:p>
            <a:pPr lvl="0"/>
            <a:r>
              <a:rPr/>
              <a:t>La nota no es una suma de cosas -&gt; Fomentar diversidad.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Marchamo “de facto” para data science (primeros = TRABAJO).</a:t>
            </a:r>
          </a:p>
          <a:p>
            <a:pPr lvl="0"/>
            <a:r>
              <a:rPr/>
              <a:t>Mas de 200.000 usuarios en todo el mundo ¿Creciendo?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¿Por qué puede ser interesante para vosotros? Conocimientos, puestos de trabajo, metodologías, algoritmos y contactos.</a:t>
            </a:r>
          </a:p>
          <a:p>
            <a:pPr lvl="0"/>
            <a:r>
              <a:rPr/>
              <a:t>Eligir el nombre con cuidado.</a:t>
            </a:r>
          </a:p>
          <a:p>
            <a:pPr lvl="0"/>
            <a:r>
              <a:rPr/>
              <a:t>Apuntarse a los foros.</a:t>
            </a:r>
          </a:p>
          <a:p>
            <a:pPr lvl="0"/>
            <a:r>
              <a:rPr/>
              <a:t>Notebooks </a:t>
            </a:r>
            <a:r>
              <a:rPr>
                <a:hlinkClick r:id="rId2"/>
              </a:rPr>
              <a:t>Ejemplo</a:t>
            </a:r>
          </a:p>
          <a:p>
            <a:pPr lvl="0"/>
            <a:r>
              <a:rPr/>
              <a:t>Si los datos del TFM son de aquí, podéis publicar el TFM.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III</a:t>
            </a:r>
          </a:p>
        </p:txBody>
      </p:sp>
      <p:pic>
        <p:nvPicPr>
          <p:cNvPr descr="./figs/Kaggle_Profile_2025-06-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593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Perfil 2025-06-09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Mi perfil en Kaggle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IV</a:t>
            </a:r>
          </a:p>
        </p:txBody>
      </p:sp>
      <p:pic>
        <p:nvPicPr>
          <p:cNvPr descr="./figs/Kaggle_perfil_viej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4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Perfil 2013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Bonus - Kaggle V</a:t>
            </a:r>
          </a:p>
        </p:txBody>
      </p:sp>
      <p:pic>
        <p:nvPicPr>
          <p:cNvPr descr="./figs/Kaggle_mu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parquet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ayuntamiento, con ejemplos).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  <a:p>
            <a:pPr lvl="0" indent="0" marL="0">
              <a:buNone/>
            </a:pPr>
            <a:r>
              <a:rPr b="1">
                <a:hlinkClick r:id="rId2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[link]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[link]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2025-09-01T10:07:14Z</dcterms:created>
  <dcterms:modified xsi:type="dcterms:W3CDTF">2025-09-01T10:07:14Z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2025-09-01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