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2" r:id="rId8"/>
    <p:sldId id="266" r:id="rId9"/>
    <p:sldId id="265"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ADFB8-325A-4962-934C-755F5A9A24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12B73F6-7FA2-4214-897A-4906BC1D64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FF4E868D-773C-4CC9-9A4F-DF88D499B3A5}"/>
              </a:ext>
            </a:extLst>
          </p:cNvPr>
          <p:cNvSpPr>
            <a:spLocks noGrp="1"/>
          </p:cNvSpPr>
          <p:nvPr>
            <p:ph type="dt" sz="half" idx="10"/>
          </p:nvPr>
        </p:nvSpPr>
        <p:spPr/>
        <p:txBody>
          <a:bodyPr/>
          <a:lstStyle/>
          <a:p>
            <a:fld id="{888C31D8-5AEF-486A-9A6E-9D81C334F4A2}" type="datetimeFigureOut">
              <a:rPr lang="es-CO" smtClean="0"/>
              <a:t>26/03/2020</a:t>
            </a:fld>
            <a:endParaRPr lang="es-CO"/>
          </a:p>
        </p:txBody>
      </p:sp>
      <p:sp>
        <p:nvSpPr>
          <p:cNvPr id="5" name="Marcador de pie de página 4">
            <a:extLst>
              <a:ext uri="{FF2B5EF4-FFF2-40B4-BE49-F238E27FC236}">
                <a16:creationId xmlns:a16="http://schemas.microsoft.com/office/drawing/2014/main" id="{7A259E66-0B83-4FAE-A0C0-CA9F6AB7B88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93AA5CA-126B-4A79-BB82-C75393D3023C}"/>
              </a:ext>
            </a:extLst>
          </p:cNvPr>
          <p:cNvSpPr>
            <a:spLocks noGrp="1"/>
          </p:cNvSpPr>
          <p:nvPr>
            <p:ph type="sldNum" sz="quarter" idx="12"/>
          </p:nvPr>
        </p:nvSpPr>
        <p:spPr/>
        <p:txBody>
          <a:bodyPr/>
          <a:lstStyle/>
          <a:p>
            <a:fld id="{023872D5-1DB9-46FA-8849-EEF4BC16E777}" type="slidenum">
              <a:rPr lang="es-CO" smtClean="0"/>
              <a:t>‹Nº›</a:t>
            </a:fld>
            <a:endParaRPr lang="es-CO"/>
          </a:p>
        </p:txBody>
      </p:sp>
    </p:spTree>
    <p:extLst>
      <p:ext uri="{BB962C8B-B14F-4D97-AF65-F5344CB8AC3E}">
        <p14:creationId xmlns:p14="http://schemas.microsoft.com/office/powerpoint/2010/main" val="422595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98C4A-4520-4F4C-AF49-39AFF6FD798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41BCDC3-BA2F-4AB2-90E1-832FA3037B7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290589A-67C8-40A4-BF12-10CA3260890A}"/>
              </a:ext>
            </a:extLst>
          </p:cNvPr>
          <p:cNvSpPr>
            <a:spLocks noGrp="1"/>
          </p:cNvSpPr>
          <p:nvPr>
            <p:ph type="dt" sz="half" idx="10"/>
          </p:nvPr>
        </p:nvSpPr>
        <p:spPr/>
        <p:txBody>
          <a:bodyPr/>
          <a:lstStyle/>
          <a:p>
            <a:fld id="{888C31D8-5AEF-486A-9A6E-9D81C334F4A2}" type="datetimeFigureOut">
              <a:rPr lang="es-CO" smtClean="0"/>
              <a:t>26/03/2020</a:t>
            </a:fld>
            <a:endParaRPr lang="es-CO"/>
          </a:p>
        </p:txBody>
      </p:sp>
      <p:sp>
        <p:nvSpPr>
          <p:cNvPr id="5" name="Marcador de pie de página 4">
            <a:extLst>
              <a:ext uri="{FF2B5EF4-FFF2-40B4-BE49-F238E27FC236}">
                <a16:creationId xmlns:a16="http://schemas.microsoft.com/office/drawing/2014/main" id="{669C39FE-E2ED-4C8C-B019-C30BE26687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402C1CF-7F0F-4525-BC4D-FB75B627B014}"/>
              </a:ext>
            </a:extLst>
          </p:cNvPr>
          <p:cNvSpPr>
            <a:spLocks noGrp="1"/>
          </p:cNvSpPr>
          <p:nvPr>
            <p:ph type="sldNum" sz="quarter" idx="12"/>
          </p:nvPr>
        </p:nvSpPr>
        <p:spPr/>
        <p:txBody>
          <a:bodyPr/>
          <a:lstStyle/>
          <a:p>
            <a:fld id="{023872D5-1DB9-46FA-8849-EEF4BC16E777}" type="slidenum">
              <a:rPr lang="es-CO" smtClean="0"/>
              <a:t>‹Nº›</a:t>
            </a:fld>
            <a:endParaRPr lang="es-CO"/>
          </a:p>
        </p:txBody>
      </p:sp>
    </p:spTree>
    <p:extLst>
      <p:ext uri="{BB962C8B-B14F-4D97-AF65-F5344CB8AC3E}">
        <p14:creationId xmlns:p14="http://schemas.microsoft.com/office/powerpoint/2010/main" val="69083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167652E-F667-42E3-AEDA-D73E36E5FB1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40946A8-7513-4C84-8854-EDB2038D390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969CD-2CEC-4D34-A134-F0B8957FD7D6}"/>
              </a:ext>
            </a:extLst>
          </p:cNvPr>
          <p:cNvSpPr>
            <a:spLocks noGrp="1"/>
          </p:cNvSpPr>
          <p:nvPr>
            <p:ph type="dt" sz="half" idx="10"/>
          </p:nvPr>
        </p:nvSpPr>
        <p:spPr/>
        <p:txBody>
          <a:bodyPr/>
          <a:lstStyle/>
          <a:p>
            <a:fld id="{888C31D8-5AEF-486A-9A6E-9D81C334F4A2}" type="datetimeFigureOut">
              <a:rPr lang="es-CO" smtClean="0"/>
              <a:t>26/03/2020</a:t>
            </a:fld>
            <a:endParaRPr lang="es-CO"/>
          </a:p>
        </p:txBody>
      </p:sp>
      <p:sp>
        <p:nvSpPr>
          <p:cNvPr id="5" name="Marcador de pie de página 4">
            <a:extLst>
              <a:ext uri="{FF2B5EF4-FFF2-40B4-BE49-F238E27FC236}">
                <a16:creationId xmlns:a16="http://schemas.microsoft.com/office/drawing/2014/main" id="{D8FE1958-5A21-4D29-AF17-7934CEC40E6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632F56F-64FA-4316-8943-A0F73553EAB9}"/>
              </a:ext>
            </a:extLst>
          </p:cNvPr>
          <p:cNvSpPr>
            <a:spLocks noGrp="1"/>
          </p:cNvSpPr>
          <p:nvPr>
            <p:ph type="sldNum" sz="quarter" idx="12"/>
          </p:nvPr>
        </p:nvSpPr>
        <p:spPr/>
        <p:txBody>
          <a:bodyPr/>
          <a:lstStyle/>
          <a:p>
            <a:fld id="{023872D5-1DB9-46FA-8849-EEF4BC16E777}" type="slidenum">
              <a:rPr lang="es-CO" smtClean="0"/>
              <a:t>‹Nº›</a:t>
            </a:fld>
            <a:endParaRPr lang="es-CO"/>
          </a:p>
        </p:txBody>
      </p:sp>
    </p:spTree>
    <p:extLst>
      <p:ext uri="{BB962C8B-B14F-4D97-AF65-F5344CB8AC3E}">
        <p14:creationId xmlns:p14="http://schemas.microsoft.com/office/powerpoint/2010/main" val="282547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DD6DB-3A82-4636-BFBE-527A36459C7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BE14A86-5EFA-435C-8A22-F680B54C011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0BA1D4F-A969-4D7E-883F-76983B9D5CCE}"/>
              </a:ext>
            </a:extLst>
          </p:cNvPr>
          <p:cNvSpPr>
            <a:spLocks noGrp="1"/>
          </p:cNvSpPr>
          <p:nvPr>
            <p:ph type="dt" sz="half" idx="10"/>
          </p:nvPr>
        </p:nvSpPr>
        <p:spPr/>
        <p:txBody>
          <a:bodyPr/>
          <a:lstStyle/>
          <a:p>
            <a:fld id="{888C31D8-5AEF-486A-9A6E-9D81C334F4A2}" type="datetimeFigureOut">
              <a:rPr lang="es-CO" smtClean="0"/>
              <a:t>26/03/2020</a:t>
            </a:fld>
            <a:endParaRPr lang="es-CO"/>
          </a:p>
        </p:txBody>
      </p:sp>
      <p:sp>
        <p:nvSpPr>
          <p:cNvPr id="5" name="Marcador de pie de página 4">
            <a:extLst>
              <a:ext uri="{FF2B5EF4-FFF2-40B4-BE49-F238E27FC236}">
                <a16:creationId xmlns:a16="http://schemas.microsoft.com/office/drawing/2014/main" id="{B4E5FF10-BC0E-4674-B92E-10B154DBE0C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20EC34E-4E6E-49C2-AD81-49170B5ED9EF}"/>
              </a:ext>
            </a:extLst>
          </p:cNvPr>
          <p:cNvSpPr>
            <a:spLocks noGrp="1"/>
          </p:cNvSpPr>
          <p:nvPr>
            <p:ph type="sldNum" sz="quarter" idx="12"/>
          </p:nvPr>
        </p:nvSpPr>
        <p:spPr/>
        <p:txBody>
          <a:bodyPr/>
          <a:lstStyle/>
          <a:p>
            <a:fld id="{023872D5-1DB9-46FA-8849-EEF4BC16E777}" type="slidenum">
              <a:rPr lang="es-CO" smtClean="0"/>
              <a:t>‹Nº›</a:t>
            </a:fld>
            <a:endParaRPr lang="es-CO"/>
          </a:p>
        </p:txBody>
      </p:sp>
    </p:spTree>
    <p:extLst>
      <p:ext uri="{BB962C8B-B14F-4D97-AF65-F5344CB8AC3E}">
        <p14:creationId xmlns:p14="http://schemas.microsoft.com/office/powerpoint/2010/main" val="2398889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478EF8-D012-4402-BCB5-DEBDB9527A1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12841D8-ADE7-49ED-9FE6-DDD7CF148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0DC6FE1-9265-4700-8001-6D88DEA678E7}"/>
              </a:ext>
            </a:extLst>
          </p:cNvPr>
          <p:cNvSpPr>
            <a:spLocks noGrp="1"/>
          </p:cNvSpPr>
          <p:nvPr>
            <p:ph type="dt" sz="half" idx="10"/>
          </p:nvPr>
        </p:nvSpPr>
        <p:spPr/>
        <p:txBody>
          <a:bodyPr/>
          <a:lstStyle/>
          <a:p>
            <a:fld id="{888C31D8-5AEF-486A-9A6E-9D81C334F4A2}" type="datetimeFigureOut">
              <a:rPr lang="es-CO" smtClean="0"/>
              <a:t>26/03/2020</a:t>
            </a:fld>
            <a:endParaRPr lang="es-CO"/>
          </a:p>
        </p:txBody>
      </p:sp>
      <p:sp>
        <p:nvSpPr>
          <p:cNvPr id="5" name="Marcador de pie de página 4">
            <a:extLst>
              <a:ext uri="{FF2B5EF4-FFF2-40B4-BE49-F238E27FC236}">
                <a16:creationId xmlns:a16="http://schemas.microsoft.com/office/drawing/2014/main" id="{2097813E-A0BD-4661-AC20-97BFEEED30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43997E-97ED-4677-8632-DCDB4ED663C6}"/>
              </a:ext>
            </a:extLst>
          </p:cNvPr>
          <p:cNvSpPr>
            <a:spLocks noGrp="1"/>
          </p:cNvSpPr>
          <p:nvPr>
            <p:ph type="sldNum" sz="quarter" idx="12"/>
          </p:nvPr>
        </p:nvSpPr>
        <p:spPr/>
        <p:txBody>
          <a:bodyPr/>
          <a:lstStyle/>
          <a:p>
            <a:fld id="{023872D5-1DB9-46FA-8849-EEF4BC16E777}" type="slidenum">
              <a:rPr lang="es-CO" smtClean="0"/>
              <a:t>‹Nº›</a:t>
            </a:fld>
            <a:endParaRPr lang="es-CO"/>
          </a:p>
        </p:txBody>
      </p:sp>
    </p:spTree>
    <p:extLst>
      <p:ext uri="{BB962C8B-B14F-4D97-AF65-F5344CB8AC3E}">
        <p14:creationId xmlns:p14="http://schemas.microsoft.com/office/powerpoint/2010/main" val="171726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ED7CBE-3FB9-45B6-8347-8CB2EF7A345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0B4F05E-BC49-47E3-B7F0-C60F6FE10D5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2987248-95EC-45E3-90FD-FE8D2A99FF2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4B0C32E-59DE-4D58-B522-DA970FD3B11F}"/>
              </a:ext>
            </a:extLst>
          </p:cNvPr>
          <p:cNvSpPr>
            <a:spLocks noGrp="1"/>
          </p:cNvSpPr>
          <p:nvPr>
            <p:ph type="dt" sz="half" idx="10"/>
          </p:nvPr>
        </p:nvSpPr>
        <p:spPr/>
        <p:txBody>
          <a:bodyPr/>
          <a:lstStyle/>
          <a:p>
            <a:fld id="{888C31D8-5AEF-486A-9A6E-9D81C334F4A2}" type="datetimeFigureOut">
              <a:rPr lang="es-CO" smtClean="0"/>
              <a:t>26/03/2020</a:t>
            </a:fld>
            <a:endParaRPr lang="es-CO"/>
          </a:p>
        </p:txBody>
      </p:sp>
      <p:sp>
        <p:nvSpPr>
          <p:cNvPr id="6" name="Marcador de pie de página 5">
            <a:extLst>
              <a:ext uri="{FF2B5EF4-FFF2-40B4-BE49-F238E27FC236}">
                <a16:creationId xmlns:a16="http://schemas.microsoft.com/office/drawing/2014/main" id="{998CFEC8-D2E8-40CA-ABA0-29EA8E59A19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AB5316B-8288-4D0A-83B0-5176CB5B0C78}"/>
              </a:ext>
            </a:extLst>
          </p:cNvPr>
          <p:cNvSpPr>
            <a:spLocks noGrp="1"/>
          </p:cNvSpPr>
          <p:nvPr>
            <p:ph type="sldNum" sz="quarter" idx="12"/>
          </p:nvPr>
        </p:nvSpPr>
        <p:spPr/>
        <p:txBody>
          <a:bodyPr/>
          <a:lstStyle/>
          <a:p>
            <a:fld id="{023872D5-1DB9-46FA-8849-EEF4BC16E777}" type="slidenum">
              <a:rPr lang="es-CO" smtClean="0"/>
              <a:t>‹Nº›</a:t>
            </a:fld>
            <a:endParaRPr lang="es-CO"/>
          </a:p>
        </p:txBody>
      </p:sp>
    </p:spTree>
    <p:extLst>
      <p:ext uri="{BB962C8B-B14F-4D97-AF65-F5344CB8AC3E}">
        <p14:creationId xmlns:p14="http://schemas.microsoft.com/office/powerpoint/2010/main" val="189821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6FD45-57CB-4A12-B763-279F23982FF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CA94A2A-E4BD-40C7-9170-284C9476F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4D23A0C-4A90-483A-8C91-9BE05B24712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0301B61-9468-42C6-A69F-37496C7B5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C784E1B-156E-49A9-BDC8-9DD94220CFA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5F3762E-1E33-447E-927E-EE3523A6F32D}"/>
              </a:ext>
            </a:extLst>
          </p:cNvPr>
          <p:cNvSpPr>
            <a:spLocks noGrp="1"/>
          </p:cNvSpPr>
          <p:nvPr>
            <p:ph type="dt" sz="half" idx="10"/>
          </p:nvPr>
        </p:nvSpPr>
        <p:spPr/>
        <p:txBody>
          <a:bodyPr/>
          <a:lstStyle/>
          <a:p>
            <a:fld id="{888C31D8-5AEF-486A-9A6E-9D81C334F4A2}" type="datetimeFigureOut">
              <a:rPr lang="es-CO" smtClean="0"/>
              <a:t>26/03/2020</a:t>
            </a:fld>
            <a:endParaRPr lang="es-CO"/>
          </a:p>
        </p:txBody>
      </p:sp>
      <p:sp>
        <p:nvSpPr>
          <p:cNvPr id="8" name="Marcador de pie de página 7">
            <a:extLst>
              <a:ext uri="{FF2B5EF4-FFF2-40B4-BE49-F238E27FC236}">
                <a16:creationId xmlns:a16="http://schemas.microsoft.com/office/drawing/2014/main" id="{70E19C25-E15D-4F7A-B7FF-8B12B4DF517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1CF814FD-8861-4E6C-8BA3-31554D5A2649}"/>
              </a:ext>
            </a:extLst>
          </p:cNvPr>
          <p:cNvSpPr>
            <a:spLocks noGrp="1"/>
          </p:cNvSpPr>
          <p:nvPr>
            <p:ph type="sldNum" sz="quarter" idx="12"/>
          </p:nvPr>
        </p:nvSpPr>
        <p:spPr/>
        <p:txBody>
          <a:bodyPr/>
          <a:lstStyle/>
          <a:p>
            <a:fld id="{023872D5-1DB9-46FA-8849-EEF4BC16E777}" type="slidenum">
              <a:rPr lang="es-CO" smtClean="0"/>
              <a:t>‹Nº›</a:t>
            </a:fld>
            <a:endParaRPr lang="es-CO"/>
          </a:p>
        </p:txBody>
      </p:sp>
    </p:spTree>
    <p:extLst>
      <p:ext uri="{BB962C8B-B14F-4D97-AF65-F5344CB8AC3E}">
        <p14:creationId xmlns:p14="http://schemas.microsoft.com/office/powerpoint/2010/main" val="76327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B4369-24E7-4027-B1D4-DEC51B51766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6AFC8D7-28D7-4D22-8D75-25EC2C0C1BF9}"/>
              </a:ext>
            </a:extLst>
          </p:cNvPr>
          <p:cNvSpPr>
            <a:spLocks noGrp="1"/>
          </p:cNvSpPr>
          <p:nvPr>
            <p:ph type="dt" sz="half" idx="10"/>
          </p:nvPr>
        </p:nvSpPr>
        <p:spPr/>
        <p:txBody>
          <a:bodyPr/>
          <a:lstStyle/>
          <a:p>
            <a:fld id="{888C31D8-5AEF-486A-9A6E-9D81C334F4A2}" type="datetimeFigureOut">
              <a:rPr lang="es-CO" smtClean="0"/>
              <a:t>26/03/2020</a:t>
            </a:fld>
            <a:endParaRPr lang="es-CO"/>
          </a:p>
        </p:txBody>
      </p:sp>
      <p:sp>
        <p:nvSpPr>
          <p:cNvPr id="4" name="Marcador de pie de página 3">
            <a:extLst>
              <a:ext uri="{FF2B5EF4-FFF2-40B4-BE49-F238E27FC236}">
                <a16:creationId xmlns:a16="http://schemas.microsoft.com/office/drawing/2014/main" id="{1A61E402-73F9-4DCD-8FB1-C8822B34DAA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1D4AED3E-7CC1-4CB1-A227-51390C54C114}"/>
              </a:ext>
            </a:extLst>
          </p:cNvPr>
          <p:cNvSpPr>
            <a:spLocks noGrp="1"/>
          </p:cNvSpPr>
          <p:nvPr>
            <p:ph type="sldNum" sz="quarter" idx="12"/>
          </p:nvPr>
        </p:nvSpPr>
        <p:spPr/>
        <p:txBody>
          <a:bodyPr/>
          <a:lstStyle/>
          <a:p>
            <a:fld id="{023872D5-1DB9-46FA-8849-EEF4BC16E777}" type="slidenum">
              <a:rPr lang="es-CO" smtClean="0"/>
              <a:t>‹Nº›</a:t>
            </a:fld>
            <a:endParaRPr lang="es-CO"/>
          </a:p>
        </p:txBody>
      </p:sp>
    </p:spTree>
    <p:extLst>
      <p:ext uri="{BB962C8B-B14F-4D97-AF65-F5344CB8AC3E}">
        <p14:creationId xmlns:p14="http://schemas.microsoft.com/office/powerpoint/2010/main" val="418401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A97CB57-0EE5-4BF4-9017-F4CC10CF65EA}"/>
              </a:ext>
            </a:extLst>
          </p:cNvPr>
          <p:cNvSpPr>
            <a:spLocks noGrp="1"/>
          </p:cNvSpPr>
          <p:nvPr>
            <p:ph type="dt" sz="half" idx="10"/>
          </p:nvPr>
        </p:nvSpPr>
        <p:spPr/>
        <p:txBody>
          <a:bodyPr/>
          <a:lstStyle/>
          <a:p>
            <a:fld id="{888C31D8-5AEF-486A-9A6E-9D81C334F4A2}" type="datetimeFigureOut">
              <a:rPr lang="es-CO" smtClean="0"/>
              <a:t>26/03/2020</a:t>
            </a:fld>
            <a:endParaRPr lang="es-CO"/>
          </a:p>
        </p:txBody>
      </p:sp>
      <p:sp>
        <p:nvSpPr>
          <p:cNvPr id="3" name="Marcador de pie de página 2">
            <a:extLst>
              <a:ext uri="{FF2B5EF4-FFF2-40B4-BE49-F238E27FC236}">
                <a16:creationId xmlns:a16="http://schemas.microsoft.com/office/drawing/2014/main" id="{0EE65BF6-5ABE-46BC-A1EB-7E70208E4001}"/>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151DC2A-BB85-4E0A-AB00-50D3ADBD3E36}"/>
              </a:ext>
            </a:extLst>
          </p:cNvPr>
          <p:cNvSpPr>
            <a:spLocks noGrp="1"/>
          </p:cNvSpPr>
          <p:nvPr>
            <p:ph type="sldNum" sz="quarter" idx="12"/>
          </p:nvPr>
        </p:nvSpPr>
        <p:spPr/>
        <p:txBody>
          <a:bodyPr/>
          <a:lstStyle/>
          <a:p>
            <a:fld id="{023872D5-1DB9-46FA-8849-EEF4BC16E777}" type="slidenum">
              <a:rPr lang="es-CO" smtClean="0"/>
              <a:t>‹Nº›</a:t>
            </a:fld>
            <a:endParaRPr lang="es-CO"/>
          </a:p>
        </p:txBody>
      </p:sp>
    </p:spTree>
    <p:extLst>
      <p:ext uri="{BB962C8B-B14F-4D97-AF65-F5344CB8AC3E}">
        <p14:creationId xmlns:p14="http://schemas.microsoft.com/office/powerpoint/2010/main" val="32570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71649-347D-4EE3-A36F-4669E54B2B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2800ACE-25D6-4D4A-A8F1-064B57E749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C94F9E-CFF3-466D-8875-D3F654F8C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6CAB90B-AC14-428D-9F00-6D44B51DF896}"/>
              </a:ext>
            </a:extLst>
          </p:cNvPr>
          <p:cNvSpPr>
            <a:spLocks noGrp="1"/>
          </p:cNvSpPr>
          <p:nvPr>
            <p:ph type="dt" sz="half" idx="10"/>
          </p:nvPr>
        </p:nvSpPr>
        <p:spPr/>
        <p:txBody>
          <a:bodyPr/>
          <a:lstStyle/>
          <a:p>
            <a:fld id="{888C31D8-5AEF-486A-9A6E-9D81C334F4A2}" type="datetimeFigureOut">
              <a:rPr lang="es-CO" smtClean="0"/>
              <a:t>26/03/2020</a:t>
            </a:fld>
            <a:endParaRPr lang="es-CO"/>
          </a:p>
        </p:txBody>
      </p:sp>
      <p:sp>
        <p:nvSpPr>
          <p:cNvPr id="6" name="Marcador de pie de página 5">
            <a:extLst>
              <a:ext uri="{FF2B5EF4-FFF2-40B4-BE49-F238E27FC236}">
                <a16:creationId xmlns:a16="http://schemas.microsoft.com/office/drawing/2014/main" id="{C635CE79-5A06-4F1B-A783-B6DCEFF079A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CBC512E-737F-4DF1-92C5-AAE08FB88479}"/>
              </a:ext>
            </a:extLst>
          </p:cNvPr>
          <p:cNvSpPr>
            <a:spLocks noGrp="1"/>
          </p:cNvSpPr>
          <p:nvPr>
            <p:ph type="sldNum" sz="quarter" idx="12"/>
          </p:nvPr>
        </p:nvSpPr>
        <p:spPr/>
        <p:txBody>
          <a:bodyPr/>
          <a:lstStyle/>
          <a:p>
            <a:fld id="{023872D5-1DB9-46FA-8849-EEF4BC16E777}" type="slidenum">
              <a:rPr lang="es-CO" smtClean="0"/>
              <a:t>‹Nº›</a:t>
            </a:fld>
            <a:endParaRPr lang="es-CO"/>
          </a:p>
        </p:txBody>
      </p:sp>
    </p:spTree>
    <p:extLst>
      <p:ext uri="{BB962C8B-B14F-4D97-AF65-F5344CB8AC3E}">
        <p14:creationId xmlns:p14="http://schemas.microsoft.com/office/powerpoint/2010/main" val="73083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4A82C-AE94-4F06-8FAA-C20BA86AC7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9569AF8-C5E4-4FD0-A764-6D9CCF509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0DC6A81-3B50-477C-BBD8-7E3E0ECF5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0E37CF2-2996-4AA5-8000-9D148A4AE91D}"/>
              </a:ext>
            </a:extLst>
          </p:cNvPr>
          <p:cNvSpPr>
            <a:spLocks noGrp="1"/>
          </p:cNvSpPr>
          <p:nvPr>
            <p:ph type="dt" sz="half" idx="10"/>
          </p:nvPr>
        </p:nvSpPr>
        <p:spPr/>
        <p:txBody>
          <a:bodyPr/>
          <a:lstStyle/>
          <a:p>
            <a:fld id="{888C31D8-5AEF-486A-9A6E-9D81C334F4A2}" type="datetimeFigureOut">
              <a:rPr lang="es-CO" smtClean="0"/>
              <a:t>26/03/2020</a:t>
            </a:fld>
            <a:endParaRPr lang="es-CO"/>
          </a:p>
        </p:txBody>
      </p:sp>
      <p:sp>
        <p:nvSpPr>
          <p:cNvPr id="6" name="Marcador de pie de página 5">
            <a:extLst>
              <a:ext uri="{FF2B5EF4-FFF2-40B4-BE49-F238E27FC236}">
                <a16:creationId xmlns:a16="http://schemas.microsoft.com/office/drawing/2014/main" id="{CB7A8065-94AF-4FC9-B3BA-60275B4A263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B0D392A-F0AF-4D50-8EC9-438DE7AC6F11}"/>
              </a:ext>
            </a:extLst>
          </p:cNvPr>
          <p:cNvSpPr>
            <a:spLocks noGrp="1"/>
          </p:cNvSpPr>
          <p:nvPr>
            <p:ph type="sldNum" sz="quarter" idx="12"/>
          </p:nvPr>
        </p:nvSpPr>
        <p:spPr/>
        <p:txBody>
          <a:bodyPr/>
          <a:lstStyle/>
          <a:p>
            <a:fld id="{023872D5-1DB9-46FA-8849-EEF4BC16E777}" type="slidenum">
              <a:rPr lang="es-CO" smtClean="0"/>
              <a:t>‹Nº›</a:t>
            </a:fld>
            <a:endParaRPr lang="es-CO"/>
          </a:p>
        </p:txBody>
      </p:sp>
    </p:spTree>
    <p:extLst>
      <p:ext uri="{BB962C8B-B14F-4D97-AF65-F5344CB8AC3E}">
        <p14:creationId xmlns:p14="http://schemas.microsoft.com/office/powerpoint/2010/main" val="388321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CD0144-9DF9-43D1-8F13-CE7945ECC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13C1620-68EE-4BBB-B723-E5E1360A68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39F4864-A7F7-4034-B388-F2920B8E3C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C31D8-5AEF-486A-9A6E-9D81C334F4A2}" type="datetimeFigureOut">
              <a:rPr lang="es-CO" smtClean="0"/>
              <a:t>26/03/2020</a:t>
            </a:fld>
            <a:endParaRPr lang="es-CO"/>
          </a:p>
        </p:txBody>
      </p:sp>
      <p:sp>
        <p:nvSpPr>
          <p:cNvPr id="5" name="Marcador de pie de página 4">
            <a:extLst>
              <a:ext uri="{FF2B5EF4-FFF2-40B4-BE49-F238E27FC236}">
                <a16:creationId xmlns:a16="http://schemas.microsoft.com/office/drawing/2014/main" id="{06A2202C-C631-49A2-AF89-997C630163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AC82263-3FC2-41F0-900B-12EC85FD01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72D5-1DB9-46FA-8849-EEF4BC16E777}" type="slidenum">
              <a:rPr lang="es-CO" smtClean="0"/>
              <a:t>‹Nº›</a:t>
            </a:fld>
            <a:endParaRPr lang="es-CO"/>
          </a:p>
        </p:txBody>
      </p:sp>
    </p:spTree>
    <p:extLst>
      <p:ext uri="{BB962C8B-B14F-4D97-AF65-F5344CB8AC3E}">
        <p14:creationId xmlns:p14="http://schemas.microsoft.com/office/powerpoint/2010/main" val="281968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qlfiddle.com/#!18/a3885/2" TargetMode="External"/><Relationship Id="rId2" Type="http://schemas.openxmlformats.org/officeDocument/2006/relationships/hyperlink" Target="http://develoteca.com/3-editores-sql-online-test-y-demos-para-practicas-con-los-diferentes-motores-de-base-de-dato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DD13F7-0128-4046-9C85-A6F4B13B1C44}"/>
              </a:ext>
            </a:extLst>
          </p:cNvPr>
          <p:cNvSpPr>
            <a:spLocks noGrp="1"/>
          </p:cNvSpPr>
          <p:nvPr>
            <p:ph type="ctrTitle"/>
          </p:nvPr>
        </p:nvSpPr>
        <p:spPr>
          <a:xfrm>
            <a:off x="1524000" y="873573"/>
            <a:ext cx="9144000" cy="2387600"/>
          </a:xfrm>
        </p:spPr>
        <p:txBody>
          <a:bodyPr>
            <a:normAutofit/>
          </a:bodyPr>
          <a:lstStyle/>
          <a:p>
            <a:r>
              <a:rPr lang="es-CO" sz="5400" b="1" dirty="0"/>
              <a:t>MODELAMIENTO Y ARQUITECTURA DE DATOS</a:t>
            </a:r>
          </a:p>
        </p:txBody>
      </p:sp>
      <p:sp>
        <p:nvSpPr>
          <p:cNvPr id="3" name="Subtítulo 2">
            <a:extLst>
              <a:ext uri="{FF2B5EF4-FFF2-40B4-BE49-F238E27FC236}">
                <a16:creationId xmlns:a16="http://schemas.microsoft.com/office/drawing/2014/main" id="{B64F9A49-DF59-4AC5-A9F4-BA30BCEE35D4}"/>
              </a:ext>
            </a:extLst>
          </p:cNvPr>
          <p:cNvSpPr>
            <a:spLocks noGrp="1"/>
          </p:cNvSpPr>
          <p:nvPr>
            <p:ph type="subTitle" idx="1"/>
          </p:nvPr>
        </p:nvSpPr>
        <p:spPr>
          <a:xfrm>
            <a:off x="7964555" y="4675532"/>
            <a:ext cx="3472069" cy="1655762"/>
          </a:xfrm>
        </p:spPr>
        <p:txBody>
          <a:bodyPr/>
          <a:lstStyle/>
          <a:p>
            <a:endParaRPr lang="es-CO" dirty="0"/>
          </a:p>
          <a:p>
            <a:endParaRPr lang="es-CO" dirty="0"/>
          </a:p>
          <a:p>
            <a:pPr algn="r"/>
            <a:r>
              <a:rPr lang="es-CO" sz="1800" dirty="0"/>
              <a:t>Juan Camilo Giraldo Mejía- 2020</a:t>
            </a:r>
          </a:p>
        </p:txBody>
      </p:sp>
      <p:pic>
        <p:nvPicPr>
          <p:cNvPr id="1026" name="Picture 2" descr="Universidad de San Buenaventura">
            <a:extLst>
              <a:ext uri="{FF2B5EF4-FFF2-40B4-BE49-F238E27FC236}">
                <a16:creationId xmlns:a16="http://schemas.microsoft.com/office/drawing/2014/main" id="{BDFC05FF-50DB-4EF6-9E63-B807EC4A2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6886" y="4234414"/>
            <a:ext cx="6029737"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87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D37D6-88FE-4B2B-A30F-6D195FEB3E2F}"/>
              </a:ext>
            </a:extLst>
          </p:cNvPr>
          <p:cNvSpPr>
            <a:spLocks noGrp="1"/>
          </p:cNvSpPr>
          <p:nvPr>
            <p:ph type="title"/>
          </p:nvPr>
        </p:nvSpPr>
        <p:spPr/>
        <p:txBody>
          <a:bodyPr/>
          <a:lstStyle/>
          <a:p>
            <a:r>
              <a:rPr lang="es-CO" b="1" dirty="0">
                <a:latin typeface="+mn-lt"/>
              </a:rPr>
              <a:t>LENGUAJE DML</a:t>
            </a:r>
          </a:p>
        </p:txBody>
      </p:sp>
      <p:sp>
        <p:nvSpPr>
          <p:cNvPr id="3" name="Marcador de contenido 2">
            <a:extLst>
              <a:ext uri="{FF2B5EF4-FFF2-40B4-BE49-F238E27FC236}">
                <a16:creationId xmlns:a16="http://schemas.microsoft.com/office/drawing/2014/main" id="{B2FDBB8F-F96B-42FD-8753-BEBE7BE6C2B8}"/>
              </a:ext>
            </a:extLst>
          </p:cNvPr>
          <p:cNvSpPr>
            <a:spLocks noGrp="1"/>
          </p:cNvSpPr>
          <p:nvPr>
            <p:ph idx="1"/>
          </p:nvPr>
        </p:nvSpPr>
        <p:spPr>
          <a:xfrm>
            <a:off x="838200" y="1690687"/>
            <a:ext cx="10515600" cy="4802187"/>
          </a:xfrm>
        </p:spPr>
        <p:txBody>
          <a:bodyPr>
            <a:normAutofit fontScale="92500"/>
          </a:bodyPr>
          <a:lstStyle/>
          <a:p>
            <a:pPr marL="0" indent="0" algn="just">
              <a:buNone/>
            </a:pPr>
            <a:r>
              <a:rPr lang="es-CO" dirty="0"/>
              <a:t>Definición: es el lenguaje para manipulación de datos.  Permite gestionar la información con operaciones de inserción, modificación, y eliminado de datos.  Cada operación tiene un conjunto de palabras reservadas, comandos.</a:t>
            </a:r>
          </a:p>
          <a:p>
            <a:pPr marL="0" indent="0" algn="just">
              <a:buNone/>
            </a:pPr>
            <a:endParaRPr lang="es-CO" dirty="0"/>
          </a:p>
          <a:p>
            <a:pPr marL="0" indent="0" algn="just">
              <a:buNone/>
            </a:pPr>
            <a:r>
              <a:rPr lang="es-CO" b="1" dirty="0"/>
              <a:t>Operación inserción: </a:t>
            </a:r>
            <a:r>
              <a:rPr lang="es-CO" dirty="0"/>
              <a:t>permite agregar nuevas filas, registros o tuplas a las tablas de la base de datos.</a:t>
            </a:r>
          </a:p>
          <a:p>
            <a:pPr marL="0" indent="0" algn="just">
              <a:buNone/>
            </a:pPr>
            <a:endParaRPr lang="es-CO" dirty="0"/>
          </a:p>
          <a:p>
            <a:pPr marL="0" indent="0" algn="just">
              <a:buNone/>
            </a:pPr>
            <a:r>
              <a:rPr lang="es-CO" b="1" dirty="0"/>
              <a:t>Operación modificación: </a:t>
            </a:r>
            <a:r>
              <a:rPr lang="es-CO" dirty="0"/>
              <a:t>permite modificar uno o más atributos de uno o más registros.  No es una operación de eliminado de datos.</a:t>
            </a:r>
          </a:p>
          <a:p>
            <a:pPr marL="0" indent="0" algn="just">
              <a:buNone/>
            </a:pPr>
            <a:endParaRPr lang="es-CO" b="1" dirty="0"/>
          </a:p>
          <a:p>
            <a:pPr marL="0" indent="0" algn="just">
              <a:buNone/>
            </a:pPr>
            <a:r>
              <a:rPr lang="es-CO" b="1" dirty="0"/>
              <a:t>Operación eliminación: </a:t>
            </a:r>
            <a:r>
              <a:rPr lang="es-CO" dirty="0"/>
              <a:t>permite eliminar uno o más registros de una tabla. </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99303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E94CC9-0578-4A05-8270-1185636D16A2}"/>
              </a:ext>
            </a:extLst>
          </p:cNvPr>
          <p:cNvSpPr>
            <a:spLocks noGrp="1"/>
          </p:cNvSpPr>
          <p:nvPr>
            <p:ph type="title"/>
          </p:nvPr>
        </p:nvSpPr>
        <p:spPr>
          <a:xfrm>
            <a:off x="907774" y="427037"/>
            <a:ext cx="10515600" cy="1325563"/>
          </a:xfrm>
        </p:spPr>
        <p:txBody>
          <a:bodyPr/>
          <a:lstStyle/>
          <a:p>
            <a:r>
              <a:rPr lang="es-CO" b="1" dirty="0">
                <a:latin typeface="+mn-lt"/>
              </a:rPr>
              <a:t>LENGUAJE DML</a:t>
            </a:r>
          </a:p>
        </p:txBody>
      </p:sp>
      <p:sp>
        <p:nvSpPr>
          <p:cNvPr id="3" name="Marcador de contenido 2">
            <a:extLst>
              <a:ext uri="{FF2B5EF4-FFF2-40B4-BE49-F238E27FC236}">
                <a16:creationId xmlns:a16="http://schemas.microsoft.com/office/drawing/2014/main" id="{2EF2303B-8E8A-4359-96AC-B43D5F6C62A3}"/>
              </a:ext>
            </a:extLst>
          </p:cNvPr>
          <p:cNvSpPr>
            <a:spLocks noGrp="1"/>
          </p:cNvSpPr>
          <p:nvPr>
            <p:ph idx="1"/>
          </p:nvPr>
        </p:nvSpPr>
        <p:spPr>
          <a:xfrm>
            <a:off x="907774" y="1858617"/>
            <a:ext cx="10287000" cy="3601279"/>
          </a:xfrm>
        </p:spPr>
        <p:txBody>
          <a:bodyPr>
            <a:noAutofit/>
          </a:bodyPr>
          <a:lstStyle/>
          <a:p>
            <a:pPr marL="0" indent="0">
              <a:buNone/>
            </a:pPr>
            <a:r>
              <a:rPr lang="es-CO" b="1" dirty="0"/>
              <a:t>Operación INSERT:</a:t>
            </a:r>
          </a:p>
          <a:p>
            <a:pPr marL="0" indent="0">
              <a:buNone/>
            </a:pPr>
            <a:r>
              <a:rPr lang="es-CO" dirty="0" err="1"/>
              <a:t>Insert</a:t>
            </a:r>
            <a:r>
              <a:rPr lang="es-CO" dirty="0"/>
              <a:t> </a:t>
            </a:r>
            <a:r>
              <a:rPr lang="es-CO" dirty="0" err="1"/>
              <a:t>into</a:t>
            </a:r>
            <a:r>
              <a:rPr lang="es-CO" dirty="0"/>
              <a:t> &lt;&lt;tabla&gt;&gt; </a:t>
            </a:r>
            <a:r>
              <a:rPr lang="es-CO" dirty="0" err="1"/>
              <a:t>values</a:t>
            </a:r>
            <a:r>
              <a:rPr lang="es-CO" dirty="0"/>
              <a:t>(valorcampo1, valorcampo2,…</a:t>
            </a:r>
            <a:r>
              <a:rPr lang="es-CO" dirty="0" err="1"/>
              <a:t>valorcampon</a:t>
            </a:r>
            <a:r>
              <a:rPr lang="es-CO" dirty="0"/>
              <a:t>)</a:t>
            </a:r>
          </a:p>
          <a:p>
            <a:pPr marL="0" indent="0">
              <a:buNone/>
            </a:pPr>
            <a:endParaRPr lang="es-CO" dirty="0"/>
          </a:p>
          <a:p>
            <a:pPr marL="0" indent="0">
              <a:buNone/>
            </a:pPr>
            <a:r>
              <a:rPr lang="es-CO" i="1" dirty="0" err="1"/>
              <a:t>Insert</a:t>
            </a:r>
            <a:r>
              <a:rPr lang="es-CO" i="1" dirty="0"/>
              <a:t> </a:t>
            </a:r>
            <a:r>
              <a:rPr lang="es-CO" i="1" dirty="0" err="1"/>
              <a:t>into</a:t>
            </a:r>
            <a:r>
              <a:rPr lang="es-CO" i="1" dirty="0"/>
              <a:t> propietario </a:t>
            </a:r>
            <a:r>
              <a:rPr lang="es-CO" i="1" dirty="0" err="1"/>
              <a:t>values</a:t>
            </a:r>
            <a:r>
              <a:rPr lang="es-CO" i="1" dirty="0"/>
              <a:t> (1, ‘juan’, ‘444’, ’juan@Gmail.com’)</a:t>
            </a:r>
          </a:p>
          <a:p>
            <a:pPr marL="0" indent="0">
              <a:buNone/>
            </a:pPr>
            <a:endParaRPr lang="es-CO" i="1" dirty="0"/>
          </a:p>
          <a:p>
            <a:pPr marL="0" indent="0">
              <a:buNone/>
            </a:pPr>
            <a:r>
              <a:rPr lang="es-CO" dirty="0" err="1"/>
              <a:t>Insert</a:t>
            </a:r>
            <a:r>
              <a:rPr lang="es-CO" dirty="0"/>
              <a:t> </a:t>
            </a:r>
            <a:r>
              <a:rPr lang="es-CO" dirty="0" err="1"/>
              <a:t>into</a:t>
            </a:r>
            <a:r>
              <a:rPr lang="es-CO" dirty="0"/>
              <a:t> propietario (</a:t>
            </a:r>
            <a:r>
              <a:rPr lang="es-CO" dirty="0" err="1"/>
              <a:t>idprop</a:t>
            </a:r>
            <a:r>
              <a:rPr lang="es-CO" dirty="0"/>
              <a:t>, </a:t>
            </a:r>
            <a:r>
              <a:rPr lang="es-CO" dirty="0" err="1"/>
              <a:t>nombreprop</a:t>
            </a:r>
            <a:r>
              <a:rPr lang="es-CO" dirty="0"/>
              <a:t>, </a:t>
            </a:r>
            <a:r>
              <a:rPr lang="es-CO" dirty="0" err="1"/>
              <a:t>telefonoprop</a:t>
            </a:r>
            <a:r>
              <a:rPr lang="es-CO" dirty="0"/>
              <a:t>) </a:t>
            </a:r>
            <a:r>
              <a:rPr lang="es-CO" dirty="0" err="1"/>
              <a:t>values</a:t>
            </a:r>
            <a:r>
              <a:rPr lang="es-CO" dirty="0"/>
              <a:t> (2,’Santiago’,’333’)</a:t>
            </a:r>
          </a:p>
        </p:txBody>
      </p:sp>
    </p:spTree>
    <p:extLst>
      <p:ext uri="{BB962C8B-B14F-4D97-AF65-F5344CB8AC3E}">
        <p14:creationId xmlns:p14="http://schemas.microsoft.com/office/powerpoint/2010/main" val="122557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FA16C-3806-45DB-A7E3-567EF49416EC}"/>
              </a:ext>
            </a:extLst>
          </p:cNvPr>
          <p:cNvSpPr>
            <a:spLocks noGrp="1"/>
          </p:cNvSpPr>
          <p:nvPr>
            <p:ph type="title"/>
          </p:nvPr>
        </p:nvSpPr>
        <p:spPr/>
        <p:txBody>
          <a:bodyPr/>
          <a:lstStyle/>
          <a:p>
            <a:r>
              <a:rPr lang="es-CO" b="1" dirty="0">
                <a:latin typeface="+mn-lt"/>
              </a:rPr>
              <a:t>LENGUAJE DML</a:t>
            </a:r>
          </a:p>
        </p:txBody>
      </p:sp>
      <p:sp>
        <p:nvSpPr>
          <p:cNvPr id="3" name="Marcador de contenido 2">
            <a:extLst>
              <a:ext uri="{FF2B5EF4-FFF2-40B4-BE49-F238E27FC236}">
                <a16:creationId xmlns:a16="http://schemas.microsoft.com/office/drawing/2014/main" id="{E73A628A-621B-4A53-B90A-CE353EA89104}"/>
              </a:ext>
            </a:extLst>
          </p:cNvPr>
          <p:cNvSpPr>
            <a:spLocks noGrp="1"/>
          </p:cNvSpPr>
          <p:nvPr>
            <p:ph idx="1"/>
          </p:nvPr>
        </p:nvSpPr>
        <p:spPr/>
        <p:txBody>
          <a:bodyPr>
            <a:normAutofit fontScale="77500" lnSpcReduction="20000"/>
          </a:bodyPr>
          <a:lstStyle/>
          <a:p>
            <a:pPr marL="0" indent="0">
              <a:buNone/>
            </a:pPr>
            <a:r>
              <a:rPr lang="es-CO" b="1" dirty="0"/>
              <a:t>Operación UPDATE:</a:t>
            </a:r>
          </a:p>
          <a:p>
            <a:pPr marL="0" indent="0">
              <a:buNone/>
            </a:pPr>
            <a:r>
              <a:rPr lang="es-CO" b="1" dirty="0"/>
              <a:t>Modifica todos los datos de la columna o columnas que se especifiquen para todos los registros de la tabla indicada </a:t>
            </a:r>
          </a:p>
          <a:p>
            <a:pPr marL="0" indent="0">
              <a:buNone/>
            </a:pPr>
            <a:endParaRPr lang="es-CO" dirty="0"/>
          </a:p>
          <a:p>
            <a:pPr marL="0" indent="0">
              <a:buNone/>
            </a:pPr>
            <a:r>
              <a:rPr lang="es-CO" dirty="0" err="1"/>
              <a:t>Update</a:t>
            </a:r>
            <a:r>
              <a:rPr lang="es-CO" dirty="0"/>
              <a:t> &lt;&lt;tabla&gt;&gt; set campo1=valor1, campo2=valor2, …</a:t>
            </a:r>
            <a:r>
              <a:rPr lang="es-CO" dirty="0" err="1"/>
              <a:t>campon</a:t>
            </a:r>
            <a:r>
              <a:rPr lang="es-CO" dirty="0"/>
              <a:t>=</a:t>
            </a:r>
            <a:r>
              <a:rPr lang="es-CO" dirty="0" err="1"/>
              <a:t>valorn</a:t>
            </a:r>
            <a:endParaRPr lang="es-CO" dirty="0"/>
          </a:p>
          <a:p>
            <a:pPr marL="0" indent="0">
              <a:buNone/>
            </a:pPr>
            <a:r>
              <a:rPr lang="es-CO" dirty="0" err="1"/>
              <a:t>Update</a:t>
            </a:r>
            <a:r>
              <a:rPr lang="es-CO" dirty="0"/>
              <a:t> propietario set </a:t>
            </a:r>
            <a:r>
              <a:rPr lang="es-CO" dirty="0" err="1"/>
              <a:t>nombreprop</a:t>
            </a:r>
            <a:r>
              <a:rPr lang="es-CO" dirty="0"/>
              <a:t>=‘</a:t>
            </a:r>
            <a:r>
              <a:rPr lang="es-CO" dirty="0" err="1"/>
              <a:t>oscar</a:t>
            </a:r>
            <a:r>
              <a:rPr lang="es-CO" dirty="0"/>
              <a:t>’, </a:t>
            </a:r>
            <a:r>
              <a:rPr lang="es-CO" dirty="0" err="1"/>
              <a:t>telefonoprop</a:t>
            </a:r>
            <a:r>
              <a:rPr lang="es-CO" dirty="0"/>
              <a:t>=‘7777’</a:t>
            </a:r>
          </a:p>
          <a:p>
            <a:pPr marL="0" indent="0">
              <a:buNone/>
            </a:pPr>
            <a:endParaRPr lang="es-CO" dirty="0"/>
          </a:p>
          <a:p>
            <a:pPr marL="0" indent="0">
              <a:buNone/>
            </a:pPr>
            <a:r>
              <a:rPr lang="es-CO" b="1" dirty="0"/>
              <a:t>Modifica solo los campos de los registros especificados a partir de criterio o condición</a:t>
            </a:r>
          </a:p>
          <a:p>
            <a:pPr marL="0" indent="0">
              <a:buNone/>
            </a:pPr>
            <a:endParaRPr lang="es-CO" dirty="0"/>
          </a:p>
          <a:p>
            <a:pPr marL="0" indent="0">
              <a:buNone/>
            </a:pPr>
            <a:r>
              <a:rPr lang="es-CO" dirty="0" err="1"/>
              <a:t>Update</a:t>
            </a:r>
            <a:r>
              <a:rPr lang="es-CO" dirty="0"/>
              <a:t> &lt;&lt;tabla&gt;&gt; set campo1=valor1, campo2=valor2, …</a:t>
            </a:r>
            <a:r>
              <a:rPr lang="es-CO" dirty="0" err="1"/>
              <a:t>campon</a:t>
            </a:r>
            <a:r>
              <a:rPr lang="es-CO" dirty="0"/>
              <a:t>=</a:t>
            </a:r>
            <a:r>
              <a:rPr lang="es-CO" dirty="0" err="1"/>
              <a:t>valorn</a:t>
            </a:r>
            <a:r>
              <a:rPr lang="es-CO" dirty="0"/>
              <a:t> </a:t>
            </a:r>
          </a:p>
          <a:p>
            <a:pPr marL="0" indent="0">
              <a:buNone/>
            </a:pPr>
            <a:r>
              <a:rPr lang="es-CO" dirty="0" err="1"/>
              <a:t>where</a:t>
            </a:r>
            <a:r>
              <a:rPr lang="es-CO" dirty="0"/>
              <a:t> </a:t>
            </a:r>
            <a:r>
              <a:rPr lang="es-CO" dirty="0" err="1"/>
              <a:t>campox</a:t>
            </a:r>
            <a:r>
              <a:rPr lang="es-CO" dirty="0"/>
              <a:t>=</a:t>
            </a:r>
            <a:r>
              <a:rPr lang="es-CO" dirty="0" err="1"/>
              <a:t>valorx</a:t>
            </a:r>
            <a:endParaRPr lang="es-CO" dirty="0"/>
          </a:p>
          <a:p>
            <a:pPr marL="0" indent="0">
              <a:buNone/>
            </a:pPr>
            <a:r>
              <a:rPr lang="es-CO" dirty="0" err="1"/>
              <a:t>Update</a:t>
            </a:r>
            <a:r>
              <a:rPr lang="es-CO" dirty="0"/>
              <a:t> propietario set </a:t>
            </a:r>
            <a:r>
              <a:rPr lang="es-CO" dirty="0" err="1"/>
              <a:t>nombreprop</a:t>
            </a:r>
            <a:r>
              <a:rPr lang="es-CO" dirty="0"/>
              <a:t>=‘</a:t>
            </a:r>
            <a:r>
              <a:rPr lang="es-CO" dirty="0" err="1"/>
              <a:t>oscar</a:t>
            </a:r>
            <a:r>
              <a:rPr lang="es-CO" dirty="0"/>
              <a:t>’, </a:t>
            </a:r>
            <a:r>
              <a:rPr lang="es-CO" dirty="0" err="1"/>
              <a:t>telefonoprop</a:t>
            </a:r>
            <a:r>
              <a:rPr lang="es-CO" dirty="0"/>
              <a:t>=‘7777’ </a:t>
            </a:r>
            <a:r>
              <a:rPr lang="es-CO" dirty="0" err="1"/>
              <a:t>where</a:t>
            </a:r>
            <a:r>
              <a:rPr lang="es-CO" dirty="0"/>
              <a:t> </a:t>
            </a:r>
            <a:r>
              <a:rPr lang="es-CO" dirty="0" err="1"/>
              <a:t>idprop</a:t>
            </a:r>
            <a:r>
              <a:rPr lang="es-CO" dirty="0"/>
              <a:t>=1</a:t>
            </a:r>
          </a:p>
          <a:p>
            <a:pPr marL="0" indent="0">
              <a:buNone/>
            </a:pPr>
            <a:endParaRPr lang="es-CO" dirty="0"/>
          </a:p>
        </p:txBody>
      </p:sp>
    </p:spTree>
    <p:extLst>
      <p:ext uri="{BB962C8B-B14F-4D97-AF65-F5344CB8AC3E}">
        <p14:creationId xmlns:p14="http://schemas.microsoft.com/office/powerpoint/2010/main" val="1832745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AFEA5-9295-455C-B6B8-46403928BDDE}"/>
              </a:ext>
            </a:extLst>
          </p:cNvPr>
          <p:cNvSpPr>
            <a:spLocks noGrp="1"/>
          </p:cNvSpPr>
          <p:nvPr>
            <p:ph type="title"/>
          </p:nvPr>
        </p:nvSpPr>
        <p:spPr/>
        <p:txBody>
          <a:bodyPr/>
          <a:lstStyle/>
          <a:p>
            <a:r>
              <a:rPr lang="es-CO" b="1" dirty="0">
                <a:latin typeface="+mn-lt"/>
              </a:rPr>
              <a:t>LENGUAJE DML</a:t>
            </a:r>
          </a:p>
        </p:txBody>
      </p:sp>
      <p:sp>
        <p:nvSpPr>
          <p:cNvPr id="3" name="Marcador de contenido 2">
            <a:extLst>
              <a:ext uri="{FF2B5EF4-FFF2-40B4-BE49-F238E27FC236}">
                <a16:creationId xmlns:a16="http://schemas.microsoft.com/office/drawing/2014/main" id="{482B447E-64D3-4D04-97AC-75499AB50CA7}"/>
              </a:ext>
            </a:extLst>
          </p:cNvPr>
          <p:cNvSpPr>
            <a:spLocks noGrp="1"/>
          </p:cNvSpPr>
          <p:nvPr>
            <p:ph idx="1"/>
          </p:nvPr>
        </p:nvSpPr>
        <p:spPr>
          <a:xfrm>
            <a:off x="838200" y="1825625"/>
            <a:ext cx="10515600" cy="3952323"/>
          </a:xfrm>
        </p:spPr>
        <p:txBody>
          <a:bodyPr>
            <a:normAutofit fontScale="85000" lnSpcReduction="20000"/>
          </a:bodyPr>
          <a:lstStyle/>
          <a:p>
            <a:pPr marL="0" indent="0">
              <a:buNone/>
            </a:pPr>
            <a:r>
              <a:rPr lang="es-CO" b="1" dirty="0"/>
              <a:t>Operación DELETE:</a:t>
            </a:r>
          </a:p>
          <a:p>
            <a:pPr marL="0" indent="0">
              <a:buNone/>
            </a:pPr>
            <a:r>
              <a:rPr lang="es-CO" b="1" dirty="0"/>
              <a:t>Elimina todos los registros de la tabla</a:t>
            </a:r>
          </a:p>
          <a:p>
            <a:pPr marL="0" indent="0">
              <a:buNone/>
            </a:pPr>
            <a:endParaRPr lang="es-CO" b="1" dirty="0"/>
          </a:p>
          <a:p>
            <a:pPr marL="0" indent="0">
              <a:buNone/>
            </a:pPr>
            <a:r>
              <a:rPr lang="es-CO" dirty="0" err="1"/>
              <a:t>Delete</a:t>
            </a:r>
            <a:r>
              <a:rPr lang="es-CO" dirty="0"/>
              <a:t> </a:t>
            </a:r>
            <a:r>
              <a:rPr lang="es-CO" dirty="0" err="1"/>
              <a:t>from</a:t>
            </a:r>
            <a:r>
              <a:rPr lang="es-CO" dirty="0"/>
              <a:t> &lt;&lt;tabla&gt;&gt;</a:t>
            </a:r>
          </a:p>
          <a:p>
            <a:pPr marL="0" indent="0">
              <a:buNone/>
            </a:pPr>
            <a:r>
              <a:rPr lang="es-CO" dirty="0" err="1"/>
              <a:t>Delete</a:t>
            </a:r>
            <a:r>
              <a:rPr lang="es-CO" dirty="0"/>
              <a:t> </a:t>
            </a:r>
            <a:r>
              <a:rPr lang="es-CO" dirty="0" err="1"/>
              <a:t>from</a:t>
            </a:r>
            <a:r>
              <a:rPr lang="es-CO" dirty="0"/>
              <a:t> propietario</a:t>
            </a:r>
          </a:p>
          <a:p>
            <a:pPr marL="0" indent="0">
              <a:buNone/>
            </a:pPr>
            <a:endParaRPr lang="es-CO" dirty="0"/>
          </a:p>
          <a:p>
            <a:pPr marL="0" indent="0">
              <a:buNone/>
            </a:pPr>
            <a:r>
              <a:rPr lang="es-CO" b="1" dirty="0"/>
              <a:t>Elimina uno o más registros específicos de una tabla</a:t>
            </a:r>
          </a:p>
          <a:p>
            <a:pPr marL="0" indent="0">
              <a:buNone/>
            </a:pPr>
            <a:endParaRPr lang="es-CO" b="1" dirty="0"/>
          </a:p>
          <a:p>
            <a:pPr marL="0" indent="0">
              <a:buNone/>
            </a:pPr>
            <a:r>
              <a:rPr lang="es-CO" dirty="0" err="1"/>
              <a:t>Delete</a:t>
            </a:r>
            <a:r>
              <a:rPr lang="es-CO" dirty="0"/>
              <a:t> </a:t>
            </a:r>
            <a:r>
              <a:rPr lang="es-CO" dirty="0" err="1"/>
              <a:t>from</a:t>
            </a:r>
            <a:r>
              <a:rPr lang="es-CO" dirty="0"/>
              <a:t> &lt;&lt;tabla&gt;&gt; </a:t>
            </a:r>
            <a:r>
              <a:rPr lang="es-CO" dirty="0" err="1"/>
              <a:t>where</a:t>
            </a:r>
            <a:r>
              <a:rPr lang="es-CO" dirty="0"/>
              <a:t> </a:t>
            </a:r>
            <a:r>
              <a:rPr lang="es-CO" dirty="0" err="1"/>
              <a:t>campox</a:t>
            </a:r>
            <a:r>
              <a:rPr lang="es-CO" dirty="0"/>
              <a:t>=</a:t>
            </a:r>
            <a:r>
              <a:rPr lang="es-CO" dirty="0" err="1"/>
              <a:t>valorx</a:t>
            </a:r>
            <a:endParaRPr lang="es-CO" dirty="0"/>
          </a:p>
          <a:p>
            <a:pPr marL="0" indent="0">
              <a:buNone/>
            </a:pPr>
            <a:r>
              <a:rPr lang="es-CO" dirty="0" err="1"/>
              <a:t>Delete</a:t>
            </a:r>
            <a:r>
              <a:rPr lang="es-CO" dirty="0"/>
              <a:t> </a:t>
            </a:r>
            <a:r>
              <a:rPr lang="es-CO" dirty="0" err="1"/>
              <a:t>from</a:t>
            </a:r>
            <a:r>
              <a:rPr lang="es-CO" dirty="0"/>
              <a:t> propietario </a:t>
            </a:r>
            <a:r>
              <a:rPr lang="es-CO" dirty="0" err="1"/>
              <a:t>where</a:t>
            </a:r>
            <a:r>
              <a:rPr lang="es-CO" dirty="0"/>
              <a:t> </a:t>
            </a:r>
            <a:r>
              <a:rPr lang="es-CO" dirty="0" err="1"/>
              <a:t>codigoprop</a:t>
            </a:r>
            <a:r>
              <a:rPr lang="es-CO" dirty="0"/>
              <a:t>=2</a:t>
            </a:r>
          </a:p>
          <a:p>
            <a:pPr marL="0" indent="0">
              <a:buNone/>
            </a:pPr>
            <a:endParaRPr lang="es-CO" dirty="0"/>
          </a:p>
        </p:txBody>
      </p:sp>
    </p:spTree>
    <p:extLst>
      <p:ext uri="{BB962C8B-B14F-4D97-AF65-F5344CB8AC3E}">
        <p14:creationId xmlns:p14="http://schemas.microsoft.com/office/powerpoint/2010/main" val="2188814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7344C-AC94-4427-9798-14F7A00CA49B}"/>
              </a:ext>
            </a:extLst>
          </p:cNvPr>
          <p:cNvSpPr>
            <a:spLocks noGrp="1"/>
          </p:cNvSpPr>
          <p:nvPr>
            <p:ph type="title"/>
          </p:nvPr>
        </p:nvSpPr>
        <p:spPr/>
        <p:txBody>
          <a:bodyPr/>
          <a:lstStyle/>
          <a:p>
            <a:r>
              <a:rPr lang="es-CO" b="1" dirty="0">
                <a:latin typeface="+mn-lt"/>
              </a:rPr>
              <a:t>LENGUAJE SQL</a:t>
            </a:r>
          </a:p>
        </p:txBody>
      </p:sp>
      <p:sp>
        <p:nvSpPr>
          <p:cNvPr id="3" name="Marcador de contenido 2">
            <a:extLst>
              <a:ext uri="{FF2B5EF4-FFF2-40B4-BE49-F238E27FC236}">
                <a16:creationId xmlns:a16="http://schemas.microsoft.com/office/drawing/2014/main" id="{889B1A26-9CEA-4252-980D-B7FC52045F4F}"/>
              </a:ext>
            </a:extLst>
          </p:cNvPr>
          <p:cNvSpPr>
            <a:spLocks noGrp="1"/>
          </p:cNvSpPr>
          <p:nvPr>
            <p:ph idx="1"/>
          </p:nvPr>
        </p:nvSpPr>
        <p:spPr/>
        <p:txBody>
          <a:bodyPr>
            <a:normAutofit fontScale="92500" lnSpcReduction="20000"/>
          </a:bodyPr>
          <a:lstStyle/>
          <a:p>
            <a:pPr marL="0" indent="0" algn="just">
              <a:buNone/>
            </a:pPr>
            <a:r>
              <a:rPr lang="es-CO" b="1" dirty="0"/>
              <a:t>Definición: </a:t>
            </a:r>
            <a:r>
              <a:rPr lang="es-CO" dirty="0"/>
              <a:t>es el lenguaje para consulta estructurado.  </a:t>
            </a:r>
          </a:p>
          <a:p>
            <a:pPr marL="0" indent="0" algn="just">
              <a:buNone/>
            </a:pPr>
            <a:r>
              <a:rPr lang="es-CO" dirty="0"/>
              <a:t>Permite acceder a las tablas de las bases de datos, consultarlas, y extraer toda o una porción de registros.</a:t>
            </a:r>
          </a:p>
          <a:p>
            <a:pPr marL="0" indent="0" algn="just">
              <a:buNone/>
            </a:pPr>
            <a:endParaRPr lang="es-CO" dirty="0"/>
          </a:p>
          <a:p>
            <a:pPr marL="0" indent="0" algn="just">
              <a:buNone/>
            </a:pPr>
            <a:r>
              <a:rPr lang="es-CO" dirty="0"/>
              <a:t>El lenguaje SQL trabaja a partir de consultas que se especifican a través de tres comandos: </a:t>
            </a:r>
            <a:r>
              <a:rPr lang="es-CO" dirty="0" err="1"/>
              <a:t>select</a:t>
            </a:r>
            <a:r>
              <a:rPr lang="es-CO" dirty="0"/>
              <a:t>, </a:t>
            </a:r>
            <a:r>
              <a:rPr lang="es-CO" dirty="0" err="1"/>
              <a:t>from</a:t>
            </a:r>
            <a:r>
              <a:rPr lang="es-CO" dirty="0"/>
              <a:t>, </a:t>
            </a:r>
            <a:r>
              <a:rPr lang="es-CO" dirty="0" err="1"/>
              <a:t>where</a:t>
            </a:r>
            <a:r>
              <a:rPr lang="es-CO" dirty="0"/>
              <a:t>.</a:t>
            </a:r>
          </a:p>
          <a:p>
            <a:pPr marL="0" indent="0" algn="just">
              <a:buNone/>
            </a:pPr>
            <a:endParaRPr lang="es-CO" dirty="0"/>
          </a:p>
          <a:p>
            <a:pPr marL="0" indent="0" algn="just">
              <a:buNone/>
            </a:pPr>
            <a:r>
              <a:rPr lang="es-CO" dirty="0" err="1"/>
              <a:t>Select</a:t>
            </a:r>
            <a:r>
              <a:rPr lang="es-CO" dirty="0"/>
              <a:t>: permite seleccionar uno o más atributos de una o más tablas</a:t>
            </a:r>
          </a:p>
          <a:p>
            <a:pPr marL="0" indent="0" algn="just">
              <a:buNone/>
            </a:pPr>
            <a:r>
              <a:rPr lang="es-CO" dirty="0" err="1"/>
              <a:t>From</a:t>
            </a:r>
            <a:r>
              <a:rPr lang="es-CO" dirty="0"/>
              <a:t>: especifica el origen de los datos, es decir las tablas</a:t>
            </a:r>
          </a:p>
          <a:p>
            <a:pPr marL="0" indent="0" algn="just">
              <a:buNone/>
            </a:pPr>
            <a:r>
              <a:rPr lang="es-CO" dirty="0" err="1"/>
              <a:t>Where</a:t>
            </a:r>
            <a:r>
              <a:rPr lang="es-CO" dirty="0"/>
              <a:t>: permite especificar criterios o condiciones de búsqueda, para condicionar la respuesta del sistema teniendo en cuenta lo que se quiere consultar.</a:t>
            </a:r>
          </a:p>
        </p:txBody>
      </p:sp>
    </p:spTree>
    <p:extLst>
      <p:ext uri="{BB962C8B-B14F-4D97-AF65-F5344CB8AC3E}">
        <p14:creationId xmlns:p14="http://schemas.microsoft.com/office/powerpoint/2010/main" val="4249178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CEC27-87DD-4619-AA29-7D142C61B5B0}"/>
              </a:ext>
            </a:extLst>
          </p:cNvPr>
          <p:cNvSpPr>
            <a:spLocks noGrp="1"/>
          </p:cNvSpPr>
          <p:nvPr>
            <p:ph type="title"/>
          </p:nvPr>
        </p:nvSpPr>
        <p:spPr/>
        <p:txBody>
          <a:bodyPr/>
          <a:lstStyle/>
          <a:p>
            <a:r>
              <a:rPr lang="es-CO" b="1" dirty="0">
                <a:latin typeface="+mn-lt"/>
              </a:rPr>
              <a:t>LENGUAJE SQL</a:t>
            </a:r>
          </a:p>
        </p:txBody>
      </p:sp>
      <p:sp>
        <p:nvSpPr>
          <p:cNvPr id="3" name="Marcador de contenido 2">
            <a:extLst>
              <a:ext uri="{FF2B5EF4-FFF2-40B4-BE49-F238E27FC236}">
                <a16:creationId xmlns:a16="http://schemas.microsoft.com/office/drawing/2014/main" id="{79CDFD48-C1C6-40DC-8745-97A4E5FA5529}"/>
              </a:ext>
            </a:extLst>
          </p:cNvPr>
          <p:cNvSpPr>
            <a:spLocks noGrp="1"/>
          </p:cNvSpPr>
          <p:nvPr>
            <p:ph idx="1"/>
          </p:nvPr>
        </p:nvSpPr>
        <p:spPr/>
        <p:txBody>
          <a:bodyPr>
            <a:normAutofit fontScale="92500" lnSpcReduction="10000"/>
          </a:bodyPr>
          <a:lstStyle/>
          <a:p>
            <a:pPr marL="0" indent="0">
              <a:buNone/>
            </a:pPr>
            <a:r>
              <a:rPr lang="es-CO" b="1" dirty="0"/>
              <a:t>Operación selección</a:t>
            </a:r>
          </a:p>
          <a:p>
            <a:pPr marL="0" indent="0">
              <a:buNone/>
            </a:pPr>
            <a:r>
              <a:rPr lang="es-CO" b="1" dirty="0"/>
              <a:t>Muestra todos los registros de una tabla</a:t>
            </a:r>
          </a:p>
          <a:p>
            <a:pPr marL="0" indent="0">
              <a:buNone/>
            </a:pPr>
            <a:r>
              <a:rPr lang="es-CO" dirty="0" err="1"/>
              <a:t>Select</a:t>
            </a:r>
            <a:r>
              <a:rPr lang="es-CO" dirty="0"/>
              <a:t> campo1, campo2, </a:t>
            </a:r>
            <a:r>
              <a:rPr lang="es-CO" dirty="0" err="1"/>
              <a:t>campon</a:t>
            </a:r>
            <a:r>
              <a:rPr lang="es-CO" dirty="0"/>
              <a:t> </a:t>
            </a:r>
            <a:r>
              <a:rPr lang="es-CO" dirty="0" err="1"/>
              <a:t>from</a:t>
            </a:r>
            <a:r>
              <a:rPr lang="es-CO" dirty="0"/>
              <a:t> &lt;&lt;tabla&gt;&gt;</a:t>
            </a:r>
          </a:p>
          <a:p>
            <a:pPr marL="0" indent="0">
              <a:buNone/>
            </a:pPr>
            <a:r>
              <a:rPr lang="es-CO" dirty="0" err="1"/>
              <a:t>Select</a:t>
            </a:r>
            <a:r>
              <a:rPr lang="es-CO" dirty="0"/>
              <a:t> tabla.campo1, tabla.campo2, </a:t>
            </a:r>
            <a:r>
              <a:rPr lang="es-CO" dirty="0" err="1"/>
              <a:t>tabla.campon</a:t>
            </a:r>
            <a:r>
              <a:rPr lang="es-CO" dirty="0"/>
              <a:t> </a:t>
            </a:r>
            <a:r>
              <a:rPr lang="es-CO" dirty="0" err="1"/>
              <a:t>from</a:t>
            </a:r>
            <a:r>
              <a:rPr lang="es-CO" dirty="0"/>
              <a:t> &lt;&lt;tabla&gt;&gt;</a:t>
            </a:r>
          </a:p>
          <a:p>
            <a:pPr marL="0" indent="0">
              <a:buNone/>
            </a:pPr>
            <a:r>
              <a:rPr lang="es-CO" dirty="0" err="1"/>
              <a:t>Select</a:t>
            </a:r>
            <a:r>
              <a:rPr lang="es-CO" dirty="0"/>
              <a:t> * </a:t>
            </a:r>
            <a:r>
              <a:rPr lang="es-CO" dirty="0" err="1"/>
              <a:t>from</a:t>
            </a:r>
            <a:r>
              <a:rPr lang="es-CO" dirty="0"/>
              <a:t> &lt;&lt;tabla&gt;&gt;</a:t>
            </a:r>
          </a:p>
          <a:p>
            <a:pPr marL="0" indent="0">
              <a:buNone/>
            </a:pPr>
            <a:r>
              <a:rPr lang="es-CO" b="1" dirty="0"/>
              <a:t>Muestra los registros específicos de una tabla</a:t>
            </a:r>
          </a:p>
          <a:p>
            <a:pPr marL="0" indent="0">
              <a:buNone/>
            </a:pPr>
            <a:r>
              <a:rPr lang="es-CO" dirty="0" err="1"/>
              <a:t>Select</a:t>
            </a:r>
            <a:r>
              <a:rPr lang="es-CO" dirty="0"/>
              <a:t> campo1, campo2, </a:t>
            </a:r>
            <a:r>
              <a:rPr lang="es-CO" dirty="0" err="1"/>
              <a:t>campon</a:t>
            </a:r>
            <a:r>
              <a:rPr lang="es-CO" dirty="0"/>
              <a:t> </a:t>
            </a:r>
            <a:r>
              <a:rPr lang="es-CO" dirty="0" err="1"/>
              <a:t>from</a:t>
            </a:r>
            <a:r>
              <a:rPr lang="es-CO" dirty="0"/>
              <a:t> &lt;&lt;tabla&gt;&gt; </a:t>
            </a:r>
            <a:r>
              <a:rPr lang="es-CO" dirty="0" err="1"/>
              <a:t>where</a:t>
            </a:r>
            <a:r>
              <a:rPr lang="es-CO" dirty="0"/>
              <a:t> </a:t>
            </a:r>
            <a:r>
              <a:rPr lang="es-CO" dirty="0" err="1"/>
              <a:t>campox</a:t>
            </a:r>
            <a:r>
              <a:rPr lang="es-CO" dirty="0"/>
              <a:t>=</a:t>
            </a:r>
            <a:r>
              <a:rPr lang="es-CO" dirty="0" err="1"/>
              <a:t>valorx</a:t>
            </a:r>
            <a:endParaRPr lang="es-CO" dirty="0"/>
          </a:p>
          <a:p>
            <a:pPr marL="0" indent="0">
              <a:buNone/>
            </a:pPr>
            <a:r>
              <a:rPr lang="es-CO" dirty="0" err="1"/>
              <a:t>Select</a:t>
            </a:r>
            <a:r>
              <a:rPr lang="es-CO" dirty="0"/>
              <a:t> tabla.campo1, tabla.campo2, </a:t>
            </a:r>
            <a:r>
              <a:rPr lang="es-CO" dirty="0" err="1"/>
              <a:t>tabla.campon</a:t>
            </a:r>
            <a:r>
              <a:rPr lang="es-CO" dirty="0"/>
              <a:t> </a:t>
            </a:r>
            <a:r>
              <a:rPr lang="es-CO" dirty="0" err="1"/>
              <a:t>from</a:t>
            </a:r>
            <a:r>
              <a:rPr lang="es-CO" dirty="0"/>
              <a:t> &lt;&lt;tabla&gt;&gt; </a:t>
            </a:r>
            <a:r>
              <a:rPr lang="es-CO" dirty="0" err="1"/>
              <a:t>where</a:t>
            </a:r>
            <a:r>
              <a:rPr lang="es-CO" dirty="0"/>
              <a:t> </a:t>
            </a:r>
            <a:r>
              <a:rPr lang="es-CO" dirty="0" err="1"/>
              <a:t>tabla.campox</a:t>
            </a:r>
            <a:r>
              <a:rPr lang="es-CO" dirty="0"/>
              <a:t>=</a:t>
            </a:r>
            <a:r>
              <a:rPr lang="es-CO" dirty="0" err="1"/>
              <a:t>valorx</a:t>
            </a:r>
            <a:endParaRPr lang="es-CO" dirty="0"/>
          </a:p>
          <a:p>
            <a:pPr marL="0" indent="0">
              <a:buNone/>
            </a:pPr>
            <a:r>
              <a:rPr lang="es-CO" dirty="0" err="1"/>
              <a:t>Select</a:t>
            </a:r>
            <a:r>
              <a:rPr lang="es-CO" dirty="0"/>
              <a:t> * </a:t>
            </a:r>
            <a:r>
              <a:rPr lang="es-CO" dirty="0" err="1"/>
              <a:t>from</a:t>
            </a:r>
            <a:r>
              <a:rPr lang="es-CO" dirty="0"/>
              <a:t> &lt;&lt;tabla&gt;&gt; </a:t>
            </a:r>
            <a:r>
              <a:rPr lang="es-CO" dirty="0" err="1"/>
              <a:t>where</a:t>
            </a:r>
            <a:r>
              <a:rPr lang="es-CO" dirty="0"/>
              <a:t> </a:t>
            </a:r>
            <a:r>
              <a:rPr lang="es-CO" dirty="0" err="1"/>
              <a:t>tabla.campox</a:t>
            </a:r>
            <a:r>
              <a:rPr lang="es-CO" dirty="0"/>
              <a:t>=</a:t>
            </a:r>
            <a:r>
              <a:rPr lang="es-CO" dirty="0" err="1"/>
              <a:t>valorx</a:t>
            </a:r>
            <a:endParaRPr lang="es-CO" dirty="0"/>
          </a:p>
          <a:p>
            <a:pPr marL="0" indent="0">
              <a:buNone/>
            </a:pPr>
            <a:endParaRPr lang="es-CO" dirty="0"/>
          </a:p>
          <a:p>
            <a:pPr marL="0" indent="0">
              <a:buNone/>
            </a:pPr>
            <a:endParaRPr lang="es-CO" dirty="0"/>
          </a:p>
        </p:txBody>
      </p:sp>
    </p:spTree>
    <p:extLst>
      <p:ext uri="{BB962C8B-B14F-4D97-AF65-F5344CB8AC3E}">
        <p14:creationId xmlns:p14="http://schemas.microsoft.com/office/powerpoint/2010/main" val="34973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227C1-1217-4462-BAD5-4E90FDA486F1}"/>
              </a:ext>
            </a:extLst>
          </p:cNvPr>
          <p:cNvSpPr>
            <a:spLocks noGrp="1"/>
          </p:cNvSpPr>
          <p:nvPr>
            <p:ph type="title"/>
          </p:nvPr>
        </p:nvSpPr>
        <p:spPr>
          <a:xfrm>
            <a:off x="838200" y="206099"/>
            <a:ext cx="10515600" cy="1325563"/>
          </a:xfrm>
        </p:spPr>
        <p:txBody>
          <a:bodyPr/>
          <a:lstStyle/>
          <a:p>
            <a:r>
              <a:rPr lang="es-CO" b="1" dirty="0">
                <a:latin typeface="+mn-lt"/>
              </a:rPr>
              <a:t>LENGUAJE SQL</a:t>
            </a:r>
          </a:p>
        </p:txBody>
      </p:sp>
      <p:sp>
        <p:nvSpPr>
          <p:cNvPr id="3" name="Marcador de contenido 2">
            <a:extLst>
              <a:ext uri="{FF2B5EF4-FFF2-40B4-BE49-F238E27FC236}">
                <a16:creationId xmlns:a16="http://schemas.microsoft.com/office/drawing/2014/main" id="{B55F7473-B82E-4AC1-8E96-541C781740FD}"/>
              </a:ext>
            </a:extLst>
          </p:cNvPr>
          <p:cNvSpPr>
            <a:spLocks noGrp="1"/>
          </p:cNvSpPr>
          <p:nvPr>
            <p:ph idx="1"/>
          </p:nvPr>
        </p:nvSpPr>
        <p:spPr>
          <a:xfrm>
            <a:off x="838200" y="1334603"/>
            <a:ext cx="10515600" cy="5158272"/>
          </a:xfrm>
        </p:spPr>
        <p:txBody>
          <a:bodyPr>
            <a:normAutofit fontScale="62500" lnSpcReduction="20000"/>
          </a:bodyPr>
          <a:lstStyle/>
          <a:p>
            <a:pPr marL="0" indent="0">
              <a:buNone/>
            </a:pPr>
            <a:r>
              <a:rPr lang="es-CO" b="1" dirty="0"/>
              <a:t>Operación selección</a:t>
            </a:r>
          </a:p>
          <a:p>
            <a:pPr marL="0" indent="0">
              <a:buNone/>
            </a:pPr>
            <a:r>
              <a:rPr lang="es-CO" b="1" dirty="0"/>
              <a:t>Muestra todos los registros de una tabla</a:t>
            </a:r>
          </a:p>
          <a:p>
            <a:pPr marL="0" indent="0">
              <a:buNone/>
            </a:pPr>
            <a:r>
              <a:rPr lang="es-CO" dirty="0" err="1"/>
              <a:t>Select</a:t>
            </a:r>
            <a:r>
              <a:rPr lang="es-CO" dirty="0"/>
              <a:t> </a:t>
            </a:r>
            <a:r>
              <a:rPr lang="es-CO" dirty="0" err="1"/>
              <a:t>idprop</a:t>
            </a:r>
            <a:r>
              <a:rPr lang="es-CO" dirty="0"/>
              <a:t>, </a:t>
            </a:r>
            <a:r>
              <a:rPr lang="es-CO" dirty="0" err="1"/>
              <a:t>nombreprop</a:t>
            </a:r>
            <a:r>
              <a:rPr lang="es-CO" dirty="0"/>
              <a:t>, </a:t>
            </a:r>
            <a:r>
              <a:rPr lang="es-CO" dirty="0" err="1"/>
              <a:t>telefonoprop</a:t>
            </a:r>
            <a:r>
              <a:rPr lang="es-CO" dirty="0"/>
              <a:t>, </a:t>
            </a:r>
            <a:r>
              <a:rPr lang="es-CO" dirty="0" err="1"/>
              <a:t>emailprop</a:t>
            </a:r>
            <a:r>
              <a:rPr lang="es-CO" dirty="0"/>
              <a:t> </a:t>
            </a:r>
            <a:r>
              <a:rPr lang="es-CO" dirty="0" err="1"/>
              <a:t>from</a:t>
            </a:r>
            <a:r>
              <a:rPr lang="es-CO" dirty="0"/>
              <a:t> propietario</a:t>
            </a:r>
          </a:p>
          <a:p>
            <a:pPr marL="0" indent="0">
              <a:buNone/>
            </a:pPr>
            <a:endParaRPr lang="es-CO" dirty="0"/>
          </a:p>
          <a:p>
            <a:pPr marL="0" indent="0">
              <a:buNone/>
            </a:pPr>
            <a:r>
              <a:rPr lang="es-CO" dirty="0" err="1"/>
              <a:t>Select</a:t>
            </a:r>
            <a:r>
              <a:rPr lang="es-CO" dirty="0"/>
              <a:t> </a:t>
            </a:r>
            <a:r>
              <a:rPr lang="es-CO" dirty="0" err="1"/>
              <a:t>propietario.idprop</a:t>
            </a:r>
            <a:r>
              <a:rPr lang="es-CO" dirty="0"/>
              <a:t>, </a:t>
            </a:r>
            <a:r>
              <a:rPr lang="es-CO" dirty="0" err="1"/>
              <a:t>propietario.nombreprop</a:t>
            </a:r>
            <a:r>
              <a:rPr lang="es-CO" dirty="0"/>
              <a:t>, </a:t>
            </a:r>
            <a:r>
              <a:rPr lang="es-CO" dirty="0" err="1"/>
              <a:t>propietario.telefonoprop</a:t>
            </a:r>
            <a:r>
              <a:rPr lang="es-CO" dirty="0"/>
              <a:t>, </a:t>
            </a:r>
            <a:r>
              <a:rPr lang="es-CO" dirty="0" err="1"/>
              <a:t>propietario.emailprop</a:t>
            </a:r>
            <a:r>
              <a:rPr lang="es-CO" dirty="0"/>
              <a:t> </a:t>
            </a:r>
            <a:r>
              <a:rPr lang="es-CO" dirty="0" err="1"/>
              <a:t>from</a:t>
            </a:r>
            <a:r>
              <a:rPr lang="es-CO" dirty="0"/>
              <a:t> propietario</a:t>
            </a:r>
          </a:p>
          <a:p>
            <a:pPr marL="0" indent="0">
              <a:buNone/>
            </a:pPr>
            <a:endParaRPr lang="es-CO" dirty="0"/>
          </a:p>
          <a:p>
            <a:pPr marL="0" indent="0">
              <a:buNone/>
            </a:pPr>
            <a:r>
              <a:rPr lang="es-CO" dirty="0" err="1"/>
              <a:t>Select</a:t>
            </a:r>
            <a:r>
              <a:rPr lang="es-CO" dirty="0"/>
              <a:t> * </a:t>
            </a:r>
            <a:r>
              <a:rPr lang="es-CO" dirty="0" err="1"/>
              <a:t>from</a:t>
            </a:r>
            <a:r>
              <a:rPr lang="es-CO" dirty="0"/>
              <a:t> propietario</a:t>
            </a:r>
          </a:p>
          <a:p>
            <a:pPr marL="0" indent="0">
              <a:buNone/>
            </a:pPr>
            <a:endParaRPr lang="es-CO" b="1" dirty="0"/>
          </a:p>
          <a:p>
            <a:pPr marL="0" indent="0">
              <a:buNone/>
            </a:pPr>
            <a:r>
              <a:rPr lang="es-CO" b="1" dirty="0"/>
              <a:t>Muestra los registros específicos de una tabla</a:t>
            </a:r>
          </a:p>
          <a:p>
            <a:pPr marL="0" indent="0">
              <a:buNone/>
            </a:pPr>
            <a:r>
              <a:rPr lang="es-CO" dirty="0" err="1"/>
              <a:t>Select</a:t>
            </a:r>
            <a:r>
              <a:rPr lang="es-CO" dirty="0"/>
              <a:t> </a:t>
            </a:r>
            <a:r>
              <a:rPr lang="es-CO" dirty="0" err="1"/>
              <a:t>idprop</a:t>
            </a:r>
            <a:r>
              <a:rPr lang="es-CO" dirty="0"/>
              <a:t>, </a:t>
            </a:r>
            <a:r>
              <a:rPr lang="es-CO" dirty="0" err="1"/>
              <a:t>nombreprop</a:t>
            </a:r>
            <a:r>
              <a:rPr lang="es-CO" dirty="0"/>
              <a:t>, </a:t>
            </a:r>
            <a:r>
              <a:rPr lang="es-CO" dirty="0" err="1"/>
              <a:t>telefonoprop</a:t>
            </a:r>
            <a:r>
              <a:rPr lang="es-CO" dirty="0"/>
              <a:t>, </a:t>
            </a:r>
            <a:r>
              <a:rPr lang="es-CO" dirty="0" err="1"/>
              <a:t>emailprop</a:t>
            </a:r>
            <a:r>
              <a:rPr lang="es-CO" dirty="0"/>
              <a:t> </a:t>
            </a:r>
            <a:r>
              <a:rPr lang="es-CO" dirty="0" err="1"/>
              <a:t>from</a:t>
            </a:r>
            <a:r>
              <a:rPr lang="es-CO" dirty="0"/>
              <a:t> propietario </a:t>
            </a:r>
            <a:r>
              <a:rPr lang="es-CO" dirty="0" err="1"/>
              <a:t>where</a:t>
            </a:r>
            <a:r>
              <a:rPr lang="es-CO" dirty="0"/>
              <a:t> </a:t>
            </a:r>
            <a:r>
              <a:rPr lang="es-CO" dirty="0" err="1"/>
              <a:t>idprop</a:t>
            </a:r>
            <a:r>
              <a:rPr lang="es-CO" dirty="0"/>
              <a:t>=1</a:t>
            </a:r>
          </a:p>
          <a:p>
            <a:pPr marL="0" indent="0">
              <a:buNone/>
            </a:pPr>
            <a:endParaRPr lang="es-CO" b="1" dirty="0"/>
          </a:p>
          <a:p>
            <a:pPr marL="0" indent="0">
              <a:buNone/>
            </a:pPr>
            <a:r>
              <a:rPr lang="es-CO" dirty="0" err="1"/>
              <a:t>Select</a:t>
            </a:r>
            <a:r>
              <a:rPr lang="es-CO" dirty="0"/>
              <a:t> </a:t>
            </a:r>
            <a:r>
              <a:rPr lang="es-CO" dirty="0" err="1"/>
              <a:t>propietario.idprop</a:t>
            </a:r>
            <a:r>
              <a:rPr lang="es-CO" dirty="0"/>
              <a:t>, </a:t>
            </a:r>
            <a:r>
              <a:rPr lang="es-CO" dirty="0" err="1"/>
              <a:t>propietario.nombreprop</a:t>
            </a:r>
            <a:r>
              <a:rPr lang="es-CO" dirty="0"/>
              <a:t>, </a:t>
            </a:r>
            <a:r>
              <a:rPr lang="es-CO" dirty="0" err="1"/>
              <a:t>propietario.telefonoprop</a:t>
            </a:r>
            <a:r>
              <a:rPr lang="es-CO" dirty="0"/>
              <a:t>, </a:t>
            </a:r>
            <a:r>
              <a:rPr lang="es-CO" dirty="0" err="1"/>
              <a:t>propietario.emailprop</a:t>
            </a:r>
            <a:r>
              <a:rPr lang="es-CO" dirty="0"/>
              <a:t> </a:t>
            </a:r>
            <a:r>
              <a:rPr lang="es-CO" dirty="0" err="1"/>
              <a:t>from</a:t>
            </a:r>
            <a:r>
              <a:rPr lang="es-CO" dirty="0"/>
              <a:t> propietario </a:t>
            </a:r>
            <a:r>
              <a:rPr lang="es-CO" dirty="0" err="1"/>
              <a:t>where</a:t>
            </a:r>
            <a:r>
              <a:rPr lang="es-CO" dirty="0"/>
              <a:t> </a:t>
            </a:r>
            <a:r>
              <a:rPr lang="es-CO" dirty="0" err="1"/>
              <a:t>propietario.idprop</a:t>
            </a:r>
            <a:r>
              <a:rPr lang="es-CO" dirty="0"/>
              <a:t>=1</a:t>
            </a:r>
          </a:p>
          <a:p>
            <a:pPr marL="0" indent="0">
              <a:buNone/>
            </a:pPr>
            <a:endParaRPr lang="es-CO" dirty="0"/>
          </a:p>
          <a:p>
            <a:pPr marL="0" indent="0">
              <a:buNone/>
            </a:pPr>
            <a:r>
              <a:rPr lang="es-CO" dirty="0" err="1"/>
              <a:t>Select</a:t>
            </a:r>
            <a:r>
              <a:rPr lang="es-CO" dirty="0"/>
              <a:t> * </a:t>
            </a:r>
            <a:r>
              <a:rPr lang="es-CO" dirty="0" err="1"/>
              <a:t>from</a:t>
            </a:r>
            <a:r>
              <a:rPr lang="es-CO" dirty="0"/>
              <a:t> propietario </a:t>
            </a:r>
            <a:r>
              <a:rPr lang="es-CO" dirty="0" err="1"/>
              <a:t>where</a:t>
            </a:r>
            <a:r>
              <a:rPr lang="es-CO" dirty="0"/>
              <a:t> </a:t>
            </a:r>
            <a:r>
              <a:rPr lang="es-CO" dirty="0" err="1"/>
              <a:t>idprop</a:t>
            </a:r>
            <a:r>
              <a:rPr lang="es-CO" dirty="0"/>
              <a:t>=1</a:t>
            </a:r>
          </a:p>
          <a:p>
            <a:pPr marL="0" indent="0">
              <a:buNone/>
            </a:pPr>
            <a:r>
              <a:rPr lang="es-CO" dirty="0" err="1"/>
              <a:t>Select</a:t>
            </a:r>
            <a:r>
              <a:rPr lang="es-CO" dirty="0"/>
              <a:t> * </a:t>
            </a:r>
            <a:r>
              <a:rPr lang="es-CO" dirty="0" err="1"/>
              <a:t>from</a:t>
            </a:r>
            <a:r>
              <a:rPr lang="es-CO" dirty="0"/>
              <a:t> propietario </a:t>
            </a:r>
            <a:r>
              <a:rPr lang="es-CO" dirty="0" err="1"/>
              <a:t>where</a:t>
            </a:r>
            <a:r>
              <a:rPr lang="es-CO" dirty="0"/>
              <a:t> </a:t>
            </a:r>
            <a:r>
              <a:rPr lang="es-CO" dirty="0" err="1"/>
              <a:t>propietario.idprop</a:t>
            </a:r>
            <a:r>
              <a:rPr lang="es-CO" dirty="0"/>
              <a:t>=1</a:t>
            </a:r>
          </a:p>
          <a:p>
            <a:pPr marL="0" indent="0">
              <a:buNone/>
            </a:pPr>
            <a:endParaRPr lang="es-CO" dirty="0"/>
          </a:p>
          <a:p>
            <a:pPr marL="0" indent="0">
              <a:buNone/>
            </a:pPr>
            <a:endParaRPr lang="es-CO" dirty="0"/>
          </a:p>
          <a:p>
            <a:pPr marL="0" indent="0">
              <a:buNone/>
            </a:pPr>
            <a:endParaRPr lang="es-CO" dirty="0"/>
          </a:p>
          <a:p>
            <a:pPr marL="0" indent="0">
              <a:buNone/>
            </a:pPr>
            <a:endParaRPr lang="es-CO" dirty="0"/>
          </a:p>
        </p:txBody>
      </p:sp>
    </p:spTree>
    <p:extLst>
      <p:ext uri="{BB962C8B-B14F-4D97-AF65-F5344CB8AC3E}">
        <p14:creationId xmlns:p14="http://schemas.microsoft.com/office/powerpoint/2010/main" val="3431749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14407-6AE0-46A3-9706-CE6F14655FDE}"/>
              </a:ext>
            </a:extLst>
          </p:cNvPr>
          <p:cNvSpPr>
            <a:spLocks noGrp="1"/>
          </p:cNvSpPr>
          <p:nvPr>
            <p:ph type="title"/>
          </p:nvPr>
        </p:nvSpPr>
        <p:spPr/>
        <p:txBody>
          <a:bodyPr/>
          <a:lstStyle/>
          <a:p>
            <a:r>
              <a:rPr lang="es-CO" b="1" dirty="0"/>
              <a:t>HERRAMIENTA PARA PRACTICA</a:t>
            </a:r>
          </a:p>
        </p:txBody>
      </p:sp>
      <p:sp>
        <p:nvSpPr>
          <p:cNvPr id="3" name="Marcador de contenido 2">
            <a:extLst>
              <a:ext uri="{FF2B5EF4-FFF2-40B4-BE49-F238E27FC236}">
                <a16:creationId xmlns:a16="http://schemas.microsoft.com/office/drawing/2014/main" id="{7097F6A4-8FEC-4035-950E-BB7BA1C4E101}"/>
              </a:ext>
            </a:extLst>
          </p:cNvPr>
          <p:cNvSpPr>
            <a:spLocks noGrp="1"/>
          </p:cNvSpPr>
          <p:nvPr>
            <p:ph idx="1"/>
          </p:nvPr>
        </p:nvSpPr>
        <p:spPr/>
        <p:txBody>
          <a:bodyPr/>
          <a:lstStyle/>
          <a:p>
            <a:r>
              <a:rPr lang="es-CO" dirty="0">
                <a:hlinkClick r:id="rId2"/>
              </a:rPr>
              <a:t>http://develoteca.com/3-editores-sql-online-test-y-demos-para-practicas-con-los-diferentes-motores-de-base-de-datos/</a:t>
            </a:r>
            <a:endParaRPr lang="es-CO" dirty="0"/>
          </a:p>
          <a:p>
            <a:r>
              <a:rPr lang="es-CO" dirty="0">
                <a:hlinkClick r:id="rId3"/>
              </a:rPr>
              <a:t>http://sqlfiddle.com/#!18/a3885/2</a:t>
            </a:r>
            <a:endParaRPr lang="es-CO" dirty="0"/>
          </a:p>
          <a:p>
            <a:endParaRPr lang="es-CO" dirty="0"/>
          </a:p>
        </p:txBody>
      </p:sp>
    </p:spTree>
    <p:extLst>
      <p:ext uri="{BB962C8B-B14F-4D97-AF65-F5344CB8AC3E}">
        <p14:creationId xmlns:p14="http://schemas.microsoft.com/office/powerpoint/2010/main" val="117621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370ED-655A-4EFA-8B29-8BD98AEC41D5}"/>
              </a:ext>
            </a:extLst>
          </p:cNvPr>
          <p:cNvSpPr>
            <a:spLocks noGrp="1"/>
          </p:cNvSpPr>
          <p:nvPr>
            <p:ph type="title"/>
          </p:nvPr>
        </p:nvSpPr>
        <p:spPr/>
        <p:txBody>
          <a:bodyPr/>
          <a:lstStyle/>
          <a:p>
            <a:r>
              <a:rPr lang="es-CO" b="1" dirty="0">
                <a:latin typeface="+mn-lt"/>
              </a:rPr>
              <a:t>LENGUAJE PARA DISEÑO, GESTIÓN, Y CONSULTA DE BASE DE DATOS</a:t>
            </a:r>
            <a:endParaRPr lang="es-CO" dirty="0">
              <a:latin typeface="+mn-lt"/>
            </a:endParaRPr>
          </a:p>
        </p:txBody>
      </p:sp>
      <p:sp>
        <p:nvSpPr>
          <p:cNvPr id="3" name="Marcador de contenido 2">
            <a:extLst>
              <a:ext uri="{FF2B5EF4-FFF2-40B4-BE49-F238E27FC236}">
                <a16:creationId xmlns:a16="http://schemas.microsoft.com/office/drawing/2014/main" id="{4E5173E7-2B93-4699-A71C-F92AE8278EA6}"/>
              </a:ext>
            </a:extLst>
          </p:cNvPr>
          <p:cNvSpPr>
            <a:spLocks noGrp="1"/>
          </p:cNvSpPr>
          <p:nvPr>
            <p:ph idx="1"/>
          </p:nvPr>
        </p:nvSpPr>
        <p:spPr/>
        <p:txBody>
          <a:bodyPr/>
          <a:lstStyle/>
          <a:p>
            <a:pPr marL="0" indent="0">
              <a:buNone/>
            </a:pPr>
            <a:r>
              <a:rPr lang="es-CO" dirty="0"/>
              <a:t>Son los comandos, instrucciones o palabras clave que permitirán crear los objetos necesarios para almacenar, gestionar, y consultar datos en una base de datos.</a:t>
            </a:r>
          </a:p>
          <a:p>
            <a:pPr marL="0" indent="0">
              <a:buNone/>
            </a:pPr>
            <a:endParaRPr lang="es-CO" dirty="0"/>
          </a:p>
          <a:p>
            <a:pPr marL="0" indent="0">
              <a:buNone/>
            </a:pPr>
            <a:r>
              <a:rPr lang="es-CO" dirty="0"/>
              <a:t>Los lenguajes son tres: </a:t>
            </a:r>
            <a:r>
              <a:rPr lang="es-CO" dirty="0">
                <a:solidFill>
                  <a:srgbClr val="FF0000"/>
                </a:solidFill>
              </a:rPr>
              <a:t>DDL, </a:t>
            </a:r>
            <a:r>
              <a:rPr lang="es-CO" dirty="0">
                <a:solidFill>
                  <a:schemeClr val="accent4"/>
                </a:solidFill>
              </a:rPr>
              <a:t>DML</a:t>
            </a:r>
            <a:r>
              <a:rPr lang="es-CO" dirty="0">
                <a:solidFill>
                  <a:srgbClr val="FF0000"/>
                </a:solidFill>
              </a:rPr>
              <a:t>, </a:t>
            </a:r>
            <a:r>
              <a:rPr lang="es-CO" dirty="0"/>
              <a:t>y</a:t>
            </a:r>
            <a:r>
              <a:rPr lang="es-CO" dirty="0">
                <a:solidFill>
                  <a:srgbClr val="FF0000"/>
                </a:solidFill>
              </a:rPr>
              <a:t> </a:t>
            </a:r>
            <a:r>
              <a:rPr lang="es-CO" dirty="0">
                <a:solidFill>
                  <a:schemeClr val="accent5">
                    <a:lumMod val="50000"/>
                  </a:schemeClr>
                </a:solidFill>
              </a:rPr>
              <a:t>SQL</a:t>
            </a:r>
          </a:p>
          <a:p>
            <a:pPr marL="0" indent="0">
              <a:buNone/>
            </a:pPr>
            <a:endParaRPr lang="es-CO" dirty="0"/>
          </a:p>
          <a:p>
            <a:pPr marL="0" indent="0">
              <a:buNone/>
            </a:pPr>
            <a:r>
              <a:rPr lang="es-CO" dirty="0"/>
              <a:t>Cada uno tiene un propósito, comandos, y sintaxis especifica para la especificación de elementos. </a:t>
            </a:r>
          </a:p>
        </p:txBody>
      </p:sp>
    </p:spTree>
    <p:extLst>
      <p:ext uri="{BB962C8B-B14F-4D97-AF65-F5344CB8AC3E}">
        <p14:creationId xmlns:p14="http://schemas.microsoft.com/office/powerpoint/2010/main" val="667172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C60ED-7577-4749-8E32-A696CBC5C697}"/>
              </a:ext>
            </a:extLst>
          </p:cNvPr>
          <p:cNvSpPr>
            <a:spLocks noGrp="1"/>
          </p:cNvSpPr>
          <p:nvPr>
            <p:ph type="title"/>
          </p:nvPr>
        </p:nvSpPr>
        <p:spPr>
          <a:xfrm>
            <a:off x="641252" y="2644091"/>
            <a:ext cx="10515600" cy="1325563"/>
          </a:xfrm>
        </p:spPr>
        <p:txBody>
          <a:bodyPr>
            <a:normAutofit/>
          </a:bodyPr>
          <a:lstStyle/>
          <a:p>
            <a:pPr algn="ctr"/>
            <a:r>
              <a:rPr lang="es-CO" sz="6600" b="1" dirty="0">
                <a:solidFill>
                  <a:srgbClr val="FF0000"/>
                </a:solidFill>
                <a:latin typeface="+mn-lt"/>
              </a:rPr>
              <a:t>LENGUAJE DDL </a:t>
            </a:r>
          </a:p>
        </p:txBody>
      </p:sp>
    </p:spTree>
    <p:extLst>
      <p:ext uri="{BB962C8B-B14F-4D97-AF65-F5344CB8AC3E}">
        <p14:creationId xmlns:p14="http://schemas.microsoft.com/office/powerpoint/2010/main" val="295133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BDC10-9F76-4F5F-BA48-6D226D0005B1}"/>
              </a:ext>
            </a:extLst>
          </p:cNvPr>
          <p:cNvSpPr>
            <a:spLocks noGrp="1"/>
          </p:cNvSpPr>
          <p:nvPr>
            <p:ph type="title"/>
          </p:nvPr>
        </p:nvSpPr>
        <p:spPr/>
        <p:txBody>
          <a:bodyPr>
            <a:normAutofit/>
          </a:bodyPr>
          <a:lstStyle/>
          <a:p>
            <a:r>
              <a:rPr lang="es-CO" sz="3600" b="1" dirty="0">
                <a:latin typeface="+mn-lt"/>
              </a:rPr>
              <a:t>LENGUAJE DDL</a:t>
            </a:r>
          </a:p>
        </p:txBody>
      </p:sp>
      <p:sp>
        <p:nvSpPr>
          <p:cNvPr id="3" name="Marcador de contenido 2">
            <a:extLst>
              <a:ext uri="{FF2B5EF4-FFF2-40B4-BE49-F238E27FC236}">
                <a16:creationId xmlns:a16="http://schemas.microsoft.com/office/drawing/2014/main" id="{F90AAD82-7008-49E9-880E-7F97255C7513}"/>
              </a:ext>
            </a:extLst>
          </p:cNvPr>
          <p:cNvSpPr>
            <a:spLocks noGrp="1"/>
          </p:cNvSpPr>
          <p:nvPr>
            <p:ph idx="1"/>
          </p:nvPr>
        </p:nvSpPr>
        <p:spPr>
          <a:xfrm>
            <a:off x="838200" y="1994438"/>
            <a:ext cx="10515600" cy="4351338"/>
          </a:xfrm>
        </p:spPr>
        <p:txBody>
          <a:bodyPr>
            <a:normAutofit lnSpcReduction="10000"/>
          </a:bodyPr>
          <a:lstStyle/>
          <a:p>
            <a:pPr marL="0" indent="0">
              <a:buNone/>
            </a:pPr>
            <a:r>
              <a:rPr lang="es-CO" b="1" dirty="0"/>
              <a:t>Lenguaje para Definición de Datos: DDL </a:t>
            </a:r>
          </a:p>
          <a:p>
            <a:pPr marL="0" indent="0">
              <a:buNone/>
            </a:pPr>
            <a:r>
              <a:rPr lang="es-CO" dirty="0"/>
              <a:t>Este lenguaje permite la creación de objetos en un Sistema Gestor de Base de Datos denominado SGBD.</a:t>
            </a:r>
          </a:p>
          <a:p>
            <a:pPr marL="0" indent="0">
              <a:buNone/>
            </a:pPr>
            <a:r>
              <a:rPr lang="es-CO" b="1" dirty="0"/>
              <a:t>Objetos que se pueden crear con este lenguaje</a:t>
            </a:r>
          </a:p>
          <a:p>
            <a:pPr>
              <a:buFontTx/>
              <a:buChar char="-"/>
            </a:pPr>
            <a:r>
              <a:rPr lang="es-CO" dirty="0"/>
              <a:t>Base de Datos</a:t>
            </a:r>
          </a:p>
          <a:p>
            <a:pPr>
              <a:buFontTx/>
              <a:buChar char="-"/>
            </a:pPr>
            <a:r>
              <a:rPr lang="es-CO" dirty="0"/>
              <a:t>Tablas</a:t>
            </a:r>
          </a:p>
          <a:p>
            <a:pPr>
              <a:buFontTx/>
              <a:buChar char="-"/>
            </a:pPr>
            <a:r>
              <a:rPr lang="es-CO" dirty="0"/>
              <a:t>Vistas </a:t>
            </a:r>
          </a:p>
          <a:p>
            <a:pPr>
              <a:buFontTx/>
              <a:buChar char="-"/>
            </a:pPr>
            <a:r>
              <a:rPr lang="es-CO" dirty="0"/>
              <a:t>Procedimientos almacenados</a:t>
            </a:r>
          </a:p>
          <a:p>
            <a:pPr>
              <a:buFontTx/>
              <a:buChar char="-"/>
            </a:pPr>
            <a:r>
              <a:rPr lang="es-CO" dirty="0"/>
              <a:t>Usuarios</a:t>
            </a:r>
          </a:p>
          <a:p>
            <a:pPr marL="0" indent="0">
              <a:buNone/>
            </a:pPr>
            <a:endParaRPr lang="es-CO" dirty="0"/>
          </a:p>
          <a:p>
            <a:pPr marL="0" indent="0">
              <a:buNone/>
            </a:pPr>
            <a:endParaRPr lang="es-CO" dirty="0"/>
          </a:p>
        </p:txBody>
      </p:sp>
    </p:spTree>
    <p:extLst>
      <p:ext uri="{BB962C8B-B14F-4D97-AF65-F5344CB8AC3E}">
        <p14:creationId xmlns:p14="http://schemas.microsoft.com/office/powerpoint/2010/main" val="3544615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669FE-8CA8-4DA8-87B2-13EACB444456}"/>
              </a:ext>
            </a:extLst>
          </p:cNvPr>
          <p:cNvSpPr>
            <a:spLocks noGrp="1"/>
          </p:cNvSpPr>
          <p:nvPr>
            <p:ph type="title"/>
          </p:nvPr>
        </p:nvSpPr>
        <p:spPr/>
        <p:txBody>
          <a:bodyPr/>
          <a:lstStyle/>
          <a:p>
            <a:r>
              <a:rPr lang="es-CO" b="1" dirty="0">
                <a:latin typeface="+mn-lt"/>
              </a:rPr>
              <a:t>LENGUAJE DDL</a:t>
            </a:r>
          </a:p>
        </p:txBody>
      </p:sp>
      <p:sp>
        <p:nvSpPr>
          <p:cNvPr id="3" name="Marcador de contenido 2">
            <a:extLst>
              <a:ext uri="{FF2B5EF4-FFF2-40B4-BE49-F238E27FC236}">
                <a16:creationId xmlns:a16="http://schemas.microsoft.com/office/drawing/2014/main" id="{74548E93-F34B-4C41-8A24-B73EB9089F16}"/>
              </a:ext>
            </a:extLst>
          </p:cNvPr>
          <p:cNvSpPr>
            <a:spLocks noGrp="1"/>
          </p:cNvSpPr>
          <p:nvPr>
            <p:ph idx="1"/>
          </p:nvPr>
        </p:nvSpPr>
        <p:spPr/>
        <p:txBody>
          <a:bodyPr/>
          <a:lstStyle/>
          <a:p>
            <a:pPr marL="0" indent="0" algn="just">
              <a:buNone/>
            </a:pPr>
            <a:r>
              <a:rPr lang="es-CO" dirty="0"/>
              <a:t>Utiliza la palabra o comando CREATE para crear los objetos. Dependiendo del objeto a crear este comando se acompaña de otros parámetros. </a:t>
            </a:r>
          </a:p>
          <a:p>
            <a:pPr marL="0" indent="0" algn="just">
              <a:buNone/>
            </a:pPr>
            <a:endParaRPr lang="es-CO" dirty="0"/>
          </a:p>
          <a:p>
            <a:pPr marL="0" indent="0" algn="just">
              <a:buNone/>
            </a:pPr>
            <a:r>
              <a:rPr lang="es-CO" dirty="0"/>
              <a:t>Creación de la base de datos:</a:t>
            </a:r>
          </a:p>
          <a:p>
            <a:pPr marL="0" indent="0" algn="just">
              <a:buNone/>
            </a:pPr>
            <a:r>
              <a:rPr lang="es-CO" b="1" dirty="0"/>
              <a:t>CREATE</a:t>
            </a:r>
            <a:r>
              <a:rPr lang="es-CO" dirty="0"/>
              <a:t> </a:t>
            </a:r>
            <a:r>
              <a:rPr lang="es-CO" dirty="0">
                <a:solidFill>
                  <a:srgbClr val="FF0000"/>
                </a:solidFill>
              </a:rPr>
              <a:t>DATABASE</a:t>
            </a:r>
            <a:r>
              <a:rPr lang="es-CO" dirty="0"/>
              <a:t> </a:t>
            </a:r>
            <a:r>
              <a:rPr lang="es-CO" dirty="0">
                <a:solidFill>
                  <a:schemeClr val="accent6"/>
                </a:solidFill>
              </a:rPr>
              <a:t>&lt;&lt;nombre Base de Datos&gt;&gt;</a:t>
            </a:r>
          </a:p>
          <a:p>
            <a:pPr marL="0" indent="0" algn="just">
              <a:buNone/>
            </a:pPr>
            <a:endParaRPr lang="es-CO" dirty="0"/>
          </a:p>
          <a:p>
            <a:pPr marL="0" indent="0" algn="just">
              <a:buNone/>
            </a:pPr>
            <a:r>
              <a:rPr lang="es-CO" dirty="0"/>
              <a:t>Ejemplo:</a:t>
            </a:r>
          </a:p>
          <a:p>
            <a:pPr marL="0" indent="0" algn="just">
              <a:buNone/>
            </a:pPr>
            <a:r>
              <a:rPr lang="es-CO" b="1" dirty="0"/>
              <a:t>CREATE </a:t>
            </a:r>
            <a:r>
              <a:rPr lang="es-CO" dirty="0">
                <a:solidFill>
                  <a:srgbClr val="FF0000"/>
                </a:solidFill>
              </a:rPr>
              <a:t>DATABASE </a:t>
            </a:r>
            <a:r>
              <a:rPr lang="es-CO" dirty="0">
                <a:solidFill>
                  <a:schemeClr val="accent6"/>
                </a:solidFill>
              </a:rPr>
              <a:t>sales</a:t>
            </a:r>
          </a:p>
        </p:txBody>
      </p:sp>
    </p:spTree>
    <p:extLst>
      <p:ext uri="{BB962C8B-B14F-4D97-AF65-F5344CB8AC3E}">
        <p14:creationId xmlns:p14="http://schemas.microsoft.com/office/powerpoint/2010/main" val="231567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F7320-2D31-4A9C-AB57-41B2C52FA6A2}"/>
              </a:ext>
            </a:extLst>
          </p:cNvPr>
          <p:cNvSpPr>
            <a:spLocks noGrp="1"/>
          </p:cNvSpPr>
          <p:nvPr>
            <p:ph type="title"/>
          </p:nvPr>
        </p:nvSpPr>
        <p:spPr/>
        <p:txBody>
          <a:bodyPr/>
          <a:lstStyle/>
          <a:p>
            <a:r>
              <a:rPr lang="es-CO" b="1" dirty="0">
                <a:latin typeface="+mn-lt"/>
              </a:rPr>
              <a:t>LENGUAJE DDL </a:t>
            </a:r>
          </a:p>
        </p:txBody>
      </p:sp>
      <p:sp>
        <p:nvSpPr>
          <p:cNvPr id="3" name="Marcador de contenido 2">
            <a:extLst>
              <a:ext uri="{FF2B5EF4-FFF2-40B4-BE49-F238E27FC236}">
                <a16:creationId xmlns:a16="http://schemas.microsoft.com/office/drawing/2014/main" id="{61612CC7-99D4-4EC7-B20E-2D38B8A77552}"/>
              </a:ext>
            </a:extLst>
          </p:cNvPr>
          <p:cNvSpPr>
            <a:spLocks noGrp="1"/>
          </p:cNvSpPr>
          <p:nvPr>
            <p:ph idx="1"/>
          </p:nvPr>
        </p:nvSpPr>
        <p:spPr/>
        <p:txBody>
          <a:bodyPr/>
          <a:lstStyle/>
          <a:p>
            <a:pPr algn="just"/>
            <a:r>
              <a:rPr lang="es-CO" dirty="0"/>
              <a:t>La base de datos tiene características, como lo son el nombre, tamaño, y ubicación. </a:t>
            </a:r>
          </a:p>
          <a:p>
            <a:pPr marL="0" indent="0" algn="just">
              <a:buNone/>
            </a:pPr>
            <a:endParaRPr lang="es-CO" dirty="0"/>
          </a:p>
          <a:p>
            <a:pPr marL="0" indent="0" algn="just">
              <a:buNone/>
            </a:pPr>
            <a:r>
              <a:rPr lang="es-CO" dirty="0"/>
              <a:t>Estas características se pueden especificar de manera implícita en el momento de la creación de la base de datos, es decir en el momento en que el sistema gestor la crea de manera automática. </a:t>
            </a:r>
          </a:p>
          <a:p>
            <a:pPr marL="0" indent="0" algn="just">
              <a:buNone/>
            </a:pPr>
            <a:endParaRPr lang="es-CO" dirty="0"/>
          </a:p>
          <a:p>
            <a:pPr marL="0" indent="0" algn="just">
              <a:buNone/>
            </a:pPr>
            <a:r>
              <a:rPr lang="es-CO" dirty="0"/>
              <a:t>Pero a través del lenguaje DDL se pueden especificar estar características de forma explicita. </a:t>
            </a:r>
          </a:p>
        </p:txBody>
      </p:sp>
    </p:spTree>
    <p:extLst>
      <p:ext uri="{BB962C8B-B14F-4D97-AF65-F5344CB8AC3E}">
        <p14:creationId xmlns:p14="http://schemas.microsoft.com/office/powerpoint/2010/main" val="33170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27459-0B9D-4DAD-A098-ABCCFF6B99D3}"/>
              </a:ext>
            </a:extLst>
          </p:cNvPr>
          <p:cNvSpPr>
            <a:spLocks noGrp="1"/>
          </p:cNvSpPr>
          <p:nvPr>
            <p:ph type="title"/>
          </p:nvPr>
        </p:nvSpPr>
        <p:spPr/>
        <p:txBody>
          <a:bodyPr/>
          <a:lstStyle/>
          <a:p>
            <a:r>
              <a:rPr lang="es-CO" b="1" dirty="0">
                <a:latin typeface="+mn-lt"/>
              </a:rPr>
              <a:t>CREACION DE TABLAS</a:t>
            </a:r>
          </a:p>
        </p:txBody>
      </p:sp>
      <p:sp>
        <p:nvSpPr>
          <p:cNvPr id="3" name="Marcador de contenido 2">
            <a:extLst>
              <a:ext uri="{FF2B5EF4-FFF2-40B4-BE49-F238E27FC236}">
                <a16:creationId xmlns:a16="http://schemas.microsoft.com/office/drawing/2014/main" id="{F5400A9B-4FDB-46A4-A724-B6A74C0DC8E0}"/>
              </a:ext>
            </a:extLst>
          </p:cNvPr>
          <p:cNvSpPr>
            <a:spLocks noGrp="1"/>
          </p:cNvSpPr>
          <p:nvPr>
            <p:ph idx="1"/>
          </p:nvPr>
        </p:nvSpPr>
        <p:spPr>
          <a:xfrm>
            <a:off x="838200" y="1690688"/>
            <a:ext cx="10515600" cy="4907060"/>
          </a:xfrm>
        </p:spPr>
        <p:txBody>
          <a:bodyPr>
            <a:normAutofit fontScale="70000" lnSpcReduction="20000"/>
          </a:bodyPr>
          <a:lstStyle/>
          <a:p>
            <a:pPr marL="0" indent="0" algn="just">
              <a:buNone/>
            </a:pPr>
            <a:r>
              <a:rPr lang="es-CO" dirty="0"/>
              <a:t>Las tablas son las estructuras de datos conformadas por filas y columnas.  Tienen nombre, y características establecidas a partir de sus atributos o campos.</a:t>
            </a:r>
          </a:p>
          <a:p>
            <a:pPr marL="0" indent="0" algn="just">
              <a:buNone/>
            </a:pPr>
            <a:endParaRPr lang="es-CO" dirty="0"/>
          </a:p>
          <a:p>
            <a:pPr marL="0" indent="0" algn="just">
              <a:buNone/>
            </a:pPr>
            <a:r>
              <a:rPr lang="es-CO" dirty="0"/>
              <a:t>Al igual que las bases de datos, las tablas se crean con la palabra reservada </a:t>
            </a:r>
            <a:r>
              <a:rPr lang="es-CO" dirty="0">
                <a:solidFill>
                  <a:srgbClr val="FF0000"/>
                </a:solidFill>
              </a:rPr>
              <a:t>CREATE</a:t>
            </a:r>
            <a:r>
              <a:rPr lang="es-CO" dirty="0"/>
              <a:t> acompañada de la palabra </a:t>
            </a:r>
            <a:r>
              <a:rPr lang="es-CO" dirty="0">
                <a:solidFill>
                  <a:srgbClr val="00B050"/>
                </a:solidFill>
              </a:rPr>
              <a:t>TABLE, </a:t>
            </a:r>
            <a:r>
              <a:rPr lang="es-CO" dirty="0"/>
              <a:t>y el nombre que se establece para la tabla; además los atributos dentro de paréntesis con sus respectivos tipos de datos y Rol (clave primaria, atributo secundario, clave foránea, clave candidata) respecto a la tabla.</a:t>
            </a:r>
          </a:p>
          <a:p>
            <a:pPr marL="0" indent="0" algn="just">
              <a:buNone/>
            </a:pPr>
            <a:endParaRPr lang="es-CO" dirty="0">
              <a:solidFill>
                <a:srgbClr val="00B050"/>
              </a:solidFill>
            </a:endParaRPr>
          </a:p>
          <a:p>
            <a:pPr marL="0" indent="0" algn="just">
              <a:buNone/>
            </a:pPr>
            <a:r>
              <a:rPr lang="es-CO" dirty="0"/>
              <a:t>Sintaxis:  </a:t>
            </a:r>
          </a:p>
          <a:p>
            <a:pPr marL="0" indent="0" algn="just">
              <a:buNone/>
            </a:pPr>
            <a:r>
              <a:rPr lang="es-CO" dirty="0">
                <a:solidFill>
                  <a:srgbClr val="FF0000"/>
                </a:solidFill>
              </a:rPr>
              <a:t>CREATE</a:t>
            </a:r>
            <a:r>
              <a:rPr lang="es-CO" dirty="0"/>
              <a:t> </a:t>
            </a:r>
            <a:r>
              <a:rPr lang="es-CO" dirty="0">
                <a:solidFill>
                  <a:srgbClr val="00B050"/>
                </a:solidFill>
              </a:rPr>
              <a:t>TABLE</a:t>
            </a:r>
            <a:r>
              <a:rPr lang="es-CO" dirty="0"/>
              <a:t> tabla1</a:t>
            </a:r>
          </a:p>
          <a:p>
            <a:pPr marL="0" indent="0" algn="just">
              <a:buNone/>
            </a:pPr>
            <a:r>
              <a:rPr lang="es-CO" dirty="0"/>
              <a:t>(atributo1 </a:t>
            </a:r>
            <a:r>
              <a:rPr lang="es-CO" dirty="0" err="1"/>
              <a:t>tipodato</a:t>
            </a:r>
            <a:r>
              <a:rPr lang="es-CO" dirty="0"/>
              <a:t> Rol, atributo2 </a:t>
            </a:r>
            <a:r>
              <a:rPr lang="es-CO" dirty="0" err="1"/>
              <a:t>tipodato</a:t>
            </a:r>
            <a:r>
              <a:rPr lang="es-CO" dirty="0"/>
              <a:t>)</a:t>
            </a:r>
          </a:p>
          <a:p>
            <a:pPr marL="0" indent="0" algn="just">
              <a:buNone/>
            </a:pPr>
            <a:endParaRPr lang="es-CO" dirty="0"/>
          </a:p>
          <a:p>
            <a:pPr marL="0" indent="0" algn="just">
              <a:buNone/>
            </a:pPr>
            <a:r>
              <a:rPr lang="es-CO" dirty="0"/>
              <a:t>Ejemplo: </a:t>
            </a:r>
          </a:p>
          <a:p>
            <a:pPr marL="0" indent="0" algn="just">
              <a:buNone/>
            </a:pPr>
            <a:r>
              <a:rPr lang="es-CO" dirty="0">
                <a:solidFill>
                  <a:srgbClr val="FF0000"/>
                </a:solidFill>
              </a:rPr>
              <a:t>CREATE </a:t>
            </a:r>
            <a:r>
              <a:rPr lang="es-CO" dirty="0">
                <a:solidFill>
                  <a:srgbClr val="00B050"/>
                </a:solidFill>
              </a:rPr>
              <a:t>TABLE</a:t>
            </a:r>
            <a:r>
              <a:rPr lang="es-CO" dirty="0"/>
              <a:t> </a:t>
            </a:r>
            <a:r>
              <a:rPr lang="es-CO" dirty="0" err="1"/>
              <a:t>tblDatos</a:t>
            </a:r>
            <a:endParaRPr lang="es-CO" dirty="0"/>
          </a:p>
          <a:p>
            <a:pPr marL="0" indent="0" algn="just">
              <a:buNone/>
            </a:pPr>
            <a:r>
              <a:rPr lang="es-CO" dirty="0"/>
              <a:t>(</a:t>
            </a:r>
            <a:r>
              <a:rPr lang="es-CO" dirty="0" err="1"/>
              <a:t>codigo</a:t>
            </a:r>
            <a:r>
              <a:rPr lang="es-CO" dirty="0">
                <a:solidFill>
                  <a:srgbClr val="FF0000"/>
                </a:solidFill>
              </a:rPr>
              <a:t> </a:t>
            </a:r>
            <a:r>
              <a:rPr lang="es-CO" dirty="0" err="1">
                <a:solidFill>
                  <a:srgbClr val="FF0000"/>
                </a:solidFill>
              </a:rPr>
              <a:t>int</a:t>
            </a:r>
            <a:r>
              <a:rPr lang="es-CO" dirty="0">
                <a:solidFill>
                  <a:srgbClr val="FF0000"/>
                </a:solidFill>
              </a:rPr>
              <a:t> </a:t>
            </a:r>
            <a:r>
              <a:rPr lang="es-CO" dirty="0" err="1">
                <a:solidFill>
                  <a:srgbClr val="7030A0"/>
                </a:solidFill>
              </a:rPr>
              <a:t>primary</a:t>
            </a:r>
            <a:r>
              <a:rPr lang="es-CO" dirty="0">
                <a:solidFill>
                  <a:srgbClr val="7030A0"/>
                </a:solidFill>
              </a:rPr>
              <a:t> </a:t>
            </a:r>
            <a:r>
              <a:rPr lang="es-CO" dirty="0" err="1">
                <a:solidFill>
                  <a:srgbClr val="7030A0"/>
                </a:solidFill>
              </a:rPr>
              <a:t>key</a:t>
            </a:r>
            <a:r>
              <a:rPr lang="es-CO" dirty="0"/>
              <a:t>, nombre </a:t>
            </a:r>
            <a:r>
              <a:rPr lang="es-CO" dirty="0" err="1">
                <a:solidFill>
                  <a:srgbClr val="FF0000"/>
                </a:solidFill>
              </a:rPr>
              <a:t>varchar</a:t>
            </a:r>
            <a:r>
              <a:rPr lang="es-CO" dirty="0">
                <a:solidFill>
                  <a:srgbClr val="FF0000"/>
                </a:solidFill>
              </a:rPr>
              <a:t>(20)</a:t>
            </a:r>
            <a:r>
              <a:rPr lang="es-CO" dirty="0"/>
              <a:t>,</a:t>
            </a:r>
            <a:r>
              <a:rPr lang="es-CO" dirty="0">
                <a:solidFill>
                  <a:srgbClr val="FF0000"/>
                </a:solidFill>
              </a:rPr>
              <a:t> </a:t>
            </a:r>
            <a:r>
              <a:rPr lang="es-CO" dirty="0" err="1"/>
              <a:t>telefono</a:t>
            </a:r>
            <a:r>
              <a:rPr lang="es-CO" dirty="0"/>
              <a:t> </a:t>
            </a:r>
            <a:r>
              <a:rPr lang="es-CO" dirty="0" err="1">
                <a:solidFill>
                  <a:srgbClr val="FF0000"/>
                </a:solidFill>
              </a:rPr>
              <a:t>varchar</a:t>
            </a:r>
            <a:r>
              <a:rPr lang="es-CO" dirty="0">
                <a:solidFill>
                  <a:srgbClr val="FF0000"/>
                </a:solidFill>
              </a:rPr>
              <a:t>(20)</a:t>
            </a:r>
            <a:r>
              <a:rPr lang="es-CO" dirty="0"/>
              <a:t>)</a:t>
            </a:r>
            <a:endParaRPr lang="es-CO" dirty="0">
              <a:solidFill>
                <a:srgbClr val="FF0000"/>
              </a:solidFill>
            </a:endParaRPr>
          </a:p>
          <a:p>
            <a:pPr marL="0" indent="0" algn="just">
              <a:buNone/>
            </a:pPr>
            <a:r>
              <a:rPr lang="es-CO" dirty="0"/>
              <a:t>           </a:t>
            </a:r>
          </a:p>
          <a:p>
            <a:pPr marL="0" indent="0" algn="just">
              <a:buNone/>
            </a:pPr>
            <a:endParaRPr lang="es-CO" dirty="0"/>
          </a:p>
          <a:p>
            <a:pPr marL="0" indent="0" algn="just">
              <a:buNone/>
            </a:pPr>
            <a:endParaRPr lang="es-CO" dirty="0"/>
          </a:p>
          <a:p>
            <a:pPr marL="0" indent="0">
              <a:buNone/>
            </a:pPr>
            <a:endParaRPr lang="es-CO" dirty="0"/>
          </a:p>
        </p:txBody>
      </p:sp>
    </p:spTree>
    <p:extLst>
      <p:ext uri="{BB962C8B-B14F-4D97-AF65-F5344CB8AC3E}">
        <p14:creationId xmlns:p14="http://schemas.microsoft.com/office/powerpoint/2010/main" val="1660917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9F6DD8-0837-49A6-ABD3-53C38B367D89}"/>
              </a:ext>
            </a:extLst>
          </p:cNvPr>
          <p:cNvSpPr>
            <a:spLocks noGrp="1"/>
          </p:cNvSpPr>
          <p:nvPr>
            <p:ph type="title"/>
          </p:nvPr>
        </p:nvSpPr>
        <p:spPr/>
        <p:txBody>
          <a:bodyPr/>
          <a:lstStyle/>
          <a:p>
            <a:r>
              <a:rPr lang="es-CO" b="1" dirty="0">
                <a:latin typeface="+mn-lt"/>
              </a:rPr>
              <a:t>LENGUAJE DDL</a:t>
            </a:r>
          </a:p>
        </p:txBody>
      </p:sp>
      <p:sp>
        <p:nvSpPr>
          <p:cNvPr id="3" name="Marcador de contenido 2">
            <a:extLst>
              <a:ext uri="{FF2B5EF4-FFF2-40B4-BE49-F238E27FC236}">
                <a16:creationId xmlns:a16="http://schemas.microsoft.com/office/drawing/2014/main" id="{99999A21-F703-4AFC-AA01-A7C814A3FAC1}"/>
              </a:ext>
            </a:extLst>
          </p:cNvPr>
          <p:cNvSpPr>
            <a:spLocks noGrp="1"/>
          </p:cNvSpPr>
          <p:nvPr>
            <p:ph idx="1"/>
          </p:nvPr>
        </p:nvSpPr>
        <p:spPr>
          <a:xfrm>
            <a:off x="838199" y="4276578"/>
            <a:ext cx="4800601" cy="1900384"/>
          </a:xfrm>
        </p:spPr>
        <p:txBody>
          <a:bodyPr>
            <a:normAutofit fontScale="85000" lnSpcReduction="20000"/>
          </a:bodyPr>
          <a:lstStyle/>
          <a:p>
            <a:endParaRPr lang="es-CO" dirty="0"/>
          </a:p>
          <a:p>
            <a:pPr marL="0" indent="0">
              <a:buNone/>
            </a:pPr>
            <a:r>
              <a:rPr lang="es-CO" b="1" dirty="0" err="1"/>
              <a:t>Create</a:t>
            </a:r>
            <a:r>
              <a:rPr lang="es-CO" b="1" dirty="0"/>
              <a:t> table </a:t>
            </a:r>
            <a:r>
              <a:rPr lang="es-CO" b="1" dirty="0" err="1"/>
              <a:t>tblPropietario</a:t>
            </a:r>
            <a:endParaRPr lang="es-CO" b="1" dirty="0"/>
          </a:p>
          <a:p>
            <a:pPr marL="0" indent="0">
              <a:buNone/>
            </a:pPr>
            <a:r>
              <a:rPr lang="es-CO" dirty="0"/>
              <a:t>(</a:t>
            </a:r>
            <a:r>
              <a:rPr lang="es-CO" dirty="0" err="1"/>
              <a:t>idPropietario</a:t>
            </a:r>
            <a:r>
              <a:rPr lang="es-CO" dirty="0"/>
              <a:t> </a:t>
            </a:r>
            <a:r>
              <a:rPr lang="es-CO" dirty="0" err="1"/>
              <a:t>int</a:t>
            </a:r>
            <a:r>
              <a:rPr lang="es-CO" dirty="0"/>
              <a:t> </a:t>
            </a:r>
            <a:r>
              <a:rPr lang="es-CO" dirty="0" err="1"/>
              <a:t>primary</a:t>
            </a:r>
            <a:r>
              <a:rPr lang="es-CO" dirty="0"/>
              <a:t> </a:t>
            </a:r>
            <a:r>
              <a:rPr lang="es-CO" dirty="0" err="1"/>
              <a:t>key</a:t>
            </a:r>
            <a:r>
              <a:rPr lang="es-CO" dirty="0"/>
              <a:t>, </a:t>
            </a:r>
            <a:r>
              <a:rPr lang="es-CO" dirty="0" err="1"/>
              <a:t>nombreProp</a:t>
            </a:r>
            <a:r>
              <a:rPr lang="es-CO" dirty="0"/>
              <a:t> </a:t>
            </a:r>
            <a:r>
              <a:rPr lang="es-CO" dirty="0" err="1"/>
              <a:t>varchar</a:t>
            </a:r>
            <a:r>
              <a:rPr lang="es-CO" dirty="0"/>
              <a:t>(50), </a:t>
            </a:r>
            <a:r>
              <a:rPr lang="es-CO" dirty="0" err="1"/>
              <a:t>telefonoProp</a:t>
            </a:r>
            <a:r>
              <a:rPr lang="es-CO" dirty="0"/>
              <a:t> </a:t>
            </a:r>
            <a:r>
              <a:rPr lang="es-CO" dirty="0" err="1"/>
              <a:t>varchar</a:t>
            </a:r>
            <a:r>
              <a:rPr lang="es-CO" dirty="0"/>
              <a:t>(18), </a:t>
            </a:r>
            <a:r>
              <a:rPr lang="es-CO" dirty="0" err="1"/>
              <a:t>emailProp</a:t>
            </a:r>
            <a:r>
              <a:rPr lang="es-CO" dirty="0"/>
              <a:t> </a:t>
            </a:r>
            <a:r>
              <a:rPr lang="es-CO" dirty="0" err="1"/>
              <a:t>varchar</a:t>
            </a:r>
            <a:r>
              <a:rPr lang="es-CO" dirty="0"/>
              <a:t>(50))</a:t>
            </a:r>
          </a:p>
        </p:txBody>
      </p:sp>
      <p:sp>
        <p:nvSpPr>
          <p:cNvPr id="4" name="Rectángulo 3">
            <a:extLst>
              <a:ext uri="{FF2B5EF4-FFF2-40B4-BE49-F238E27FC236}">
                <a16:creationId xmlns:a16="http://schemas.microsoft.com/office/drawing/2014/main" id="{B5305833-B5D0-4917-81B3-F6B629F92F7A}"/>
              </a:ext>
            </a:extLst>
          </p:cNvPr>
          <p:cNvSpPr/>
          <p:nvPr/>
        </p:nvSpPr>
        <p:spPr>
          <a:xfrm>
            <a:off x="7535594" y="1594924"/>
            <a:ext cx="2616591" cy="24055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VEHICULO</a:t>
            </a:r>
          </a:p>
          <a:p>
            <a:pPr algn="ctr"/>
            <a:endParaRPr lang="es-CO" dirty="0">
              <a:solidFill>
                <a:schemeClr val="tx1"/>
              </a:solidFill>
            </a:endParaRPr>
          </a:p>
          <a:p>
            <a:pPr algn="ctr"/>
            <a:r>
              <a:rPr lang="es-CO" b="1" dirty="0">
                <a:solidFill>
                  <a:schemeClr val="tx1"/>
                </a:solidFill>
              </a:rPr>
              <a:t>PLACAVEHICULO INT PK</a:t>
            </a:r>
          </a:p>
          <a:p>
            <a:pPr algn="ctr"/>
            <a:r>
              <a:rPr lang="es-CO" dirty="0">
                <a:solidFill>
                  <a:schemeClr val="tx1"/>
                </a:solidFill>
              </a:rPr>
              <a:t>MARCA VARCHAR(20)</a:t>
            </a:r>
          </a:p>
          <a:p>
            <a:pPr algn="ctr"/>
            <a:r>
              <a:rPr lang="es-CO" dirty="0">
                <a:solidFill>
                  <a:schemeClr val="tx1"/>
                </a:solidFill>
              </a:rPr>
              <a:t>MODELO VARCHAR(5)</a:t>
            </a:r>
          </a:p>
          <a:p>
            <a:pPr algn="ctr"/>
            <a:r>
              <a:rPr lang="es-CO" dirty="0">
                <a:solidFill>
                  <a:schemeClr val="tx1"/>
                </a:solidFill>
              </a:rPr>
              <a:t>CILINDRAJE VARCHAR(6)</a:t>
            </a:r>
          </a:p>
          <a:p>
            <a:pPr algn="ctr"/>
            <a:r>
              <a:rPr lang="es-CO" b="1" dirty="0">
                <a:solidFill>
                  <a:schemeClr val="tx1"/>
                </a:solidFill>
              </a:rPr>
              <a:t>IDPROP INT FK</a:t>
            </a:r>
          </a:p>
        </p:txBody>
      </p:sp>
      <p:sp>
        <p:nvSpPr>
          <p:cNvPr id="5" name="Rectángulo 4">
            <a:extLst>
              <a:ext uri="{FF2B5EF4-FFF2-40B4-BE49-F238E27FC236}">
                <a16:creationId xmlns:a16="http://schemas.microsoft.com/office/drawing/2014/main" id="{DA4E52B7-27AA-436B-9508-933BE3A1D750}"/>
              </a:ext>
            </a:extLst>
          </p:cNvPr>
          <p:cNvSpPr/>
          <p:nvPr/>
        </p:nvSpPr>
        <p:spPr>
          <a:xfrm>
            <a:off x="2501706" y="1594925"/>
            <a:ext cx="3111304" cy="24055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PROPIETARIO</a:t>
            </a:r>
          </a:p>
          <a:p>
            <a:pPr algn="ctr"/>
            <a:endParaRPr lang="es-CO" dirty="0">
              <a:solidFill>
                <a:schemeClr val="tx1"/>
              </a:solidFill>
            </a:endParaRPr>
          </a:p>
          <a:p>
            <a:pPr algn="ctr"/>
            <a:r>
              <a:rPr lang="es-CO" b="1" dirty="0">
                <a:solidFill>
                  <a:schemeClr val="tx1"/>
                </a:solidFill>
              </a:rPr>
              <a:t>IDPROP INT PK</a:t>
            </a:r>
          </a:p>
          <a:p>
            <a:pPr algn="ctr"/>
            <a:r>
              <a:rPr lang="es-CO" dirty="0">
                <a:solidFill>
                  <a:schemeClr val="tx1"/>
                </a:solidFill>
              </a:rPr>
              <a:t>NOMBREPROP VARCHAR(50)</a:t>
            </a:r>
          </a:p>
          <a:p>
            <a:pPr algn="ctr"/>
            <a:r>
              <a:rPr lang="es-CO" dirty="0">
                <a:solidFill>
                  <a:schemeClr val="tx1"/>
                </a:solidFill>
              </a:rPr>
              <a:t>TELEFONOPROP VARCHAR(18)</a:t>
            </a:r>
          </a:p>
          <a:p>
            <a:pPr algn="ctr"/>
            <a:r>
              <a:rPr lang="es-CO" dirty="0">
                <a:solidFill>
                  <a:schemeClr val="tx1"/>
                </a:solidFill>
              </a:rPr>
              <a:t>EMAILPROP VARCHAR(50)</a:t>
            </a:r>
          </a:p>
          <a:p>
            <a:pPr algn="ctr"/>
            <a:endParaRPr lang="es-CO" b="1" dirty="0">
              <a:solidFill>
                <a:schemeClr val="tx1"/>
              </a:solidFill>
            </a:endParaRPr>
          </a:p>
          <a:p>
            <a:pPr algn="ctr"/>
            <a:endParaRPr lang="es-CO" b="1" dirty="0">
              <a:solidFill>
                <a:schemeClr val="tx1"/>
              </a:solidFill>
            </a:endParaRPr>
          </a:p>
        </p:txBody>
      </p:sp>
      <p:cxnSp>
        <p:nvCxnSpPr>
          <p:cNvPr id="7" name="Conector: angular 6">
            <a:extLst>
              <a:ext uri="{FF2B5EF4-FFF2-40B4-BE49-F238E27FC236}">
                <a16:creationId xmlns:a16="http://schemas.microsoft.com/office/drawing/2014/main" id="{AAC7AEB6-1524-4AB4-A30B-6EB6F3D67C9A}"/>
              </a:ext>
            </a:extLst>
          </p:cNvPr>
          <p:cNvCxnSpPr/>
          <p:nvPr/>
        </p:nvCxnSpPr>
        <p:spPr>
          <a:xfrm>
            <a:off x="5613010" y="2307102"/>
            <a:ext cx="1922584" cy="13645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219B7CD3-8C6F-4ABA-8385-28AAAB885A29}"/>
              </a:ext>
            </a:extLst>
          </p:cNvPr>
          <p:cNvCxnSpPr/>
          <p:nvPr/>
        </p:nvCxnSpPr>
        <p:spPr>
          <a:xfrm flipV="1">
            <a:off x="7202658" y="3559126"/>
            <a:ext cx="332936" cy="112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ACBADD37-C545-45B5-9E19-9F113A9CCE61}"/>
              </a:ext>
            </a:extLst>
          </p:cNvPr>
          <p:cNvCxnSpPr/>
          <p:nvPr/>
        </p:nvCxnSpPr>
        <p:spPr>
          <a:xfrm>
            <a:off x="7202658" y="3671668"/>
            <a:ext cx="332936" cy="126609"/>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464D73CB-1D49-4F04-AD5E-073EE930561E}"/>
              </a:ext>
            </a:extLst>
          </p:cNvPr>
          <p:cNvSpPr/>
          <p:nvPr/>
        </p:nvSpPr>
        <p:spPr>
          <a:xfrm>
            <a:off x="5638801" y="1840303"/>
            <a:ext cx="614289" cy="466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1</a:t>
            </a:r>
          </a:p>
        </p:txBody>
      </p:sp>
      <p:sp>
        <p:nvSpPr>
          <p:cNvPr id="13" name="Marcador de contenido 2">
            <a:extLst>
              <a:ext uri="{FF2B5EF4-FFF2-40B4-BE49-F238E27FC236}">
                <a16:creationId xmlns:a16="http://schemas.microsoft.com/office/drawing/2014/main" id="{35566354-2294-49B7-8A0E-8443A2B66F3B}"/>
              </a:ext>
            </a:extLst>
          </p:cNvPr>
          <p:cNvSpPr txBox="1">
            <a:spLocks/>
          </p:cNvSpPr>
          <p:nvPr/>
        </p:nvSpPr>
        <p:spPr>
          <a:xfrm>
            <a:off x="5969391" y="4276578"/>
            <a:ext cx="5748996" cy="24055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CO" dirty="0"/>
          </a:p>
          <a:p>
            <a:pPr marL="0" indent="0">
              <a:buFont typeface="Arial" panose="020B0604020202020204" pitchFamily="34" charset="0"/>
              <a:buNone/>
            </a:pPr>
            <a:r>
              <a:rPr lang="es-CO" b="1" dirty="0" err="1"/>
              <a:t>Create</a:t>
            </a:r>
            <a:r>
              <a:rPr lang="es-CO" b="1" dirty="0"/>
              <a:t> table </a:t>
            </a:r>
            <a:r>
              <a:rPr lang="es-CO" b="1" dirty="0" err="1"/>
              <a:t>tblVehiculo</a:t>
            </a:r>
            <a:endParaRPr lang="es-CO" b="1" dirty="0"/>
          </a:p>
          <a:p>
            <a:pPr marL="0" indent="0">
              <a:buFont typeface="Arial" panose="020B0604020202020204" pitchFamily="34" charset="0"/>
              <a:buNone/>
            </a:pPr>
            <a:r>
              <a:rPr lang="es-CO" dirty="0"/>
              <a:t>(</a:t>
            </a:r>
            <a:r>
              <a:rPr lang="es-CO" dirty="0" err="1"/>
              <a:t>placaVehiculo</a:t>
            </a:r>
            <a:r>
              <a:rPr lang="es-CO" dirty="0"/>
              <a:t> </a:t>
            </a:r>
            <a:r>
              <a:rPr lang="es-CO" dirty="0" err="1"/>
              <a:t>int</a:t>
            </a:r>
            <a:r>
              <a:rPr lang="es-CO" dirty="0"/>
              <a:t> </a:t>
            </a:r>
            <a:r>
              <a:rPr lang="es-CO" dirty="0" err="1"/>
              <a:t>primary</a:t>
            </a:r>
            <a:r>
              <a:rPr lang="es-CO" dirty="0"/>
              <a:t> </a:t>
            </a:r>
            <a:r>
              <a:rPr lang="es-CO" dirty="0" err="1"/>
              <a:t>key</a:t>
            </a:r>
            <a:r>
              <a:rPr lang="es-CO" dirty="0"/>
              <a:t>, marca </a:t>
            </a:r>
            <a:r>
              <a:rPr lang="es-CO" dirty="0" err="1"/>
              <a:t>varchar</a:t>
            </a:r>
            <a:r>
              <a:rPr lang="es-CO" dirty="0"/>
              <a:t>(20), modelo </a:t>
            </a:r>
            <a:r>
              <a:rPr lang="es-CO" dirty="0" err="1"/>
              <a:t>varchar</a:t>
            </a:r>
            <a:r>
              <a:rPr lang="es-CO" dirty="0"/>
              <a:t>(25), cilindraje </a:t>
            </a:r>
            <a:r>
              <a:rPr lang="es-CO" dirty="0" err="1"/>
              <a:t>varchar</a:t>
            </a:r>
            <a:r>
              <a:rPr lang="es-CO" dirty="0"/>
              <a:t>(6), </a:t>
            </a:r>
            <a:r>
              <a:rPr lang="es-CO" dirty="0" err="1"/>
              <a:t>idPropietario</a:t>
            </a:r>
            <a:r>
              <a:rPr lang="es-CO" dirty="0"/>
              <a:t> </a:t>
            </a:r>
            <a:r>
              <a:rPr lang="es-CO" dirty="0" err="1"/>
              <a:t>int</a:t>
            </a:r>
            <a:r>
              <a:rPr lang="es-CO" dirty="0"/>
              <a:t>, </a:t>
            </a:r>
          </a:p>
          <a:p>
            <a:pPr marL="0" indent="0">
              <a:buFont typeface="Arial" panose="020B0604020202020204" pitchFamily="34" charset="0"/>
              <a:buNone/>
            </a:pPr>
            <a:r>
              <a:rPr lang="es-CO" b="1" i="1" dirty="0" err="1"/>
              <a:t>Foreign</a:t>
            </a:r>
            <a:r>
              <a:rPr lang="es-CO" b="1" i="1" dirty="0"/>
              <a:t> </a:t>
            </a:r>
            <a:r>
              <a:rPr lang="es-CO" b="1" i="1" dirty="0" err="1"/>
              <a:t>key</a:t>
            </a:r>
            <a:r>
              <a:rPr lang="es-CO" b="1" i="1" dirty="0"/>
              <a:t>(</a:t>
            </a:r>
            <a:r>
              <a:rPr lang="es-CO" b="1" i="1" dirty="0" err="1"/>
              <a:t>idPropietario</a:t>
            </a:r>
            <a:r>
              <a:rPr lang="es-CO" b="1" i="1" dirty="0"/>
              <a:t>) </a:t>
            </a:r>
            <a:r>
              <a:rPr lang="es-CO" b="1" i="1" dirty="0" err="1"/>
              <a:t>references</a:t>
            </a:r>
            <a:r>
              <a:rPr lang="es-CO" b="1" i="1" dirty="0"/>
              <a:t> </a:t>
            </a:r>
            <a:r>
              <a:rPr lang="es-CO" b="1" i="1" dirty="0" err="1"/>
              <a:t>tblPropietario</a:t>
            </a:r>
            <a:r>
              <a:rPr lang="es-CO" b="1" i="1" dirty="0"/>
              <a:t> (</a:t>
            </a:r>
            <a:r>
              <a:rPr lang="es-CO" b="1" i="1" dirty="0" err="1"/>
              <a:t>idPropietario</a:t>
            </a:r>
            <a:r>
              <a:rPr lang="es-CO" b="1" i="1" dirty="0"/>
              <a:t>)</a:t>
            </a:r>
          </a:p>
        </p:txBody>
      </p:sp>
    </p:spTree>
    <p:extLst>
      <p:ext uri="{BB962C8B-B14F-4D97-AF65-F5344CB8AC3E}">
        <p14:creationId xmlns:p14="http://schemas.microsoft.com/office/powerpoint/2010/main" val="103838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C60ED-7577-4749-8E32-A696CBC5C697}"/>
              </a:ext>
            </a:extLst>
          </p:cNvPr>
          <p:cNvSpPr>
            <a:spLocks noGrp="1"/>
          </p:cNvSpPr>
          <p:nvPr>
            <p:ph type="title"/>
          </p:nvPr>
        </p:nvSpPr>
        <p:spPr>
          <a:xfrm>
            <a:off x="641252" y="2644091"/>
            <a:ext cx="10515600" cy="1325563"/>
          </a:xfrm>
        </p:spPr>
        <p:txBody>
          <a:bodyPr>
            <a:normAutofit/>
          </a:bodyPr>
          <a:lstStyle/>
          <a:p>
            <a:pPr algn="ctr"/>
            <a:r>
              <a:rPr lang="es-CO" sz="6600" b="1" dirty="0">
                <a:solidFill>
                  <a:srgbClr val="FF0000"/>
                </a:solidFill>
                <a:latin typeface="+mn-lt"/>
              </a:rPr>
              <a:t>LENGUAJE DML </a:t>
            </a:r>
          </a:p>
        </p:txBody>
      </p:sp>
    </p:spTree>
    <p:extLst>
      <p:ext uri="{BB962C8B-B14F-4D97-AF65-F5344CB8AC3E}">
        <p14:creationId xmlns:p14="http://schemas.microsoft.com/office/powerpoint/2010/main" val="16954784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1107</Words>
  <Application>Microsoft Office PowerPoint</Application>
  <PresentationFormat>Panorámica</PresentationFormat>
  <Paragraphs>149</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MODELAMIENTO Y ARQUITECTURA DE DATOS</vt:lpstr>
      <vt:lpstr>LENGUAJE PARA DISEÑO, GESTIÓN, Y CONSULTA DE BASE DE DATOS</vt:lpstr>
      <vt:lpstr>LENGUAJE DDL </vt:lpstr>
      <vt:lpstr>LENGUAJE DDL</vt:lpstr>
      <vt:lpstr>LENGUAJE DDL</vt:lpstr>
      <vt:lpstr>LENGUAJE DDL </vt:lpstr>
      <vt:lpstr>CREACION DE TABLAS</vt:lpstr>
      <vt:lpstr>LENGUAJE DDL</vt:lpstr>
      <vt:lpstr>LENGUAJE DML </vt:lpstr>
      <vt:lpstr>LENGUAJE DML</vt:lpstr>
      <vt:lpstr>LENGUAJE DML</vt:lpstr>
      <vt:lpstr>LENGUAJE DML</vt:lpstr>
      <vt:lpstr>LENGUAJE DML</vt:lpstr>
      <vt:lpstr>LENGUAJE SQL</vt:lpstr>
      <vt:lpstr>LENGUAJE SQL</vt:lpstr>
      <vt:lpstr>LENGUAJE SQL</vt:lpstr>
      <vt:lpstr>HERRAMIENTA PARA PRACTICA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MODELAMIENTO Y ARQUITECTURA DE DATOS</dc:title>
  <dc:creator>jc gm</dc:creator>
  <cp:lastModifiedBy>jc gm</cp:lastModifiedBy>
  <cp:revision>42</cp:revision>
  <dcterms:created xsi:type="dcterms:W3CDTF">2020-03-24T02:18:35Z</dcterms:created>
  <dcterms:modified xsi:type="dcterms:W3CDTF">2020-03-26T11:19:06Z</dcterms:modified>
</cp:coreProperties>
</file>