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4" r:id="rId13"/>
    <p:sldId id="288" r:id="rId14"/>
    <p:sldId id="290" r:id="rId15"/>
    <p:sldId id="289" r:id="rId16"/>
    <p:sldId id="282" r:id="rId17"/>
    <p:sldId id="283" r:id="rId18"/>
    <p:sldId id="284" r:id="rId19"/>
    <p:sldId id="285" r:id="rId20"/>
    <p:sldId id="286" r:id="rId21"/>
    <p:sldId id="287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3" r:id="rId32"/>
    <p:sldId id="304" r:id="rId33"/>
    <p:sldId id="300" r:id="rId34"/>
    <p:sldId id="302" r:id="rId35"/>
    <p:sldId id="301" r:id="rId36"/>
    <p:sldId id="305" r:id="rId37"/>
    <p:sldId id="306" r:id="rId38"/>
    <p:sldId id="307" r:id="rId39"/>
    <p:sldId id="308" r:id="rId40"/>
    <p:sldId id="312" r:id="rId41"/>
    <p:sldId id="313" r:id="rId42"/>
    <p:sldId id="272" r:id="rId43"/>
    <p:sldId id="267" r:id="rId44"/>
    <p:sldId id="270" r:id="rId45"/>
    <p:sldId id="314" r:id="rId46"/>
    <p:sldId id="316" r:id="rId47"/>
    <p:sldId id="317" r:id="rId48"/>
    <p:sldId id="309" r:id="rId49"/>
    <p:sldId id="310" r:id="rId50"/>
    <p:sldId id="311" r:id="rId51"/>
    <p:sldId id="318" r:id="rId52"/>
    <p:sldId id="319" r:id="rId53"/>
    <p:sldId id="320" r:id="rId54"/>
    <p:sldId id="321" r:id="rId55"/>
    <p:sldId id="322" r:id="rId56"/>
    <p:sldId id="323" r:id="rId57"/>
    <p:sldId id="324" r:id="rId5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ADFB8-325A-4962-934C-755F5A9A2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B73F6-7FA2-4214-897A-4906BC1D6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4E868D-773C-4CC9-9A4F-DF88D499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259E66-0B83-4FAE-A0C0-CA9F6AB7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AA5CA-126B-4A79-BB82-C75393D3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9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98C4A-4520-4F4C-AF49-39AFF6FD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1BCDC3-BA2F-4AB2-90E1-832FA3037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0589A-67C8-40A4-BF12-10CA3260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C39FE-E2ED-4C8C-B019-C30BE266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2C1CF-7F0F-4525-BC4D-FB75B627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83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67652E-F667-42E3-AEDA-D73E36E5F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0946A8-7513-4C84-8854-EDB2038D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969CD-2CEC-4D34-A134-F0B8957F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E1958-5A21-4D29-AF17-7934CEC4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2F56F-64FA-4316-8943-A0F7355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547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DD6DB-3A82-4636-BFBE-527A3645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14A86-5EFA-435C-8A22-F680B54C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A1D4F-A969-4D7E-883F-76983B9D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E5FF10-BC0E-4674-B92E-10B154DB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EC34E-4E6E-49C2-AD81-49170B5E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88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78EF8-D012-4402-BCB5-DEBDB952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2841D8-ADE7-49ED-9FE6-DDD7CF14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C6FE1-9265-4700-8001-6D88DEA6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7813E-A0BD-4661-AC20-97BFEEED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43997E-97ED-4677-8632-DCDB4ED6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726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7CBE-3FB9-45B6-8347-8CB2EF7A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4F05E-BC49-47E3-B7F0-C60F6FE10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987248-95EC-45E3-90FD-FE8D2A99F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B0C32E-59DE-4D58-B522-DA970FD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CFEC8-D2E8-40CA-ABA0-29EA8E5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B5316B-8288-4D0A-83B0-5176CB5B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21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6FD45-57CB-4A12-B763-279F2398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A94A2A-E4BD-40C7-9170-284C9476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D23A0C-4A90-483A-8C91-9BE05B247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301B61-9468-42C6-A69F-37496C7B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784E1B-156E-49A9-BDC8-9DD94220C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F3762E-1E33-447E-927E-EE3523A6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E19C25-E15D-4F7A-B7FF-8B12B4DF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F814FD-8861-4E6C-8BA3-31554D5A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27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B4369-24E7-4027-B1D4-DEC51B51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AFC8D7-28D7-4D22-8D75-25EC2C0C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61E402-73F9-4DCD-8FB1-C8822B34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4AED3E-7CC1-4CB1-A227-51390C54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40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97CB57-0EE5-4BF4-9017-F4CC10CF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E65BF6-5ABE-46BC-A1EB-7E70208E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51DC2A-BB85-4E0A-AB00-50D3ADBD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70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71649-347D-4EE3-A36F-4669E54B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00ACE-25D6-4D4A-A8F1-064B57E7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C94F9E-CFF3-466D-8875-D3F654F8C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AB90B-AC14-428D-9F00-6D44B51D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5CE79-5A06-4F1B-A783-B6DCEFF0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BC512E-737F-4DF1-92C5-AAE08FB8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83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4A82C-AE94-4F06-8FAA-C20BA86A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569AF8-C5E4-4FD0-A764-6D9CCF509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DC6A81-3B50-477C-BBD8-7E3E0ECF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E37CF2-2996-4AA5-8000-9D148A4A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7A8065-94AF-4FC9-B3BA-60275B4A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0D392A-F0AF-4D50-8EC9-438DE7AC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21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CD0144-9DF9-43D1-8F13-CE7945EC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3C1620-68EE-4BBB-B723-E5E1360A6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F4864-A7F7-4034-B388-F2920B8E3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C31D8-5AEF-486A-9A6E-9D81C334F4A2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2202C-C631-49A2-AF89-997C63016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82263-3FC2-41F0-900B-12EC85FD0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72D5-1DB9-46FA-8849-EEF4BC16E7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6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#!18/a3885/2" TargetMode="External"/><Relationship Id="rId2" Type="http://schemas.openxmlformats.org/officeDocument/2006/relationships/hyperlink" Target="http://develoteca.com/3-editores-sql-online-test-y-demos-para-practicas-con-los-diferentes-motores-de-base-de-dato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tblPropietario.idPropietario=@idPropietar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onlin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D13F7-0128-4046-9C85-A6F4B13B1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3573"/>
            <a:ext cx="9144000" cy="2387600"/>
          </a:xfrm>
        </p:spPr>
        <p:txBody>
          <a:bodyPr>
            <a:normAutofit/>
          </a:bodyPr>
          <a:lstStyle/>
          <a:p>
            <a:r>
              <a:rPr lang="es-CO" sz="5400" b="1" dirty="0"/>
              <a:t>MODELAMIENTO Y ARQUITECTURA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F9A49-DF59-4AC5-A9F4-BA30BCEE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555" y="4675532"/>
            <a:ext cx="3472069" cy="1655762"/>
          </a:xfrm>
        </p:spPr>
        <p:txBody>
          <a:bodyPr/>
          <a:lstStyle/>
          <a:p>
            <a:endParaRPr lang="es-CO" dirty="0"/>
          </a:p>
          <a:p>
            <a:endParaRPr lang="es-CO" dirty="0"/>
          </a:p>
          <a:p>
            <a:pPr algn="r"/>
            <a:r>
              <a:rPr lang="es-CO" sz="1800" dirty="0"/>
              <a:t>Juan Camilo Giraldo Mejía- 2020</a:t>
            </a:r>
          </a:p>
        </p:txBody>
      </p:sp>
      <p:pic>
        <p:nvPicPr>
          <p:cNvPr id="1026" name="Picture 2" descr="Universidad de San Buenaventura">
            <a:extLst>
              <a:ext uri="{FF2B5EF4-FFF2-40B4-BE49-F238E27FC236}">
                <a16:creationId xmlns:a16="http://schemas.microsoft.com/office/drawing/2014/main" id="{BDFC05FF-50DB-4EF6-9E63-B807EC4A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86" y="4234414"/>
            <a:ext cx="6029737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87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F6DD8-0837-49A6-ABD3-53C38B36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784" y="600905"/>
            <a:ext cx="6364458" cy="613386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latin typeface="+mn-lt"/>
              </a:rPr>
              <a:t>MODELO RELACIONAL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305833-B5D0-4917-81B3-F6B629F92F7A}"/>
              </a:ext>
            </a:extLst>
          </p:cNvPr>
          <p:cNvSpPr/>
          <p:nvPr/>
        </p:nvSpPr>
        <p:spPr>
          <a:xfrm>
            <a:off x="7535594" y="1594924"/>
            <a:ext cx="3463710" cy="24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VEHICULO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PLACAVEHICULO VARCHAR(6) PK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MARCA VARCHAR(20)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MODELO VARCHAR(5)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CILINDRAJE VARCHAR(6)</a:t>
            </a: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IDPROP INT FK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A4E52B7-27AA-436B-9508-933BE3A1D750}"/>
              </a:ext>
            </a:extLst>
          </p:cNvPr>
          <p:cNvSpPr/>
          <p:nvPr/>
        </p:nvSpPr>
        <p:spPr>
          <a:xfrm>
            <a:off x="2501706" y="1594925"/>
            <a:ext cx="3111304" cy="24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PROPIETARIO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IDPROP INT PK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NOMBREPROP VARCHAR(50)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TELEFONOPROP VARCHAR(18)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EMAILPROP VARCHAR(50)</a:t>
            </a:r>
          </a:p>
          <a:p>
            <a:pPr algn="ctr"/>
            <a:endParaRPr lang="es-CO" b="1" dirty="0">
              <a:solidFill>
                <a:schemeClr val="tx1"/>
              </a:solidFill>
            </a:endParaRPr>
          </a:p>
          <a:p>
            <a:pPr algn="ctr"/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AAC7AEB6-1524-4AB4-A30B-6EB6F3D67C9A}"/>
              </a:ext>
            </a:extLst>
          </p:cNvPr>
          <p:cNvCxnSpPr/>
          <p:nvPr/>
        </p:nvCxnSpPr>
        <p:spPr>
          <a:xfrm>
            <a:off x="5613010" y="2307102"/>
            <a:ext cx="1922584" cy="1364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19B7CD3-8C6F-4ABA-8385-28AAAB885A29}"/>
              </a:ext>
            </a:extLst>
          </p:cNvPr>
          <p:cNvCxnSpPr/>
          <p:nvPr/>
        </p:nvCxnSpPr>
        <p:spPr>
          <a:xfrm flipV="1">
            <a:off x="7202658" y="3559126"/>
            <a:ext cx="332936" cy="11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CBADD37-C545-45B5-9E19-9F113A9CCE61}"/>
              </a:ext>
            </a:extLst>
          </p:cNvPr>
          <p:cNvCxnSpPr/>
          <p:nvPr/>
        </p:nvCxnSpPr>
        <p:spPr>
          <a:xfrm>
            <a:off x="7202658" y="3671668"/>
            <a:ext cx="332936" cy="12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64D73CB-1D49-4F04-AD5E-073EE930561E}"/>
              </a:ext>
            </a:extLst>
          </p:cNvPr>
          <p:cNvSpPr/>
          <p:nvPr/>
        </p:nvSpPr>
        <p:spPr>
          <a:xfrm>
            <a:off x="5638801" y="1840303"/>
            <a:ext cx="614289" cy="4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5566354-2294-49B7-8A0E-8443A2B66F3B}"/>
              </a:ext>
            </a:extLst>
          </p:cNvPr>
          <p:cNvSpPr txBox="1">
            <a:spLocks/>
          </p:cNvSpPr>
          <p:nvPr/>
        </p:nvSpPr>
        <p:spPr>
          <a:xfrm>
            <a:off x="196949" y="4288082"/>
            <a:ext cx="7141568" cy="240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b="1" dirty="0" err="1"/>
              <a:t>Create</a:t>
            </a:r>
            <a:r>
              <a:rPr lang="es-CO" sz="2000" b="1" dirty="0"/>
              <a:t> table </a:t>
            </a:r>
            <a:r>
              <a:rPr lang="es-CO" sz="2000" b="1" dirty="0" err="1"/>
              <a:t>tblpruebaTecnica</a:t>
            </a:r>
            <a:endParaRPr lang="es-CO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/>
              <a:t>(</a:t>
            </a:r>
            <a:r>
              <a:rPr lang="es-CO" sz="2000" dirty="0" err="1"/>
              <a:t>idPrueba</a:t>
            </a:r>
            <a:r>
              <a:rPr lang="es-CO" sz="2000" dirty="0"/>
              <a:t> </a:t>
            </a:r>
            <a:r>
              <a:rPr lang="es-CO" sz="2000" dirty="0" err="1"/>
              <a:t>int</a:t>
            </a:r>
            <a:r>
              <a:rPr lang="es-CO" sz="2000" dirty="0"/>
              <a:t> </a:t>
            </a:r>
            <a:r>
              <a:rPr lang="es-CO" sz="2000" dirty="0" err="1"/>
              <a:t>primary</a:t>
            </a:r>
            <a:r>
              <a:rPr lang="es-CO" sz="2000" dirty="0"/>
              <a:t> </a:t>
            </a:r>
            <a:r>
              <a:rPr lang="es-CO" sz="2000" dirty="0" err="1"/>
              <a:t>key</a:t>
            </a:r>
            <a:r>
              <a:rPr lang="es-CO" sz="2000" dirty="0"/>
              <a:t>, </a:t>
            </a:r>
            <a:r>
              <a:rPr lang="es-CO" sz="2000" dirty="0" err="1"/>
              <a:t>fechaPrueba</a:t>
            </a:r>
            <a:r>
              <a:rPr lang="es-CO" sz="2000" dirty="0"/>
              <a:t> date, </a:t>
            </a:r>
            <a:r>
              <a:rPr lang="es-CO" sz="2000" dirty="0" err="1"/>
              <a:t>detallePrueba</a:t>
            </a:r>
            <a:r>
              <a:rPr lang="es-CO" sz="2000" dirty="0"/>
              <a:t> </a:t>
            </a:r>
            <a:r>
              <a:rPr lang="es-CO" sz="2000" dirty="0" err="1"/>
              <a:t>varchar</a:t>
            </a:r>
            <a:r>
              <a:rPr lang="es-CO" sz="2000" dirty="0"/>
              <a:t>(200), </a:t>
            </a:r>
            <a:r>
              <a:rPr lang="es-CO" sz="2000" dirty="0" err="1"/>
              <a:t>placaVehiculo</a:t>
            </a:r>
            <a:r>
              <a:rPr lang="es-CO" sz="2000" dirty="0"/>
              <a:t> </a:t>
            </a:r>
            <a:r>
              <a:rPr lang="es-CO" sz="2000" dirty="0" err="1"/>
              <a:t>varchar</a:t>
            </a:r>
            <a:r>
              <a:rPr lang="es-CO" sz="2000" dirty="0"/>
              <a:t>(6),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b="1" i="1" dirty="0" err="1"/>
              <a:t>Foreign</a:t>
            </a:r>
            <a:r>
              <a:rPr lang="es-CO" sz="2000" b="1" i="1" dirty="0"/>
              <a:t> </a:t>
            </a:r>
            <a:r>
              <a:rPr lang="es-CO" sz="2000" b="1" i="1" dirty="0" err="1"/>
              <a:t>key</a:t>
            </a:r>
            <a:r>
              <a:rPr lang="es-CO" sz="2000" b="1" i="1" dirty="0"/>
              <a:t>(</a:t>
            </a:r>
            <a:r>
              <a:rPr lang="es-CO" sz="2000" b="1" i="1" dirty="0" err="1"/>
              <a:t>placaVehiculo</a:t>
            </a:r>
            <a:r>
              <a:rPr lang="es-CO" sz="2000" b="1" i="1" dirty="0"/>
              <a:t>) </a:t>
            </a:r>
            <a:r>
              <a:rPr lang="es-CO" sz="2000" b="1" i="1" dirty="0" err="1"/>
              <a:t>references</a:t>
            </a:r>
            <a:r>
              <a:rPr lang="es-CO" sz="2000" b="1" i="1" dirty="0"/>
              <a:t> </a:t>
            </a:r>
            <a:r>
              <a:rPr lang="es-CO" sz="2000" b="1" i="1" dirty="0" err="1"/>
              <a:t>tblVehiculo</a:t>
            </a:r>
            <a:r>
              <a:rPr lang="es-CO" sz="2000" b="1" i="1" dirty="0"/>
              <a:t>(</a:t>
            </a:r>
            <a:r>
              <a:rPr lang="es-CO" sz="2000" b="1" i="1" dirty="0" err="1"/>
              <a:t>placaVehiculo</a:t>
            </a:r>
            <a:r>
              <a:rPr lang="es-CO" sz="2000" b="1" i="1" dirty="0"/>
              <a:t>))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CA3EAB-58E9-4920-9C6B-CA81A0FBC903}"/>
              </a:ext>
            </a:extLst>
          </p:cNvPr>
          <p:cNvSpPr/>
          <p:nvPr/>
        </p:nvSpPr>
        <p:spPr>
          <a:xfrm>
            <a:off x="7622954" y="4869697"/>
            <a:ext cx="3463710" cy="1823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PRUEBATECNICA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IDPRUEBA INT PK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FECHAPRUEBA DATE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DETALLEPRUEBA VARCHAR(200)</a:t>
            </a: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PLACAVEHICULO VARCHAR(6) FK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2C96835E-3A9E-4DAB-82F8-09FD0B25F2DA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8774816" y="4383414"/>
            <a:ext cx="875549" cy="10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8875B75-5342-4D30-B460-57B2A44856FB}"/>
              </a:ext>
            </a:extLst>
          </p:cNvPr>
          <p:cNvSpPr/>
          <p:nvPr/>
        </p:nvSpPr>
        <p:spPr>
          <a:xfrm>
            <a:off x="9482242" y="4071308"/>
            <a:ext cx="614289" cy="4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C4030AC-D44A-46E8-820F-F994FAC67E60}"/>
              </a:ext>
            </a:extLst>
          </p:cNvPr>
          <p:cNvCxnSpPr>
            <a:endCxn id="14" idx="0"/>
          </p:cNvCxnSpPr>
          <p:nvPr/>
        </p:nvCxnSpPr>
        <p:spPr>
          <a:xfrm>
            <a:off x="9157731" y="4538107"/>
            <a:ext cx="197078" cy="33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10BA976-5A88-4B76-A2C6-659A2164B333}"/>
              </a:ext>
            </a:extLst>
          </p:cNvPr>
          <p:cNvCxnSpPr/>
          <p:nvPr/>
        </p:nvCxnSpPr>
        <p:spPr>
          <a:xfrm flipH="1">
            <a:off x="8999621" y="4538107"/>
            <a:ext cx="158110" cy="33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68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57EC7-CC2B-4E2C-B2C0-4370D200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EJEMPLO SQL INNER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C0ABD-6748-42AD-90DC-497C0B0FF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825625"/>
            <a:ext cx="11593689" cy="4351338"/>
          </a:xfrm>
        </p:spPr>
        <p:txBody>
          <a:bodyPr>
            <a:normAutofit fontScale="47500" lnSpcReduction="20000"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4300" dirty="0"/>
              <a:t>Ejemplo1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CO" sz="4300" b="1" dirty="0"/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4300" b="1" dirty="0"/>
              <a:t>SELECT * FROM </a:t>
            </a:r>
            <a:r>
              <a:rPr lang="es-CO" sz="4300" b="1" dirty="0" err="1"/>
              <a:t>tblPropietario</a:t>
            </a:r>
            <a:r>
              <a:rPr lang="es-CO" sz="4300" b="1" dirty="0"/>
              <a:t> INNER JOIN </a:t>
            </a:r>
            <a:r>
              <a:rPr lang="es-CO" sz="4300" b="1" dirty="0" err="1"/>
              <a:t>tblVehiculo</a:t>
            </a:r>
            <a:r>
              <a:rPr lang="es-CO" sz="4300" b="1" dirty="0"/>
              <a:t> ON </a:t>
            </a:r>
            <a:r>
              <a:rPr lang="es-CO" sz="4300" b="1" dirty="0" err="1"/>
              <a:t>tblPropietario.idPropietario</a:t>
            </a:r>
            <a:r>
              <a:rPr lang="es-CO" sz="4300" b="1" dirty="0"/>
              <a:t>=</a:t>
            </a:r>
            <a:r>
              <a:rPr lang="es-CO" sz="4300" b="1" dirty="0" err="1"/>
              <a:t>tblVehiculo.idPropietario</a:t>
            </a:r>
            <a:endParaRPr lang="es-CO" sz="4300" b="1" dirty="0"/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4300" b="1" dirty="0"/>
              <a:t>INNER JOIN </a:t>
            </a:r>
            <a:r>
              <a:rPr lang="es-CO" sz="4300" b="1" dirty="0" err="1"/>
              <a:t>tblpruebaTecnica</a:t>
            </a:r>
            <a:r>
              <a:rPr lang="es-CO" sz="4300" b="1" dirty="0"/>
              <a:t>  ON </a:t>
            </a:r>
            <a:r>
              <a:rPr lang="es-CO" sz="4300" b="1" dirty="0" err="1"/>
              <a:t>tblVehiculo.placaVehiculo</a:t>
            </a:r>
            <a:r>
              <a:rPr lang="es-CO" sz="4300" b="1" dirty="0"/>
              <a:t>=</a:t>
            </a:r>
            <a:r>
              <a:rPr lang="es-CO" sz="4300" b="1" dirty="0" err="1"/>
              <a:t>tblpruebaTecnica.placaVehiculo</a:t>
            </a:r>
            <a:endParaRPr lang="es-CO" sz="4300" b="1" dirty="0"/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CO" sz="4300" b="1" dirty="0"/>
          </a:p>
          <a:p>
            <a:pPr indent="0" algn="just">
              <a:lnSpc>
                <a:spcPct val="120000"/>
              </a:lnSpc>
              <a:spcBef>
                <a:spcPts val="0"/>
              </a:spcBef>
            </a:pPr>
            <a:r>
              <a:rPr lang="es-CO" sz="4300" dirty="0"/>
              <a:t>Ejemplo2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CO" sz="4300" dirty="0"/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4300" b="1" dirty="0"/>
              <a:t>SELECT </a:t>
            </a:r>
            <a:r>
              <a:rPr lang="es-CO" sz="4300" b="1" dirty="0" err="1"/>
              <a:t>tblPropietario.nombreProp,tblVehiculo.placaVehiculo</a:t>
            </a:r>
            <a:r>
              <a:rPr lang="es-CO" sz="4300" b="1" dirty="0"/>
              <a:t>, </a:t>
            </a:r>
            <a:r>
              <a:rPr lang="es-CO" sz="4300" b="1" dirty="0" err="1"/>
              <a:t>tblPruebaTecnica.fechaPrueba</a:t>
            </a:r>
            <a:r>
              <a:rPr lang="es-CO" sz="4300" b="1" dirty="0"/>
              <a:t>, </a:t>
            </a:r>
            <a:r>
              <a:rPr lang="es-CO" sz="4300" b="1" dirty="0" err="1"/>
              <a:t>tblPruebaTecnica.detallePrueba</a:t>
            </a:r>
            <a:endParaRPr lang="es-CO" sz="4300" b="1" dirty="0"/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4300" b="1" dirty="0"/>
              <a:t>FROM </a:t>
            </a:r>
            <a:r>
              <a:rPr lang="es-CO" sz="4300" b="1" dirty="0" err="1"/>
              <a:t>tblPropietario</a:t>
            </a:r>
            <a:r>
              <a:rPr lang="es-CO" sz="4300" b="1" dirty="0"/>
              <a:t> INNER JOIN </a:t>
            </a:r>
            <a:r>
              <a:rPr lang="es-CO" sz="4300" b="1" dirty="0" err="1"/>
              <a:t>tblVehiculo</a:t>
            </a:r>
            <a:r>
              <a:rPr lang="es-CO" sz="4300" b="1" dirty="0"/>
              <a:t> ON </a:t>
            </a:r>
            <a:r>
              <a:rPr lang="es-CO" sz="4300" b="1" dirty="0" err="1"/>
              <a:t>tblPropietario.idPropietario</a:t>
            </a:r>
            <a:r>
              <a:rPr lang="es-CO" sz="4300" b="1" dirty="0"/>
              <a:t>=</a:t>
            </a:r>
            <a:r>
              <a:rPr lang="es-CO" sz="4300" b="1" dirty="0" err="1"/>
              <a:t>tblVehiculo.idPropietario</a:t>
            </a:r>
            <a:endParaRPr lang="es-CO" sz="4300" b="1" dirty="0"/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4300" b="1" dirty="0"/>
              <a:t>INNER JOIN </a:t>
            </a:r>
            <a:r>
              <a:rPr lang="es-CO" sz="4300" b="1" dirty="0" err="1"/>
              <a:t>tblpruebaTecnica</a:t>
            </a:r>
            <a:r>
              <a:rPr lang="es-CO" sz="4300" b="1" dirty="0"/>
              <a:t> ON </a:t>
            </a:r>
            <a:r>
              <a:rPr lang="es-CO" sz="4300" b="1" dirty="0" err="1"/>
              <a:t>tblVehiculo.placaVehiculo</a:t>
            </a:r>
            <a:r>
              <a:rPr lang="es-CO" sz="4300" b="1" dirty="0"/>
              <a:t>=</a:t>
            </a:r>
            <a:r>
              <a:rPr lang="es-CO" sz="4300" b="1" dirty="0" err="1"/>
              <a:t>tblpruebaTecnica.placaVehiculo</a:t>
            </a:r>
            <a:endParaRPr lang="es-CO" sz="4300" b="1" dirty="0"/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CO" sz="4300" b="1" dirty="0"/>
              <a:t>WHERE </a:t>
            </a:r>
            <a:r>
              <a:rPr lang="es-CO" sz="4300" b="1" dirty="0" err="1"/>
              <a:t>tblPropietario.idPropietario</a:t>
            </a:r>
            <a:r>
              <a:rPr lang="es-CO" sz="4300" b="1" dirty="0"/>
              <a:t>=2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</a:pPr>
            <a:endParaRPr lang="es-CO" sz="4300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94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14407-6AE0-46A3-9706-CE6F1465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HERRAMIENTA PARA PRACTICA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7F6A4-8FEC-4035-950E-BB7BA1C4E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http://develoteca.com/3-editores-sql-online-test-y-demos-para-practicas-con-los-diferentes-motores-de-base-de-datos/</a:t>
            </a:r>
            <a:endParaRPr lang="es-CO" dirty="0"/>
          </a:p>
          <a:p>
            <a:r>
              <a:rPr lang="es-CO" b="1" dirty="0">
                <a:hlinkClick r:id="rId3"/>
              </a:rPr>
              <a:t>http://sqlfiddle.com/#!18/a3885/2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621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A40F3-D24B-41B0-A7F3-C09C807C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DAB93-8D72-4BDD-8786-5EDDFF13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Son objetos que se crean, almacenan, y ejecutan para devolver uno o más registros que cumplan con una condición específica.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Sintaxis: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CREATE VIEW &lt;nombre&gt;</a:t>
            </a:r>
          </a:p>
          <a:p>
            <a:pPr marL="0" indent="0">
              <a:buNone/>
            </a:pPr>
            <a:r>
              <a:rPr lang="es-CO" dirty="0"/>
              <a:t>As</a:t>
            </a:r>
          </a:p>
          <a:p>
            <a:pPr marL="0" indent="0">
              <a:buNone/>
            </a:pPr>
            <a:r>
              <a:rPr lang="es-CO" dirty="0"/>
              <a:t>Instrucciones </a:t>
            </a:r>
          </a:p>
        </p:txBody>
      </p:sp>
    </p:spTree>
    <p:extLst>
      <p:ext uri="{BB962C8B-B14F-4D97-AF65-F5344CB8AC3E}">
        <p14:creationId xmlns:p14="http://schemas.microsoft.com/office/powerpoint/2010/main" val="376042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A40F3-D24B-41B0-A7F3-C09C807C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DAB93-8D72-4BDD-8786-5EDDFF13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EJEMPLO 1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n-US" dirty="0"/>
              <a:t>create view consulta1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nueva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7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A40F3-D24B-41B0-A7F3-C09C807C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DAB93-8D72-4BDD-8786-5EDDFF13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EJEMPLO 1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n-US" dirty="0"/>
              <a:t>create view consulta2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nueva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id=1</a:t>
            </a:r>
          </a:p>
        </p:txBody>
      </p:sp>
    </p:spTree>
    <p:extLst>
      <p:ext uri="{BB962C8B-B14F-4D97-AF65-F5344CB8AC3E}">
        <p14:creationId xmlns:p14="http://schemas.microsoft.com/office/powerpoint/2010/main" val="162702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40B97-5B73-43D4-978A-3D6855B7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PROCEDIMIENTOS ALMACENADOS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29329-E827-46C7-B9C6-203334AD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dirty="0"/>
              <a:t>Son objetos que se crean y almacenan en el sistema gestor de la base de datos.</a:t>
            </a:r>
          </a:p>
          <a:p>
            <a:pPr algn="just"/>
            <a:r>
              <a:rPr lang="es-CO" dirty="0"/>
              <a:t>Permiten hacer dinámicas las consultas</a:t>
            </a:r>
          </a:p>
          <a:p>
            <a:pPr algn="just"/>
            <a:r>
              <a:rPr lang="es-CO" dirty="0"/>
              <a:t>Permiten incorporar variables, ciclos, condicionales</a:t>
            </a:r>
          </a:p>
          <a:p>
            <a:pPr algn="just"/>
            <a:r>
              <a:rPr lang="es-CO" dirty="0"/>
              <a:t>Se comunican con los lenguajes de programación, a través de llamados o invocaciones a partir de ciertas instrucciones</a:t>
            </a:r>
          </a:p>
          <a:p>
            <a:pPr algn="just"/>
            <a:r>
              <a:rPr lang="es-CO" dirty="0"/>
              <a:t>Alivianan el código de programación, permitiendo que las instrucciones o </a:t>
            </a:r>
            <a:r>
              <a:rPr lang="es-CO" dirty="0" err="1"/>
              <a:t>Scrips</a:t>
            </a:r>
            <a:r>
              <a:rPr lang="es-CO" dirty="0"/>
              <a:t> de las consultas queden del lado del motor o Sistema Gestor de la Base de Datos SGBD, y no en el lenguaje de programación. </a:t>
            </a:r>
          </a:p>
        </p:txBody>
      </p:sp>
    </p:spTree>
    <p:extLst>
      <p:ext uri="{BB962C8B-B14F-4D97-AF65-F5344CB8AC3E}">
        <p14:creationId xmlns:p14="http://schemas.microsoft.com/office/powerpoint/2010/main" val="302911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troduction of Stored Procedures">
            <a:extLst>
              <a:ext uri="{FF2B5EF4-FFF2-40B4-BE49-F238E27FC236}">
                <a16:creationId xmlns:a16="http://schemas.microsoft.com/office/drawing/2014/main" id="{B581B99D-2063-44E0-82E3-5ACCFA28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510" y="2105062"/>
            <a:ext cx="5419374" cy="32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1215BC8-179E-4749-B99F-C01AB1C5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576" y="1754944"/>
            <a:ext cx="2593903" cy="613386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latin typeface="+mn-lt"/>
              </a:rPr>
              <a:t>SGBD</a:t>
            </a:r>
          </a:p>
        </p:txBody>
      </p:sp>
      <p:pic>
        <p:nvPicPr>
          <p:cNvPr id="1028" name="Picture 4" descr="Que es una base de datos | Educación para todos">
            <a:extLst>
              <a:ext uri="{FF2B5EF4-FFF2-40B4-BE49-F238E27FC236}">
                <a16:creationId xmlns:a16="http://schemas.microsoft.com/office/drawing/2014/main" id="{267652A7-2A71-425C-86FF-B66E3128D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07" y="2849573"/>
            <a:ext cx="1763804" cy="15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F8935A-DADB-445D-A022-F2384448F87A}"/>
              </a:ext>
            </a:extLst>
          </p:cNvPr>
          <p:cNvSpPr txBox="1">
            <a:spLocks/>
          </p:cNvSpPr>
          <p:nvPr/>
        </p:nvSpPr>
        <p:spPr>
          <a:xfrm>
            <a:off x="10203896" y="1924968"/>
            <a:ext cx="970512" cy="61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latin typeface="+mn-lt"/>
              </a:rPr>
              <a:t>BD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860D42-EC38-4783-8AD2-300063A972DD}"/>
              </a:ext>
            </a:extLst>
          </p:cNvPr>
          <p:cNvSpPr txBox="1">
            <a:spLocks/>
          </p:cNvSpPr>
          <p:nvPr/>
        </p:nvSpPr>
        <p:spPr>
          <a:xfrm>
            <a:off x="10138834" y="4719905"/>
            <a:ext cx="1302877" cy="515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>
                <a:latin typeface="+mn-lt"/>
              </a:rPr>
              <a:t>TABLAS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F825262-8EAC-4F3C-9050-8016C46850A1}"/>
              </a:ext>
            </a:extLst>
          </p:cNvPr>
          <p:cNvSpPr txBox="1">
            <a:spLocks/>
          </p:cNvSpPr>
          <p:nvPr/>
        </p:nvSpPr>
        <p:spPr>
          <a:xfrm>
            <a:off x="2145422" y="1448251"/>
            <a:ext cx="2393680" cy="61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latin typeface="+mn-lt"/>
              </a:rPr>
              <a:t>LENGUAJE</a:t>
            </a:r>
          </a:p>
        </p:txBody>
      </p:sp>
      <p:pic>
        <p:nvPicPr>
          <p:cNvPr id="1032" name="Picture 8" descr="Interfaz gráfica para el control de un osciloscopio. | Download ...">
            <a:extLst>
              <a:ext uri="{FF2B5EF4-FFF2-40B4-BE49-F238E27FC236}">
                <a16:creationId xmlns:a16="http://schemas.microsoft.com/office/drawing/2014/main" id="{78DA1CE7-5A23-492D-80CF-E1A686A05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1" y="2332012"/>
            <a:ext cx="3682355" cy="29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7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E7AED-8700-4723-AAC2-B194473D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907"/>
            <a:ext cx="10515600" cy="1325563"/>
          </a:xfrm>
        </p:spPr>
        <p:txBody>
          <a:bodyPr/>
          <a:lstStyle/>
          <a:p>
            <a:pPr algn="ctr"/>
            <a:r>
              <a:rPr lang="es-CO" b="1" dirty="0"/>
              <a:t>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A6B04-9229-4E13-8F6B-0459B2BF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577"/>
            <a:ext cx="10515600" cy="2560845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CREATE PROCEDURE &lt;NOMBRE&gt;</a:t>
            </a:r>
          </a:p>
          <a:p>
            <a:pPr marL="0" indent="0">
              <a:buNone/>
            </a:pPr>
            <a:r>
              <a:rPr lang="es-CO" dirty="0"/>
              <a:t>@variable &lt;tipo&gt;,@variable&lt;tipo&gt;</a:t>
            </a:r>
          </a:p>
          <a:p>
            <a:pPr marL="0" indent="0">
              <a:buNone/>
            </a:pPr>
            <a:r>
              <a:rPr lang="es-CO" dirty="0"/>
              <a:t>As</a:t>
            </a:r>
          </a:p>
          <a:p>
            <a:pPr marL="0" indent="0">
              <a:buNone/>
            </a:pPr>
            <a:r>
              <a:rPr lang="es-CO" dirty="0"/>
              <a:t>     instrucciones</a:t>
            </a:r>
          </a:p>
        </p:txBody>
      </p:sp>
    </p:spTree>
    <p:extLst>
      <p:ext uri="{BB962C8B-B14F-4D97-AF65-F5344CB8AC3E}">
        <p14:creationId xmlns:p14="http://schemas.microsoft.com/office/powerpoint/2010/main" val="4982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A40F3-D24B-41B0-A7F3-C09C807C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DAB93-8D72-4BDD-8786-5EDDFF13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CREATE PROCEDURE SP_CONSULTA1  </a:t>
            </a:r>
          </a:p>
          <a:p>
            <a:pPr marL="0" indent="0">
              <a:buNone/>
            </a:pPr>
            <a:r>
              <a:rPr lang="es-CO" dirty="0"/>
              <a:t>@</a:t>
            </a:r>
            <a:r>
              <a:rPr lang="es-CO" dirty="0" err="1"/>
              <a:t>idPropietario</a:t>
            </a:r>
            <a:r>
              <a:rPr lang="es-CO" dirty="0"/>
              <a:t> </a:t>
            </a:r>
            <a:r>
              <a:rPr lang="es-CO" dirty="0" err="1"/>
              <a:t>int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As</a:t>
            </a:r>
          </a:p>
          <a:p>
            <a:pPr marL="0" indent="0">
              <a:buNone/>
            </a:pPr>
            <a:r>
              <a:rPr lang="es-CO" b="1" dirty="0"/>
              <a:t>SELECT</a:t>
            </a:r>
            <a:r>
              <a:rPr lang="es-CO" dirty="0"/>
              <a:t> </a:t>
            </a:r>
            <a:r>
              <a:rPr lang="es-CO" dirty="0" err="1"/>
              <a:t>tblPropietario.nombreProp,tblVehiculo.placaVehiculo</a:t>
            </a:r>
            <a:r>
              <a:rPr lang="es-CO" dirty="0"/>
              <a:t>, </a:t>
            </a:r>
            <a:r>
              <a:rPr lang="es-CO" dirty="0" err="1"/>
              <a:t>tblPruebaTecnica.fechaPrueba</a:t>
            </a:r>
            <a:r>
              <a:rPr lang="es-CO" dirty="0"/>
              <a:t>, </a:t>
            </a:r>
            <a:r>
              <a:rPr lang="es-CO" dirty="0" err="1"/>
              <a:t>tblPruebaTecnica.detallePrueba</a:t>
            </a:r>
            <a:endParaRPr lang="es-CO" dirty="0"/>
          </a:p>
          <a:p>
            <a:pPr marL="0" indent="0">
              <a:buNone/>
            </a:pP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/>
              <a:t>tblPropietario</a:t>
            </a:r>
            <a:r>
              <a:rPr lang="es-CO" dirty="0"/>
              <a:t> </a:t>
            </a:r>
            <a:r>
              <a:rPr lang="es-CO" b="1" dirty="0"/>
              <a:t>INNER JOIN </a:t>
            </a:r>
            <a:r>
              <a:rPr lang="es-CO" dirty="0" err="1"/>
              <a:t>tblVehiculo</a:t>
            </a:r>
            <a:r>
              <a:rPr lang="es-CO" dirty="0"/>
              <a:t> ON </a:t>
            </a:r>
            <a:r>
              <a:rPr lang="es-CO" dirty="0" err="1"/>
              <a:t>tblPropietario.idPropietario</a:t>
            </a:r>
            <a:r>
              <a:rPr lang="es-CO" dirty="0"/>
              <a:t>=</a:t>
            </a:r>
            <a:r>
              <a:rPr lang="es-CO" dirty="0" err="1"/>
              <a:t>tblVehiculo.idPropietario</a:t>
            </a:r>
            <a:endParaRPr lang="es-CO" dirty="0"/>
          </a:p>
          <a:p>
            <a:pPr marL="0" indent="0">
              <a:buNone/>
            </a:pPr>
            <a:r>
              <a:rPr lang="es-CO" b="1" dirty="0"/>
              <a:t>INNER JOIN </a:t>
            </a:r>
            <a:r>
              <a:rPr lang="es-CO" dirty="0" err="1"/>
              <a:t>tblpruebaTecnica</a:t>
            </a:r>
            <a:r>
              <a:rPr lang="es-CO" dirty="0"/>
              <a:t> ON </a:t>
            </a:r>
            <a:r>
              <a:rPr lang="es-CO" dirty="0" err="1"/>
              <a:t>tblVehiculo.placaVehiculo</a:t>
            </a:r>
            <a:r>
              <a:rPr lang="es-CO" dirty="0"/>
              <a:t>=</a:t>
            </a:r>
            <a:r>
              <a:rPr lang="es-CO" dirty="0" err="1"/>
              <a:t>tblpruebaTecnica.placaVehiculo</a:t>
            </a:r>
            <a:endParaRPr lang="es-CO" dirty="0"/>
          </a:p>
          <a:p>
            <a:pPr marL="0" indent="0">
              <a:buNone/>
            </a:pPr>
            <a:r>
              <a:rPr lang="es-CO" b="1" dirty="0"/>
              <a:t>WHERE</a:t>
            </a:r>
            <a:r>
              <a:rPr lang="es-CO" dirty="0"/>
              <a:t> </a:t>
            </a:r>
            <a:r>
              <a:rPr lang="es-CO" dirty="0" err="1">
                <a:hlinkClick r:id="rId2"/>
              </a:rPr>
              <a:t>tblPropietario.idPropietario</a:t>
            </a:r>
            <a:r>
              <a:rPr lang="es-CO" b="1" i="1" u="sng" dirty="0">
                <a:hlinkClick r:id="rId2"/>
              </a:rPr>
              <a:t>=@</a:t>
            </a:r>
            <a:r>
              <a:rPr lang="es-CO" b="1" i="1" u="sng" dirty="0" err="1">
                <a:hlinkClick r:id="rId2"/>
              </a:rPr>
              <a:t>idPropietario</a:t>
            </a:r>
            <a:r>
              <a:rPr lang="es-CO" b="1" i="1" u="sng" dirty="0"/>
              <a:t> (1,2,3…)</a:t>
            </a:r>
          </a:p>
        </p:txBody>
      </p:sp>
    </p:spTree>
    <p:extLst>
      <p:ext uri="{BB962C8B-B14F-4D97-AF65-F5344CB8AC3E}">
        <p14:creationId xmlns:p14="http://schemas.microsoft.com/office/powerpoint/2010/main" val="290883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F6DD8-0837-49A6-ABD3-53C38B36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MODELO RELACIONAL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99A21-F703-4AFC-AA01-A7C814A3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76578"/>
            <a:ext cx="4800601" cy="1900384"/>
          </a:xfrm>
        </p:spPr>
        <p:txBody>
          <a:bodyPr>
            <a:normAutofit fontScale="85000" lnSpcReduction="20000"/>
          </a:bodyPr>
          <a:lstStyle/>
          <a:p>
            <a:endParaRPr lang="es-CO" dirty="0"/>
          </a:p>
          <a:p>
            <a:pPr marL="0" indent="0">
              <a:buNone/>
            </a:pPr>
            <a:r>
              <a:rPr lang="es-CO" b="1" dirty="0" err="1"/>
              <a:t>Create</a:t>
            </a:r>
            <a:r>
              <a:rPr lang="es-CO" b="1" dirty="0"/>
              <a:t> table </a:t>
            </a:r>
            <a:r>
              <a:rPr lang="es-CO" b="1" dirty="0" err="1"/>
              <a:t>tblPropietario</a:t>
            </a:r>
            <a:endParaRPr lang="es-CO" b="1" dirty="0"/>
          </a:p>
          <a:p>
            <a:pPr marL="0" indent="0">
              <a:buNone/>
            </a:pPr>
            <a:r>
              <a:rPr lang="es-CO" dirty="0"/>
              <a:t>(</a:t>
            </a:r>
            <a:r>
              <a:rPr lang="es-CO" dirty="0" err="1"/>
              <a:t>idPropietario</a:t>
            </a:r>
            <a:r>
              <a:rPr lang="es-CO" dirty="0"/>
              <a:t> 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primary</a:t>
            </a:r>
            <a:r>
              <a:rPr lang="es-CO" dirty="0"/>
              <a:t> </a:t>
            </a:r>
            <a:r>
              <a:rPr lang="es-CO" dirty="0" err="1"/>
              <a:t>key</a:t>
            </a:r>
            <a:r>
              <a:rPr lang="es-CO" dirty="0"/>
              <a:t>, </a:t>
            </a:r>
            <a:r>
              <a:rPr lang="es-CO" dirty="0" err="1"/>
              <a:t>nombreProp</a:t>
            </a:r>
            <a:r>
              <a:rPr lang="es-CO" dirty="0"/>
              <a:t> </a:t>
            </a:r>
            <a:r>
              <a:rPr lang="es-CO" dirty="0" err="1"/>
              <a:t>varchar</a:t>
            </a:r>
            <a:r>
              <a:rPr lang="es-CO" dirty="0"/>
              <a:t>(50), </a:t>
            </a:r>
            <a:r>
              <a:rPr lang="es-CO" dirty="0" err="1"/>
              <a:t>telefonoProp</a:t>
            </a:r>
            <a:r>
              <a:rPr lang="es-CO" dirty="0"/>
              <a:t> </a:t>
            </a:r>
            <a:r>
              <a:rPr lang="es-CO" dirty="0" err="1"/>
              <a:t>varchar</a:t>
            </a:r>
            <a:r>
              <a:rPr lang="es-CO" dirty="0"/>
              <a:t>(18), </a:t>
            </a:r>
            <a:r>
              <a:rPr lang="es-CO" dirty="0" err="1"/>
              <a:t>emailProp</a:t>
            </a:r>
            <a:r>
              <a:rPr lang="es-CO" dirty="0"/>
              <a:t> </a:t>
            </a:r>
            <a:r>
              <a:rPr lang="es-CO" dirty="0" err="1"/>
              <a:t>varchar</a:t>
            </a:r>
            <a:r>
              <a:rPr lang="es-CO" dirty="0"/>
              <a:t>(50))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305833-B5D0-4917-81B3-F6B629F92F7A}"/>
              </a:ext>
            </a:extLst>
          </p:cNvPr>
          <p:cNvSpPr/>
          <p:nvPr/>
        </p:nvSpPr>
        <p:spPr>
          <a:xfrm>
            <a:off x="7535594" y="1594924"/>
            <a:ext cx="3463710" cy="24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VEHICULO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PLACAVEHICULO VARCHAR(6) PK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MARCA VARCHAR(20)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MODELO VARCHAR(5)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CILINDRAJE VARCHAR(6)</a:t>
            </a: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IDPROP INT FK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A4E52B7-27AA-436B-9508-933BE3A1D750}"/>
              </a:ext>
            </a:extLst>
          </p:cNvPr>
          <p:cNvSpPr/>
          <p:nvPr/>
        </p:nvSpPr>
        <p:spPr>
          <a:xfrm>
            <a:off x="2501706" y="1594925"/>
            <a:ext cx="3111304" cy="24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PROPIETARIO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IDPROP INT PK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NOMBREPROP VARCHAR(50)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TELEFONOPROP VARCHAR(18)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EMAILPROP VARCHAR(50)</a:t>
            </a:r>
          </a:p>
          <a:p>
            <a:pPr algn="ctr"/>
            <a:endParaRPr lang="es-CO" b="1" dirty="0">
              <a:solidFill>
                <a:schemeClr val="tx1"/>
              </a:solidFill>
            </a:endParaRPr>
          </a:p>
          <a:p>
            <a:pPr algn="ctr"/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AAC7AEB6-1524-4AB4-A30B-6EB6F3D67C9A}"/>
              </a:ext>
            </a:extLst>
          </p:cNvPr>
          <p:cNvCxnSpPr/>
          <p:nvPr/>
        </p:nvCxnSpPr>
        <p:spPr>
          <a:xfrm>
            <a:off x="5613010" y="2307102"/>
            <a:ext cx="1922584" cy="1364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19B7CD3-8C6F-4ABA-8385-28AAAB885A29}"/>
              </a:ext>
            </a:extLst>
          </p:cNvPr>
          <p:cNvCxnSpPr/>
          <p:nvPr/>
        </p:nvCxnSpPr>
        <p:spPr>
          <a:xfrm flipV="1">
            <a:off x="7202658" y="3559126"/>
            <a:ext cx="332936" cy="11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CBADD37-C545-45B5-9E19-9F113A9CCE61}"/>
              </a:ext>
            </a:extLst>
          </p:cNvPr>
          <p:cNvCxnSpPr/>
          <p:nvPr/>
        </p:nvCxnSpPr>
        <p:spPr>
          <a:xfrm>
            <a:off x="7202658" y="3671668"/>
            <a:ext cx="332936" cy="12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64D73CB-1D49-4F04-AD5E-073EE930561E}"/>
              </a:ext>
            </a:extLst>
          </p:cNvPr>
          <p:cNvSpPr/>
          <p:nvPr/>
        </p:nvSpPr>
        <p:spPr>
          <a:xfrm>
            <a:off x="5638801" y="1840303"/>
            <a:ext cx="614289" cy="4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5566354-2294-49B7-8A0E-8443A2B66F3B}"/>
              </a:ext>
            </a:extLst>
          </p:cNvPr>
          <p:cNvSpPr txBox="1">
            <a:spLocks/>
          </p:cNvSpPr>
          <p:nvPr/>
        </p:nvSpPr>
        <p:spPr>
          <a:xfrm>
            <a:off x="5969391" y="4276578"/>
            <a:ext cx="5748996" cy="240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b="1" dirty="0" err="1"/>
              <a:t>Create</a:t>
            </a:r>
            <a:r>
              <a:rPr lang="es-CO" b="1" dirty="0"/>
              <a:t> table </a:t>
            </a:r>
            <a:r>
              <a:rPr lang="es-CO" b="1" dirty="0" err="1"/>
              <a:t>tblVehiculo</a:t>
            </a:r>
            <a:endParaRPr lang="es-CO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(</a:t>
            </a:r>
            <a:r>
              <a:rPr lang="es-CO" dirty="0" err="1"/>
              <a:t>placaVehiculo</a:t>
            </a:r>
            <a:r>
              <a:rPr lang="es-CO" dirty="0"/>
              <a:t> </a:t>
            </a:r>
            <a:r>
              <a:rPr lang="es-CO" dirty="0" err="1"/>
              <a:t>varchar</a:t>
            </a:r>
            <a:r>
              <a:rPr lang="es-CO" dirty="0"/>
              <a:t>(6) </a:t>
            </a:r>
            <a:r>
              <a:rPr lang="es-CO" dirty="0" err="1"/>
              <a:t>primary</a:t>
            </a:r>
            <a:r>
              <a:rPr lang="es-CO" dirty="0"/>
              <a:t> </a:t>
            </a:r>
            <a:r>
              <a:rPr lang="es-CO" dirty="0" err="1"/>
              <a:t>key</a:t>
            </a:r>
            <a:r>
              <a:rPr lang="es-CO" dirty="0"/>
              <a:t>, marca </a:t>
            </a:r>
            <a:r>
              <a:rPr lang="es-CO" dirty="0" err="1"/>
              <a:t>varchar</a:t>
            </a:r>
            <a:r>
              <a:rPr lang="es-CO" dirty="0"/>
              <a:t>(20), modelo </a:t>
            </a:r>
            <a:r>
              <a:rPr lang="es-CO" dirty="0" err="1"/>
              <a:t>varchar</a:t>
            </a:r>
            <a:r>
              <a:rPr lang="es-CO" dirty="0"/>
              <a:t>(5), cilindraje </a:t>
            </a:r>
            <a:r>
              <a:rPr lang="es-CO" dirty="0" err="1"/>
              <a:t>varchar</a:t>
            </a:r>
            <a:r>
              <a:rPr lang="es-CO" dirty="0"/>
              <a:t>(6), </a:t>
            </a:r>
            <a:r>
              <a:rPr lang="es-CO" dirty="0" err="1"/>
              <a:t>idPropietario</a:t>
            </a:r>
            <a:r>
              <a:rPr lang="es-CO" dirty="0"/>
              <a:t> </a:t>
            </a:r>
            <a:r>
              <a:rPr lang="es-CO" dirty="0" err="1"/>
              <a:t>int</a:t>
            </a:r>
            <a:r>
              <a:rPr lang="es-CO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b="1" i="1" dirty="0" err="1"/>
              <a:t>Foreign</a:t>
            </a:r>
            <a:r>
              <a:rPr lang="es-CO" b="1" i="1" dirty="0"/>
              <a:t> </a:t>
            </a:r>
            <a:r>
              <a:rPr lang="es-CO" b="1" i="1" dirty="0" err="1"/>
              <a:t>key</a:t>
            </a:r>
            <a:r>
              <a:rPr lang="es-CO" b="1" i="1" dirty="0"/>
              <a:t>(</a:t>
            </a:r>
            <a:r>
              <a:rPr lang="es-CO" b="1" i="1" dirty="0" err="1"/>
              <a:t>idPropietario</a:t>
            </a:r>
            <a:r>
              <a:rPr lang="es-CO" b="1" i="1" dirty="0"/>
              <a:t>) </a:t>
            </a:r>
            <a:r>
              <a:rPr lang="es-CO" b="1" i="1" dirty="0" err="1"/>
              <a:t>references</a:t>
            </a:r>
            <a:r>
              <a:rPr lang="es-CO" b="1" i="1" dirty="0"/>
              <a:t> </a:t>
            </a:r>
            <a:r>
              <a:rPr lang="es-CO" b="1" i="1" dirty="0" err="1"/>
              <a:t>tblPropietario</a:t>
            </a:r>
            <a:r>
              <a:rPr lang="es-CO" b="1" i="1" dirty="0"/>
              <a:t> (</a:t>
            </a:r>
            <a:r>
              <a:rPr lang="es-CO" b="1" i="1" dirty="0" err="1"/>
              <a:t>idPropietario</a:t>
            </a:r>
            <a:r>
              <a:rPr lang="es-CO" b="1" i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38389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0FFFAA-6B06-429F-9ADB-975EAD6C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>
            <a:noAutofit/>
          </a:bodyPr>
          <a:lstStyle/>
          <a:p>
            <a:endParaRPr lang="es-CO" sz="1600" dirty="0"/>
          </a:p>
          <a:p>
            <a:pPr>
              <a:buFontTx/>
              <a:buChar char="-"/>
            </a:pPr>
            <a:r>
              <a:rPr lang="es-CO" sz="2000" b="1" dirty="0"/>
              <a:t>DDL</a:t>
            </a:r>
          </a:p>
          <a:p>
            <a:pPr marL="0" indent="0">
              <a:buNone/>
            </a:pPr>
            <a:r>
              <a:rPr lang="es-CO" sz="2000" dirty="0" err="1"/>
              <a:t>Create</a:t>
            </a:r>
            <a:r>
              <a:rPr lang="es-CO" sz="2000" dirty="0"/>
              <a:t> table </a:t>
            </a:r>
            <a:r>
              <a:rPr lang="es-CO" sz="2000" dirty="0" err="1"/>
              <a:t>tblPropietario</a:t>
            </a:r>
            <a:endParaRPr lang="es-CO" sz="2000" dirty="0"/>
          </a:p>
          <a:p>
            <a:pPr marL="0" indent="0">
              <a:buNone/>
            </a:pPr>
            <a:r>
              <a:rPr lang="es-CO" sz="2000" dirty="0"/>
              <a:t>(</a:t>
            </a:r>
            <a:r>
              <a:rPr lang="es-CO" sz="2000" dirty="0" err="1"/>
              <a:t>idPropietario</a:t>
            </a:r>
            <a:r>
              <a:rPr lang="es-CO" sz="2000" dirty="0"/>
              <a:t> </a:t>
            </a:r>
            <a:r>
              <a:rPr lang="es-CO" sz="2000" dirty="0" err="1"/>
              <a:t>int</a:t>
            </a:r>
            <a:r>
              <a:rPr lang="es-CO" sz="2000" dirty="0"/>
              <a:t> </a:t>
            </a:r>
            <a:r>
              <a:rPr lang="es-CO" sz="2000" dirty="0" err="1"/>
              <a:t>primary</a:t>
            </a:r>
            <a:r>
              <a:rPr lang="es-CO" sz="2000" dirty="0"/>
              <a:t> </a:t>
            </a:r>
            <a:r>
              <a:rPr lang="es-CO" sz="2000" dirty="0" err="1"/>
              <a:t>key</a:t>
            </a:r>
            <a:r>
              <a:rPr lang="es-CO" sz="2000" dirty="0"/>
              <a:t>, </a:t>
            </a:r>
            <a:r>
              <a:rPr lang="es-CO" sz="2000" dirty="0" err="1"/>
              <a:t>nombreProp</a:t>
            </a:r>
            <a:r>
              <a:rPr lang="es-CO" sz="2000" dirty="0"/>
              <a:t> </a:t>
            </a:r>
            <a:r>
              <a:rPr lang="es-CO" sz="2000" dirty="0" err="1"/>
              <a:t>varchar</a:t>
            </a:r>
            <a:r>
              <a:rPr lang="es-CO" sz="2000" dirty="0"/>
              <a:t>(50), </a:t>
            </a:r>
          </a:p>
          <a:p>
            <a:pPr marL="0" indent="0">
              <a:buNone/>
            </a:pPr>
            <a:r>
              <a:rPr lang="es-CO" sz="2000" dirty="0" err="1"/>
              <a:t>telefonoProp</a:t>
            </a:r>
            <a:r>
              <a:rPr lang="es-CO" sz="2000" dirty="0"/>
              <a:t> </a:t>
            </a:r>
            <a:r>
              <a:rPr lang="es-CO" sz="2000" dirty="0" err="1"/>
              <a:t>varchar</a:t>
            </a:r>
            <a:r>
              <a:rPr lang="es-CO" sz="2000" dirty="0"/>
              <a:t>(18), </a:t>
            </a:r>
            <a:r>
              <a:rPr lang="es-CO" sz="2000" dirty="0" err="1"/>
              <a:t>emailProp</a:t>
            </a:r>
            <a:r>
              <a:rPr lang="es-CO" sz="2000" dirty="0"/>
              <a:t> </a:t>
            </a:r>
            <a:r>
              <a:rPr lang="es-CO" sz="2000" dirty="0" err="1"/>
              <a:t>varchar</a:t>
            </a:r>
            <a:r>
              <a:rPr lang="es-CO" sz="2000" dirty="0"/>
              <a:t>(50))</a:t>
            </a:r>
          </a:p>
          <a:p>
            <a:endParaRPr lang="es-CO" sz="2000" dirty="0"/>
          </a:p>
          <a:p>
            <a:pPr marL="0" indent="0">
              <a:buNone/>
            </a:pPr>
            <a:r>
              <a:rPr lang="es-CO" sz="2000" dirty="0" err="1"/>
              <a:t>Create</a:t>
            </a:r>
            <a:r>
              <a:rPr lang="es-CO" sz="2000" dirty="0"/>
              <a:t> table </a:t>
            </a:r>
            <a:r>
              <a:rPr lang="es-CO" sz="2000" dirty="0" err="1"/>
              <a:t>tblVehiculo</a:t>
            </a:r>
            <a:endParaRPr lang="es-CO" sz="2000" dirty="0"/>
          </a:p>
          <a:p>
            <a:pPr marL="0" indent="0">
              <a:buNone/>
            </a:pPr>
            <a:r>
              <a:rPr lang="es-CO" sz="2000" dirty="0"/>
              <a:t>(</a:t>
            </a:r>
            <a:r>
              <a:rPr lang="es-CO" sz="2000" dirty="0" err="1"/>
              <a:t>placaVehiculo</a:t>
            </a:r>
            <a:r>
              <a:rPr lang="es-CO" sz="2000" dirty="0"/>
              <a:t> </a:t>
            </a:r>
            <a:r>
              <a:rPr lang="es-CO" sz="2000" dirty="0" err="1"/>
              <a:t>varchar</a:t>
            </a:r>
            <a:r>
              <a:rPr lang="es-CO" sz="2000" dirty="0"/>
              <a:t>(6) </a:t>
            </a:r>
            <a:r>
              <a:rPr lang="es-CO" sz="2000" dirty="0" err="1"/>
              <a:t>primary</a:t>
            </a:r>
            <a:r>
              <a:rPr lang="es-CO" sz="2000" dirty="0"/>
              <a:t> </a:t>
            </a:r>
            <a:r>
              <a:rPr lang="es-CO" sz="2000" dirty="0" err="1"/>
              <a:t>key</a:t>
            </a:r>
            <a:r>
              <a:rPr lang="es-CO" sz="2000" dirty="0"/>
              <a:t>, marca </a:t>
            </a:r>
            <a:r>
              <a:rPr lang="es-CO" sz="2000" dirty="0" err="1"/>
              <a:t>varchar</a:t>
            </a:r>
            <a:r>
              <a:rPr lang="es-CO" sz="2000" dirty="0"/>
              <a:t>(20), modelo </a:t>
            </a:r>
            <a:r>
              <a:rPr lang="es-CO" sz="2000" dirty="0" err="1"/>
              <a:t>varchar</a:t>
            </a:r>
            <a:r>
              <a:rPr lang="es-CO" sz="2000" dirty="0"/>
              <a:t>(5),</a:t>
            </a:r>
          </a:p>
          <a:p>
            <a:pPr marL="0" indent="0">
              <a:buNone/>
            </a:pPr>
            <a:r>
              <a:rPr lang="es-CO" sz="2000" dirty="0"/>
              <a:t>cilindraje </a:t>
            </a:r>
            <a:r>
              <a:rPr lang="es-CO" sz="2000" dirty="0" err="1"/>
              <a:t>varchar</a:t>
            </a:r>
            <a:r>
              <a:rPr lang="es-CO" sz="2000" dirty="0"/>
              <a:t>(6), </a:t>
            </a:r>
            <a:r>
              <a:rPr lang="es-CO" sz="2000" dirty="0" err="1"/>
              <a:t>idPropietario</a:t>
            </a:r>
            <a:r>
              <a:rPr lang="es-CO" sz="2000" dirty="0"/>
              <a:t> </a:t>
            </a:r>
            <a:r>
              <a:rPr lang="es-CO" sz="2000" dirty="0" err="1"/>
              <a:t>int</a:t>
            </a:r>
            <a:r>
              <a:rPr lang="es-CO" sz="2000" dirty="0"/>
              <a:t>, </a:t>
            </a:r>
          </a:p>
          <a:p>
            <a:pPr marL="0" indent="0">
              <a:buNone/>
            </a:pPr>
            <a:r>
              <a:rPr lang="es-CO" sz="2000" dirty="0" err="1"/>
              <a:t>Foreign</a:t>
            </a:r>
            <a:r>
              <a:rPr lang="es-CO" sz="2000" dirty="0"/>
              <a:t> </a:t>
            </a:r>
            <a:r>
              <a:rPr lang="es-CO" sz="2000" dirty="0" err="1"/>
              <a:t>key</a:t>
            </a:r>
            <a:r>
              <a:rPr lang="es-CO" sz="2000" dirty="0"/>
              <a:t>(</a:t>
            </a:r>
            <a:r>
              <a:rPr lang="es-CO" sz="2000" dirty="0" err="1"/>
              <a:t>idPropietario</a:t>
            </a:r>
            <a:r>
              <a:rPr lang="es-CO" sz="2000" dirty="0"/>
              <a:t>) </a:t>
            </a:r>
            <a:r>
              <a:rPr lang="es-CO" sz="2000" dirty="0" err="1"/>
              <a:t>references</a:t>
            </a:r>
            <a:r>
              <a:rPr lang="es-CO" sz="2000" dirty="0"/>
              <a:t> </a:t>
            </a:r>
            <a:r>
              <a:rPr lang="es-CO" sz="2000" dirty="0" err="1"/>
              <a:t>tblPropietario</a:t>
            </a:r>
            <a:r>
              <a:rPr lang="es-CO" sz="2000" dirty="0"/>
              <a:t>(</a:t>
            </a:r>
            <a:r>
              <a:rPr lang="es-CO" sz="2000" dirty="0" err="1"/>
              <a:t>idPropietario</a:t>
            </a:r>
            <a:r>
              <a:rPr lang="es-CO" sz="2000" dirty="0"/>
              <a:t>))</a:t>
            </a:r>
          </a:p>
          <a:p>
            <a:endParaRPr lang="es-CO" sz="2000" dirty="0"/>
          </a:p>
          <a:p>
            <a:pPr marL="0" indent="0">
              <a:buNone/>
            </a:pPr>
            <a:r>
              <a:rPr lang="es-CO" sz="2000" dirty="0" err="1"/>
              <a:t>Create</a:t>
            </a:r>
            <a:r>
              <a:rPr lang="es-CO" sz="2000" dirty="0"/>
              <a:t> table </a:t>
            </a:r>
            <a:r>
              <a:rPr lang="es-CO" sz="2000" dirty="0" err="1"/>
              <a:t>tblpruebaTecnica</a:t>
            </a:r>
            <a:endParaRPr lang="es-CO" sz="2000" dirty="0"/>
          </a:p>
          <a:p>
            <a:pPr marL="0" indent="0">
              <a:buNone/>
            </a:pPr>
            <a:r>
              <a:rPr lang="es-CO" sz="2000" dirty="0"/>
              <a:t>(</a:t>
            </a:r>
            <a:r>
              <a:rPr lang="es-CO" sz="2000" dirty="0" err="1"/>
              <a:t>idPrueba</a:t>
            </a:r>
            <a:r>
              <a:rPr lang="es-CO" sz="2000" dirty="0"/>
              <a:t> </a:t>
            </a:r>
            <a:r>
              <a:rPr lang="es-CO" sz="2000" dirty="0" err="1"/>
              <a:t>int</a:t>
            </a:r>
            <a:r>
              <a:rPr lang="es-CO" sz="2000" dirty="0"/>
              <a:t> </a:t>
            </a:r>
            <a:r>
              <a:rPr lang="es-CO" sz="2000" dirty="0" err="1"/>
              <a:t>primary</a:t>
            </a:r>
            <a:r>
              <a:rPr lang="es-CO" sz="2000" dirty="0"/>
              <a:t> </a:t>
            </a:r>
            <a:r>
              <a:rPr lang="es-CO" sz="2000" dirty="0" err="1"/>
              <a:t>key</a:t>
            </a:r>
            <a:r>
              <a:rPr lang="es-CO" sz="2000" dirty="0"/>
              <a:t>, </a:t>
            </a:r>
            <a:r>
              <a:rPr lang="es-CO" sz="2000" dirty="0" err="1"/>
              <a:t>fechaPrueba</a:t>
            </a:r>
            <a:r>
              <a:rPr lang="es-CO" sz="2000" dirty="0"/>
              <a:t> date, </a:t>
            </a:r>
            <a:r>
              <a:rPr lang="es-CO" sz="2000" dirty="0" err="1"/>
              <a:t>detallePrueba</a:t>
            </a:r>
            <a:r>
              <a:rPr lang="es-CO" sz="2000" dirty="0"/>
              <a:t> </a:t>
            </a:r>
            <a:r>
              <a:rPr lang="es-CO" sz="2000" dirty="0" err="1"/>
              <a:t>varchar</a:t>
            </a:r>
            <a:r>
              <a:rPr lang="es-CO" sz="2000" dirty="0"/>
              <a:t>(200), </a:t>
            </a:r>
          </a:p>
          <a:p>
            <a:pPr marL="0" indent="0">
              <a:buNone/>
            </a:pPr>
            <a:r>
              <a:rPr lang="es-CO" sz="2000" dirty="0"/>
              <a:t> </a:t>
            </a:r>
            <a:r>
              <a:rPr lang="es-CO" sz="2000" dirty="0" err="1"/>
              <a:t>placaVehiculo</a:t>
            </a:r>
            <a:r>
              <a:rPr lang="es-CO" sz="2000" dirty="0"/>
              <a:t> </a:t>
            </a:r>
            <a:r>
              <a:rPr lang="es-CO" sz="2000" dirty="0" err="1"/>
              <a:t>varchar</a:t>
            </a:r>
            <a:r>
              <a:rPr lang="es-CO" sz="2000" dirty="0"/>
              <a:t>(6),  </a:t>
            </a:r>
          </a:p>
          <a:p>
            <a:pPr marL="0" indent="0">
              <a:buNone/>
            </a:pPr>
            <a:r>
              <a:rPr lang="es-CO" sz="2000" dirty="0" err="1"/>
              <a:t>Foreign</a:t>
            </a:r>
            <a:r>
              <a:rPr lang="es-CO" sz="2000" dirty="0"/>
              <a:t> </a:t>
            </a:r>
            <a:r>
              <a:rPr lang="es-CO" sz="2000" dirty="0" err="1"/>
              <a:t>key</a:t>
            </a:r>
            <a:r>
              <a:rPr lang="es-CO" sz="2000" dirty="0"/>
              <a:t>(</a:t>
            </a:r>
            <a:r>
              <a:rPr lang="es-CO" sz="2000" dirty="0" err="1"/>
              <a:t>placaVehiculo</a:t>
            </a:r>
            <a:r>
              <a:rPr lang="es-CO" sz="2000" dirty="0"/>
              <a:t>) </a:t>
            </a:r>
            <a:r>
              <a:rPr lang="es-CO" sz="2000" dirty="0" err="1"/>
              <a:t>references</a:t>
            </a:r>
            <a:r>
              <a:rPr lang="es-CO" sz="2000" dirty="0"/>
              <a:t> </a:t>
            </a:r>
            <a:r>
              <a:rPr lang="es-CO" sz="2000" dirty="0" err="1"/>
              <a:t>tblVehiculo</a:t>
            </a:r>
            <a:r>
              <a:rPr lang="es-CO" sz="2000" dirty="0"/>
              <a:t>(</a:t>
            </a:r>
            <a:r>
              <a:rPr lang="es-CO" sz="2000" dirty="0" err="1"/>
              <a:t>placaVehiculo</a:t>
            </a:r>
            <a:r>
              <a:rPr lang="es-CO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7678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618A2-27E3-4709-8FB8-ABAC0ABE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74" y="1253331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dirty="0"/>
              <a:t>-</a:t>
            </a:r>
            <a:r>
              <a:rPr lang="es-CO" b="1" dirty="0"/>
              <a:t>DML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tblPropietario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(1,'Juan Camilo', '234567','@camilo')</a:t>
            </a:r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tblPropietario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(2,'Erika', '234567','@Erika')</a:t>
            </a:r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tblPropietario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(3,'Santiago', '234567','@Santiago')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tblVehiculo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('fxo732','Nissan','2019','2500',1)</a:t>
            </a:r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tblVehiculo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('kjb190','Chevrolet','2011','3000',2)</a:t>
            </a:r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tblVehiculo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('yes777','Toyota','2020','2700',3)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tblpruebaTecnica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(100,'2020-04-14','OK','fxo732')</a:t>
            </a:r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tblpruebaTecnica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(200,'2020-04-12','FALLO','kjb190')</a:t>
            </a:r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tblpruebaTecnica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(300,'2020-04-11','OK','yes777')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487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04E93-C539-4A1E-861E-3D061C65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+mn-lt"/>
              </a:rPr>
              <a:t>EJEMPLO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E00E8-627A-46EE-A716-C09E38C9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PROC LLENAR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DECLARE @K INT</a:t>
            </a:r>
          </a:p>
          <a:p>
            <a:pPr marL="0" indent="0">
              <a:buNone/>
            </a:pPr>
            <a:r>
              <a:rPr lang="en-US" dirty="0"/>
              <a:t>SET @K=1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WHILE @K&lt;=10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nueva</a:t>
            </a:r>
            <a:r>
              <a:rPr lang="en-US" dirty="0"/>
              <a:t>(id) values(@k)</a:t>
            </a:r>
          </a:p>
          <a:p>
            <a:pPr marL="0" indent="0">
              <a:buNone/>
            </a:pPr>
            <a:r>
              <a:rPr lang="en-US" dirty="0"/>
              <a:t>set @k=@k+1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88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8FD9-B586-4019-9F1F-D2054BEB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EJEMPLO PROPUESTO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F1F95D-760C-4016-8589-830471E9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44" y="1799037"/>
            <a:ext cx="9132311" cy="46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48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AA365-AAA9-40D7-93F4-E1E7E74B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+mn-lt"/>
              </a:rPr>
              <a:t>HERRAMIENTA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945C12-8C3D-41A4-A8E3-96E79844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>
                <a:hlinkClick r:id="rId2"/>
              </a:rPr>
              <a:t>https://sqliteonline.com/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213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2AA58-1D98-4C75-B307-10C6DEA9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+mn-lt"/>
              </a:rPr>
              <a:t>PROCEDIMIENTO ALMACENADO ESPECIAL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9B5DC-80E8-4118-9810-F8DBE1907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0671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/>
              <a:t>Denominados disparadores o </a:t>
            </a:r>
            <a:r>
              <a:rPr lang="es-CO" dirty="0" err="1"/>
              <a:t>Trigger</a:t>
            </a:r>
            <a:r>
              <a:rPr lang="es-CO" dirty="0"/>
              <a:t> debido a su </a:t>
            </a:r>
            <a:r>
              <a:rPr lang="es-ES" dirty="0"/>
              <a:t>comportamiento que, ya que se ejecutan cuando sucede algún evento sobre las tablas a las que se encuentra asociado.</a:t>
            </a:r>
          </a:p>
          <a:p>
            <a:pPr algn="just"/>
            <a:endParaRPr lang="es-ES" dirty="0"/>
          </a:p>
          <a:p>
            <a:pPr algn="just"/>
            <a:endParaRPr lang="es-CO" dirty="0"/>
          </a:p>
        </p:txBody>
      </p:sp>
      <p:pic>
        <p:nvPicPr>
          <p:cNvPr id="1026" name="Picture 2" descr="Cómo crear y ejecutar un disparador o &quot;trigger&quot; en PostGIS ...">
            <a:extLst>
              <a:ext uri="{FF2B5EF4-FFF2-40B4-BE49-F238E27FC236}">
                <a16:creationId xmlns:a16="http://schemas.microsoft.com/office/drawing/2014/main" id="{C1076406-1A14-4D71-8F61-BABE8BAA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69" y="3156709"/>
            <a:ext cx="3393799" cy="37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60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23463-9358-47A4-95FD-95826507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404882"/>
            <a:ext cx="10515600" cy="1325563"/>
          </a:xfrm>
        </p:spPr>
        <p:txBody>
          <a:bodyPr/>
          <a:lstStyle/>
          <a:p>
            <a:pPr algn="ctr"/>
            <a:r>
              <a:rPr lang="es-CO" b="1" dirty="0"/>
              <a:t>CARACTERISTICAS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8C23F3-E9F5-4D4D-B454-7024BEC4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1157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Se ejecuta cuando se modifican los datos de una tabla.</a:t>
            </a:r>
          </a:p>
          <a:p>
            <a:pPr algn="just"/>
            <a:r>
              <a:rPr lang="es-ES" dirty="0"/>
              <a:t>Se definen solo para una tabla específica.</a:t>
            </a:r>
          </a:p>
          <a:p>
            <a:pPr algn="just"/>
            <a:r>
              <a:rPr lang="es-ES" dirty="0"/>
              <a:t>Se crean para conservar la integridad referencial entre los datos de diferentes tablas.</a:t>
            </a:r>
          </a:p>
          <a:p>
            <a:pPr algn="just"/>
            <a:r>
              <a:rPr lang="es-ES" dirty="0"/>
              <a:t>Si se intenta modificar (agregar, actualizar o eliminar) datos de una tabla en la que se definió un disparador para alguna de estas acciones el disparador se ejecuta automáticamente.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2052" name="Picture 4" descr="Características de las Relaciones Públicas | Santiago Severini">
            <a:extLst>
              <a:ext uri="{FF2B5EF4-FFF2-40B4-BE49-F238E27FC236}">
                <a16:creationId xmlns:a16="http://schemas.microsoft.com/office/drawing/2014/main" id="{8117F0A9-9A3F-402D-833C-5CD05430E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26" y="1974574"/>
            <a:ext cx="3657600" cy="406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54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659C8-DD02-4698-B152-FCCC528E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219CE-1C40-4976-A6D9-931FBF6A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err="1"/>
              <a:t>create</a:t>
            </a:r>
            <a:r>
              <a:rPr lang="es-CO" dirty="0"/>
              <a:t> </a:t>
            </a:r>
            <a:r>
              <a:rPr lang="es-CO" dirty="0" err="1"/>
              <a:t>triggre</a:t>
            </a:r>
            <a:r>
              <a:rPr lang="es-CO" dirty="0"/>
              <a:t> &lt;nombre&gt;</a:t>
            </a:r>
          </a:p>
          <a:p>
            <a:pPr marL="0" indent="0">
              <a:buNone/>
            </a:pPr>
            <a:r>
              <a:rPr lang="es-CO" dirty="0" err="1"/>
              <a:t>on</a:t>
            </a:r>
            <a:r>
              <a:rPr lang="es-CO" dirty="0"/>
              <a:t> &lt;</a:t>
            </a:r>
            <a:r>
              <a:rPr lang="es-CO" dirty="0" err="1"/>
              <a:t>nombreTabla</a:t>
            </a:r>
            <a:r>
              <a:rPr lang="es-CO" dirty="0"/>
              <a:t>&gt;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EVENTO &lt;</a:t>
            </a:r>
            <a:r>
              <a:rPr lang="es-CO" dirty="0" err="1"/>
              <a:t>insert</a:t>
            </a:r>
            <a:r>
              <a:rPr lang="es-CO" dirty="0"/>
              <a:t>, </a:t>
            </a:r>
            <a:r>
              <a:rPr lang="es-CO" dirty="0" err="1"/>
              <a:t>update</a:t>
            </a:r>
            <a:r>
              <a:rPr lang="es-CO" dirty="0"/>
              <a:t> o </a:t>
            </a:r>
            <a:r>
              <a:rPr lang="es-CO" dirty="0" err="1"/>
              <a:t>delete</a:t>
            </a:r>
            <a:r>
              <a:rPr lang="es-CO" dirty="0"/>
              <a:t>&gt;</a:t>
            </a:r>
          </a:p>
          <a:p>
            <a:pPr marL="0" indent="0">
              <a:buNone/>
            </a:pPr>
            <a:r>
              <a:rPr lang="es-CO" dirty="0"/>
              <a:t>As</a:t>
            </a:r>
          </a:p>
          <a:p>
            <a:pPr marL="0" indent="0">
              <a:buNone/>
            </a:pPr>
            <a:r>
              <a:rPr lang="es-CO" dirty="0"/>
              <a:t>Instrucciones </a:t>
            </a:r>
          </a:p>
        </p:txBody>
      </p:sp>
    </p:spTree>
    <p:extLst>
      <p:ext uri="{BB962C8B-B14F-4D97-AF65-F5344CB8AC3E}">
        <p14:creationId xmlns:p14="http://schemas.microsoft.com/office/powerpoint/2010/main" val="3438932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78CB7-1251-4774-85FC-20550D76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FUNCIONES DE AGREGADO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D83F2-5F46-4778-AA04-E2663925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Son comandos que permiten realizar operaciones cuantitativas sobre los datos de las columnas de las tablas de la Base de Datos.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Las operaciones comunes a realizar son: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Suma: sum()</a:t>
            </a:r>
          </a:p>
          <a:p>
            <a:pPr marL="0" indent="0">
              <a:buNone/>
            </a:pPr>
            <a:r>
              <a:rPr lang="es-CO" dirty="0"/>
              <a:t>Promedio: </a:t>
            </a:r>
            <a:r>
              <a:rPr lang="es-CO" dirty="0" err="1"/>
              <a:t>avg</a:t>
            </a:r>
            <a:r>
              <a:rPr lang="es-CO" dirty="0"/>
              <a:t>()</a:t>
            </a:r>
          </a:p>
          <a:p>
            <a:pPr marL="0" indent="0">
              <a:buNone/>
            </a:pPr>
            <a:r>
              <a:rPr lang="es-CO" dirty="0"/>
              <a:t>Contador: </a:t>
            </a:r>
            <a:r>
              <a:rPr lang="es-CO" dirty="0" err="1"/>
              <a:t>count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Valor Máximo: </a:t>
            </a:r>
            <a:r>
              <a:rPr lang="es-CO" dirty="0" err="1"/>
              <a:t>max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Valor Mínimo: min</a:t>
            </a:r>
          </a:p>
        </p:txBody>
      </p:sp>
    </p:spTree>
    <p:extLst>
      <p:ext uri="{BB962C8B-B14F-4D97-AF65-F5344CB8AC3E}">
        <p14:creationId xmlns:p14="http://schemas.microsoft.com/office/powerpoint/2010/main" val="20524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C79BD-404F-4F48-9F63-06D16CA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latin typeface="+mn-lt"/>
              </a:rPr>
              <a:t>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ED6ED4-8DEF-4285-9BF0-44BFE279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3182"/>
            <a:ext cx="10515600" cy="87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600" b="1" dirty="0"/>
              <a:t>SELECT &lt;FUNCION&gt;(ATRIBUTO) FROM &lt;TABLA&gt;</a:t>
            </a:r>
          </a:p>
        </p:txBody>
      </p:sp>
    </p:spTree>
    <p:extLst>
      <p:ext uri="{BB962C8B-B14F-4D97-AF65-F5344CB8AC3E}">
        <p14:creationId xmlns:p14="http://schemas.microsoft.com/office/powerpoint/2010/main" val="307421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0ED-7577-4749-8E32-A696CBC5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2" y="26440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600" b="1" dirty="0">
                <a:solidFill>
                  <a:srgbClr val="FF0000"/>
                </a:solidFill>
                <a:latin typeface="+mn-lt"/>
              </a:rPr>
              <a:t>LENGUAJE SQL </a:t>
            </a:r>
          </a:p>
        </p:txBody>
      </p:sp>
    </p:spTree>
    <p:extLst>
      <p:ext uri="{BB962C8B-B14F-4D97-AF65-F5344CB8AC3E}">
        <p14:creationId xmlns:p14="http://schemas.microsoft.com/office/powerpoint/2010/main" val="169547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F8471-E9CD-4AE7-9E90-702B6D70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SUBCONSULTAS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8972D-6419-4B5F-87BA-B78B960F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05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Las subconsultas son consultas anidadas.  Es un </a:t>
            </a:r>
            <a:r>
              <a:rPr lang="es-CO" dirty="0" err="1"/>
              <a:t>select</a:t>
            </a:r>
            <a:r>
              <a:rPr lang="es-CO" dirty="0"/>
              <a:t> dentro de otro </a:t>
            </a:r>
            <a:r>
              <a:rPr lang="es-CO" dirty="0" err="1"/>
              <a:t>select</a:t>
            </a:r>
            <a:r>
              <a:rPr lang="es-CO" dirty="0"/>
              <a:t>.  Permite </a:t>
            </a:r>
            <a:r>
              <a:rPr lang="es-ES" dirty="0"/>
              <a:t>utilizar los resultados de una consulta dentro de otra consulta, a la última se le considera la principal.</a:t>
            </a:r>
            <a:endParaRPr lang="es-CO" dirty="0"/>
          </a:p>
        </p:txBody>
      </p:sp>
      <p:pic>
        <p:nvPicPr>
          <p:cNvPr id="1026" name="Picture 2" descr="Introducción a las Subconsultas en SQL Server - La Escuela del SQL">
            <a:extLst>
              <a:ext uri="{FF2B5EF4-FFF2-40B4-BE49-F238E27FC236}">
                <a16:creationId xmlns:a16="http://schemas.microsoft.com/office/drawing/2014/main" id="{68A8C19A-E7D0-4F6A-B4C1-516E4160F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28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E08D7-9E63-494D-A75C-93BF0F44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PROPOSITO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4AF28-71B1-4B3C-93E8-3F5D68ED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Obtener un conjunto colección de registros de una tabla a partir de una consulta </a:t>
            </a:r>
            <a:r>
              <a:rPr lang="es-CO" dirty="0" err="1"/>
              <a:t>sql</a:t>
            </a:r>
            <a:r>
              <a:rPr lang="es-CO" dirty="0"/>
              <a:t>, que se soporta en las condiciones o criterios establecidos en otra consulta </a:t>
            </a:r>
            <a:r>
              <a:rPr lang="es-CO" dirty="0" err="1"/>
              <a:t>sql</a:t>
            </a:r>
            <a:r>
              <a:rPr lang="es-CO" dirty="0"/>
              <a:t> que apunta a la misma tabla, o a otra estructura. </a:t>
            </a:r>
          </a:p>
        </p:txBody>
      </p:sp>
      <p:pic>
        <p:nvPicPr>
          <p:cNvPr id="4" name="Picture 2" descr="Introducción a las Subconsultas en SQL Server - La Escuela del SQL">
            <a:extLst>
              <a:ext uri="{FF2B5EF4-FFF2-40B4-BE49-F238E27FC236}">
                <a16:creationId xmlns:a16="http://schemas.microsoft.com/office/drawing/2014/main" id="{CB52D899-899F-4F9C-A70C-03516781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04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F87EB-DAB3-4D2A-AB80-02E2F760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CARACTERISTICAS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4F52B-35E2-4920-9374-0C6965E3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CO" dirty="0"/>
              <a:t>Permiten realizar operaciones </a:t>
            </a:r>
            <a:r>
              <a:rPr lang="es-CO" dirty="0" err="1"/>
              <a:t>Sql</a:t>
            </a:r>
            <a:r>
              <a:rPr lang="es-CO" dirty="0"/>
              <a:t> que en operaciones tradicionales de consulta no es posible entre atributos de una misma tabla, o entre tablas de una base de datos.</a:t>
            </a:r>
          </a:p>
          <a:p>
            <a:pPr>
              <a:buFontTx/>
              <a:buChar char="-"/>
            </a:pPr>
            <a:r>
              <a:rPr lang="es-CO" dirty="0"/>
              <a:t>Realizan operaciones de consulta que tradicionalmente se realizan a partir de instrucciones </a:t>
            </a:r>
            <a:r>
              <a:rPr lang="es-CO" b="1" dirty="0"/>
              <a:t>INNER JOIN</a:t>
            </a:r>
          </a:p>
          <a:p>
            <a:pPr>
              <a:buFontTx/>
              <a:buChar char="-"/>
            </a:pPr>
            <a:r>
              <a:rPr lang="es-CO" dirty="0"/>
              <a:t>Mejoran el rendimiento al realizar operaciones SQL de tipo </a:t>
            </a:r>
            <a:r>
              <a:rPr lang="es-CO" b="1" dirty="0"/>
              <a:t>SELECT</a:t>
            </a:r>
            <a:r>
              <a:rPr lang="es-CO" dirty="0"/>
              <a:t>, SELECT </a:t>
            </a:r>
            <a:r>
              <a:rPr lang="es-CO" b="1" dirty="0"/>
              <a:t>INTO</a:t>
            </a:r>
            <a:r>
              <a:rPr lang="es-CO" dirty="0"/>
              <a:t>, SELECT </a:t>
            </a:r>
            <a:r>
              <a:rPr lang="es-CO" b="1" dirty="0"/>
              <a:t>UPDATE</a:t>
            </a:r>
            <a:r>
              <a:rPr lang="es-CO" dirty="0"/>
              <a:t>, entre otras.</a:t>
            </a:r>
          </a:p>
          <a:p>
            <a:pPr>
              <a:buFontTx/>
              <a:buChar char="-"/>
            </a:pPr>
            <a:r>
              <a:rPr lang="es-CO" dirty="0"/>
              <a:t>Permiten incorporar operaciones o funciones de agregado; SUM, AVG, MAX, MIN, entre otras. </a:t>
            </a:r>
          </a:p>
        </p:txBody>
      </p:sp>
    </p:spTree>
    <p:extLst>
      <p:ext uri="{BB962C8B-B14F-4D97-AF65-F5344CB8AC3E}">
        <p14:creationId xmlns:p14="http://schemas.microsoft.com/office/powerpoint/2010/main" val="3627707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5A05C-E0A0-4E37-959D-6A947DBD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165"/>
            <a:ext cx="10515600" cy="516979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DDL</a:t>
            </a:r>
          </a:p>
          <a:p>
            <a:pPr marL="0" indent="0">
              <a:buNone/>
            </a:pPr>
            <a:r>
              <a:rPr lang="es-ES" dirty="0"/>
              <a:t>CREATE TABLE empresa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idE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, </a:t>
            </a:r>
            <a:r>
              <a:rPr lang="es-ES" dirty="0" err="1"/>
              <a:t>nombreE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(50),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direccionE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(50), ciudad </a:t>
            </a:r>
            <a:r>
              <a:rPr lang="es-ES" dirty="0" err="1"/>
              <a:t>varchar</a:t>
            </a:r>
            <a:r>
              <a:rPr lang="es-ES" dirty="0"/>
              <a:t>(50), </a:t>
            </a:r>
            <a:r>
              <a:rPr lang="es-ES" dirty="0" err="1"/>
              <a:t>numerodeEmpleados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DML</a:t>
            </a:r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empresa VALUES(12, 'Empresa3','CALLE 12', 'Bogota',200)</a:t>
            </a:r>
          </a:p>
        </p:txBody>
      </p:sp>
    </p:spTree>
    <p:extLst>
      <p:ext uri="{BB962C8B-B14F-4D97-AF65-F5344CB8AC3E}">
        <p14:creationId xmlns:p14="http://schemas.microsoft.com/office/powerpoint/2010/main" val="499509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16DB6-724F-4550-B9DA-5A2FB364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698BB-CE38-4767-A031-D51C8233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empresa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ciudad IN (SELECT ciudad</a:t>
            </a:r>
          </a:p>
          <a:p>
            <a:pPr marL="0" indent="0">
              <a:buNone/>
            </a:pPr>
            <a:r>
              <a:rPr lang="en-US" dirty="0"/>
              <a:t>                      FROM </a:t>
            </a:r>
            <a:r>
              <a:rPr lang="en-US" dirty="0" err="1"/>
              <a:t>empresa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WHERE CIUDAD = 'Bogota');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29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4E349-383B-4C27-990A-B1777596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EJEMPLO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FBD9E-392B-4BC6-82A2-A34ED26D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943"/>
            <a:ext cx="10515600" cy="2680114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SELECT </a:t>
            </a:r>
            <a:r>
              <a:rPr lang="es-CO" dirty="0" err="1"/>
              <a:t>nombree</a:t>
            </a:r>
            <a:r>
              <a:rPr lang="es-CO" dirty="0"/>
              <a:t>, ciudad</a:t>
            </a:r>
          </a:p>
          <a:p>
            <a:pPr marL="0" indent="0">
              <a:buNone/>
            </a:pPr>
            <a:r>
              <a:rPr lang="es-CO" dirty="0"/>
              <a:t>FROM empresa</a:t>
            </a:r>
          </a:p>
          <a:p>
            <a:pPr marL="0" indent="0">
              <a:buNone/>
            </a:pPr>
            <a:r>
              <a:rPr lang="es-CO" dirty="0"/>
              <a:t>WHERE </a:t>
            </a:r>
            <a:r>
              <a:rPr lang="es-CO" dirty="0" err="1"/>
              <a:t>numerodeempleados</a:t>
            </a:r>
            <a:r>
              <a:rPr lang="es-CO" dirty="0"/>
              <a:t> &gt; (</a:t>
            </a:r>
            <a:r>
              <a:rPr lang="es-CO" dirty="0" err="1"/>
              <a:t>select</a:t>
            </a:r>
            <a:r>
              <a:rPr lang="es-CO" dirty="0"/>
              <a:t> </a:t>
            </a:r>
            <a:r>
              <a:rPr lang="es-CO" dirty="0" err="1"/>
              <a:t>avg</a:t>
            </a:r>
            <a:r>
              <a:rPr lang="es-CO" dirty="0"/>
              <a:t> (</a:t>
            </a:r>
            <a:r>
              <a:rPr lang="es-CO" dirty="0" err="1"/>
              <a:t>numerodeempleados</a:t>
            </a:r>
            <a:r>
              <a:rPr lang="es-CO" dirty="0"/>
              <a:t>) </a:t>
            </a:r>
            <a:r>
              <a:rPr lang="es-CO" dirty="0" err="1"/>
              <a:t>from</a:t>
            </a:r>
            <a:r>
              <a:rPr lang="es-CO" dirty="0"/>
              <a:t> empresa )</a:t>
            </a:r>
          </a:p>
        </p:txBody>
      </p:sp>
    </p:spTree>
    <p:extLst>
      <p:ext uri="{BB962C8B-B14F-4D97-AF65-F5344CB8AC3E}">
        <p14:creationId xmlns:p14="http://schemas.microsoft.com/office/powerpoint/2010/main" val="2161396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9F27D-C513-4B60-890E-057A258A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1"/>
            <a:ext cx="10515600" cy="50107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DDL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empleado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(</a:t>
            </a:r>
            <a:r>
              <a:rPr lang="en-US" dirty="0" err="1"/>
              <a:t>idEP</a:t>
            </a:r>
            <a:r>
              <a:rPr lang="en-US" dirty="0"/>
              <a:t> int primary key, </a:t>
            </a:r>
            <a:r>
              <a:rPr lang="en-US" dirty="0" err="1"/>
              <a:t>nombreEP</a:t>
            </a:r>
            <a:r>
              <a:rPr lang="en-US" dirty="0"/>
              <a:t> varchar(50), </a:t>
            </a:r>
            <a:r>
              <a:rPr lang="en-US" dirty="0" err="1"/>
              <a:t>edadEP</a:t>
            </a:r>
            <a:r>
              <a:rPr lang="en-US" dirty="0"/>
              <a:t> int, </a:t>
            </a:r>
            <a:r>
              <a:rPr lang="en-US" dirty="0" err="1"/>
              <a:t>idE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FOREIGN key (</a:t>
            </a:r>
            <a:r>
              <a:rPr lang="en-US" dirty="0" err="1"/>
              <a:t>idE</a:t>
            </a:r>
            <a:r>
              <a:rPr lang="en-US" dirty="0"/>
              <a:t>) references </a:t>
            </a:r>
            <a:r>
              <a:rPr lang="en-US" dirty="0" err="1"/>
              <a:t>empresa</a:t>
            </a:r>
            <a:r>
              <a:rPr lang="en-US" dirty="0"/>
              <a:t>(</a:t>
            </a:r>
            <a:r>
              <a:rPr lang="en-US" dirty="0" err="1"/>
              <a:t>idE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b="1" dirty="0"/>
              <a:t>DML</a:t>
            </a:r>
          </a:p>
          <a:p>
            <a:pPr marL="0" indent="0">
              <a:buNone/>
            </a:pPr>
            <a:r>
              <a:rPr lang="es-CO" dirty="0"/>
              <a:t>INSERT INTO empleado </a:t>
            </a:r>
            <a:r>
              <a:rPr lang="es-CO" dirty="0" err="1"/>
              <a:t>values</a:t>
            </a:r>
            <a:r>
              <a:rPr lang="es-CO" dirty="0"/>
              <a:t> (1, 'juan', 28, 10)</a:t>
            </a:r>
          </a:p>
          <a:p>
            <a:pPr marL="0" indent="0">
              <a:buNone/>
            </a:pPr>
            <a:r>
              <a:rPr lang="es-CO" dirty="0"/>
              <a:t>INSERT INTO empleado </a:t>
            </a:r>
            <a:r>
              <a:rPr lang="es-CO" dirty="0" err="1"/>
              <a:t>values</a:t>
            </a:r>
            <a:r>
              <a:rPr lang="es-CO" dirty="0"/>
              <a:t> (2, ‘</a:t>
            </a:r>
            <a:r>
              <a:rPr lang="es-CO" dirty="0" err="1"/>
              <a:t>luis</a:t>
            </a:r>
            <a:r>
              <a:rPr lang="es-CO" dirty="0"/>
              <a:t>’, 25, 11)</a:t>
            </a:r>
          </a:p>
          <a:p>
            <a:pPr marL="0" indent="0">
              <a:buNone/>
            </a:pPr>
            <a:r>
              <a:rPr lang="es-CO" dirty="0"/>
              <a:t>INSERT INTO empleado </a:t>
            </a:r>
            <a:r>
              <a:rPr lang="es-CO" dirty="0" err="1"/>
              <a:t>values</a:t>
            </a:r>
            <a:r>
              <a:rPr lang="es-CO" dirty="0"/>
              <a:t> (3, ‘Angela’, 37, 11)</a:t>
            </a:r>
          </a:p>
          <a:p>
            <a:pPr marL="0" indent="0">
              <a:buNone/>
            </a:pPr>
            <a:r>
              <a:rPr lang="es-CO" dirty="0"/>
              <a:t>INSERT INTO empleado </a:t>
            </a:r>
            <a:r>
              <a:rPr lang="es-CO" dirty="0" err="1"/>
              <a:t>values</a:t>
            </a:r>
            <a:r>
              <a:rPr lang="es-CO" dirty="0"/>
              <a:t> (4, ‘Yulieth’, 35, 12)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3425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6B306-D9FE-4754-9E6C-437751C8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660"/>
            <a:ext cx="10515600" cy="2547592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SELECT </a:t>
            </a:r>
            <a:r>
              <a:rPr lang="es-CO" dirty="0" err="1"/>
              <a:t>empleado.nombreEP</a:t>
            </a:r>
            <a:r>
              <a:rPr lang="es-CO" dirty="0"/>
              <a:t>, </a:t>
            </a:r>
            <a:r>
              <a:rPr lang="es-CO" dirty="0" err="1"/>
              <a:t>empleado.edadEP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FROM empleado</a:t>
            </a:r>
          </a:p>
          <a:p>
            <a:pPr marL="0" indent="0">
              <a:buNone/>
            </a:pPr>
            <a:r>
              <a:rPr lang="es-CO" dirty="0"/>
              <a:t>WHERE </a:t>
            </a:r>
            <a:r>
              <a:rPr lang="es-CO" dirty="0" err="1"/>
              <a:t>empleado.edadEP</a:t>
            </a:r>
            <a:r>
              <a:rPr lang="es-CO" dirty="0"/>
              <a:t> &lt; (</a:t>
            </a:r>
            <a:r>
              <a:rPr lang="es-CO" dirty="0" err="1"/>
              <a:t>select</a:t>
            </a:r>
            <a:r>
              <a:rPr lang="es-CO" dirty="0"/>
              <a:t> </a:t>
            </a:r>
            <a:r>
              <a:rPr lang="es-CO" dirty="0" err="1"/>
              <a:t>avg</a:t>
            </a:r>
            <a:r>
              <a:rPr lang="es-CO" dirty="0"/>
              <a:t> (</a:t>
            </a:r>
            <a:r>
              <a:rPr lang="es-CO" dirty="0" err="1"/>
              <a:t>empresa.numerodeEmpleados</a:t>
            </a:r>
            <a:r>
              <a:rPr lang="es-CO" dirty="0"/>
              <a:t>) </a:t>
            </a:r>
            <a:r>
              <a:rPr lang="es-CO" dirty="0" err="1"/>
              <a:t>from</a:t>
            </a:r>
            <a:r>
              <a:rPr lang="es-CO" dirty="0"/>
              <a:t> empresa 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545CC8A-CE0E-4C67-ACD5-8CC9C6F1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>
                <a:latin typeface="+mn-lt"/>
              </a:rPr>
              <a:t>EJEMPLO 3</a:t>
            </a:r>
          </a:p>
        </p:txBody>
      </p:sp>
    </p:spTree>
    <p:extLst>
      <p:ext uri="{BB962C8B-B14F-4D97-AF65-F5344CB8AC3E}">
        <p14:creationId xmlns:p14="http://schemas.microsoft.com/office/powerpoint/2010/main" val="1795397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EB0FD-2E27-4FF4-8F8F-64BA2518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EJEMPLO 4</a:t>
            </a:r>
            <a:endParaRPr lang="es-CO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71C65-2528-4C7D-B6C9-081A0507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SELECT min(</a:t>
            </a:r>
            <a:r>
              <a:rPr lang="es-CO" dirty="0" err="1"/>
              <a:t>empleado.edadEP</a:t>
            </a:r>
            <a:r>
              <a:rPr lang="es-CO" dirty="0"/>
              <a:t>)</a:t>
            </a:r>
          </a:p>
          <a:p>
            <a:pPr marL="0" indent="0">
              <a:buNone/>
            </a:pPr>
            <a:r>
              <a:rPr lang="es-CO" dirty="0"/>
              <a:t>FROM empleado</a:t>
            </a:r>
          </a:p>
          <a:p>
            <a:pPr marL="0" indent="0">
              <a:buNone/>
            </a:pPr>
            <a:r>
              <a:rPr lang="es-CO" dirty="0"/>
              <a:t>WHERE </a:t>
            </a:r>
            <a:r>
              <a:rPr lang="es-CO" dirty="0" err="1"/>
              <a:t>empleado.edadEP</a:t>
            </a:r>
            <a:r>
              <a:rPr lang="es-CO" dirty="0"/>
              <a:t> &lt; (</a:t>
            </a:r>
            <a:r>
              <a:rPr lang="es-CO" dirty="0" err="1"/>
              <a:t>select</a:t>
            </a:r>
            <a:r>
              <a:rPr lang="es-CO" dirty="0"/>
              <a:t> </a:t>
            </a:r>
            <a:r>
              <a:rPr lang="es-CO" dirty="0" err="1"/>
              <a:t>avg</a:t>
            </a:r>
            <a:r>
              <a:rPr lang="es-CO" dirty="0"/>
              <a:t> (</a:t>
            </a:r>
            <a:r>
              <a:rPr lang="es-CO" dirty="0" err="1"/>
              <a:t>empresa.numerodeEmpleados</a:t>
            </a:r>
            <a:r>
              <a:rPr lang="es-CO" dirty="0"/>
              <a:t>) as promedio </a:t>
            </a:r>
            <a:r>
              <a:rPr lang="es-CO" dirty="0" err="1"/>
              <a:t>from</a:t>
            </a:r>
            <a:r>
              <a:rPr lang="es-CO" dirty="0"/>
              <a:t> empresa )</a:t>
            </a:r>
          </a:p>
        </p:txBody>
      </p:sp>
    </p:spTree>
    <p:extLst>
      <p:ext uri="{BB962C8B-B14F-4D97-AF65-F5344CB8AC3E}">
        <p14:creationId xmlns:p14="http://schemas.microsoft.com/office/powerpoint/2010/main" val="40572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7785-B352-4D5F-98A3-35DE8514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Ejemplo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78AA0-5891-4929-A1C2-C3A980A3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SELECT </a:t>
            </a:r>
            <a:r>
              <a:rPr lang="es-CO" dirty="0" err="1"/>
              <a:t>empleado.edadEP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FROM empleado</a:t>
            </a:r>
          </a:p>
          <a:p>
            <a:pPr marL="0" indent="0">
              <a:buNone/>
            </a:pPr>
            <a:r>
              <a:rPr lang="es-CO" dirty="0"/>
              <a:t>WHERE </a:t>
            </a:r>
            <a:r>
              <a:rPr lang="es-CO" dirty="0" err="1"/>
              <a:t>empleado.edadEP</a:t>
            </a:r>
            <a:r>
              <a:rPr lang="es-CO" dirty="0"/>
              <a:t> &lt; (</a:t>
            </a:r>
            <a:r>
              <a:rPr lang="es-CO" dirty="0" err="1"/>
              <a:t>select</a:t>
            </a:r>
            <a:r>
              <a:rPr lang="es-CO" dirty="0"/>
              <a:t> </a:t>
            </a:r>
            <a:r>
              <a:rPr lang="es-CO" dirty="0" err="1"/>
              <a:t>avg</a:t>
            </a:r>
            <a:r>
              <a:rPr lang="es-CO" dirty="0"/>
              <a:t> (</a:t>
            </a:r>
            <a:r>
              <a:rPr lang="es-CO" dirty="0" err="1"/>
              <a:t>empresa.numerodeEmpleados</a:t>
            </a:r>
            <a:r>
              <a:rPr lang="es-CO" dirty="0"/>
              <a:t>) as promedio </a:t>
            </a:r>
            <a:r>
              <a:rPr lang="es-CO" dirty="0" err="1"/>
              <a:t>from</a:t>
            </a:r>
            <a:r>
              <a:rPr lang="es-CO" dirty="0"/>
              <a:t> empresa WHERE </a:t>
            </a:r>
            <a:r>
              <a:rPr lang="es-CO" dirty="0" err="1"/>
              <a:t>empresa.ciudad</a:t>
            </a:r>
            <a:r>
              <a:rPr lang="es-CO" dirty="0"/>
              <a:t>='</a:t>
            </a:r>
            <a:r>
              <a:rPr lang="es-CO" dirty="0" err="1"/>
              <a:t>Bogota</a:t>
            </a:r>
            <a:r>
              <a:rPr lang="es-CO" dirty="0"/>
              <a:t>' 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829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344C-AC94-4427-9798-14F7A00C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LENGUAJE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B1A26-9CEA-4252-980D-B7FC5204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4153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/>
              <a:t>Definición: </a:t>
            </a:r>
            <a:r>
              <a:rPr lang="es-CO" dirty="0"/>
              <a:t>es el lenguaje para consulta estructurado.  </a:t>
            </a:r>
          </a:p>
          <a:p>
            <a:pPr marL="0" indent="0" algn="just">
              <a:buNone/>
            </a:pPr>
            <a:r>
              <a:rPr lang="es-CO" dirty="0"/>
              <a:t>Permite acceder a las tablas de las bases de datos, consultarlas, y extraer toda o una porción de registros.</a:t>
            </a:r>
          </a:p>
          <a:p>
            <a:pPr marL="0" indent="0" algn="just">
              <a:buNone/>
            </a:pPr>
            <a:r>
              <a:rPr lang="es-CO" dirty="0" err="1"/>
              <a:t>Select</a:t>
            </a:r>
            <a:r>
              <a:rPr lang="es-CO" dirty="0"/>
              <a:t>: permite seleccionar uno o más atributos de una o más tablas</a:t>
            </a:r>
          </a:p>
          <a:p>
            <a:pPr marL="0" indent="0" algn="just">
              <a:buNone/>
            </a:pPr>
            <a:r>
              <a:rPr lang="es-CO" dirty="0" err="1"/>
              <a:t>From</a:t>
            </a:r>
            <a:r>
              <a:rPr lang="es-CO" dirty="0"/>
              <a:t>: especifica el origen de los datos, es decir las tablas</a:t>
            </a:r>
          </a:p>
          <a:p>
            <a:pPr marL="0" indent="0" algn="just">
              <a:buNone/>
            </a:pPr>
            <a:r>
              <a:rPr lang="es-CO" dirty="0" err="1"/>
              <a:t>Where</a:t>
            </a:r>
            <a:r>
              <a:rPr lang="es-CO" dirty="0"/>
              <a:t>: permite especificar criterios o condiciones de búsqueda, para condicionar la respuesta del sistema teniendo en cuenta lo que se quiere consultar.</a:t>
            </a:r>
          </a:p>
        </p:txBody>
      </p:sp>
    </p:spTree>
    <p:extLst>
      <p:ext uri="{BB962C8B-B14F-4D97-AF65-F5344CB8AC3E}">
        <p14:creationId xmlns:p14="http://schemas.microsoft.com/office/powerpoint/2010/main" val="4249178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3717D-A49C-4763-ACF4-C0D1AA11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102" y="54356"/>
            <a:ext cx="7105028" cy="1325563"/>
          </a:xfrm>
        </p:spPr>
        <p:txBody>
          <a:bodyPr/>
          <a:lstStyle/>
          <a:p>
            <a:r>
              <a:rPr lang="es-CO" b="1" dirty="0">
                <a:latin typeface="+mn-lt"/>
              </a:rPr>
              <a:t>Paso de Datos</a:t>
            </a:r>
          </a:p>
        </p:txBody>
      </p:sp>
      <p:pic>
        <p:nvPicPr>
          <p:cNvPr id="2050" name="Picture 2" descr="Icono Sql, corredor, juego, base de datos Gratis de Pretty Office ...">
            <a:extLst>
              <a:ext uri="{FF2B5EF4-FFF2-40B4-BE49-F238E27FC236}">
                <a16:creationId xmlns:a16="http://schemas.microsoft.com/office/drawing/2014/main" id="{BF998EF3-20E1-40FB-A5B0-51EAE5F3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5" y="4820424"/>
            <a:ext cx="1299908" cy="129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0DC6246-71F3-4AE8-A04B-6922BCCA0D69}"/>
              </a:ext>
            </a:extLst>
          </p:cNvPr>
          <p:cNvSpPr txBox="1">
            <a:spLocks/>
          </p:cNvSpPr>
          <p:nvPr/>
        </p:nvSpPr>
        <p:spPr>
          <a:xfrm>
            <a:off x="1217948" y="6002112"/>
            <a:ext cx="906325" cy="555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 b="1" dirty="0">
                <a:latin typeface="+mn-lt"/>
              </a:rPr>
              <a:t>SGBD</a:t>
            </a:r>
          </a:p>
        </p:txBody>
      </p:sp>
      <p:pic>
        <p:nvPicPr>
          <p:cNvPr id="2052" name="Picture 4" descr="Ingeniería Systems: Estructuras de las tablas en SQL Server - 1 de 2">
            <a:extLst>
              <a:ext uri="{FF2B5EF4-FFF2-40B4-BE49-F238E27FC236}">
                <a16:creationId xmlns:a16="http://schemas.microsoft.com/office/drawing/2014/main" id="{863CB005-9BA2-415F-A9D5-A5AADD4C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17" y="2868158"/>
            <a:ext cx="2755983" cy="23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142D01F-B1BE-4CA6-820A-58215F96AFF6}"/>
              </a:ext>
            </a:extLst>
          </p:cNvPr>
          <p:cNvSpPr txBox="1">
            <a:spLocks/>
          </p:cNvSpPr>
          <p:nvPr/>
        </p:nvSpPr>
        <p:spPr>
          <a:xfrm>
            <a:off x="4307424" y="5216358"/>
            <a:ext cx="798235" cy="555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 b="1" dirty="0">
                <a:latin typeface="+mn-lt"/>
              </a:rPr>
              <a:t>Tablas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447CA57-6C92-4B17-B70A-F0DADD4F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4" y="2749992"/>
            <a:ext cx="1469883" cy="14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6F19F3B-5236-443B-8A6E-8B671AB452C4}"/>
              </a:ext>
            </a:extLst>
          </p:cNvPr>
          <p:cNvSpPr txBox="1">
            <a:spLocks/>
          </p:cNvSpPr>
          <p:nvPr/>
        </p:nvSpPr>
        <p:spPr>
          <a:xfrm>
            <a:off x="1239208" y="4117213"/>
            <a:ext cx="1644603" cy="555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 b="1" dirty="0">
                <a:latin typeface="+mn-lt"/>
              </a:rPr>
              <a:t>Migrar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8C650BFB-194B-43A9-A7F3-76AFBEAE06B8}"/>
              </a:ext>
            </a:extLst>
          </p:cNvPr>
          <p:cNvSpPr txBox="1">
            <a:spLocks/>
          </p:cNvSpPr>
          <p:nvPr/>
        </p:nvSpPr>
        <p:spPr>
          <a:xfrm>
            <a:off x="440220" y="1906936"/>
            <a:ext cx="3333750" cy="555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800" b="1" dirty="0">
                <a:latin typeface="+mn-lt"/>
              </a:rPr>
              <a:t>Procedimientos Almacenado 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3B37B1C5-9C9E-4104-A8FB-1A200AAF5D99}"/>
              </a:ext>
            </a:extLst>
          </p:cNvPr>
          <p:cNvSpPr txBox="1">
            <a:spLocks/>
          </p:cNvSpPr>
          <p:nvPr/>
        </p:nvSpPr>
        <p:spPr>
          <a:xfrm>
            <a:off x="9096898" y="4856668"/>
            <a:ext cx="2230379" cy="555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 b="1" dirty="0">
                <a:latin typeface="+mn-lt"/>
              </a:rPr>
              <a:t>Dimensiones y Hechos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975E97D-D531-4ADB-946F-BDF200344993}"/>
              </a:ext>
            </a:extLst>
          </p:cNvPr>
          <p:cNvSpPr/>
          <p:nvPr/>
        </p:nvSpPr>
        <p:spPr>
          <a:xfrm>
            <a:off x="6480313" y="3939893"/>
            <a:ext cx="1404730" cy="880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A24173CD-C279-434B-A610-14B509795F10}"/>
              </a:ext>
            </a:extLst>
          </p:cNvPr>
          <p:cNvSpPr txBox="1">
            <a:spLocks/>
          </p:cNvSpPr>
          <p:nvPr/>
        </p:nvSpPr>
        <p:spPr>
          <a:xfrm>
            <a:off x="4307424" y="2170000"/>
            <a:ext cx="1788576" cy="555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 b="1" dirty="0">
                <a:latin typeface="+mn-lt"/>
              </a:rPr>
              <a:t>Modelo Relacional Transaccional - OLTP</a:t>
            </a:r>
          </a:p>
        </p:txBody>
      </p:sp>
      <p:sp>
        <p:nvSpPr>
          <p:cNvPr id="10" name="Diagrama de flujo: disco magnético 9">
            <a:extLst>
              <a:ext uri="{FF2B5EF4-FFF2-40B4-BE49-F238E27FC236}">
                <a16:creationId xmlns:a16="http://schemas.microsoft.com/office/drawing/2014/main" id="{3A2E5E90-B142-4071-B73F-7DA8D62602E9}"/>
              </a:ext>
            </a:extLst>
          </p:cNvPr>
          <p:cNvSpPr/>
          <p:nvPr/>
        </p:nvSpPr>
        <p:spPr>
          <a:xfrm>
            <a:off x="6467821" y="5020148"/>
            <a:ext cx="579789" cy="39242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68D989BE-F0AF-489A-B4B0-34B6DE42A0CC}"/>
              </a:ext>
            </a:extLst>
          </p:cNvPr>
          <p:cNvSpPr txBox="1">
            <a:spLocks/>
          </p:cNvSpPr>
          <p:nvPr/>
        </p:nvSpPr>
        <p:spPr>
          <a:xfrm>
            <a:off x="6384443" y="5364013"/>
            <a:ext cx="798235" cy="555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 b="1" dirty="0">
                <a:latin typeface="+mn-lt"/>
              </a:rPr>
              <a:t>Cursor</a:t>
            </a:r>
          </a:p>
        </p:txBody>
      </p:sp>
      <p:sp>
        <p:nvSpPr>
          <p:cNvPr id="11" name="Diagrama de flujo: documento 10">
            <a:extLst>
              <a:ext uri="{FF2B5EF4-FFF2-40B4-BE49-F238E27FC236}">
                <a16:creationId xmlns:a16="http://schemas.microsoft.com/office/drawing/2014/main" id="{CB9F0978-768D-403E-A1A6-49C862C693B1}"/>
              </a:ext>
            </a:extLst>
          </p:cNvPr>
          <p:cNvSpPr/>
          <p:nvPr/>
        </p:nvSpPr>
        <p:spPr>
          <a:xfrm>
            <a:off x="7413674" y="5020148"/>
            <a:ext cx="542744" cy="39242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A1B0E3F4-8C83-4AF3-BD57-B613A4091F41}"/>
              </a:ext>
            </a:extLst>
          </p:cNvPr>
          <p:cNvSpPr txBox="1">
            <a:spLocks/>
          </p:cNvSpPr>
          <p:nvPr/>
        </p:nvSpPr>
        <p:spPr>
          <a:xfrm>
            <a:off x="7243270" y="5412569"/>
            <a:ext cx="1007455" cy="555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400" b="1" dirty="0">
                <a:latin typeface="+mn-lt"/>
              </a:rPr>
              <a:t>Consultas SQL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91D8DB2-CDF1-4EF4-A863-C7BC426AE173}"/>
              </a:ext>
            </a:extLst>
          </p:cNvPr>
          <p:cNvSpPr txBox="1">
            <a:spLocks/>
          </p:cNvSpPr>
          <p:nvPr/>
        </p:nvSpPr>
        <p:spPr>
          <a:xfrm>
            <a:off x="9515255" y="2104004"/>
            <a:ext cx="1788576" cy="555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400" b="1" dirty="0">
                <a:latin typeface="+mn-lt"/>
              </a:rPr>
              <a:t>Modelo Relacional Transaccional – OLTP 2</a:t>
            </a:r>
          </a:p>
        </p:txBody>
      </p:sp>
      <p:pic>
        <p:nvPicPr>
          <p:cNvPr id="22" name="Picture 4" descr="Ingeniería Systems: Estructuras de las tablas en SQL Server - 1 de 2">
            <a:extLst>
              <a:ext uri="{FF2B5EF4-FFF2-40B4-BE49-F238E27FC236}">
                <a16:creationId xmlns:a16="http://schemas.microsoft.com/office/drawing/2014/main" id="{E96515A0-F143-42E8-9DC4-679CC7C8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898" y="2584187"/>
            <a:ext cx="2755983" cy="23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865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0A092-1E81-4C4C-8FB6-03490ADC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pPr algn="ctr"/>
            <a:r>
              <a:rPr lang="es-CO" b="1" dirty="0"/>
              <a:t>PASO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C6DD5-FC7E-422F-8361-76B7C962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771"/>
            <a:ext cx="10515600" cy="52081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sz="3500" b="1" dirty="0"/>
              <a:t>DECLARE @atributo1 </a:t>
            </a:r>
            <a:r>
              <a:rPr lang="es-CO" sz="3500" b="1" dirty="0" err="1"/>
              <a:t>int</a:t>
            </a:r>
            <a:r>
              <a:rPr lang="es-CO" sz="3500" b="1" dirty="0"/>
              <a:t>;</a:t>
            </a:r>
          </a:p>
          <a:p>
            <a:pPr marL="0" indent="0">
              <a:buNone/>
            </a:pPr>
            <a:r>
              <a:rPr lang="es-CO" sz="3500" b="1" dirty="0"/>
              <a:t> DECLARE @atributo2 </a:t>
            </a:r>
            <a:r>
              <a:rPr lang="es-CO" sz="3500" b="1" dirty="0" err="1"/>
              <a:t>varchar</a:t>
            </a:r>
            <a:r>
              <a:rPr lang="es-CO" sz="3500" b="1" dirty="0"/>
              <a:t>(50)</a:t>
            </a:r>
          </a:p>
          <a:p>
            <a:pPr marL="0" indent="0">
              <a:buNone/>
            </a:pPr>
            <a:r>
              <a:rPr lang="es-CO" sz="3500" dirty="0"/>
              <a:t> </a:t>
            </a:r>
            <a:r>
              <a:rPr lang="es-CO" sz="3500" b="1" dirty="0"/>
              <a:t>DECLARE</a:t>
            </a:r>
            <a:r>
              <a:rPr lang="es-CO" sz="3500" dirty="0"/>
              <a:t> </a:t>
            </a:r>
            <a:r>
              <a:rPr lang="es-CO" sz="3500" b="1" dirty="0"/>
              <a:t>&lt;</a:t>
            </a:r>
            <a:r>
              <a:rPr lang="es-CO" sz="3500" b="1" dirty="0" err="1"/>
              <a:t>nombrecursor</a:t>
            </a:r>
            <a:r>
              <a:rPr lang="es-CO" sz="3500" b="1" dirty="0"/>
              <a:t>&gt; CURSOR </a:t>
            </a:r>
            <a:r>
              <a:rPr lang="es-CO" sz="3500" dirty="0"/>
              <a:t>FOR </a:t>
            </a:r>
            <a:r>
              <a:rPr lang="es-CO" sz="3500" b="1" u="sng" dirty="0"/>
              <a:t>SELECT * FROM tabla1</a:t>
            </a:r>
            <a:endParaRPr lang="es-CO" sz="3500" dirty="0"/>
          </a:p>
          <a:p>
            <a:pPr marL="0" indent="0">
              <a:buNone/>
            </a:pPr>
            <a:r>
              <a:rPr lang="es-CO" sz="3500" b="1" dirty="0"/>
              <a:t>OPEN</a:t>
            </a:r>
            <a:r>
              <a:rPr lang="es-CO" sz="3500" dirty="0"/>
              <a:t> &lt;</a:t>
            </a:r>
            <a:r>
              <a:rPr lang="es-CO" sz="3500" dirty="0" err="1"/>
              <a:t>nombrecursor</a:t>
            </a:r>
            <a:r>
              <a:rPr lang="es-CO" sz="3500" dirty="0"/>
              <a:t>&gt;</a:t>
            </a:r>
          </a:p>
          <a:p>
            <a:pPr marL="0" indent="0">
              <a:buNone/>
            </a:pPr>
            <a:r>
              <a:rPr lang="es-CO" sz="3500" dirty="0"/>
              <a:t> FETCH NEXT FROM &lt;</a:t>
            </a:r>
            <a:r>
              <a:rPr lang="es-CO" sz="3500" dirty="0" err="1"/>
              <a:t>nombrecursor</a:t>
            </a:r>
            <a:r>
              <a:rPr lang="es-CO" sz="3500" dirty="0"/>
              <a:t>&gt; INTO</a:t>
            </a:r>
            <a:r>
              <a:rPr lang="es-CO" sz="3500" b="1" dirty="0"/>
              <a:t>@atributo1,@atributo2</a:t>
            </a:r>
            <a:endParaRPr lang="es-CO" sz="3500" dirty="0"/>
          </a:p>
          <a:p>
            <a:pPr marL="0" indent="0">
              <a:buNone/>
            </a:pPr>
            <a:r>
              <a:rPr lang="es-CO" sz="3500" dirty="0"/>
              <a:t> WHILE @@FETCH_STATUS = 0 </a:t>
            </a:r>
          </a:p>
          <a:p>
            <a:pPr marL="0" indent="0">
              <a:buNone/>
            </a:pPr>
            <a:r>
              <a:rPr lang="es-CO" sz="3500" dirty="0"/>
              <a:t>BEGIN</a:t>
            </a:r>
          </a:p>
          <a:p>
            <a:pPr marL="0" indent="0">
              <a:buNone/>
            </a:pPr>
            <a:r>
              <a:rPr lang="es-CO" sz="3500" dirty="0"/>
              <a:t>FETCH NEXT FROM </a:t>
            </a:r>
            <a:r>
              <a:rPr lang="es-CO" sz="3500" dirty="0" err="1"/>
              <a:t>nombrecursor</a:t>
            </a:r>
            <a:r>
              <a:rPr lang="es-CO" sz="3500" dirty="0"/>
              <a:t>&gt; INTO @atributo1,@atributo2</a:t>
            </a:r>
          </a:p>
          <a:p>
            <a:pPr marL="0" indent="0">
              <a:buNone/>
            </a:pPr>
            <a:r>
              <a:rPr lang="es-CO" sz="3500" dirty="0"/>
              <a:t>END</a:t>
            </a:r>
          </a:p>
          <a:p>
            <a:pPr marL="0" indent="0">
              <a:buNone/>
            </a:pPr>
            <a:r>
              <a:rPr lang="es-CO" sz="3500" dirty="0"/>
              <a:t>CLOSE &lt;</a:t>
            </a:r>
            <a:r>
              <a:rPr lang="es-CO" sz="3500" dirty="0" err="1"/>
              <a:t>nombrecursor</a:t>
            </a:r>
            <a:r>
              <a:rPr lang="es-CO" sz="3500" dirty="0"/>
              <a:t>&gt;</a:t>
            </a:r>
          </a:p>
          <a:p>
            <a:pPr marL="0" indent="0">
              <a:buNone/>
            </a:pPr>
            <a:r>
              <a:rPr lang="es-CO" sz="3500" dirty="0"/>
              <a:t>DEALLOCATE &lt;</a:t>
            </a:r>
            <a:r>
              <a:rPr lang="es-CO" sz="3500" dirty="0" err="1"/>
              <a:t>nombrecursor</a:t>
            </a:r>
            <a:r>
              <a:rPr lang="es-CO" sz="3500" dirty="0"/>
              <a:t>&gt;</a:t>
            </a:r>
          </a:p>
          <a:p>
            <a:pPr marL="0" indent="0">
              <a:buNone/>
            </a:pPr>
            <a:endParaRPr lang="es-CO" sz="3500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4733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0A092-1E81-4C4C-8FB6-03490ADC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57"/>
            <a:ext cx="10515600" cy="962230"/>
          </a:xfrm>
        </p:spPr>
        <p:txBody>
          <a:bodyPr/>
          <a:lstStyle/>
          <a:p>
            <a:pPr algn="ctr"/>
            <a:r>
              <a:rPr lang="es-CO" b="1" dirty="0"/>
              <a:t>PASO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C6DD5-FC7E-422F-8361-76B7C962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2" y="1002891"/>
            <a:ext cx="11769212" cy="58551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sz="3500" dirty="0"/>
              <a:t>DECLARE @</a:t>
            </a:r>
            <a:r>
              <a:rPr lang="es-CO" sz="3500" dirty="0" err="1"/>
              <a:t>idOrigen</a:t>
            </a:r>
            <a:r>
              <a:rPr lang="es-CO" sz="3500" dirty="0"/>
              <a:t> </a:t>
            </a:r>
            <a:r>
              <a:rPr lang="es-CO" sz="3500" dirty="0" err="1"/>
              <a:t>int</a:t>
            </a:r>
            <a:r>
              <a:rPr lang="es-CO" sz="3500" dirty="0"/>
              <a:t>;</a:t>
            </a:r>
          </a:p>
          <a:p>
            <a:pPr marL="0" indent="0">
              <a:buNone/>
            </a:pPr>
            <a:r>
              <a:rPr lang="es-CO" sz="3500" dirty="0"/>
              <a:t> DECLARE @</a:t>
            </a:r>
            <a:r>
              <a:rPr lang="es-CO" sz="3500" dirty="0" err="1"/>
              <a:t>nombreOrigen</a:t>
            </a:r>
            <a:r>
              <a:rPr lang="es-CO" sz="3500" dirty="0"/>
              <a:t> </a:t>
            </a:r>
            <a:r>
              <a:rPr lang="es-CO" sz="3500" dirty="0" err="1"/>
              <a:t>varchar</a:t>
            </a:r>
            <a:r>
              <a:rPr lang="es-CO" sz="3500" dirty="0"/>
              <a:t>(50)</a:t>
            </a:r>
          </a:p>
          <a:p>
            <a:pPr marL="0" indent="0">
              <a:buNone/>
            </a:pPr>
            <a:r>
              <a:rPr lang="es-CO" sz="3500" dirty="0"/>
              <a:t> </a:t>
            </a:r>
            <a:r>
              <a:rPr lang="es-CO" sz="3500" b="1" dirty="0"/>
              <a:t>DECLARE</a:t>
            </a:r>
            <a:r>
              <a:rPr lang="es-CO" sz="3500" dirty="0"/>
              <a:t> </a:t>
            </a:r>
            <a:r>
              <a:rPr lang="es-CO" sz="3500" dirty="0" err="1"/>
              <a:t>cursorPasoDatos</a:t>
            </a:r>
            <a:r>
              <a:rPr lang="es-CO" sz="3500" dirty="0"/>
              <a:t> </a:t>
            </a:r>
            <a:r>
              <a:rPr lang="es-CO" sz="3500" b="1" dirty="0"/>
              <a:t>CURSOR</a:t>
            </a:r>
            <a:r>
              <a:rPr lang="es-CO" sz="3500" dirty="0"/>
              <a:t> </a:t>
            </a:r>
            <a:r>
              <a:rPr lang="es-CO" sz="3500" b="1" dirty="0"/>
              <a:t>FOR</a:t>
            </a:r>
            <a:r>
              <a:rPr lang="es-CO" sz="3500" dirty="0"/>
              <a:t> SELECT * FROM </a:t>
            </a:r>
            <a:r>
              <a:rPr lang="es-CO" sz="3500" b="1" dirty="0"/>
              <a:t>Origen</a:t>
            </a:r>
            <a:endParaRPr lang="es-CO" sz="3500" dirty="0"/>
          </a:p>
          <a:p>
            <a:pPr marL="0" indent="0">
              <a:buNone/>
            </a:pPr>
            <a:r>
              <a:rPr lang="es-CO" sz="3500" b="1" dirty="0"/>
              <a:t>OPEN</a:t>
            </a:r>
            <a:r>
              <a:rPr lang="es-CO" sz="3500" dirty="0"/>
              <a:t> </a:t>
            </a:r>
            <a:r>
              <a:rPr lang="es-CO" sz="3500" dirty="0" err="1"/>
              <a:t>cursorPasoDatos</a:t>
            </a:r>
            <a:endParaRPr lang="es-CO" sz="3500" dirty="0"/>
          </a:p>
          <a:p>
            <a:pPr marL="0" indent="0">
              <a:buNone/>
            </a:pPr>
            <a:r>
              <a:rPr lang="es-CO" sz="3500" dirty="0"/>
              <a:t> </a:t>
            </a:r>
            <a:r>
              <a:rPr lang="es-CO" sz="3500" b="1" dirty="0"/>
              <a:t>FETCH NEXT FROM </a:t>
            </a:r>
            <a:r>
              <a:rPr lang="es-CO" sz="3500" dirty="0" err="1"/>
              <a:t>cursorPasoDatos</a:t>
            </a:r>
            <a:r>
              <a:rPr lang="es-CO" sz="3500" dirty="0"/>
              <a:t> </a:t>
            </a:r>
            <a:r>
              <a:rPr lang="es-CO" sz="3500" b="1" dirty="0"/>
              <a:t>INTO</a:t>
            </a:r>
            <a:r>
              <a:rPr lang="es-CO" sz="3500" dirty="0"/>
              <a:t> @</a:t>
            </a:r>
            <a:r>
              <a:rPr lang="es-CO" sz="3500" dirty="0" err="1"/>
              <a:t>idOrigen</a:t>
            </a:r>
            <a:r>
              <a:rPr lang="es-CO" sz="3500" dirty="0"/>
              <a:t>,@</a:t>
            </a:r>
            <a:r>
              <a:rPr lang="es-CO" sz="3500" dirty="0" err="1"/>
              <a:t>nombreOrigen</a:t>
            </a:r>
            <a:endParaRPr lang="es-CO" sz="3500" dirty="0"/>
          </a:p>
          <a:p>
            <a:pPr marL="0" indent="0">
              <a:buNone/>
            </a:pPr>
            <a:r>
              <a:rPr lang="es-CO" sz="3500" b="1" dirty="0"/>
              <a:t> WHILE @@FETCH_STATUS = 0 </a:t>
            </a:r>
          </a:p>
          <a:p>
            <a:pPr marL="0" indent="0">
              <a:buNone/>
            </a:pPr>
            <a:r>
              <a:rPr lang="es-CO" sz="3500" dirty="0"/>
              <a:t>BEGIN</a:t>
            </a:r>
          </a:p>
          <a:p>
            <a:pPr marL="0" indent="0">
              <a:buNone/>
            </a:pPr>
            <a:r>
              <a:rPr lang="es-CO" sz="3500" dirty="0"/>
              <a:t>INSERT INTO </a:t>
            </a:r>
            <a:r>
              <a:rPr lang="es-CO" sz="3500" b="1" dirty="0"/>
              <a:t>Destino </a:t>
            </a:r>
            <a:r>
              <a:rPr lang="es-CO" sz="3500" dirty="0"/>
              <a:t>VALUES (@</a:t>
            </a:r>
            <a:r>
              <a:rPr lang="es-CO" sz="3500" dirty="0" err="1"/>
              <a:t>idOrigen</a:t>
            </a:r>
            <a:r>
              <a:rPr lang="es-CO" sz="3500" dirty="0"/>
              <a:t>,@</a:t>
            </a:r>
            <a:r>
              <a:rPr lang="es-CO" sz="3500" dirty="0" err="1"/>
              <a:t>nombreOrigen</a:t>
            </a:r>
            <a:r>
              <a:rPr lang="es-CO" sz="3500" dirty="0"/>
              <a:t>)</a:t>
            </a:r>
          </a:p>
          <a:p>
            <a:pPr marL="0" indent="0">
              <a:buNone/>
            </a:pPr>
            <a:r>
              <a:rPr lang="es-CO" sz="3500" dirty="0"/>
              <a:t>FETCH NEXT FROM </a:t>
            </a:r>
            <a:r>
              <a:rPr lang="es-CO" sz="3500" dirty="0" err="1"/>
              <a:t>cursorPasoDatos</a:t>
            </a:r>
            <a:r>
              <a:rPr lang="es-CO" sz="3500" dirty="0"/>
              <a:t> INTO @</a:t>
            </a:r>
            <a:r>
              <a:rPr lang="es-CO" sz="3500" dirty="0" err="1"/>
              <a:t>idOrigen</a:t>
            </a:r>
            <a:r>
              <a:rPr lang="es-CO" sz="3500" dirty="0"/>
              <a:t>,@</a:t>
            </a:r>
            <a:r>
              <a:rPr lang="es-CO" sz="3500" dirty="0" err="1"/>
              <a:t>nombreOrigen</a:t>
            </a:r>
            <a:endParaRPr lang="es-CO" sz="3500" dirty="0"/>
          </a:p>
          <a:p>
            <a:pPr marL="0" indent="0">
              <a:buNone/>
            </a:pPr>
            <a:r>
              <a:rPr lang="es-CO" sz="3500" dirty="0"/>
              <a:t>END</a:t>
            </a:r>
          </a:p>
          <a:p>
            <a:pPr marL="0" indent="0">
              <a:buNone/>
            </a:pPr>
            <a:r>
              <a:rPr lang="es-CO" sz="3500" b="1" dirty="0"/>
              <a:t>CLOSE</a:t>
            </a:r>
            <a:r>
              <a:rPr lang="es-CO" sz="3500" dirty="0"/>
              <a:t> </a:t>
            </a:r>
            <a:r>
              <a:rPr lang="es-CO" sz="3500" dirty="0" err="1"/>
              <a:t>cursorPasoDatos</a:t>
            </a:r>
            <a:r>
              <a:rPr lang="es-CO" sz="3500" dirty="0"/>
              <a:t> </a:t>
            </a:r>
          </a:p>
          <a:p>
            <a:pPr marL="0" indent="0">
              <a:buNone/>
            </a:pPr>
            <a:r>
              <a:rPr lang="es-CO" sz="3500" b="1" dirty="0"/>
              <a:t>DEALLOCATE</a:t>
            </a:r>
            <a:r>
              <a:rPr lang="es-CO" sz="3500" dirty="0"/>
              <a:t> </a:t>
            </a:r>
            <a:r>
              <a:rPr lang="es-CO" sz="3500" dirty="0" err="1"/>
              <a:t>cursorPasoDatos</a:t>
            </a:r>
            <a:endParaRPr lang="es-CO" sz="3500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0963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167C7-165F-49E5-829E-696BD508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348" y="378377"/>
            <a:ext cx="4833730" cy="1325563"/>
          </a:xfrm>
        </p:spPr>
        <p:txBody>
          <a:bodyPr/>
          <a:lstStyle/>
          <a:p>
            <a:r>
              <a:rPr lang="es-CO" b="1" dirty="0">
                <a:latin typeface="+mn-lt"/>
              </a:rPr>
              <a:t>PASO DE 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CFD27-A6A2-4641-8CD9-DFFA3B35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 INTO </a:t>
            </a:r>
            <a:r>
              <a:rPr lang="en-US" i="1" dirty="0"/>
              <a:t>table2</a:t>
            </a:r>
            <a:br>
              <a:rPr lang="en-US" dirty="0"/>
            </a:br>
            <a:r>
              <a:rPr lang="en-US" dirty="0"/>
              <a:t>SELECT * FROM </a:t>
            </a:r>
            <a:r>
              <a:rPr lang="en-US" i="1" dirty="0"/>
              <a:t>table1</a:t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INSERT INTO </a:t>
            </a:r>
            <a:r>
              <a:rPr lang="en-US" i="1" dirty="0"/>
              <a:t>table2 </a:t>
            </a:r>
            <a:r>
              <a:rPr lang="en-US" dirty="0"/>
              <a:t>(</a:t>
            </a:r>
            <a:r>
              <a:rPr lang="en-US" i="1" dirty="0"/>
              <a:t>column1</a:t>
            </a:r>
            <a:r>
              <a:rPr lang="en-US" dirty="0"/>
              <a:t>, </a:t>
            </a:r>
            <a:r>
              <a:rPr lang="en-US" i="1" dirty="0"/>
              <a:t>column2</a:t>
            </a:r>
            <a:r>
              <a:rPr lang="en-US" dirty="0"/>
              <a:t>, </a:t>
            </a:r>
            <a:r>
              <a:rPr lang="en-US" i="1" dirty="0"/>
              <a:t>column3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 </a:t>
            </a:r>
            <a:r>
              <a:rPr lang="en-US" i="1" dirty="0"/>
              <a:t>column2</a:t>
            </a:r>
            <a:r>
              <a:rPr lang="en-US" dirty="0"/>
              <a:t>, </a:t>
            </a:r>
            <a:r>
              <a:rPr lang="en-US" i="1" dirty="0"/>
              <a:t>column3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0940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167C7-165F-49E5-829E-696BD508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348" y="378377"/>
            <a:ext cx="4833730" cy="1325563"/>
          </a:xfrm>
        </p:spPr>
        <p:txBody>
          <a:bodyPr/>
          <a:lstStyle/>
          <a:p>
            <a:r>
              <a:rPr lang="es-CO" b="1" dirty="0"/>
              <a:t>PASO DE 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CFD27-A6A2-4641-8CD9-DFFA3B35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 INTO </a:t>
            </a:r>
            <a:r>
              <a:rPr lang="en-US" b="1" i="1" dirty="0" err="1"/>
              <a:t>destino</a:t>
            </a:r>
            <a:br>
              <a:rPr lang="en-US" b="1" dirty="0"/>
            </a:br>
            <a:r>
              <a:rPr lang="en-US" b="1" dirty="0"/>
              <a:t>SELECT * FROM </a:t>
            </a:r>
            <a:r>
              <a:rPr lang="en-US" b="1" i="1" dirty="0" err="1"/>
              <a:t>origen</a:t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dirty="0" err="1"/>
              <a:t>origen.</a:t>
            </a:r>
            <a:r>
              <a:rPr lang="en-US" i="1" dirty="0" err="1"/>
              <a:t>fecha</a:t>
            </a:r>
            <a:r>
              <a:rPr lang="en-US" i="1" dirty="0"/>
              <a:t>=‘2020-04-23’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INSERT INTO </a:t>
            </a:r>
            <a:r>
              <a:rPr lang="en-US" i="1" dirty="0" err="1"/>
              <a:t>destino</a:t>
            </a:r>
            <a:r>
              <a:rPr lang="en-US" i="1" dirty="0"/>
              <a:t> </a:t>
            </a:r>
            <a:r>
              <a:rPr lang="en-US" dirty="0"/>
              <a:t>(</a:t>
            </a:r>
            <a:r>
              <a:rPr lang="en-US" dirty="0" err="1"/>
              <a:t>idD</a:t>
            </a:r>
            <a:r>
              <a:rPr lang="en-US" dirty="0"/>
              <a:t>, </a:t>
            </a:r>
            <a:r>
              <a:rPr lang="en-US" i="1" dirty="0" err="1"/>
              <a:t>nombreD</a:t>
            </a:r>
            <a:r>
              <a:rPr lang="en-US" dirty="0"/>
              <a:t>, </a:t>
            </a:r>
            <a:r>
              <a:rPr lang="en-US" i="1" dirty="0" err="1"/>
              <a:t>emailD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SELECT </a:t>
            </a:r>
            <a:r>
              <a:rPr lang="en-US" i="1" dirty="0" err="1"/>
              <a:t>idO</a:t>
            </a:r>
            <a:r>
              <a:rPr lang="en-US" dirty="0"/>
              <a:t>, </a:t>
            </a:r>
            <a:r>
              <a:rPr lang="en-US" i="1" dirty="0" err="1"/>
              <a:t>nombreO</a:t>
            </a:r>
            <a:r>
              <a:rPr lang="en-US" dirty="0"/>
              <a:t>, </a:t>
            </a:r>
            <a:r>
              <a:rPr lang="en-US" i="1" dirty="0" err="1"/>
              <a:t>emailO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origen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origen.</a:t>
            </a:r>
            <a:r>
              <a:rPr lang="en-US" i="1" dirty="0" err="1"/>
              <a:t>fecha</a:t>
            </a:r>
            <a:r>
              <a:rPr lang="en-US" i="1" dirty="0"/>
              <a:t>=‘2020-04-23’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1082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4EF53-BFC8-476A-9EAF-F2477275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Operación de Conjuntos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EF338-3FB0-4102-AE16-AA55E3F5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INSERT INTO </a:t>
            </a:r>
            <a:r>
              <a:rPr lang="es-CO" dirty="0" err="1"/>
              <a:t>tblDestino</a:t>
            </a:r>
            <a:r>
              <a:rPr lang="es-CO" dirty="0"/>
              <a:t> (</a:t>
            </a:r>
            <a:r>
              <a:rPr lang="es-CO" dirty="0" err="1"/>
              <a:t>tblDestino.id</a:t>
            </a:r>
            <a:r>
              <a:rPr lang="es-CO" dirty="0"/>
              <a:t>, </a:t>
            </a:r>
            <a:r>
              <a:rPr lang="es-CO" dirty="0" err="1"/>
              <a:t>tblDestino.detalle</a:t>
            </a:r>
            <a:r>
              <a:rPr lang="es-CO" dirty="0"/>
              <a:t>)</a:t>
            </a:r>
          </a:p>
          <a:p>
            <a:pPr marL="0" indent="0">
              <a:buNone/>
            </a:pPr>
            <a:r>
              <a:rPr lang="es-CO" dirty="0"/>
              <a:t>SELECT </a:t>
            </a:r>
            <a:r>
              <a:rPr lang="es-CO" dirty="0" err="1"/>
              <a:t>origen.id</a:t>
            </a:r>
            <a:r>
              <a:rPr lang="es-CO" dirty="0"/>
              <a:t>, </a:t>
            </a:r>
            <a:r>
              <a:rPr lang="es-CO" dirty="0" err="1"/>
              <a:t>origen.detalle</a:t>
            </a:r>
            <a:r>
              <a:rPr lang="es-CO" dirty="0"/>
              <a:t> FROM origen </a:t>
            </a:r>
            <a:r>
              <a:rPr lang="es-CO" dirty="0" err="1"/>
              <a:t>left</a:t>
            </a:r>
            <a:r>
              <a:rPr lang="es-CO" dirty="0"/>
              <a:t> OUTER JOIN </a:t>
            </a:r>
            <a:r>
              <a:rPr lang="es-CO" dirty="0" err="1"/>
              <a:t>tblDestino</a:t>
            </a:r>
            <a:r>
              <a:rPr lang="es-CO" dirty="0"/>
              <a:t> ON </a:t>
            </a:r>
            <a:r>
              <a:rPr lang="es-CO" dirty="0" err="1"/>
              <a:t>tblDestino.id</a:t>
            </a:r>
            <a:r>
              <a:rPr lang="es-CO" dirty="0"/>
              <a:t>=</a:t>
            </a:r>
            <a:r>
              <a:rPr lang="es-CO" dirty="0" err="1"/>
              <a:t>origen.id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WHERE </a:t>
            </a:r>
            <a:r>
              <a:rPr lang="es-CO" dirty="0" err="1"/>
              <a:t>tblDestino.id</a:t>
            </a:r>
            <a:r>
              <a:rPr lang="es-CO" dirty="0"/>
              <a:t> IS NULL</a:t>
            </a:r>
          </a:p>
        </p:txBody>
      </p:sp>
    </p:spTree>
    <p:extLst>
      <p:ext uri="{BB962C8B-B14F-4D97-AF65-F5344CB8AC3E}">
        <p14:creationId xmlns:p14="http://schemas.microsoft.com/office/powerpoint/2010/main" val="1151498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7A3F74C9-7C0C-421E-BA42-D575F9037D18}"/>
              </a:ext>
            </a:extLst>
          </p:cNvPr>
          <p:cNvSpPr/>
          <p:nvPr/>
        </p:nvSpPr>
        <p:spPr>
          <a:xfrm>
            <a:off x="2147454" y="1524000"/>
            <a:ext cx="1579419" cy="1905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BD Transaccional  OLTP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18097C2F-6137-4922-9846-80D4EA7D9810}"/>
              </a:ext>
            </a:extLst>
          </p:cNvPr>
          <p:cNvSpPr/>
          <p:nvPr/>
        </p:nvSpPr>
        <p:spPr>
          <a:xfrm>
            <a:off x="8049489" y="1524000"/>
            <a:ext cx="1579419" cy="1905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BD 2 OLTP</a:t>
            </a:r>
          </a:p>
        </p:txBody>
      </p:sp>
      <p:pic>
        <p:nvPicPr>
          <p:cNvPr id="1026" name="Picture 2" descr="Como pasar de SQL a NoSQL sin sufrir - TechWo - Medium">
            <a:extLst>
              <a:ext uri="{FF2B5EF4-FFF2-40B4-BE49-F238E27FC236}">
                <a16:creationId xmlns:a16="http://schemas.microsoft.com/office/drawing/2014/main" id="{FA43E010-48DF-41FB-ABE6-A77C9FCD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86" y="3726159"/>
            <a:ext cx="3669423" cy="268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E60B415-A9B4-46E5-B196-D8E8F769506A}"/>
              </a:ext>
            </a:extLst>
          </p:cNvPr>
          <p:cNvSpPr/>
          <p:nvPr/>
        </p:nvSpPr>
        <p:spPr>
          <a:xfrm>
            <a:off x="5440863" y="2301586"/>
            <a:ext cx="1088600" cy="682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ETL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090BD77-2E62-4E3E-9C1F-F36B1A47C67A}"/>
              </a:ext>
            </a:extLst>
          </p:cNvPr>
          <p:cNvSpPr/>
          <p:nvPr/>
        </p:nvSpPr>
        <p:spPr>
          <a:xfrm>
            <a:off x="4206841" y="2494835"/>
            <a:ext cx="665988" cy="48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ED4E91CE-9E56-44BC-878B-5C9BE0672E8D}"/>
              </a:ext>
            </a:extLst>
          </p:cNvPr>
          <p:cNvSpPr/>
          <p:nvPr/>
        </p:nvSpPr>
        <p:spPr>
          <a:xfrm>
            <a:off x="6938172" y="2407886"/>
            <a:ext cx="543283" cy="48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Picture 2" descr="Como pasar de SQL a NoSQL sin sufrir - TechWo - Medium">
            <a:extLst>
              <a:ext uri="{FF2B5EF4-FFF2-40B4-BE49-F238E27FC236}">
                <a16:creationId xmlns:a16="http://schemas.microsoft.com/office/drawing/2014/main" id="{8058876F-C1D8-4B48-80EE-058EA7CE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486" y="3850423"/>
            <a:ext cx="3669423" cy="268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2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7A3F74C9-7C0C-421E-BA42-D575F9037D18}"/>
              </a:ext>
            </a:extLst>
          </p:cNvPr>
          <p:cNvSpPr/>
          <p:nvPr/>
        </p:nvSpPr>
        <p:spPr>
          <a:xfrm>
            <a:off x="2161521" y="938830"/>
            <a:ext cx="1579419" cy="1905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BD Transaccional  OLTP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18097C2F-6137-4922-9846-80D4EA7D9810}"/>
              </a:ext>
            </a:extLst>
          </p:cNvPr>
          <p:cNvSpPr/>
          <p:nvPr/>
        </p:nvSpPr>
        <p:spPr>
          <a:xfrm>
            <a:off x="8839197" y="756922"/>
            <a:ext cx="1579419" cy="1905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BD 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60B415-A9B4-46E5-B196-D8E8F769506A}"/>
              </a:ext>
            </a:extLst>
          </p:cNvPr>
          <p:cNvSpPr/>
          <p:nvPr/>
        </p:nvSpPr>
        <p:spPr>
          <a:xfrm>
            <a:off x="5767413" y="1550163"/>
            <a:ext cx="1088600" cy="682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ETL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090BD77-2E62-4E3E-9C1F-F36B1A47C67A}"/>
              </a:ext>
            </a:extLst>
          </p:cNvPr>
          <p:cNvSpPr/>
          <p:nvPr/>
        </p:nvSpPr>
        <p:spPr>
          <a:xfrm>
            <a:off x="4395088" y="1646787"/>
            <a:ext cx="665988" cy="48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ED4E91CE-9E56-44BC-878B-5C9BE0672E8D}"/>
              </a:ext>
            </a:extLst>
          </p:cNvPr>
          <p:cNvSpPr/>
          <p:nvPr/>
        </p:nvSpPr>
        <p:spPr>
          <a:xfrm>
            <a:off x="7708762" y="1646787"/>
            <a:ext cx="543283" cy="48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4828308-B3A3-410E-BDD5-F1F6DF61EB28}"/>
              </a:ext>
            </a:extLst>
          </p:cNvPr>
          <p:cNvSpPr/>
          <p:nvPr/>
        </p:nvSpPr>
        <p:spPr>
          <a:xfrm>
            <a:off x="998807" y="3716601"/>
            <a:ext cx="1308295" cy="1431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Producto 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idP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NombreP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nitPV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4FB41B0-EC65-404B-A3EF-FF423A1C9804}"/>
              </a:ext>
            </a:extLst>
          </p:cNvPr>
          <p:cNvSpPr/>
          <p:nvPr/>
        </p:nvSpPr>
        <p:spPr>
          <a:xfrm>
            <a:off x="3072725" y="3716602"/>
            <a:ext cx="1308295" cy="1431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Proveedor 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nitPV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NombrePV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idSC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9712B35-546A-4555-AFC9-400D52FF5663}"/>
              </a:ext>
            </a:extLst>
          </p:cNvPr>
          <p:cNvSpPr/>
          <p:nvPr/>
        </p:nvSpPr>
        <p:spPr>
          <a:xfrm>
            <a:off x="3086793" y="5684131"/>
            <a:ext cx="1308295" cy="107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Sucursal 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idSC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NombreSC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76A4EC8-BE2E-40F5-A981-CFE75A43EB96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flipH="1" flipV="1">
            <a:off x="2307102" y="4432494"/>
            <a:ext cx="765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7FCC427-974B-4148-9E42-FBAF456863AE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H="1" flipV="1">
            <a:off x="3726873" y="5148387"/>
            <a:ext cx="14068" cy="53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941015F-0380-44CA-9748-22C073171D16}"/>
              </a:ext>
            </a:extLst>
          </p:cNvPr>
          <p:cNvSpPr/>
          <p:nvPr/>
        </p:nvSpPr>
        <p:spPr>
          <a:xfrm>
            <a:off x="7566075" y="3428999"/>
            <a:ext cx="1308295" cy="1431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Producto 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idP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NombreP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nitPV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6C28478-2020-46BA-A655-E278925AEC6A}"/>
              </a:ext>
            </a:extLst>
          </p:cNvPr>
          <p:cNvSpPr/>
          <p:nvPr/>
        </p:nvSpPr>
        <p:spPr>
          <a:xfrm>
            <a:off x="9639993" y="3429000"/>
            <a:ext cx="1308295" cy="1431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Proveedor 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nitPV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NombrePV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idSC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2746866-1981-4DD0-A4A2-503DC4962499}"/>
              </a:ext>
            </a:extLst>
          </p:cNvPr>
          <p:cNvSpPr/>
          <p:nvPr/>
        </p:nvSpPr>
        <p:spPr>
          <a:xfrm>
            <a:off x="9654061" y="5396529"/>
            <a:ext cx="1308295" cy="107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Sucursal 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idSC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NombreSC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7DED349-F54C-4C81-9604-D8C8F49BB54B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 flipV="1">
            <a:off x="8874370" y="4144892"/>
            <a:ext cx="765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76CE681-280A-4B9C-BE5E-229FA9976B4A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H="1" flipV="1">
            <a:off x="10294141" y="4860785"/>
            <a:ext cx="14068" cy="53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42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00DC-406E-4641-87FC-5B386717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03" y="400929"/>
            <a:ext cx="3371149" cy="886265"/>
          </a:xfrm>
        </p:spPr>
        <p:txBody>
          <a:bodyPr/>
          <a:lstStyle/>
          <a:p>
            <a:pPr algn="ctr"/>
            <a:r>
              <a:rPr lang="es-CO" dirty="0">
                <a:latin typeface="+mn-lt"/>
              </a:rPr>
              <a:t>TALLER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7A9F0FA-0A8D-41F0-AE69-287614D2A0AE}"/>
              </a:ext>
            </a:extLst>
          </p:cNvPr>
          <p:cNvSpPr/>
          <p:nvPr/>
        </p:nvSpPr>
        <p:spPr>
          <a:xfrm>
            <a:off x="3353208" y="1852149"/>
            <a:ext cx="2199861" cy="2337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JUGADOR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 err="1">
                <a:solidFill>
                  <a:schemeClr val="tx1"/>
                </a:solidFill>
              </a:rPr>
              <a:t>CodJug</a:t>
            </a:r>
            <a:r>
              <a:rPr lang="es-CO" b="1" dirty="0">
                <a:solidFill>
                  <a:schemeClr val="tx1"/>
                </a:solidFill>
              </a:rPr>
              <a:t>   PK</a:t>
            </a: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NomJug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EdadJug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EstaturaJug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SexoJug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BA8854-748C-480B-B2C2-43AF845B1B16}"/>
              </a:ext>
            </a:extLst>
          </p:cNvPr>
          <p:cNvSpPr/>
          <p:nvPr/>
        </p:nvSpPr>
        <p:spPr>
          <a:xfrm>
            <a:off x="6773097" y="1852147"/>
            <a:ext cx="2199861" cy="2337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COMPETENCIA</a:t>
            </a:r>
          </a:p>
          <a:p>
            <a:pPr algn="ctr"/>
            <a:endParaRPr lang="es-CO" b="1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CodComp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b="1" dirty="0">
                <a:solidFill>
                  <a:schemeClr val="tx1"/>
                </a:solidFill>
              </a:rPr>
              <a:t>PK</a:t>
            </a: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FechaComp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TotalPuntos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 err="1">
                <a:solidFill>
                  <a:schemeClr val="tx1"/>
                </a:solidFill>
              </a:rPr>
              <a:t>CodJugadGan</a:t>
            </a:r>
            <a:r>
              <a:rPr lang="es-CO" b="1" dirty="0">
                <a:solidFill>
                  <a:schemeClr val="tx1"/>
                </a:solidFill>
              </a:rPr>
              <a:t>  FK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B2798077-3FF0-4CBF-A43B-D63A19630FC6}"/>
              </a:ext>
            </a:extLst>
          </p:cNvPr>
          <p:cNvCxnSpPr/>
          <p:nvPr/>
        </p:nvCxnSpPr>
        <p:spPr>
          <a:xfrm>
            <a:off x="5553069" y="2581104"/>
            <a:ext cx="1220028" cy="886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B24142B-B593-4AA4-AC04-9637559D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878" y="5153908"/>
            <a:ext cx="3607191" cy="130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 err="1"/>
              <a:t>Create</a:t>
            </a:r>
            <a:r>
              <a:rPr lang="es-CO" sz="1800" dirty="0"/>
              <a:t> table </a:t>
            </a:r>
            <a:r>
              <a:rPr lang="es-CO" sz="1800" dirty="0" err="1"/>
              <a:t>tblJugador</a:t>
            </a:r>
            <a:endParaRPr lang="es-CO" sz="1800" dirty="0"/>
          </a:p>
          <a:p>
            <a:pPr marL="0" indent="0" algn="just">
              <a:buNone/>
            </a:pPr>
            <a:r>
              <a:rPr lang="es-CO" sz="1800" dirty="0"/>
              <a:t>(</a:t>
            </a:r>
            <a:r>
              <a:rPr lang="es-CO" sz="1800" dirty="0" err="1"/>
              <a:t>CodJug</a:t>
            </a:r>
            <a:r>
              <a:rPr lang="es-CO" sz="1800" dirty="0"/>
              <a:t> </a:t>
            </a:r>
            <a:r>
              <a:rPr lang="es-CO" sz="1800" dirty="0" err="1"/>
              <a:t>int</a:t>
            </a:r>
            <a:r>
              <a:rPr lang="es-CO" sz="1800" dirty="0"/>
              <a:t> </a:t>
            </a:r>
            <a:r>
              <a:rPr lang="es-CO" sz="1800" dirty="0" err="1"/>
              <a:t>primary</a:t>
            </a:r>
            <a:r>
              <a:rPr lang="es-CO" sz="1800" dirty="0"/>
              <a:t> </a:t>
            </a:r>
            <a:r>
              <a:rPr lang="es-CO" sz="1800" dirty="0" err="1"/>
              <a:t>key</a:t>
            </a:r>
            <a:r>
              <a:rPr lang="es-CO" sz="1800" dirty="0"/>
              <a:t>, </a:t>
            </a:r>
            <a:r>
              <a:rPr lang="es-CO" sz="1800" dirty="0" err="1"/>
              <a:t>NomJug</a:t>
            </a:r>
            <a:r>
              <a:rPr lang="es-CO" sz="1800" dirty="0"/>
              <a:t> </a:t>
            </a:r>
            <a:r>
              <a:rPr lang="es-CO" sz="1800" dirty="0" err="1"/>
              <a:t>Varchar</a:t>
            </a:r>
            <a:r>
              <a:rPr lang="es-CO" sz="1800" dirty="0"/>
              <a:t>(50), </a:t>
            </a:r>
            <a:r>
              <a:rPr lang="es-CO" sz="1800" dirty="0" err="1"/>
              <a:t>EdadJug</a:t>
            </a:r>
            <a:r>
              <a:rPr lang="es-CO" sz="1800" dirty="0"/>
              <a:t> </a:t>
            </a:r>
            <a:r>
              <a:rPr lang="es-CO" sz="1800" dirty="0" err="1"/>
              <a:t>int</a:t>
            </a:r>
            <a:r>
              <a:rPr lang="es-CO" sz="1800" dirty="0"/>
              <a:t>, </a:t>
            </a:r>
            <a:r>
              <a:rPr lang="es-CO" sz="1800" dirty="0" err="1"/>
              <a:t>EstaturaJug</a:t>
            </a:r>
            <a:r>
              <a:rPr lang="es-CO" sz="1800" dirty="0"/>
              <a:t> </a:t>
            </a:r>
            <a:r>
              <a:rPr lang="es-CO" sz="1800" dirty="0" err="1"/>
              <a:t>int</a:t>
            </a:r>
            <a:r>
              <a:rPr lang="es-CO" sz="1800" dirty="0"/>
              <a:t>, </a:t>
            </a:r>
            <a:r>
              <a:rPr lang="es-CO" sz="1800" dirty="0" err="1"/>
              <a:t>sexoJug</a:t>
            </a:r>
            <a:r>
              <a:rPr lang="es-CO" sz="1800" dirty="0"/>
              <a:t> </a:t>
            </a:r>
            <a:r>
              <a:rPr lang="es-CO" sz="1800" dirty="0" err="1"/>
              <a:t>varchar</a:t>
            </a:r>
            <a:r>
              <a:rPr lang="es-CO" sz="1800" dirty="0"/>
              <a:t>(15))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C10B74A-F785-4215-9026-076F3C52EFCA}"/>
              </a:ext>
            </a:extLst>
          </p:cNvPr>
          <p:cNvSpPr txBox="1">
            <a:spLocks/>
          </p:cNvSpPr>
          <p:nvPr/>
        </p:nvSpPr>
        <p:spPr>
          <a:xfrm>
            <a:off x="6969369" y="5018167"/>
            <a:ext cx="4426634" cy="14389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1800" dirty="0" err="1"/>
              <a:t>Create</a:t>
            </a:r>
            <a:r>
              <a:rPr lang="es-CO" sz="1800" dirty="0"/>
              <a:t> table </a:t>
            </a:r>
            <a:r>
              <a:rPr lang="es-CO" sz="1800" dirty="0" err="1"/>
              <a:t>tblCompetencia</a:t>
            </a:r>
            <a:endParaRPr lang="es-CO" sz="18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1800" dirty="0"/>
              <a:t>(</a:t>
            </a:r>
            <a:r>
              <a:rPr lang="es-CO" sz="1800" dirty="0" err="1"/>
              <a:t>CodComp</a:t>
            </a:r>
            <a:r>
              <a:rPr lang="es-CO" sz="1800" dirty="0"/>
              <a:t> </a:t>
            </a:r>
            <a:r>
              <a:rPr lang="es-CO" sz="1800" dirty="0" err="1"/>
              <a:t>int</a:t>
            </a:r>
            <a:r>
              <a:rPr lang="es-CO" sz="1800" dirty="0"/>
              <a:t> </a:t>
            </a:r>
            <a:r>
              <a:rPr lang="es-CO" sz="1800" dirty="0" err="1"/>
              <a:t>primary</a:t>
            </a:r>
            <a:r>
              <a:rPr lang="es-CO" sz="1800" dirty="0"/>
              <a:t> </a:t>
            </a:r>
            <a:r>
              <a:rPr lang="es-CO" sz="1800" dirty="0" err="1"/>
              <a:t>key</a:t>
            </a:r>
            <a:r>
              <a:rPr lang="es-CO" sz="1800" dirty="0"/>
              <a:t>, </a:t>
            </a:r>
            <a:r>
              <a:rPr lang="es-CO" sz="1800" dirty="0" err="1"/>
              <a:t>FechaComp</a:t>
            </a:r>
            <a:r>
              <a:rPr lang="es-CO" sz="1800" dirty="0"/>
              <a:t> Date, </a:t>
            </a:r>
            <a:r>
              <a:rPr lang="es-CO" sz="1800" dirty="0" err="1"/>
              <a:t>TotalPuntos</a:t>
            </a:r>
            <a:r>
              <a:rPr lang="es-CO" sz="1800" dirty="0"/>
              <a:t> </a:t>
            </a:r>
            <a:r>
              <a:rPr lang="es-CO" sz="1800" dirty="0" err="1"/>
              <a:t>int</a:t>
            </a:r>
            <a:r>
              <a:rPr lang="es-CO" sz="1800" dirty="0"/>
              <a:t>, </a:t>
            </a:r>
            <a:r>
              <a:rPr lang="es-CO" sz="1800" dirty="0" err="1"/>
              <a:t>CodJugGan</a:t>
            </a:r>
            <a:r>
              <a:rPr lang="es-CO" sz="1800" dirty="0"/>
              <a:t> </a:t>
            </a:r>
            <a:r>
              <a:rPr lang="es-CO" sz="1800" dirty="0" err="1"/>
              <a:t>int</a:t>
            </a:r>
            <a:r>
              <a:rPr lang="es-CO" sz="1800" dirty="0"/>
              <a:t>, </a:t>
            </a:r>
            <a:r>
              <a:rPr lang="es-CO" sz="1800" dirty="0" err="1"/>
              <a:t>Foreign</a:t>
            </a:r>
            <a:r>
              <a:rPr lang="es-CO" sz="1800" dirty="0"/>
              <a:t> Key(</a:t>
            </a:r>
            <a:r>
              <a:rPr lang="es-CO" sz="1800" dirty="0" err="1"/>
              <a:t>CodJugdGan</a:t>
            </a:r>
            <a:r>
              <a:rPr lang="es-CO" sz="1800" dirty="0"/>
              <a:t>) </a:t>
            </a:r>
            <a:r>
              <a:rPr lang="es-CO" sz="1800" dirty="0" err="1"/>
              <a:t>References</a:t>
            </a:r>
            <a:r>
              <a:rPr lang="es-CO" sz="1800" dirty="0"/>
              <a:t> </a:t>
            </a:r>
            <a:r>
              <a:rPr lang="es-CO" sz="1800" dirty="0" err="1"/>
              <a:t>tblCompetencia</a:t>
            </a:r>
            <a:r>
              <a:rPr lang="es-CO" sz="1800" dirty="0"/>
              <a:t> (</a:t>
            </a:r>
            <a:r>
              <a:rPr lang="es-CO" sz="1800" dirty="0" err="1"/>
              <a:t>CodJug</a:t>
            </a:r>
            <a:r>
              <a:rPr lang="es-CO" sz="1800" dirty="0"/>
              <a:t>))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E54692E-4A47-47BF-BFD0-9561B9E07A26}"/>
              </a:ext>
            </a:extLst>
          </p:cNvPr>
          <p:cNvSpPr txBox="1">
            <a:spLocks/>
          </p:cNvSpPr>
          <p:nvPr/>
        </p:nvSpPr>
        <p:spPr>
          <a:xfrm>
            <a:off x="473307" y="4300080"/>
            <a:ext cx="2130083" cy="718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/>
              <a:t>LENGUAJE DDL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72ADEE0-8414-4DAC-94D7-1B1109BCB3EE}"/>
              </a:ext>
            </a:extLst>
          </p:cNvPr>
          <p:cNvSpPr txBox="1">
            <a:spLocks/>
          </p:cNvSpPr>
          <p:nvPr/>
        </p:nvSpPr>
        <p:spPr>
          <a:xfrm>
            <a:off x="9182686" y="2426510"/>
            <a:ext cx="2883876" cy="718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23899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62361-DFF3-42CC-BA18-565FA4A9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+mn-lt"/>
              </a:rPr>
              <a:t>LENGUAJE DML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58776-2895-41EB-9D2D-64EAAE56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26" y="1558339"/>
            <a:ext cx="10515600" cy="2324344"/>
          </a:xfrm>
        </p:spPr>
        <p:txBody>
          <a:bodyPr/>
          <a:lstStyle/>
          <a:p>
            <a:pPr marL="0" indent="0">
              <a:buNone/>
            </a:pPr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tblJugador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(10, ‘Jugador10’, 20, 170, ‘M’)</a:t>
            </a:r>
          </a:p>
          <a:p>
            <a:pPr marL="0" indent="0">
              <a:buNone/>
            </a:pPr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tblJugador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(11, ‘Jugador11’, 21, 175, ‘M’)</a:t>
            </a:r>
          </a:p>
          <a:p>
            <a:pPr marL="0" indent="0">
              <a:buNone/>
            </a:pPr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tblJugador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(12, ‘Jugador12’, 22, 160, ‘F’)</a:t>
            </a:r>
          </a:p>
          <a:p>
            <a:pPr marL="0" indent="0">
              <a:buNone/>
            </a:pPr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tblJugador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(13, ‘Jugador13’, 21, 180, ‘M’)</a:t>
            </a:r>
          </a:p>
          <a:p>
            <a:pPr marL="0" indent="0">
              <a:buNone/>
            </a:pPr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tblJugador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(14, ‘Jugador14’, 23, 150, ‘F’)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475D753-E944-42F8-9485-4EE9DE829F95}"/>
              </a:ext>
            </a:extLst>
          </p:cNvPr>
          <p:cNvSpPr txBox="1">
            <a:spLocks/>
          </p:cNvSpPr>
          <p:nvPr/>
        </p:nvSpPr>
        <p:spPr>
          <a:xfrm>
            <a:off x="739726" y="4137489"/>
            <a:ext cx="8376139" cy="232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tblCompetencia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(1, ‘2020-04-10’, 50,10)</a:t>
            </a:r>
          </a:p>
          <a:p>
            <a:pPr marL="0" indent="0">
              <a:buNone/>
            </a:pPr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tblCompetencia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(2, ‘2020-03-5’, 100,10)</a:t>
            </a:r>
          </a:p>
          <a:p>
            <a:pPr marL="0" indent="0">
              <a:buNone/>
            </a:pPr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tblCompetenciavalues</a:t>
            </a:r>
            <a:r>
              <a:rPr lang="es-CO" sz="2400" dirty="0"/>
              <a:t>(3, ‘2020-03-20’, 80,12)</a:t>
            </a:r>
          </a:p>
          <a:p>
            <a:pPr marL="0" indent="0">
              <a:buNone/>
            </a:pPr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tblCompetenciavalues</a:t>
            </a:r>
            <a:r>
              <a:rPr lang="es-CO" sz="2400" dirty="0"/>
              <a:t>(4, ‘2020-04-29’, 120,13)</a:t>
            </a:r>
          </a:p>
          <a:p>
            <a:pPr marL="0" indent="0">
              <a:buNone/>
            </a:pPr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tblCompetencia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(5, ‘2020-05-05’, 90,11)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711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BA62C-744F-4A19-AF84-CD37C6D6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91" y="1835233"/>
            <a:ext cx="2728370" cy="4351338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Consultas a dos o más tablas.</a:t>
            </a:r>
          </a:p>
          <a:p>
            <a:pPr marL="0" indent="0">
              <a:buNone/>
            </a:pPr>
            <a:endParaRPr lang="es-C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O" b="1" dirty="0"/>
              <a:t>SELECT </a:t>
            </a:r>
          </a:p>
          <a:p>
            <a:pPr marL="0" indent="0">
              <a:buNone/>
            </a:pPr>
            <a:r>
              <a:rPr lang="es-CO" b="1" dirty="0"/>
              <a:t>FROM </a:t>
            </a:r>
          </a:p>
          <a:p>
            <a:pPr marL="0" indent="0">
              <a:buNone/>
            </a:pPr>
            <a:r>
              <a:rPr lang="es-CO" b="1" dirty="0"/>
              <a:t>WHERE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681C27C-B4FA-409A-A7CB-39E90207B8D8}"/>
              </a:ext>
            </a:extLst>
          </p:cNvPr>
          <p:cNvSpPr/>
          <p:nvPr/>
        </p:nvSpPr>
        <p:spPr>
          <a:xfrm>
            <a:off x="8516255" y="1870854"/>
            <a:ext cx="3463710" cy="24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VEHICULO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PLACAVEHICULO VARCHAR(6) PK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MARCA VARCHAR(20)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MODELO VARCHAR(5)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CILINDRAJE VARCHAR(6)</a:t>
            </a: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IDPROP INT FK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AC26D-D80C-4948-B3C0-96D1F0D7FCCB}"/>
              </a:ext>
            </a:extLst>
          </p:cNvPr>
          <p:cNvSpPr/>
          <p:nvPr/>
        </p:nvSpPr>
        <p:spPr>
          <a:xfrm>
            <a:off x="3482367" y="1870855"/>
            <a:ext cx="3111304" cy="2405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PROPIETARIO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IDPROP INT PK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NOMBREPROP VARCHAR(50)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TELEFONOPROP VARCHAR(18)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EMAILPROP VARCHAR(50)</a:t>
            </a:r>
          </a:p>
          <a:p>
            <a:pPr algn="ctr"/>
            <a:endParaRPr lang="es-CO" b="1" dirty="0">
              <a:solidFill>
                <a:schemeClr val="tx1"/>
              </a:solidFill>
            </a:endParaRPr>
          </a:p>
          <a:p>
            <a:pPr algn="ctr"/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204760E1-8DB7-476C-83CA-26DB7FFAE11C}"/>
              </a:ext>
            </a:extLst>
          </p:cNvPr>
          <p:cNvCxnSpPr>
            <a:cxnSpLocks/>
          </p:cNvCxnSpPr>
          <p:nvPr/>
        </p:nvCxnSpPr>
        <p:spPr>
          <a:xfrm>
            <a:off x="6593671" y="2583032"/>
            <a:ext cx="1922584" cy="1364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06CC360-8560-49A3-9B76-013853157373}"/>
              </a:ext>
            </a:extLst>
          </p:cNvPr>
          <p:cNvCxnSpPr>
            <a:cxnSpLocks/>
          </p:cNvCxnSpPr>
          <p:nvPr/>
        </p:nvCxnSpPr>
        <p:spPr>
          <a:xfrm flipV="1">
            <a:off x="8183319" y="3835056"/>
            <a:ext cx="332936" cy="11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0B0D0B0-499E-4362-9699-2114D1504ADF}"/>
              </a:ext>
            </a:extLst>
          </p:cNvPr>
          <p:cNvCxnSpPr>
            <a:cxnSpLocks/>
          </p:cNvCxnSpPr>
          <p:nvPr/>
        </p:nvCxnSpPr>
        <p:spPr>
          <a:xfrm>
            <a:off x="8183319" y="3947598"/>
            <a:ext cx="332936" cy="12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1D4FA792-691A-444E-89DA-66BCE8919035}"/>
              </a:ext>
            </a:extLst>
          </p:cNvPr>
          <p:cNvSpPr/>
          <p:nvPr/>
        </p:nvSpPr>
        <p:spPr>
          <a:xfrm>
            <a:off x="6619462" y="2116233"/>
            <a:ext cx="614289" cy="4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F8D2EF-5E79-4F8C-A9F0-4B5868B1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08"/>
          </a:xfrm>
        </p:spPr>
        <p:txBody>
          <a:bodyPr/>
          <a:lstStyle/>
          <a:p>
            <a:pPr algn="ctr"/>
            <a:r>
              <a:rPr lang="es-CO" b="1" dirty="0">
                <a:latin typeface="+mn-lt"/>
              </a:rPr>
              <a:t>COMANDO INNER JOIN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2BAB881-5A5F-4F5C-BE5C-7A4D50ADAF6F}"/>
              </a:ext>
            </a:extLst>
          </p:cNvPr>
          <p:cNvSpPr txBox="1">
            <a:spLocks/>
          </p:cNvSpPr>
          <p:nvPr/>
        </p:nvSpPr>
        <p:spPr>
          <a:xfrm>
            <a:off x="251178" y="4819318"/>
            <a:ext cx="10515600" cy="760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latin typeface="+mn-lt"/>
              </a:rPr>
              <a:t>SELECT tabla1.campo1, tabla1.campo2, tabla2.campo1,  tabla2.campo2 </a:t>
            </a:r>
          </a:p>
          <a:p>
            <a:pPr algn="ctr"/>
            <a:r>
              <a:rPr lang="es-CO" b="1" dirty="0">
                <a:latin typeface="+mn-lt"/>
              </a:rPr>
              <a:t>FROM tabla1 </a:t>
            </a:r>
            <a:r>
              <a:rPr lang="es-CO" b="1" dirty="0" err="1">
                <a:latin typeface="+mn-lt"/>
              </a:rPr>
              <a:t>inner</a:t>
            </a:r>
            <a:r>
              <a:rPr lang="es-CO" b="1" dirty="0">
                <a:latin typeface="+mn-lt"/>
              </a:rPr>
              <a:t> </a:t>
            </a:r>
            <a:r>
              <a:rPr lang="es-CO" b="1" dirty="0" err="1">
                <a:latin typeface="+mn-lt"/>
              </a:rPr>
              <a:t>join</a:t>
            </a:r>
            <a:r>
              <a:rPr lang="es-CO" b="1" dirty="0">
                <a:latin typeface="+mn-lt"/>
              </a:rPr>
              <a:t> tabla2 </a:t>
            </a:r>
            <a:r>
              <a:rPr lang="es-CO" b="1" dirty="0" err="1">
                <a:latin typeface="+mn-lt"/>
              </a:rPr>
              <a:t>on</a:t>
            </a:r>
            <a:r>
              <a:rPr lang="es-CO" b="1" dirty="0">
                <a:latin typeface="+mn-lt"/>
              </a:rPr>
              <a:t> tabla1.campo1=tabla2.campo1</a:t>
            </a:r>
          </a:p>
        </p:txBody>
      </p:sp>
    </p:spTree>
    <p:extLst>
      <p:ext uri="{BB962C8B-B14F-4D97-AF65-F5344CB8AC3E}">
        <p14:creationId xmlns:p14="http://schemas.microsoft.com/office/powerpoint/2010/main" val="1286217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BA397-3BCA-4F4D-A926-C7BF6CFE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4" y="162233"/>
            <a:ext cx="10515600" cy="957238"/>
          </a:xfrm>
        </p:spPr>
        <p:txBody>
          <a:bodyPr/>
          <a:lstStyle/>
          <a:p>
            <a:r>
              <a:rPr lang="es-CO" b="1" dirty="0">
                <a:latin typeface="+mn-lt"/>
              </a:rPr>
              <a:t>LENGUAJE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85D80-C07A-469B-8698-A1274F76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119472"/>
            <a:ext cx="11813458" cy="55762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b="1" dirty="0"/>
              <a:t>Realizar consultas para:</a:t>
            </a:r>
          </a:p>
          <a:p>
            <a:r>
              <a:rPr lang="es-CO" dirty="0"/>
              <a:t>Mostrar todos los </a:t>
            </a:r>
            <a:r>
              <a:rPr lang="es-CO" b="1" dirty="0"/>
              <a:t>jugadores</a:t>
            </a:r>
            <a:r>
              <a:rPr lang="es-CO" dirty="0"/>
              <a:t> del torneo con todas sus características</a:t>
            </a:r>
          </a:p>
          <a:p>
            <a:r>
              <a:rPr lang="es-CO" dirty="0"/>
              <a:t>Mostrar todas las</a:t>
            </a:r>
            <a:r>
              <a:rPr lang="es-CO" b="1" dirty="0"/>
              <a:t> competencias</a:t>
            </a:r>
            <a:r>
              <a:rPr lang="es-CO" dirty="0"/>
              <a:t>, fecha, y puntaje</a:t>
            </a:r>
          </a:p>
          <a:p>
            <a:r>
              <a:rPr lang="es-CO" dirty="0"/>
              <a:t>Mostrar todas las </a:t>
            </a:r>
            <a:r>
              <a:rPr lang="es-CO" b="1" dirty="0"/>
              <a:t>competencias </a:t>
            </a:r>
            <a:r>
              <a:rPr lang="es-CO" dirty="0"/>
              <a:t>(fecha y puntaje), con todos los </a:t>
            </a:r>
            <a:r>
              <a:rPr lang="es-CO" b="1" dirty="0"/>
              <a:t>jugadores </a:t>
            </a:r>
            <a:r>
              <a:rPr lang="es-CO" dirty="0"/>
              <a:t>con todas sus características.</a:t>
            </a:r>
          </a:p>
          <a:p>
            <a:r>
              <a:rPr lang="es-CO" dirty="0"/>
              <a:t>Mostrar todas las competencias (fecha y puntaje), de un jugador especifico, mostrando el nombre, edad, estatura, y sexo del jugador.</a:t>
            </a:r>
          </a:p>
          <a:p>
            <a:r>
              <a:rPr lang="es-CO" dirty="0"/>
              <a:t>Mostrar todas las competencias (fecha y puntaje), con todos las características de los jugadores, para las competencias realizadas en una  fecha de Abril. </a:t>
            </a:r>
          </a:p>
          <a:p>
            <a:r>
              <a:rPr lang="es-CO" dirty="0"/>
              <a:t>Mostrar el promedio de la edad de todos los jugadores</a:t>
            </a:r>
          </a:p>
          <a:p>
            <a:r>
              <a:rPr lang="es-CO" dirty="0"/>
              <a:t>Mostrar el promedio de la estatura de los jugadores de sexo femenino</a:t>
            </a:r>
          </a:p>
          <a:p>
            <a:r>
              <a:rPr lang="es-CO" dirty="0"/>
              <a:t>Mostrar el jugador con todas sus características que tiene mayor edad</a:t>
            </a:r>
          </a:p>
          <a:p>
            <a:r>
              <a:rPr lang="es-CO" dirty="0"/>
              <a:t>Mostrar el jugador con todas sus características que tiene menor estatura</a:t>
            </a:r>
          </a:p>
          <a:p>
            <a:r>
              <a:rPr lang="es-CO" dirty="0"/>
              <a:t>Muestre el promedio de los puntos de todos las competencias realizadas en el mes de Abril</a:t>
            </a:r>
          </a:p>
          <a:p>
            <a:r>
              <a:rPr lang="es-CO" dirty="0"/>
              <a:t>Muestre los datos del jugador, y los datos de la competencia realizada en la fecha: ‘2020-03-20’</a:t>
            </a:r>
          </a:p>
        </p:txBody>
      </p:sp>
    </p:spTree>
    <p:extLst>
      <p:ext uri="{BB962C8B-B14F-4D97-AF65-F5344CB8AC3E}">
        <p14:creationId xmlns:p14="http://schemas.microsoft.com/office/powerpoint/2010/main" val="2938159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6BBA-D256-46BE-B8B5-638FACC7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SQL - COMANDOS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20D40F-24DB-4405-B9DC-68D8BBC2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181"/>
            <a:ext cx="10515600" cy="2189784"/>
          </a:xfrm>
        </p:spPr>
        <p:txBody>
          <a:bodyPr/>
          <a:lstStyle/>
          <a:p>
            <a:r>
              <a:rPr lang="es-CO" b="1" dirty="0"/>
              <a:t>HAVING</a:t>
            </a:r>
            <a:r>
              <a:rPr lang="es-CO" dirty="0"/>
              <a:t> </a:t>
            </a:r>
          </a:p>
          <a:p>
            <a:pPr marL="0" indent="0" algn="just">
              <a:buNone/>
            </a:pPr>
            <a:r>
              <a:rPr lang="es-CO" dirty="0"/>
              <a:t>Es un comando que complementa el condicionante </a:t>
            </a:r>
            <a:r>
              <a:rPr lang="es-CO" b="1" dirty="0"/>
              <a:t>WHERE</a:t>
            </a:r>
            <a:r>
              <a:rPr lang="es-CO" dirty="0"/>
              <a:t>, ya que por si solo </a:t>
            </a:r>
            <a:r>
              <a:rPr lang="es-CO" b="1" dirty="0"/>
              <a:t>WHERE </a:t>
            </a:r>
            <a:r>
              <a:rPr lang="es-CO" dirty="0"/>
              <a:t>no permite utilizar funciones de agregación como SUM, MAX, MIN o AVG. También aplica en instrucciones que incluye registros agrupados.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85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F0B1-4300-42F7-89A8-522B2BEA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EJEMPLOS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8C4EF67-C98C-4368-BB17-6515B66E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0937"/>
              </p:ext>
            </p:extLst>
          </p:nvPr>
        </p:nvGraphicFramePr>
        <p:xfrm>
          <a:off x="576775" y="1507808"/>
          <a:ext cx="5725551" cy="2763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281">
                  <a:extLst>
                    <a:ext uri="{9D8B030D-6E8A-4147-A177-3AD203B41FA5}">
                      <a16:colId xmlns:a16="http://schemas.microsoft.com/office/drawing/2014/main" val="3293187394"/>
                    </a:ext>
                  </a:extLst>
                </a:gridCol>
                <a:gridCol w="1111348">
                  <a:extLst>
                    <a:ext uri="{9D8B030D-6E8A-4147-A177-3AD203B41FA5}">
                      <a16:colId xmlns:a16="http://schemas.microsoft.com/office/drawing/2014/main" val="128403518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06249608"/>
                    </a:ext>
                  </a:extLst>
                </a:gridCol>
                <a:gridCol w="1871002">
                  <a:extLst>
                    <a:ext uri="{9D8B030D-6E8A-4147-A177-3AD203B41FA5}">
                      <a16:colId xmlns:a16="http://schemas.microsoft.com/office/drawing/2014/main" val="2853862913"/>
                    </a:ext>
                  </a:extLst>
                </a:gridCol>
              </a:tblGrid>
              <a:tr h="443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Numero Factura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Cliente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Facturado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Fecha Factura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337894"/>
                  </a:ext>
                </a:extLst>
              </a:tr>
              <a:tr h="499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Lina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1/01/2020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103754"/>
                  </a:ext>
                </a:extLst>
              </a:tr>
              <a:tr h="444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Luis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1500000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1/01/2020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60416"/>
                  </a:ext>
                </a:extLst>
              </a:tr>
              <a:tr h="444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Liliana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4000000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2/01/2020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78841"/>
                  </a:ext>
                </a:extLst>
              </a:tr>
              <a:tr h="444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Llinet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1800000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5/01/2020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63062"/>
                  </a:ext>
                </a:extLst>
              </a:tr>
              <a:tr h="444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Lorenzo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7/01/2020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92188"/>
                  </a:ext>
                </a:extLst>
              </a:tr>
            </a:tbl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A144A19-7C3C-4810-9460-12E625C8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258" y="2059171"/>
            <a:ext cx="5339863" cy="136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 err="1"/>
              <a:t>Create</a:t>
            </a:r>
            <a:r>
              <a:rPr lang="es-CO" sz="2400" dirty="0"/>
              <a:t> table </a:t>
            </a:r>
            <a:r>
              <a:rPr lang="es-CO" sz="2400" dirty="0" err="1"/>
              <a:t>tblfactura</a:t>
            </a:r>
            <a:endParaRPr lang="es-CO" sz="2400" dirty="0"/>
          </a:p>
          <a:p>
            <a:pPr marL="0" indent="0">
              <a:buNone/>
            </a:pPr>
            <a:r>
              <a:rPr lang="es-CO" sz="2400" dirty="0"/>
              <a:t>(</a:t>
            </a:r>
            <a:r>
              <a:rPr lang="es-CO" sz="2400" dirty="0" err="1"/>
              <a:t>nroFac</a:t>
            </a:r>
            <a:r>
              <a:rPr lang="es-CO" sz="2400" dirty="0"/>
              <a:t> </a:t>
            </a:r>
            <a:r>
              <a:rPr lang="es-CO" sz="2400" dirty="0" err="1"/>
              <a:t>int</a:t>
            </a:r>
            <a:r>
              <a:rPr lang="es-CO" sz="2400" dirty="0"/>
              <a:t> </a:t>
            </a:r>
            <a:r>
              <a:rPr lang="es-CO" sz="2400" dirty="0" err="1"/>
              <a:t>primary</a:t>
            </a:r>
            <a:r>
              <a:rPr lang="es-CO" sz="2400" dirty="0"/>
              <a:t> </a:t>
            </a:r>
            <a:r>
              <a:rPr lang="es-CO" sz="2400" dirty="0" err="1"/>
              <a:t>key</a:t>
            </a:r>
            <a:r>
              <a:rPr lang="es-CO" sz="2400" dirty="0"/>
              <a:t>, </a:t>
            </a:r>
            <a:r>
              <a:rPr lang="es-CO" sz="2400" dirty="0" err="1"/>
              <a:t>nomCliente</a:t>
            </a:r>
            <a:endParaRPr lang="es-CO" sz="2400" dirty="0"/>
          </a:p>
          <a:p>
            <a:pPr marL="0" indent="0">
              <a:buNone/>
            </a:pPr>
            <a:r>
              <a:rPr lang="es-CO" sz="2400" dirty="0" err="1"/>
              <a:t>Varchar</a:t>
            </a:r>
            <a:r>
              <a:rPr lang="es-CO" sz="2400" dirty="0"/>
              <a:t>(50), </a:t>
            </a:r>
            <a:r>
              <a:rPr lang="es-CO" sz="2400" dirty="0" err="1"/>
              <a:t>totalFac</a:t>
            </a:r>
            <a:r>
              <a:rPr lang="es-CO" sz="2400" dirty="0"/>
              <a:t> </a:t>
            </a:r>
            <a:r>
              <a:rPr lang="es-CO" sz="2400" dirty="0" err="1"/>
              <a:t>int</a:t>
            </a:r>
            <a:r>
              <a:rPr lang="es-CO" sz="2400" dirty="0"/>
              <a:t>, </a:t>
            </a:r>
            <a:r>
              <a:rPr lang="es-CO" sz="2400" dirty="0" err="1"/>
              <a:t>fechaFac</a:t>
            </a:r>
            <a:r>
              <a:rPr lang="es-CO" sz="2400" dirty="0"/>
              <a:t> Date</a:t>
            </a:r>
            <a:r>
              <a:rPr lang="es-CO" sz="2000" dirty="0"/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384140-BFE9-44A7-82B0-CDE334F5611D}"/>
              </a:ext>
            </a:extLst>
          </p:cNvPr>
          <p:cNvSpPr/>
          <p:nvPr/>
        </p:nvSpPr>
        <p:spPr>
          <a:xfrm>
            <a:off x="1938409" y="4513433"/>
            <a:ext cx="85842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tblfactura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(1, ‘Lina’, 1000000, ‘2020-05-10’)</a:t>
            </a:r>
          </a:p>
          <a:p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tblfactura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(2, ‘Luis’, 1500000, ‘2020-04-8’)</a:t>
            </a:r>
          </a:p>
          <a:p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tblfactura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(3, ‘Liliana’, 4000000, ‘2020-05-4’)</a:t>
            </a:r>
          </a:p>
          <a:p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tblfactura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(4, ‘</a:t>
            </a:r>
            <a:r>
              <a:rPr lang="es-CO" sz="2400" dirty="0" err="1"/>
              <a:t>Llinet</a:t>
            </a:r>
            <a:r>
              <a:rPr lang="es-CO" sz="2400" dirty="0"/>
              <a:t>’, 1800000, ‘2020-04-5’)</a:t>
            </a:r>
          </a:p>
          <a:p>
            <a:r>
              <a:rPr lang="es-CO" sz="2400" dirty="0" err="1"/>
              <a:t>Insert</a:t>
            </a:r>
            <a:r>
              <a:rPr lang="es-CO" sz="2400" dirty="0"/>
              <a:t> </a:t>
            </a:r>
            <a:r>
              <a:rPr lang="es-CO" sz="2400" dirty="0" err="1"/>
              <a:t>into</a:t>
            </a:r>
            <a:r>
              <a:rPr lang="es-CO" sz="2400" dirty="0"/>
              <a:t> </a:t>
            </a:r>
            <a:r>
              <a:rPr lang="es-CO" sz="2400" dirty="0" err="1"/>
              <a:t>tblfactura</a:t>
            </a:r>
            <a:r>
              <a:rPr lang="es-CO" sz="2400" dirty="0"/>
              <a:t> </a:t>
            </a:r>
            <a:r>
              <a:rPr lang="es-CO" sz="2400" dirty="0" err="1"/>
              <a:t>values</a:t>
            </a:r>
            <a:r>
              <a:rPr lang="es-CO" sz="2400" dirty="0"/>
              <a:t>(5, ‘Lorenzo’, 2200000, ‘2020-03-6’)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5661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170CE-5D13-4FB7-BDA1-90BE79EB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EJEMPLO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79038-C99D-4163-8562-406B4A9C1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nomcliente</a:t>
            </a:r>
            <a:r>
              <a:rPr lang="en-US" dirty="0"/>
              <a:t>, SUM(</a:t>
            </a:r>
            <a:r>
              <a:rPr lang="en-US" dirty="0" err="1"/>
              <a:t>totalfac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tblfactura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nomcliente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6322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BAF67-67D5-4FFD-A1BD-3AA07936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68C191-6BA6-40E8-ACC8-8CDEA537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nomcliente</a:t>
            </a:r>
            <a:r>
              <a:rPr lang="en-US" dirty="0"/>
              <a:t>, SUM(</a:t>
            </a:r>
            <a:r>
              <a:rPr lang="en-US" dirty="0" err="1"/>
              <a:t>totalfac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tblfactura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nomcliente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SUM(</a:t>
            </a:r>
            <a:r>
              <a:rPr lang="en-US" dirty="0" err="1"/>
              <a:t>totalfac</a:t>
            </a:r>
            <a:r>
              <a:rPr lang="en-US" dirty="0"/>
              <a:t>) &gt; 4000000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nomcliente</a:t>
            </a:r>
            <a:r>
              <a:rPr lang="en-US" dirty="0"/>
              <a:t>, SUM(</a:t>
            </a:r>
            <a:r>
              <a:rPr lang="en-US" dirty="0" err="1"/>
              <a:t>totalfac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tblfactura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nomcliente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SUM(</a:t>
            </a:r>
            <a:r>
              <a:rPr lang="en-US" dirty="0" err="1"/>
              <a:t>totalfac</a:t>
            </a:r>
            <a:r>
              <a:rPr lang="en-US" dirty="0"/>
              <a:t>) &gt; 4000000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714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E61C4-3EF0-47B2-91ED-DEFBFB3E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COMANDO BETWEEN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EE4E-0425-4935-900B-54BF367E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/>
              <a:t>BETWEEN</a:t>
            </a:r>
            <a:r>
              <a:rPr lang="es-CO" dirty="0"/>
              <a:t> permite seleccionar un rango, es utilizada para establecer una condición de selección a partir de la palabra </a:t>
            </a:r>
            <a:r>
              <a:rPr lang="es-CO" b="1" dirty="0"/>
              <a:t>WHERE</a:t>
            </a:r>
            <a:r>
              <a:rPr lang="es-CO" dirty="0"/>
              <a:t> estableciendo los valores que deben tener los extremos del intervalo deseado. 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>
              <a:buNone/>
            </a:pPr>
            <a:r>
              <a:rPr lang="es-CO" b="1" dirty="0"/>
              <a:t>SELECT</a:t>
            </a:r>
            <a:r>
              <a:rPr lang="es-CO" dirty="0"/>
              <a:t> </a:t>
            </a:r>
            <a:r>
              <a:rPr lang="es-CO" dirty="0" err="1"/>
              <a:t>nombre_columnas</a:t>
            </a:r>
            <a:endParaRPr lang="es-CO" dirty="0"/>
          </a:p>
          <a:p>
            <a:pPr marL="0" indent="0">
              <a:buNone/>
            </a:pP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/>
              <a:t>nombre_tabla</a:t>
            </a:r>
            <a:endParaRPr lang="es-CO" dirty="0"/>
          </a:p>
          <a:p>
            <a:pPr marL="0" indent="0">
              <a:buNone/>
            </a:pPr>
            <a:r>
              <a:rPr lang="es-CO" b="1" dirty="0"/>
              <a:t>WHERE</a:t>
            </a:r>
            <a:r>
              <a:rPr lang="es-CO" dirty="0"/>
              <a:t> </a:t>
            </a:r>
            <a:r>
              <a:rPr lang="es-CO" dirty="0" err="1"/>
              <a:t>nombre_columnas</a:t>
            </a:r>
            <a:r>
              <a:rPr lang="es-CO" dirty="0"/>
              <a:t> </a:t>
            </a:r>
          </a:p>
          <a:p>
            <a:pPr marL="0" indent="0">
              <a:buNone/>
            </a:pPr>
            <a:r>
              <a:rPr lang="es-CO" dirty="0"/>
              <a:t>BETWEEN </a:t>
            </a:r>
            <a:r>
              <a:rPr lang="es-CO" dirty="0" err="1"/>
              <a:t>valor_mínimo</a:t>
            </a:r>
            <a:r>
              <a:rPr lang="es-CO" dirty="0"/>
              <a:t> AND </a:t>
            </a:r>
            <a:r>
              <a:rPr lang="es-CO" dirty="0" err="1"/>
              <a:t>valor_máximo</a:t>
            </a:r>
            <a:r>
              <a:rPr lang="es-CO" dirty="0"/>
              <a:t> </a:t>
            </a:r>
          </a:p>
          <a:p>
            <a:pPr marL="0" indent="0" algn="just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301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2E6C4-F81B-4988-8FC8-B8E4C68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COMANDO LIKE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F22EF-6697-4F47-8B7A-A782D1A7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LIKE</a:t>
            </a:r>
            <a:r>
              <a:rPr lang="es-CO" dirty="0"/>
              <a:t> </a:t>
            </a:r>
          </a:p>
          <a:p>
            <a:pPr marL="0" indent="0">
              <a:buNone/>
            </a:pPr>
            <a:r>
              <a:rPr lang="es-CO" dirty="0"/>
              <a:t>Se utiliza en el momento de establecer criterios o condiciones con WHERE.</a:t>
            </a:r>
          </a:p>
          <a:p>
            <a:pPr marL="0" indent="0" algn="just">
              <a:buNone/>
            </a:pPr>
            <a:r>
              <a:rPr lang="es-CO" dirty="0"/>
              <a:t>Se aplica a datos de tipo </a:t>
            </a:r>
            <a:r>
              <a:rPr lang="es-CO" dirty="0" err="1"/>
              <a:t>String</a:t>
            </a:r>
            <a:r>
              <a:rPr lang="es-CO" dirty="0"/>
              <a:t> para buscar registros</a:t>
            </a:r>
          </a:p>
          <a:p>
            <a:pPr marL="0" indent="0" algn="just">
              <a:buNone/>
            </a:pPr>
            <a:r>
              <a:rPr lang="es-CO" dirty="0"/>
              <a:t>Encuentra coincidencias dentro de una cadena </a:t>
            </a:r>
            <a:r>
              <a:rPr lang="es-CO" dirty="0" err="1"/>
              <a:t>String</a:t>
            </a:r>
            <a:r>
              <a:rPr lang="es-CO" dirty="0"/>
              <a:t> a partir de un patrón establecido, es decir no se especifica exactamente lo que se desea encontrar.</a:t>
            </a:r>
          </a:p>
          <a:p>
            <a:pPr marL="0" indent="0" algn="just">
              <a:buNone/>
            </a:pP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856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D917D-E49A-4B2C-9497-8103B38E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+mn-lt"/>
              </a:rPr>
              <a:t>PARAMETROS DEL COMANDO LIKE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8B14A-F9D5-4178-8B1F-6D15ED264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047"/>
            <a:ext cx="10515600" cy="3717046"/>
          </a:xfrm>
        </p:spPr>
        <p:txBody>
          <a:bodyPr/>
          <a:lstStyle/>
          <a:p>
            <a:pPr lvl="0" algn="just"/>
            <a:r>
              <a:rPr lang="es-CO" dirty="0"/>
              <a:t>El guion bajo _ </a:t>
            </a:r>
            <a:r>
              <a:rPr lang="es-CO" dirty="0" err="1"/>
              <a:t>ó</a:t>
            </a:r>
            <a:r>
              <a:rPr lang="es-CO" dirty="0"/>
              <a:t> ? : representa un solo carácter. Ejemplo: 'A_Z': Todo texto o cadena que comience con 'A', y termine con 'Z’.</a:t>
            </a:r>
          </a:p>
          <a:p>
            <a:pPr marL="0" lvl="0" indent="0" algn="just">
              <a:buNone/>
            </a:pPr>
            <a:endParaRPr lang="es-CO" dirty="0"/>
          </a:p>
          <a:p>
            <a:pPr lvl="0" algn="just"/>
            <a:r>
              <a:rPr lang="es-CO" dirty="0"/>
              <a:t>El signo de porcentaje % </a:t>
            </a:r>
            <a:r>
              <a:rPr lang="es-CO" dirty="0" err="1"/>
              <a:t>ó</a:t>
            </a:r>
            <a:r>
              <a:rPr lang="es-CO" dirty="0"/>
              <a:t> *: representa cero, uno o varios caracteres. Ejemplo: 'ABC%': Todas las cadenas que comienzan con 'ABC’.</a:t>
            </a:r>
          </a:p>
          <a:p>
            <a:pPr marL="0" lvl="0" indent="0" algn="just">
              <a:buNone/>
            </a:pPr>
            <a:endParaRPr lang="es-CO" dirty="0"/>
          </a:p>
          <a:p>
            <a:pPr algn="just"/>
            <a:r>
              <a:rPr lang="es-CO" dirty="0"/>
              <a:t>'%XYZ': Todas las cadenas </a:t>
            </a:r>
            <a:r>
              <a:rPr lang="es-CO" dirty="0" err="1"/>
              <a:t>String</a:t>
            </a:r>
            <a:r>
              <a:rPr lang="es-CO" dirty="0"/>
              <a:t> que finalizan con los caracteres 'XYZ'.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773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CE6C8-BEDE-40BF-84FE-57685D89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APLICACIÓN DEL LENGUAJE DML para INSERT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4453F-D087-4E58-9A54-A015047D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13853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tblPropietario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(1,'Juan Camilo', '234567','@camilo')</a:t>
            </a:r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tblPropietario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(2,'Erika', '234567','@Erika')</a:t>
            </a:r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tblPropietario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(3,'Santiago', '234567','@Santiago')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86C1148-99D0-4412-993A-96A1DBBCDC41}"/>
              </a:ext>
            </a:extLst>
          </p:cNvPr>
          <p:cNvSpPr txBox="1">
            <a:spLocks/>
          </p:cNvSpPr>
          <p:nvPr/>
        </p:nvSpPr>
        <p:spPr>
          <a:xfrm>
            <a:off x="838200" y="3645384"/>
            <a:ext cx="10515600" cy="26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tblVehiculo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('fxo732','Nissan','2019','2500',1)</a:t>
            </a:r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tblVehiculo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('kjb190','Chevrolet','2011','3000',2)</a:t>
            </a:r>
          </a:p>
          <a:p>
            <a:pPr marL="0" indent="0">
              <a:buNone/>
            </a:pPr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into</a:t>
            </a:r>
            <a:r>
              <a:rPr lang="es-CO" dirty="0"/>
              <a:t> </a:t>
            </a:r>
            <a:r>
              <a:rPr lang="es-CO" dirty="0" err="1"/>
              <a:t>tblVehiculo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('yes777','Toyota','2020','2700',3)</a:t>
            </a:r>
          </a:p>
        </p:txBody>
      </p:sp>
    </p:spTree>
    <p:extLst>
      <p:ext uri="{BB962C8B-B14F-4D97-AF65-F5344CB8AC3E}">
        <p14:creationId xmlns:p14="http://schemas.microsoft.com/office/powerpoint/2010/main" val="35208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9709-92ED-49EE-8C77-4A138164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APLICACIÓN DEL LENGUAJE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5227F-00D6-46C8-A43C-4FF5CFD3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Todos los registros con atributos</a:t>
            </a:r>
          </a:p>
          <a:p>
            <a:pPr marL="0" indent="0">
              <a:buNone/>
            </a:pPr>
            <a:r>
              <a:rPr lang="es-CO" dirty="0"/>
              <a:t>SELECT * FROM </a:t>
            </a:r>
            <a:r>
              <a:rPr lang="es-CO" dirty="0" err="1"/>
              <a:t>tblPropietario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SELECT * FROM </a:t>
            </a:r>
            <a:r>
              <a:rPr lang="es-CO" dirty="0" err="1"/>
              <a:t>tblVehiculo</a:t>
            </a:r>
            <a:endParaRPr lang="es-CO" dirty="0"/>
          </a:p>
          <a:p>
            <a:pPr marL="0" indent="0">
              <a:buNone/>
            </a:pPr>
            <a:endParaRPr lang="es-CO" b="1" dirty="0"/>
          </a:p>
          <a:p>
            <a:r>
              <a:rPr lang="es-CO" b="1" dirty="0"/>
              <a:t>Mostrar registros específicos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tblVehiculo</a:t>
            </a:r>
            <a:r>
              <a:rPr lang="en-US" dirty="0"/>
              <a:t> Where </a:t>
            </a:r>
            <a:r>
              <a:rPr lang="en-US" dirty="0" err="1"/>
              <a:t>idPropietario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s-CO" dirty="0"/>
              <a:t>SELECT * FROM </a:t>
            </a:r>
            <a:r>
              <a:rPr lang="es-CO" dirty="0" err="1"/>
              <a:t>tblPropietario</a:t>
            </a:r>
            <a:r>
              <a:rPr lang="es-CO" dirty="0"/>
              <a:t>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NombreProp</a:t>
            </a:r>
            <a:r>
              <a:rPr lang="es-CO" dirty="0"/>
              <a:t>='Juan Camilo'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865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B2734-4586-4494-9E7F-3EE4780C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latin typeface="+mn-lt"/>
              </a:rPr>
              <a:t>APLICACIÓN DE INNER JOIN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1FDFC-DBB1-4B91-A82D-E2FCAF0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b="1" dirty="0"/>
              <a:t>Consultar todos los propietarios con sus vehículos respectivos, presentando todas las características de ambas tablas.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s-CO" dirty="0" err="1">
                <a:solidFill>
                  <a:schemeClr val="accent6">
                    <a:lumMod val="50000"/>
                  </a:schemeClr>
                </a:solidFill>
              </a:rPr>
              <a:t>tblPropietario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 INNER JOIN </a:t>
            </a:r>
            <a:r>
              <a:rPr lang="es-CO" dirty="0" err="1">
                <a:solidFill>
                  <a:schemeClr val="accent6">
                    <a:lumMod val="50000"/>
                  </a:schemeClr>
                </a:solidFill>
              </a:rPr>
              <a:t>tblVehiculo</a:t>
            </a: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s-CO" dirty="0" err="1">
                <a:solidFill>
                  <a:schemeClr val="accent6">
                    <a:lumMod val="50000"/>
                  </a:schemeClr>
                </a:solidFill>
              </a:rPr>
              <a:t>tblPropietario.idPropietario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=</a:t>
            </a:r>
            <a:r>
              <a:rPr lang="es-CO" dirty="0" err="1">
                <a:solidFill>
                  <a:schemeClr val="accent6">
                    <a:lumMod val="50000"/>
                  </a:schemeClr>
                </a:solidFill>
              </a:rPr>
              <a:t>tblVehiculo.idPropietario</a:t>
            </a: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CO" b="1" dirty="0"/>
              <a:t>Consultar todos los vehículos de un propietario especifico con todas las características de ambas tablas.</a:t>
            </a:r>
          </a:p>
          <a:p>
            <a:pPr marL="0" indent="0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s-CO" dirty="0" err="1">
                <a:solidFill>
                  <a:schemeClr val="accent6">
                    <a:lumMod val="50000"/>
                  </a:schemeClr>
                </a:solidFill>
              </a:rPr>
              <a:t>tblPropietario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 INNER JOIN </a:t>
            </a:r>
            <a:r>
              <a:rPr lang="es-CO" dirty="0" err="1">
                <a:solidFill>
                  <a:schemeClr val="accent6">
                    <a:lumMod val="50000"/>
                  </a:schemeClr>
                </a:solidFill>
              </a:rPr>
              <a:t>tblVehiculo</a:t>
            </a: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s-CO" dirty="0" err="1">
                <a:solidFill>
                  <a:schemeClr val="accent6">
                    <a:lumMod val="50000"/>
                  </a:schemeClr>
                </a:solidFill>
              </a:rPr>
              <a:t>tblPropietario.idPropietario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=</a:t>
            </a:r>
            <a:r>
              <a:rPr lang="es-CO" dirty="0" err="1">
                <a:solidFill>
                  <a:schemeClr val="accent6">
                    <a:lumMod val="50000"/>
                  </a:schemeClr>
                </a:solidFill>
              </a:rPr>
              <a:t>tblVehiculo.idPropietario</a:t>
            </a: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tblPropietario.idPropietario</a:t>
            </a:r>
            <a:r>
              <a:rPr lang="es-CO" dirty="0"/>
              <a:t>=1</a:t>
            </a:r>
          </a:p>
          <a:p>
            <a:pPr marL="0" indent="0">
              <a:buNone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97750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B2734-4586-4494-9E7F-3EE4780C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latin typeface="+mn-lt"/>
              </a:rPr>
              <a:t>APLICACIÓN DE INNER JOIN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1FDFC-DBB1-4B91-A82D-E2FCAF0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b="1" dirty="0"/>
              <a:t>Consultar todos los propietarios con sus vehículos respectivos, presentando algunas características de ambas tablas.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SELECT </a:t>
            </a:r>
            <a:r>
              <a:rPr lang="es-CO" dirty="0" err="1"/>
              <a:t>TblPropietario.idPropietario,tblPropietario.nombreProp</a:t>
            </a:r>
            <a:r>
              <a:rPr lang="es-CO" dirty="0"/>
              <a:t>, </a:t>
            </a:r>
            <a:r>
              <a:rPr lang="es-CO" dirty="0" err="1"/>
              <a:t>tblVehiculo.PlacaVehiculo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 err="1"/>
              <a:t>tblVehiculo.marca</a:t>
            </a:r>
            <a:r>
              <a:rPr lang="es-CO" dirty="0"/>
              <a:t> FROM </a:t>
            </a:r>
            <a:r>
              <a:rPr lang="es-CO" dirty="0" err="1"/>
              <a:t>tblPropietario</a:t>
            </a:r>
            <a:r>
              <a:rPr lang="es-CO" dirty="0"/>
              <a:t> INNER JOIN </a:t>
            </a:r>
            <a:r>
              <a:rPr lang="es-CO" dirty="0" err="1"/>
              <a:t>tblVehiculo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ON </a:t>
            </a:r>
            <a:r>
              <a:rPr lang="es-CO" dirty="0" err="1"/>
              <a:t>tblPropietario.idPropietario</a:t>
            </a:r>
            <a:r>
              <a:rPr lang="es-CO" dirty="0"/>
              <a:t>=</a:t>
            </a:r>
            <a:r>
              <a:rPr lang="es-CO" dirty="0" err="1"/>
              <a:t>tblVehiculo.idPropietario</a:t>
            </a:r>
            <a:endParaRPr lang="es-CO" dirty="0"/>
          </a:p>
          <a:p>
            <a:pPr marL="0" indent="0">
              <a:buNone/>
            </a:pP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CO" b="1" dirty="0"/>
              <a:t>Consultar todos los vehículos de un propietario especifico, presentando algunas características de ambas tablas.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dirty="0"/>
              <a:t>SELECT </a:t>
            </a:r>
            <a:r>
              <a:rPr lang="es-CO" dirty="0" err="1"/>
              <a:t>TblPropietario.idPropietario,tblPropietario.nombreProp</a:t>
            </a:r>
            <a:r>
              <a:rPr lang="es-CO" dirty="0"/>
              <a:t>, </a:t>
            </a:r>
            <a:r>
              <a:rPr lang="es-CO" dirty="0" err="1"/>
              <a:t>tblVehiculo.PlacaVehiculo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 err="1"/>
              <a:t>tblVehiculo.marca</a:t>
            </a:r>
            <a:r>
              <a:rPr lang="es-CO" dirty="0"/>
              <a:t> FROM </a:t>
            </a:r>
            <a:r>
              <a:rPr lang="es-CO" dirty="0" err="1"/>
              <a:t>tblPropietario</a:t>
            </a:r>
            <a:r>
              <a:rPr lang="es-CO" dirty="0"/>
              <a:t> INNER JOIN </a:t>
            </a:r>
            <a:r>
              <a:rPr lang="es-CO" dirty="0" err="1"/>
              <a:t>tblVehiculo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ON </a:t>
            </a:r>
            <a:r>
              <a:rPr lang="es-CO" dirty="0" err="1"/>
              <a:t>tblPropietario.idPropietario</a:t>
            </a:r>
            <a:r>
              <a:rPr lang="es-CO" dirty="0"/>
              <a:t>=</a:t>
            </a:r>
            <a:r>
              <a:rPr lang="es-CO" dirty="0" err="1"/>
              <a:t>tblVehiculo.idPropietario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tblPropietario.idPropietario</a:t>
            </a:r>
            <a:r>
              <a:rPr lang="es-CO" dirty="0"/>
              <a:t>=1</a:t>
            </a:r>
          </a:p>
          <a:p>
            <a:pPr marL="0" indent="0">
              <a:buNone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32485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3030</Words>
  <Application>Microsoft Office PowerPoint</Application>
  <PresentationFormat>Panorámica</PresentationFormat>
  <Paragraphs>489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Times New Roman</vt:lpstr>
      <vt:lpstr>Tema de Office</vt:lpstr>
      <vt:lpstr>MODELAMIENTO Y ARQUITECTURA DE DATOS</vt:lpstr>
      <vt:lpstr>MODELO RELACIONAL</vt:lpstr>
      <vt:lpstr>LENGUAJE SQL </vt:lpstr>
      <vt:lpstr>LENGUAJE SQL</vt:lpstr>
      <vt:lpstr>COMANDO INNER JOIN</vt:lpstr>
      <vt:lpstr>APLICACIÓN DEL LENGUAJE DML para INSERT</vt:lpstr>
      <vt:lpstr>APLICACIÓN DEL LENGUAJE SQL</vt:lpstr>
      <vt:lpstr>APLICACIÓN DE INNER JOIN </vt:lpstr>
      <vt:lpstr>APLICACIÓN DE INNER JOIN </vt:lpstr>
      <vt:lpstr>MODELO RELACIONAL</vt:lpstr>
      <vt:lpstr>EJEMPLO SQL INNER JOIN</vt:lpstr>
      <vt:lpstr>HERRAMIENTA PARA PRACTICA</vt:lpstr>
      <vt:lpstr>VISTAS</vt:lpstr>
      <vt:lpstr>VISTAS</vt:lpstr>
      <vt:lpstr>VISTAS</vt:lpstr>
      <vt:lpstr>PROCEDIMIENTOS ALMACENADOS</vt:lpstr>
      <vt:lpstr>SGBD</vt:lpstr>
      <vt:lpstr>SINTAXIS</vt:lpstr>
      <vt:lpstr>EJEMPLO</vt:lpstr>
      <vt:lpstr>Presentación de PowerPoint</vt:lpstr>
      <vt:lpstr>Presentación de PowerPoint</vt:lpstr>
      <vt:lpstr>EJEMPLO </vt:lpstr>
      <vt:lpstr>EJEMPLO PROPUESTO</vt:lpstr>
      <vt:lpstr>HERRAMIENTA</vt:lpstr>
      <vt:lpstr>PROCEDIMIENTO ALMACENADO ESPECIAL</vt:lpstr>
      <vt:lpstr>CARACTERISTICAS</vt:lpstr>
      <vt:lpstr>SINTAXIS</vt:lpstr>
      <vt:lpstr>FUNCIONES DE AGREGADO</vt:lpstr>
      <vt:lpstr>SINTAXIS</vt:lpstr>
      <vt:lpstr>SUBCONSULTAS</vt:lpstr>
      <vt:lpstr>PROPOSITO</vt:lpstr>
      <vt:lpstr>CARACTERISTICAS</vt:lpstr>
      <vt:lpstr>Presentación de PowerPoint</vt:lpstr>
      <vt:lpstr>EJEMPLO 1</vt:lpstr>
      <vt:lpstr>EJEMPLO 2</vt:lpstr>
      <vt:lpstr>Presentación de PowerPoint</vt:lpstr>
      <vt:lpstr>EJEMPLO 3</vt:lpstr>
      <vt:lpstr>EJEMPLO 4</vt:lpstr>
      <vt:lpstr>Ejemplo 5</vt:lpstr>
      <vt:lpstr>Paso de Datos</vt:lpstr>
      <vt:lpstr>PASO DE DATOS</vt:lpstr>
      <vt:lpstr>PASO DE DATOS</vt:lpstr>
      <vt:lpstr>PASO DE DATOS </vt:lpstr>
      <vt:lpstr>PASO DE DATOS </vt:lpstr>
      <vt:lpstr>Operación de Conjuntos</vt:lpstr>
      <vt:lpstr>Presentación de PowerPoint</vt:lpstr>
      <vt:lpstr>Presentación de PowerPoint</vt:lpstr>
      <vt:lpstr>TALLER</vt:lpstr>
      <vt:lpstr>LENGUAJE DML</vt:lpstr>
      <vt:lpstr>LENGUAJE SQL</vt:lpstr>
      <vt:lpstr>SQL - COMANDOS ADICIONALES</vt:lpstr>
      <vt:lpstr>EJEMPLOS</vt:lpstr>
      <vt:lpstr>EJEMPLO 1</vt:lpstr>
      <vt:lpstr>EJEMPLO 2</vt:lpstr>
      <vt:lpstr>COMANDO BETWEEN</vt:lpstr>
      <vt:lpstr>COMANDO LIKE</vt:lpstr>
      <vt:lpstr>PARAMETROS DEL COMANDO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Y ARQUITECTURA DE DATOS</dc:title>
  <dc:creator>jc gm</dc:creator>
  <cp:lastModifiedBy>jc gm</cp:lastModifiedBy>
  <cp:revision>134</cp:revision>
  <dcterms:created xsi:type="dcterms:W3CDTF">2020-03-24T02:18:35Z</dcterms:created>
  <dcterms:modified xsi:type="dcterms:W3CDTF">2020-05-13T13:49:01Z</dcterms:modified>
</cp:coreProperties>
</file>