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5.xml" ContentType="application/vnd.openxmlformats-officedocument.drawingml.chart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6.xml" ContentType="application/vnd.openxmlformats-officedocument.drawingml.char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8"/>
  </p:notesMasterIdLst>
  <p:sldIdLst>
    <p:sldId id="256" r:id="rId2"/>
    <p:sldId id="274" r:id="rId3"/>
    <p:sldId id="258" r:id="rId4"/>
    <p:sldId id="261" r:id="rId5"/>
    <p:sldId id="267" r:id="rId6"/>
    <p:sldId id="257" r:id="rId7"/>
    <p:sldId id="272" r:id="rId8"/>
    <p:sldId id="259" r:id="rId9"/>
    <p:sldId id="268" r:id="rId10"/>
    <p:sldId id="266" r:id="rId11"/>
    <p:sldId id="269" r:id="rId12"/>
    <p:sldId id="262" r:id="rId13"/>
    <p:sldId id="270" r:id="rId14"/>
    <p:sldId id="263" r:id="rId15"/>
    <p:sldId id="264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35B"/>
    <a:srgbClr val="F96A1B"/>
    <a:srgbClr val="A85294"/>
    <a:srgbClr val="7B5190"/>
    <a:srgbClr val="76C689"/>
    <a:srgbClr val="6DDD88"/>
    <a:srgbClr val="E7DD77"/>
    <a:srgbClr val="DB8C51"/>
    <a:srgbClr val="BC4255"/>
    <a:srgbClr val="30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33" autoAdjust="0"/>
    <p:restoredTop sz="94660"/>
  </p:normalViewPr>
  <p:slideViewPr>
    <p:cSldViewPr snapToGrid="0" snapToObjects="1">
      <p:cViewPr>
        <p:scale>
          <a:sx n="76" d="100"/>
          <a:sy n="76" d="100"/>
        </p:scale>
        <p:origin x="-1432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hristinedelong:Library:Containers:com.apple.mail:Data:Library:Mail%20Downloads:938768AA-A2CD-4301-877A-10A2A41F2279:CyclonesBUS102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hristinedelong:Library:Containers:com.apple.mail:Data:Library:Mail%20Downloads:76336C58-5754-4382-96F9-6980DD17AA30:CyclonesBUS102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hristinedelong:Library:Containers:com.apple.mail:Data:Library:Mail%20Downloads:938768AA-A2CD-4301-877A-10A2A41F2279:CyclonesBUS102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hristinedelong:Library:Containers:com.apple.mail:Data:Library:Mail%20Downloads:938768AA-A2CD-4301-877A-10A2A41F2279:CyclonesBUS102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hristinedelong:Library:Containers:com.apple.mail:Data:Library:Mail%20Downloads:2EB31E01-E949-4C1B-B78F-FD1AD5B277E7:CyclonesBUS102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hristinedelong:Library:Containers:com.apple.mail:Data:Library:Mail%20Downloads:BA386741-9ECF-44E6-8403-418367AA1F80:CyclonesBUS10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'SHV by Year'!$A$2</c:f>
              <c:strCache>
                <c:ptCount val="1"/>
                <c:pt idx="0">
                  <c:v>Cyclones</c:v>
                </c:pt>
              </c:strCache>
            </c:strRef>
          </c:tx>
          <c:spPr>
            <a:ln w="25400">
              <a:solidFill>
                <a:srgbClr val="3032FF"/>
              </a:solidFill>
            </a:ln>
          </c:spPr>
          <c:marker>
            <c:symbol val="circle"/>
            <c:size val="5"/>
            <c:spPr>
              <a:solidFill>
                <a:srgbClr val="3032FF"/>
              </a:solidFill>
              <a:ln w="28575">
                <a:solidFill>
                  <a:srgbClr val="3032FF"/>
                </a:solidFill>
              </a:ln>
            </c:spPr>
          </c:marker>
          <c:cat>
            <c:numRef>
              <c:f>'SHV by Year'!$B$1:$K$1</c:f>
              <c:numCache>
                <c:formatCode>General</c:formatCode>
                <c:ptCount val="10"/>
                <c:pt idx="0">
                  <c:v>2014.0</c:v>
                </c:pt>
                <c:pt idx="1">
                  <c:v>2015.0</c:v>
                </c:pt>
                <c:pt idx="2">
                  <c:v>2016.0</c:v>
                </c:pt>
                <c:pt idx="3">
                  <c:v>2017.0</c:v>
                </c:pt>
                <c:pt idx="4">
                  <c:v>2018.0</c:v>
                </c:pt>
                <c:pt idx="5">
                  <c:v>2019.0</c:v>
                </c:pt>
                <c:pt idx="6">
                  <c:v>2020.0</c:v>
                </c:pt>
                <c:pt idx="7">
                  <c:v>2021.0</c:v>
                </c:pt>
                <c:pt idx="8">
                  <c:v>2022.0</c:v>
                </c:pt>
                <c:pt idx="9">
                  <c:v>2023.0</c:v>
                </c:pt>
              </c:numCache>
            </c:numRef>
          </c:cat>
          <c:val>
            <c:numRef>
              <c:f>'SHV by Year'!$B$2:$K$2</c:f>
              <c:numCache>
                <c:formatCode>"$"#,##0;[Red]\-"$"#,##0</c:formatCode>
                <c:ptCount val="10"/>
                <c:pt idx="0">
                  <c:v>11.0</c:v>
                </c:pt>
                <c:pt idx="1">
                  <c:v>13.75</c:v>
                </c:pt>
                <c:pt idx="2" formatCode="&quot;$&quot;#,##0.00;[Red]\-&quot;$&quot;#,##0.00">
                  <c:v>13.5</c:v>
                </c:pt>
                <c:pt idx="3" formatCode="&quot;$&quot;#,##0.00;[Red]\-&quot;$&quot;#,##0.00">
                  <c:v>9.5</c:v>
                </c:pt>
                <c:pt idx="4" formatCode="&quot;$&quot;#,##0.00;[Red]\-&quot;$&quot;#,##0.00">
                  <c:v>2.0</c:v>
                </c:pt>
                <c:pt idx="5" formatCode="&quot;$&quot;#,##0.00;[Red]\-&quot;$&quot;#,##0.00">
                  <c:v>0.99</c:v>
                </c:pt>
                <c:pt idx="6">
                  <c:v>4.5</c:v>
                </c:pt>
                <c:pt idx="7" formatCode="&quot;$&quot;#,##0.00;[Red]\-&quot;$&quot;#,##0.00">
                  <c:v>5.5</c:v>
                </c:pt>
                <c:pt idx="8" formatCode="&quot;$&quot;#,##0.00;[Red]\-&quot;$&quot;#,##0.00">
                  <c:v>15.5</c:v>
                </c:pt>
                <c:pt idx="9" formatCode="&quot;$&quot;#,##0.00;[Red]\-&quot;$&quot;#,##0.00">
                  <c:v>32.66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'SHV by Year'!$A$3</c:f>
              <c:strCache>
                <c:ptCount val="1"/>
                <c:pt idx="0">
                  <c:v>Wheelie Great Bikes</c:v>
                </c:pt>
              </c:strCache>
            </c:strRef>
          </c:tx>
          <c:spPr>
            <a:ln w="19050">
              <a:solidFill>
                <a:srgbClr val="DB8C51"/>
              </a:solidFill>
            </a:ln>
          </c:spPr>
          <c:marker>
            <c:symbol val="circle"/>
            <c:size val="5"/>
            <c:spPr>
              <a:solidFill>
                <a:srgbClr val="DB8C51"/>
              </a:solidFill>
              <a:ln>
                <a:solidFill>
                  <a:srgbClr val="DB8C51"/>
                </a:solidFill>
              </a:ln>
            </c:spPr>
          </c:marker>
          <c:cat>
            <c:numRef>
              <c:f>'SHV by Year'!$B$1:$K$1</c:f>
              <c:numCache>
                <c:formatCode>General</c:formatCode>
                <c:ptCount val="10"/>
                <c:pt idx="0">
                  <c:v>2014.0</c:v>
                </c:pt>
                <c:pt idx="1">
                  <c:v>2015.0</c:v>
                </c:pt>
                <c:pt idx="2">
                  <c:v>2016.0</c:v>
                </c:pt>
                <c:pt idx="3">
                  <c:v>2017.0</c:v>
                </c:pt>
                <c:pt idx="4">
                  <c:v>2018.0</c:v>
                </c:pt>
                <c:pt idx="5">
                  <c:v>2019.0</c:v>
                </c:pt>
                <c:pt idx="6">
                  <c:v>2020.0</c:v>
                </c:pt>
                <c:pt idx="7">
                  <c:v>2021.0</c:v>
                </c:pt>
                <c:pt idx="8">
                  <c:v>2022.0</c:v>
                </c:pt>
                <c:pt idx="9">
                  <c:v>2023.0</c:v>
                </c:pt>
              </c:numCache>
            </c:numRef>
          </c:cat>
          <c:val>
            <c:numRef>
              <c:f>'SHV by Year'!$B$3:$K$3</c:f>
              <c:numCache>
                <c:formatCode>"$"#,##0;[Red]\-"$"#,##0</c:formatCode>
                <c:ptCount val="10"/>
                <c:pt idx="0">
                  <c:v>11.0</c:v>
                </c:pt>
                <c:pt idx="1">
                  <c:v>13.0</c:v>
                </c:pt>
                <c:pt idx="2">
                  <c:v>7.0</c:v>
                </c:pt>
                <c:pt idx="3">
                  <c:v>7.0</c:v>
                </c:pt>
                <c:pt idx="4" formatCode="&quot;$&quot;#,##0.00;[Red]\-&quot;$&quot;#,##0.00">
                  <c:v>2.5</c:v>
                </c:pt>
                <c:pt idx="5">
                  <c:v>6.0</c:v>
                </c:pt>
                <c:pt idx="6">
                  <c:v>10.0</c:v>
                </c:pt>
                <c:pt idx="7">
                  <c:v>19.0</c:v>
                </c:pt>
                <c:pt idx="8">
                  <c:v>24.0</c:v>
                </c:pt>
                <c:pt idx="9" formatCode="&quot;$&quot;#,##0.00;[Red]\-&quot;$&quot;#,##0.00">
                  <c:v>35.94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'SHV by Year'!$A$4</c:f>
              <c:strCache>
                <c:ptCount val="1"/>
                <c:pt idx="0">
                  <c:v>Real Wheels</c:v>
                </c:pt>
              </c:strCache>
            </c:strRef>
          </c:tx>
          <c:spPr>
            <a:ln w="19050"/>
          </c:spPr>
          <c:marker>
            <c:symbol val="circle"/>
            <c:size val="5"/>
          </c:marker>
          <c:cat>
            <c:numRef>
              <c:f>'SHV by Year'!$B$1:$K$1</c:f>
              <c:numCache>
                <c:formatCode>General</c:formatCode>
                <c:ptCount val="10"/>
                <c:pt idx="0">
                  <c:v>2014.0</c:v>
                </c:pt>
                <c:pt idx="1">
                  <c:v>2015.0</c:v>
                </c:pt>
                <c:pt idx="2">
                  <c:v>2016.0</c:v>
                </c:pt>
                <c:pt idx="3">
                  <c:v>2017.0</c:v>
                </c:pt>
                <c:pt idx="4">
                  <c:v>2018.0</c:v>
                </c:pt>
                <c:pt idx="5">
                  <c:v>2019.0</c:v>
                </c:pt>
                <c:pt idx="6">
                  <c:v>2020.0</c:v>
                </c:pt>
                <c:pt idx="7">
                  <c:v>2021.0</c:v>
                </c:pt>
                <c:pt idx="8">
                  <c:v>2022.0</c:v>
                </c:pt>
                <c:pt idx="9">
                  <c:v>2023.0</c:v>
                </c:pt>
              </c:numCache>
            </c:numRef>
          </c:cat>
          <c:val>
            <c:numRef>
              <c:f>'SHV by Year'!$B$4:$K$4</c:f>
              <c:numCache>
                <c:formatCode>"$"#,##0;[Red]\-"$"#,##0</c:formatCode>
                <c:ptCount val="10"/>
                <c:pt idx="0">
                  <c:v>11.0</c:v>
                </c:pt>
                <c:pt idx="1">
                  <c:v>13.0</c:v>
                </c:pt>
                <c:pt idx="2">
                  <c:v>14.0</c:v>
                </c:pt>
                <c:pt idx="3">
                  <c:v>4.0</c:v>
                </c:pt>
                <c:pt idx="4" formatCode="&quot;$&quot;#,##0.00;[Red]\-&quot;$&quot;#,##0.00">
                  <c:v>1.5</c:v>
                </c:pt>
                <c:pt idx="5">
                  <c:v>3.0</c:v>
                </c:pt>
                <c:pt idx="6" formatCode="&quot;$&quot;#,##0.00;[Red]\-&quot;$&quot;#,##0.00">
                  <c:v>8.5</c:v>
                </c:pt>
                <c:pt idx="7">
                  <c:v>11.0</c:v>
                </c:pt>
                <c:pt idx="8">
                  <c:v>14.0</c:v>
                </c:pt>
                <c:pt idx="9" formatCode="&quot;$&quot;#,##0.00;[Red]\-&quot;$&quot;#,##0.00">
                  <c:v>17.52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'SHV by Year'!$A$5</c:f>
              <c:strCache>
                <c:ptCount val="1"/>
                <c:pt idx="0">
                  <c:v>Bikes N' Bros</c:v>
                </c:pt>
              </c:strCache>
            </c:strRef>
          </c:tx>
          <c:spPr>
            <a:ln w="19050">
              <a:solidFill>
                <a:srgbClr val="76C689"/>
              </a:solidFill>
            </a:ln>
          </c:spPr>
          <c:marker>
            <c:symbol val="circle"/>
            <c:size val="5"/>
            <c:spPr>
              <a:solidFill>
                <a:srgbClr val="76C689"/>
              </a:solidFill>
              <a:ln>
                <a:solidFill>
                  <a:srgbClr val="76C689"/>
                </a:solidFill>
              </a:ln>
            </c:spPr>
          </c:marker>
          <c:cat>
            <c:numRef>
              <c:f>'SHV by Year'!$B$1:$K$1</c:f>
              <c:numCache>
                <c:formatCode>General</c:formatCode>
                <c:ptCount val="10"/>
                <c:pt idx="0">
                  <c:v>2014.0</c:v>
                </c:pt>
                <c:pt idx="1">
                  <c:v>2015.0</c:v>
                </c:pt>
                <c:pt idx="2">
                  <c:v>2016.0</c:v>
                </c:pt>
                <c:pt idx="3">
                  <c:v>2017.0</c:v>
                </c:pt>
                <c:pt idx="4">
                  <c:v>2018.0</c:v>
                </c:pt>
                <c:pt idx="5">
                  <c:v>2019.0</c:v>
                </c:pt>
                <c:pt idx="6">
                  <c:v>2020.0</c:v>
                </c:pt>
                <c:pt idx="7">
                  <c:v>2021.0</c:v>
                </c:pt>
                <c:pt idx="8">
                  <c:v>2022.0</c:v>
                </c:pt>
                <c:pt idx="9">
                  <c:v>2023.0</c:v>
                </c:pt>
              </c:numCache>
            </c:numRef>
          </c:cat>
          <c:val>
            <c:numRef>
              <c:f>'SHV by Year'!$B$5:$K$5</c:f>
              <c:numCache>
                <c:formatCode>"$"#,##0;[Red]\-"$"#,##0</c:formatCode>
                <c:ptCount val="10"/>
                <c:pt idx="0">
                  <c:v>11.0</c:v>
                </c:pt>
                <c:pt idx="1">
                  <c:v>12.0</c:v>
                </c:pt>
                <c:pt idx="2">
                  <c:v>12.0</c:v>
                </c:pt>
                <c:pt idx="3" formatCode="&quot;$&quot;#,##0.00;[Red]\-&quot;$&quot;#,##0.00">
                  <c:v>11.75</c:v>
                </c:pt>
                <c:pt idx="4">
                  <c:v>15.0</c:v>
                </c:pt>
                <c:pt idx="5" formatCode="&quot;$&quot;#,##0.00;[Red]\-&quot;$&quot;#,##0.00">
                  <c:v>20.5</c:v>
                </c:pt>
                <c:pt idx="6">
                  <c:v>26.0</c:v>
                </c:pt>
                <c:pt idx="7">
                  <c:v>34.0</c:v>
                </c:pt>
                <c:pt idx="8">
                  <c:v>44.0</c:v>
                </c:pt>
                <c:pt idx="9" formatCode="&quot;$&quot;#,##0.00;[Red]\-&quot;$&quot;#,##0.00">
                  <c:v>53.66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'SHV by Year'!$A$6</c:f>
              <c:strCache>
                <c:ptCount val="1"/>
                <c:pt idx="0">
                  <c:v>Bikers Heaven</c:v>
                </c:pt>
              </c:strCache>
            </c:strRef>
          </c:tx>
          <c:spPr>
            <a:ln w="19050">
              <a:solidFill>
                <a:srgbClr val="7B5190"/>
              </a:solidFill>
            </a:ln>
          </c:spPr>
          <c:marker>
            <c:symbol val="circle"/>
            <c:size val="5"/>
            <c:spPr>
              <a:solidFill>
                <a:srgbClr val="7B5190"/>
              </a:solidFill>
              <a:ln>
                <a:solidFill>
                  <a:srgbClr val="7B5190"/>
                </a:solidFill>
              </a:ln>
            </c:spPr>
          </c:marker>
          <c:cat>
            <c:numRef>
              <c:f>'SHV by Year'!$B$1:$K$1</c:f>
              <c:numCache>
                <c:formatCode>General</c:formatCode>
                <c:ptCount val="10"/>
                <c:pt idx="0">
                  <c:v>2014.0</c:v>
                </c:pt>
                <c:pt idx="1">
                  <c:v>2015.0</c:v>
                </c:pt>
                <c:pt idx="2">
                  <c:v>2016.0</c:v>
                </c:pt>
                <c:pt idx="3">
                  <c:v>2017.0</c:v>
                </c:pt>
                <c:pt idx="4">
                  <c:v>2018.0</c:v>
                </c:pt>
                <c:pt idx="5">
                  <c:v>2019.0</c:v>
                </c:pt>
                <c:pt idx="6">
                  <c:v>2020.0</c:v>
                </c:pt>
                <c:pt idx="7">
                  <c:v>2021.0</c:v>
                </c:pt>
                <c:pt idx="8">
                  <c:v>2022.0</c:v>
                </c:pt>
                <c:pt idx="9">
                  <c:v>2023.0</c:v>
                </c:pt>
              </c:numCache>
            </c:numRef>
          </c:cat>
          <c:val>
            <c:numRef>
              <c:f>'SHV by Year'!$B$6:$K$6</c:f>
              <c:numCache>
                <c:formatCode>"$"#,##0;[Red]\-"$"#,##0</c:formatCode>
                <c:ptCount val="10"/>
                <c:pt idx="0">
                  <c:v>11.0</c:v>
                </c:pt>
                <c:pt idx="1">
                  <c:v>12.0</c:v>
                </c:pt>
                <c:pt idx="2">
                  <c:v>12.0</c:v>
                </c:pt>
                <c:pt idx="3">
                  <c:v>8.0</c:v>
                </c:pt>
                <c:pt idx="4">
                  <c:v>5.0</c:v>
                </c:pt>
                <c:pt idx="5" formatCode="&quot;$&quot;#,##0.00;[Red]\-&quot;$&quot;#,##0.00">
                  <c:v>3.5</c:v>
                </c:pt>
                <c:pt idx="6">
                  <c:v>8.0</c:v>
                </c:pt>
                <c:pt idx="7">
                  <c:v>9.0</c:v>
                </c:pt>
                <c:pt idx="8">
                  <c:v>9.0</c:v>
                </c:pt>
                <c:pt idx="9" formatCode="&quot;$&quot;#,##0.00;[Red]\-&quot;$&quot;#,##0.00">
                  <c:v>9.46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'SHV by Year'!$A$7</c:f>
              <c:strCache>
                <c:ptCount val="1"/>
                <c:pt idx="0">
                  <c:v>Dream Bikes</c:v>
                </c:pt>
              </c:strCache>
            </c:strRef>
          </c:tx>
          <c:spPr>
            <a:ln w="19050">
              <a:solidFill>
                <a:srgbClr val="BC4255"/>
              </a:solidFill>
            </a:ln>
          </c:spPr>
          <c:marker>
            <c:symbol val="circle"/>
            <c:size val="5"/>
            <c:spPr>
              <a:solidFill>
                <a:srgbClr val="BC4255"/>
              </a:solidFill>
              <a:ln>
                <a:solidFill>
                  <a:srgbClr val="BC4255"/>
                </a:solidFill>
              </a:ln>
            </c:spPr>
          </c:marker>
          <c:cat>
            <c:numRef>
              <c:f>'SHV by Year'!$B$1:$K$1</c:f>
              <c:numCache>
                <c:formatCode>General</c:formatCode>
                <c:ptCount val="10"/>
                <c:pt idx="0">
                  <c:v>2014.0</c:v>
                </c:pt>
                <c:pt idx="1">
                  <c:v>2015.0</c:v>
                </c:pt>
                <c:pt idx="2">
                  <c:v>2016.0</c:v>
                </c:pt>
                <c:pt idx="3">
                  <c:v>2017.0</c:v>
                </c:pt>
                <c:pt idx="4">
                  <c:v>2018.0</c:v>
                </c:pt>
                <c:pt idx="5">
                  <c:v>2019.0</c:v>
                </c:pt>
                <c:pt idx="6">
                  <c:v>2020.0</c:v>
                </c:pt>
                <c:pt idx="7">
                  <c:v>2021.0</c:v>
                </c:pt>
                <c:pt idx="8">
                  <c:v>2022.0</c:v>
                </c:pt>
                <c:pt idx="9">
                  <c:v>2023.0</c:v>
                </c:pt>
              </c:numCache>
            </c:numRef>
          </c:cat>
          <c:val>
            <c:numRef>
              <c:f>'SHV by Year'!$B$7:$K$7</c:f>
              <c:numCache>
                <c:formatCode>"$"#,##0;[Red]\-"$"#,##0</c:formatCode>
                <c:ptCount val="10"/>
                <c:pt idx="0">
                  <c:v>11.0</c:v>
                </c:pt>
                <c:pt idx="1">
                  <c:v>14.0</c:v>
                </c:pt>
                <c:pt idx="2">
                  <c:v>17.0</c:v>
                </c:pt>
                <c:pt idx="3" formatCode="&quot;$&quot;#,##0.00;[Red]\-&quot;$&quot;#,##0.00">
                  <c:v>18.5</c:v>
                </c:pt>
                <c:pt idx="4" formatCode="&quot;$&quot;#,##0.00;[Red]\-&quot;$&quot;#,##0.00">
                  <c:v>24.5</c:v>
                </c:pt>
                <c:pt idx="5" formatCode="&quot;$&quot;#,##0.00;[Red]\-&quot;$&quot;#,##0.00">
                  <c:v>29.5</c:v>
                </c:pt>
                <c:pt idx="6">
                  <c:v>41.0</c:v>
                </c:pt>
                <c:pt idx="7">
                  <c:v>54.0</c:v>
                </c:pt>
                <c:pt idx="8">
                  <c:v>76.0</c:v>
                </c:pt>
                <c:pt idx="9">
                  <c:v>97.09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'SHV by Year'!$A$8</c:f>
              <c:strCache>
                <c:ptCount val="1"/>
                <c:pt idx="0">
                  <c:v>Vulcan</c:v>
                </c:pt>
              </c:strCache>
            </c:strRef>
          </c:tx>
          <c:spPr>
            <a:ln w="19050">
              <a:solidFill>
                <a:srgbClr val="A85294"/>
              </a:solidFill>
            </a:ln>
          </c:spPr>
          <c:marker>
            <c:symbol val="circle"/>
            <c:size val="5"/>
            <c:spPr>
              <a:solidFill>
                <a:srgbClr val="A85294"/>
              </a:solidFill>
              <a:ln>
                <a:solidFill>
                  <a:srgbClr val="A85294"/>
                </a:solidFill>
              </a:ln>
            </c:spPr>
          </c:marker>
          <c:cat>
            <c:numRef>
              <c:f>'SHV by Year'!$B$1:$K$1</c:f>
              <c:numCache>
                <c:formatCode>General</c:formatCode>
                <c:ptCount val="10"/>
                <c:pt idx="0">
                  <c:v>2014.0</c:v>
                </c:pt>
                <c:pt idx="1">
                  <c:v>2015.0</c:v>
                </c:pt>
                <c:pt idx="2">
                  <c:v>2016.0</c:v>
                </c:pt>
                <c:pt idx="3">
                  <c:v>2017.0</c:v>
                </c:pt>
                <c:pt idx="4">
                  <c:v>2018.0</c:v>
                </c:pt>
                <c:pt idx="5">
                  <c:v>2019.0</c:v>
                </c:pt>
                <c:pt idx="6">
                  <c:v>2020.0</c:v>
                </c:pt>
                <c:pt idx="7">
                  <c:v>2021.0</c:v>
                </c:pt>
                <c:pt idx="8">
                  <c:v>2022.0</c:v>
                </c:pt>
                <c:pt idx="9">
                  <c:v>2023.0</c:v>
                </c:pt>
              </c:numCache>
            </c:numRef>
          </c:cat>
          <c:val>
            <c:numRef>
              <c:f>'SHV by Year'!$B$8:$K$8</c:f>
              <c:numCache>
                <c:formatCode>"$"#,##0;[Red]\-"$"#,##0</c:formatCode>
                <c:ptCount val="10"/>
                <c:pt idx="0">
                  <c:v>11.0</c:v>
                </c:pt>
                <c:pt idx="1">
                  <c:v>13.0</c:v>
                </c:pt>
                <c:pt idx="2">
                  <c:v>14.0</c:v>
                </c:pt>
                <c:pt idx="3">
                  <c:v>9.0</c:v>
                </c:pt>
                <c:pt idx="4">
                  <c:v>12.0</c:v>
                </c:pt>
                <c:pt idx="5">
                  <c:v>16.0</c:v>
                </c:pt>
                <c:pt idx="6">
                  <c:v>20.0</c:v>
                </c:pt>
                <c:pt idx="7">
                  <c:v>20.0</c:v>
                </c:pt>
                <c:pt idx="8" formatCode="&quot;$&quot;#,##0.00;[Red]\-&quot;$&quot;#,##0.00">
                  <c:v>20.5</c:v>
                </c:pt>
                <c:pt idx="9" formatCode="&quot;$&quot;#,##0.00;[Red]\-&quot;$&quot;#,##0.00">
                  <c:v>22.61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'SHV by Year'!$A$9</c:f>
              <c:strCache>
                <c:ptCount val="1"/>
                <c:pt idx="0">
                  <c:v>Stephen ROCKS Inc.</c:v>
                </c:pt>
              </c:strCache>
            </c:strRef>
          </c:tx>
          <c:spPr>
            <a:ln w="19050">
              <a:solidFill>
                <a:srgbClr val="E7DD77"/>
              </a:solidFill>
            </a:ln>
          </c:spPr>
          <c:marker>
            <c:symbol val="circle"/>
            <c:size val="5"/>
            <c:spPr>
              <a:solidFill>
                <a:srgbClr val="E7DD77"/>
              </a:solidFill>
              <a:ln>
                <a:solidFill>
                  <a:srgbClr val="E7DD77"/>
                </a:solidFill>
              </a:ln>
            </c:spPr>
          </c:marker>
          <c:cat>
            <c:numRef>
              <c:f>'SHV by Year'!$B$1:$K$1</c:f>
              <c:numCache>
                <c:formatCode>General</c:formatCode>
                <c:ptCount val="10"/>
                <c:pt idx="0">
                  <c:v>2014.0</c:v>
                </c:pt>
                <c:pt idx="1">
                  <c:v>2015.0</c:v>
                </c:pt>
                <c:pt idx="2">
                  <c:v>2016.0</c:v>
                </c:pt>
                <c:pt idx="3">
                  <c:v>2017.0</c:v>
                </c:pt>
                <c:pt idx="4">
                  <c:v>2018.0</c:v>
                </c:pt>
                <c:pt idx="5">
                  <c:v>2019.0</c:v>
                </c:pt>
                <c:pt idx="6">
                  <c:v>2020.0</c:v>
                </c:pt>
                <c:pt idx="7">
                  <c:v>2021.0</c:v>
                </c:pt>
                <c:pt idx="8">
                  <c:v>2022.0</c:v>
                </c:pt>
                <c:pt idx="9">
                  <c:v>2023.0</c:v>
                </c:pt>
              </c:numCache>
            </c:numRef>
          </c:cat>
          <c:val>
            <c:numRef>
              <c:f>'SHV by Year'!$B$9:$K$9</c:f>
              <c:numCache>
                <c:formatCode>"$"#,##0;[Red]\-"$"#,##0</c:formatCode>
                <c:ptCount val="10"/>
                <c:pt idx="0">
                  <c:v>11.0</c:v>
                </c:pt>
                <c:pt idx="1">
                  <c:v>12.0</c:v>
                </c:pt>
                <c:pt idx="2">
                  <c:v>12.0</c:v>
                </c:pt>
                <c:pt idx="3" formatCode="&quot;$&quot;#,##0.00;[Red]\-&quot;$&quot;#,##0.00">
                  <c:v>10.75</c:v>
                </c:pt>
                <c:pt idx="4">
                  <c:v>17.0</c:v>
                </c:pt>
                <c:pt idx="5">
                  <c:v>20.0</c:v>
                </c:pt>
                <c:pt idx="6">
                  <c:v>21.0</c:v>
                </c:pt>
                <c:pt idx="7" formatCode="&quot;$&quot;#,##0.00;[Red]\-&quot;$&quot;#,##0.00">
                  <c:v>9.5</c:v>
                </c:pt>
                <c:pt idx="8">
                  <c:v>7.0</c:v>
                </c:pt>
                <c:pt idx="9" formatCode="&quot;$&quot;#,##0.00;[Red]\-&quot;$&quot;#,##0.00">
                  <c:v>5.96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6319368"/>
        <c:axId val="2116314808"/>
      </c:lineChart>
      <c:catAx>
        <c:axId val="21163193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16314808"/>
        <c:crosses val="autoZero"/>
        <c:auto val="1"/>
        <c:lblAlgn val="ctr"/>
        <c:lblOffset val="100"/>
        <c:noMultiLvlLbl val="0"/>
      </c:catAx>
      <c:valAx>
        <c:axId val="2116314808"/>
        <c:scaling>
          <c:orientation val="minMax"/>
          <c:max val="100.0"/>
        </c:scaling>
        <c:delete val="0"/>
        <c:axPos val="l"/>
        <c:majorGridlines/>
        <c:numFmt formatCode="&quot;$&quot;#,##0;[Red]\-&quot;$&quot;#,##0" sourceLinked="1"/>
        <c:majorTickMark val="out"/>
        <c:minorTickMark val="none"/>
        <c:tickLblPos val="nextTo"/>
        <c:crossAx val="21163193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effectLst>
      <a:glow rad="101600">
        <a:srgbClr val="3032FF">
          <a:alpha val="75000"/>
        </a:srgbClr>
      </a:glow>
    </a:effectLst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801546971365"/>
          <c:y val="0.018342546330576"/>
          <c:w val="0.606158975086605"/>
          <c:h val="0.920515632567504"/>
        </c:manualLayout>
      </c:layout>
      <c:lineChart>
        <c:grouping val="standard"/>
        <c:varyColors val="0"/>
        <c:ser>
          <c:idx val="0"/>
          <c:order val="0"/>
          <c:tx>
            <c:strRef>
              <c:f>'Net Income B.Y.'!$A$2</c:f>
              <c:strCache>
                <c:ptCount val="1"/>
                <c:pt idx="0">
                  <c:v>Cyclones</c:v>
                </c:pt>
              </c:strCache>
            </c:strRef>
          </c:tx>
          <c:spPr>
            <a:ln w="25400">
              <a:solidFill>
                <a:srgbClr val="3032FF"/>
              </a:solidFill>
            </a:ln>
          </c:spPr>
          <c:marker>
            <c:symbol val="circle"/>
            <c:size val="5"/>
            <c:spPr>
              <a:solidFill>
                <a:srgbClr val="3032FF"/>
              </a:solidFill>
              <a:ln>
                <a:solidFill>
                  <a:srgbClr val="3032FF"/>
                </a:solidFill>
              </a:ln>
            </c:spPr>
          </c:marker>
          <c:cat>
            <c:numRef>
              <c:f>'Net Income B.Y.'!$B$1:$K$1</c:f>
              <c:numCache>
                <c:formatCode>General</c:formatCode>
                <c:ptCount val="10"/>
                <c:pt idx="0">
                  <c:v>2014.0</c:v>
                </c:pt>
                <c:pt idx="1">
                  <c:v>2015.0</c:v>
                </c:pt>
                <c:pt idx="2">
                  <c:v>2016.0</c:v>
                </c:pt>
                <c:pt idx="3">
                  <c:v>2017.0</c:v>
                </c:pt>
                <c:pt idx="4">
                  <c:v>2018.0</c:v>
                </c:pt>
                <c:pt idx="5">
                  <c:v>2019.0</c:v>
                </c:pt>
                <c:pt idx="6">
                  <c:v>2020.0</c:v>
                </c:pt>
                <c:pt idx="7">
                  <c:v>2021.0</c:v>
                </c:pt>
                <c:pt idx="8">
                  <c:v>2022.0</c:v>
                </c:pt>
                <c:pt idx="9">
                  <c:v>2023.0</c:v>
                </c:pt>
              </c:numCache>
            </c:numRef>
          </c:cat>
          <c:val>
            <c:numRef>
              <c:f>'Net Income B.Y.'!$B$2:$K$2</c:f>
              <c:numCache>
                <c:formatCode>"$"#,##0;[Red]\-"$"#,##0</c:formatCode>
                <c:ptCount val="10"/>
                <c:pt idx="0">
                  <c:v>1.3451E6</c:v>
                </c:pt>
                <c:pt idx="1">
                  <c:v>1.414725E6</c:v>
                </c:pt>
                <c:pt idx="2">
                  <c:v>953808.0</c:v>
                </c:pt>
                <c:pt idx="3">
                  <c:v>363758.0</c:v>
                </c:pt>
                <c:pt idx="4">
                  <c:v>-968155.0</c:v>
                </c:pt>
                <c:pt idx="5">
                  <c:v>-3.90741E6</c:v>
                </c:pt>
                <c:pt idx="6">
                  <c:v>1.054509E6</c:v>
                </c:pt>
                <c:pt idx="7">
                  <c:v>1.361483E6</c:v>
                </c:pt>
                <c:pt idx="8">
                  <c:v>5.233504E6</c:v>
                </c:pt>
                <c:pt idx="9">
                  <c:v>5.728194E6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'Net Income B.Y.'!$A$3</c:f>
              <c:strCache>
                <c:ptCount val="1"/>
                <c:pt idx="0">
                  <c:v>Wheelie Great Bikes</c:v>
                </c:pt>
              </c:strCache>
            </c:strRef>
          </c:tx>
          <c:spPr>
            <a:ln w="19050">
              <a:solidFill>
                <a:srgbClr val="DB8C51"/>
              </a:solidFill>
            </a:ln>
          </c:spPr>
          <c:marker>
            <c:symbol val="circle"/>
            <c:size val="5"/>
            <c:spPr>
              <a:solidFill>
                <a:srgbClr val="DB8C51"/>
              </a:solidFill>
              <a:ln>
                <a:solidFill>
                  <a:srgbClr val="DB8C51"/>
                </a:solidFill>
              </a:ln>
            </c:spPr>
          </c:marker>
          <c:cat>
            <c:numRef>
              <c:f>'Net Income B.Y.'!$B$1:$K$1</c:f>
              <c:numCache>
                <c:formatCode>General</c:formatCode>
                <c:ptCount val="10"/>
                <c:pt idx="0">
                  <c:v>2014.0</c:v>
                </c:pt>
                <c:pt idx="1">
                  <c:v>2015.0</c:v>
                </c:pt>
                <c:pt idx="2">
                  <c:v>2016.0</c:v>
                </c:pt>
                <c:pt idx="3">
                  <c:v>2017.0</c:v>
                </c:pt>
                <c:pt idx="4">
                  <c:v>2018.0</c:v>
                </c:pt>
                <c:pt idx="5">
                  <c:v>2019.0</c:v>
                </c:pt>
                <c:pt idx="6">
                  <c:v>2020.0</c:v>
                </c:pt>
                <c:pt idx="7">
                  <c:v>2021.0</c:v>
                </c:pt>
                <c:pt idx="8">
                  <c:v>2022.0</c:v>
                </c:pt>
                <c:pt idx="9">
                  <c:v>2023.0</c:v>
                </c:pt>
              </c:numCache>
            </c:numRef>
          </c:cat>
          <c:val>
            <c:numRef>
              <c:f>'Net Income B.Y.'!$B$3:$K$3</c:f>
              <c:numCache>
                <c:formatCode>"$"#,##0;[Red]\-"$"#,##0</c:formatCode>
                <c:ptCount val="10"/>
                <c:pt idx="0">
                  <c:v>1.3451E6</c:v>
                </c:pt>
                <c:pt idx="1">
                  <c:v>1.455158E6</c:v>
                </c:pt>
                <c:pt idx="2">
                  <c:v>-898290.0</c:v>
                </c:pt>
                <c:pt idx="3">
                  <c:v>1.148145E6</c:v>
                </c:pt>
                <c:pt idx="4">
                  <c:v>1.693466E6</c:v>
                </c:pt>
                <c:pt idx="5">
                  <c:v>2.30746E6</c:v>
                </c:pt>
                <c:pt idx="6">
                  <c:v>1.551285E6</c:v>
                </c:pt>
                <c:pt idx="7">
                  <c:v>5.089296E6</c:v>
                </c:pt>
                <c:pt idx="8">
                  <c:v>2.667854E6</c:v>
                </c:pt>
                <c:pt idx="9">
                  <c:v>7.39035E6</c:v>
                </c:pt>
              </c:numCache>
            </c:numRef>
          </c:val>
          <c:smooth val="0"/>
        </c:ser>
        <c:ser>
          <c:idx val="3"/>
          <c:order val="2"/>
          <c:tx>
            <c:strRef>
              <c:f>'Net Income B.Y.'!$A$5</c:f>
              <c:strCache>
                <c:ptCount val="1"/>
                <c:pt idx="0">
                  <c:v>Bikes N' Bros</c:v>
                </c:pt>
              </c:strCache>
            </c:strRef>
          </c:tx>
          <c:spPr>
            <a:ln w="19050">
              <a:solidFill>
                <a:srgbClr val="76C689"/>
              </a:solidFill>
            </a:ln>
          </c:spPr>
          <c:marker>
            <c:symbol val="circle"/>
            <c:size val="5"/>
            <c:spPr>
              <a:solidFill>
                <a:srgbClr val="76C689"/>
              </a:solidFill>
              <a:ln w="19050">
                <a:solidFill>
                  <a:srgbClr val="76C689"/>
                </a:solidFill>
              </a:ln>
            </c:spPr>
          </c:marker>
          <c:cat>
            <c:numRef>
              <c:f>'Net Income B.Y.'!$B$1:$K$1</c:f>
              <c:numCache>
                <c:formatCode>General</c:formatCode>
                <c:ptCount val="10"/>
                <c:pt idx="0">
                  <c:v>2014.0</c:v>
                </c:pt>
                <c:pt idx="1">
                  <c:v>2015.0</c:v>
                </c:pt>
                <c:pt idx="2">
                  <c:v>2016.0</c:v>
                </c:pt>
                <c:pt idx="3">
                  <c:v>2017.0</c:v>
                </c:pt>
                <c:pt idx="4">
                  <c:v>2018.0</c:v>
                </c:pt>
                <c:pt idx="5">
                  <c:v>2019.0</c:v>
                </c:pt>
                <c:pt idx="6">
                  <c:v>2020.0</c:v>
                </c:pt>
                <c:pt idx="7">
                  <c:v>2021.0</c:v>
                </c:pt>
                <c:pt idx="8">
                  <c:v>2022.0</c:v>
                </c:pt>
                <c:pt idx="9">
                  <c:v>2023.0</c:v>
                </c:pt>
              </c:numCache>
            </c:numRef>
          </c:cat>
          <c:val>
            <c:numRef>
              <c:f>'Net Income B.Y.'!$B$5:$K$5</c:f>
              <c:numCache>
                <c:formatCode>"$"#,##0;[Red]\-"$"#,##0</c:formatCode>
                <c:ptCount val="10"/>
                <c:pt idx="0">
                  <c:v>1.3451E6</c:v>
                </c:pt>
                <c:pt idx="1">
                  <c:v>1.046689E6</c:v>
                </c:pt>
                <c:pt idx="2">
                  <c:v>1.393614E6</c:v>
                </c:pt>
                <c:pt idx="3">
                  <c:v>938419.0</c:v>
                </c:pt>
                <c:pt idx="4">
                  <c:v>987732.0</c:v>
                </c:pt>
                <c:pt idx="5">
                  <c:v>2.733654E6</c:v>
                </c:pt>
                <c:pt idx="6">
                  <c:v>2.5077E6</c:v>
                </c:pt>
                <c:pt idx="7">
                  <c:v>4.940464E6</c:v>
                </c:pt>
                <c:pt idx="8">
                  <c:v>4.523725E6</c:v>
                </c:pt>
                <c:pt idx="9">
                  <c:v>5.84136E6</c:v>
                </c:pt>
              </c:numCache>
            </c:numRef>
          </c:val>
          <c:smooth val="0"/>
        </c:ser>
        <c:ser>
          <c:idx val="5"/>
          <c:order val="3"/>
          <c:tx>
            <c:strRef>
              <c:f>'Net Income B.Y.'!$A$7</c:f>
              <c:strCache>
                <c:ptCount val="1"/>
                <c:pt idx="0">
                  <c:v>Dream Bikes</c:v>
                </c:pt>
              </c:strCache>
            </c:strRef>
          </c:tx>
          <c:spPr>
            <a:ln w="19050">
              <a:solidFill>
                <a:srgbClr val="BC4255"/>
              </a:solidFill>
            </a:ln>
          </c:spPr>
          <c:marker>
            <c:symbol val="circle"/>
            <c:size val="5"/>
            <c:spPr>
              <a:solidFill>
                <a:srgbClr val="BC4255"/>
              </a:solidFill>
              <a:ln>
                <a:solidFill>
                  <a:srgbClr val="BC4255"/>
                </a:solidFill>
              </a:ln>
            </c:spPr>
          </c:marker>
          <c:cat>
            <c:numRef>
              <c:f>'Net Income B.Y.'!$B$1:$K$1</c:f>
              <c:numCache>
                <c:formatCode>General</c:formatCode>
                <c:ptCount val="10"/>
                <c:pt idx="0">
                  <c:v>2014.0</c:v>
                </c:pt>
                <c:pt idx="1">
                  <c:v>2015.0</c:v>
                </c:pt>
                <c:pt idx="2">
                  <c:v>2016.0</c:v>
                </c:pt>
                <c:pt idx="3">
                  <c:v>2017.0</c:v>
                </c:pt>
                <c:pt idx="4">
                  <c:v>2018.0</c:v>
                </c:pt>
                <c:pt idx="5">
                  <c:v>2019.0</c:v>
                </c:pt>
                <c:pt idx="6">
                  <c:v>2020.0</c:v>
                </c:pt>
                <c:pt idx="7">
                  <c:v>2021.0</c:v>
                </c:pt>
                <c:pt idx="8">
                  <c:v>2022.0</c:v>
                </c:pt>
                <c:pt idx="9">
                  <c:v>2023.0</c:v>
                </c:pt>
              </c:numCache>
            </c:numRef>
          </c:cat>
          <c:val>
            <c:numRef>
              <c:f>'Net Income B.Y.'!$B$7:$K$7</c:f>
              <c:numCache>
                <c:formatCode>"$"#,##0;[Red]\-"$"#,##0</c:formatCode>
                <c:ptCount val="10"/>
                <c:pt idx="0">
                  <c:v>1.3451E6</c:v>
                </c:pt>
                <c:pt idx="1">
                  <c:v>1.654646E6</c:v>
                </c:pt>
                <c:pt idx="2">
                  <c:v>2.092928E6</c:v>
                </c:pt>
                <c:pt idx="3">
                  <c:v>1.16453E6</c:v>
                </c:pt>
                <c:pt idx="4">
                  <c:v>2.602085E6</c:v>
                </c:pt>
                <c:pt idx="5">
                  <c:v>3.554904E6</c:v>
                </c:pt>
                <c:pt idx="6">
                  <c:v>4.438739E6</c:v>
                </c:pt>
                <c:pt idx="7">
                  <c:v>6.504176E6</c:v>
                </c:pt>
                <c:pt idx="8">
                  <c:v>8.853598E6</c:v>
                </c:pt>
                <c:pt idx="9">
                  <c:v>1.1108489E7</c:v>
                </c:pt>
              </c:numCache>
            </c:numRef>
          </c:val>
          <c:smooth val="0"/>
        </c:ser>
        <c:ser>
          <c:idx val="7"/>
          <c:order val="4"/>
          <c:tx>
            <c:strRef>
              <c:f>'Net Income B.Y.'!$A$9</c:f>
              <c:strCache>
                <c:ptCount val="1"/>
                <c:pt idx="0">
                  <c:v>Stephen Rocks INC.</c:v>
                </c:pt>
              </c:strCache>
            </c:strRef>
          </c:tx>
          <c:spPr>
            <a:ln w="19050">
              <a:solidFill>
                <a:srgbClr val="E7DD77"/>
              </a:solidFill>
            </a:ln>
          </c:spPr>
          <c:marker>
            <c:symbol val="circle"/>
            <c:size val="5"/>
            <c:spPr>
              <a:solidFill>
                <a:srgbClr val="E7DD77"/>
              </a:solidFill>
              <a:ln>
                <a:solidFill>
                  <a:srgbClr val="E7DD77"/>
                </a:solidFill>
              </a:ln>
            </c:spPr>
          </c:marker>
          <c:cat>
            <c:numRef>
              <c:f>'Net Income B.Y.'!$B$1:$K$1</c:f>
              <c:numCache>
                <c:formatCode>General</c:formatCode>
                <c:ptCount val="10"/>
                <c:pt idx="0">
                  <c:v>2014.0</c:v>
                </c:pt>
                <c:pt idx="1">
                  <c:v>2015.0</c:v>
                </c:pt>
                <c:pt idx="2">
                  <c:v>2016.0</c:v>
                </c:pt>
                <c:pt idx="3">
                  <c:v>2017.0</c:v>
                </c:pt>
                <c:pt idx="4">
                  <c:v>2018.0</c:v>
                </c:pt>
                <c:pt idx="5">
                  <c:v>2019.0</c:v>
                </c:pt>
                <c:pt idx="6">
                  <c:v>2020.0</c:v>
                </c:pt>
                <c:pt idx="7">
                  <c:v>2021.0</c:v>
                </c:pt>
                <c:pt idx="8">
                  <c:v>2022.0</c:v>
                </c:pt>
                <c:pt idx="9">
                  <c:v>2023.0</c:v>
                </c:pt>
              </c:numCache>
            </c:numRef>
          </c:cat>
          <c:val>
            <c:numRef>
              <c:f>'Net Income B.Y.'!$B$9:$K$9</c:f>
              <c:numCache>
                <c:formatCode>"$"#,##0;[Red]\-"$"#,##0</c:formatCode>
                <c:ptCount val="10"/>
                <c:pt idx="0">
                  <c:v>1.3451E6</c:v>
                </c:pt>
                <c:pt idx="1">
                  <c:v>1.307042E6</c:v>
                </c:pt>
                <c:pt idx="2">
                  <c:v>1.19788E6</c:v>
                </c:pt>
                <c:pt idx="3">
                  <c:v>508492.0</c:v>
                </c:pt>
                <c:pt idx="4">
                  <c:v>2.193828E6</c:v>
                </c:pt>
                <c:pt idx="5">
                  <c:v>2.60427E6</c:v>
                </c:pt>
                <c:pt idx="6">
                  <c:v>233830.0</c:v>
                </c:pt>
                <c:pt idx="7">
                  <c:v>-2.181476E6</c:v>
                </c:pt>
                <c:pt idx="8">
                  <c:v>-1.944757E6</c:v>
                </c:pt>
                <c:pt idx="9">
                  <c:v>-2.799917E6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40444440"/>
        <c:axId val="2040449368"/>
      </c:lineChart>
      <c:catAx>
        <c:axId val="20404444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040449368"/>
        <c:crosses val="autoZero"/>
        <c:auto val="1"/>
        <c:lblAlgn val="ctr"/>
        <c:lblOffset val="100"/>
        <c:noMultiLvlLbl val="0"/>
      </c:catAx>
      <c:valAx>
        <c:axId val="2040449368"/>
        <c:scaling>
          <c:orientation val="minMax"/>
          <c:max val="1.2E7"/>
          <c:min val="-5.0E6"/>
        </c:scaling>
        <c:delete val="0"/>
        <c:axPos val="l"/>
        <c:majorGridlines/>
        <c:numFmt formatCode="&quot;$&quot;#,##0;[Red]\-&quot;$&quot;#,##0" sourceLinked="1"/>
        <c:majorTickMark val="out"/>
        <c:minorTickMark val="none"/>
        <c:tickLblPos val="nextTo"/>
        <c:crossAx val="204044444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 algn="ctr">
              <a:defRPr/>
            </a:pPr>
            <a:r>
              <a:rPr lang="en-US" sz="1400" dirty="0" smtClean="0"/>
              <a:t>(</a:t>
            </a:r>
            <a:r>
              <a:rPr lang="en-US" sz="1400" dirty="0"/>
              <a:t>based on retail</a:t>
            </a:r>
            <a:r>
              <a:rPr lang="en-US" sz="1400" baseline="0" dirty="0"/>
              <a:t> sales dollars)</a:t>
            </a:r>
            <a:endParaRPr lang="en-US" sz="1400" dirty="0"/>
          </a:p>
        </c:rich>
      </c:tx>
      <c:layout/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 algn="ctr">
              <a:defRPr/>
            </a:pPr>
            <a:r>
              <a:rPr lang="en-US" sz="1400" dirty="0" smtClean="0">
                <a:solidFill>
                  <a:srgbClr val="797B7E"/>
                </a:solidFill>
              </a:rPr>
              <a:t>(</a:t>
            </a:r>
            <a:r>
              <a:rPr lang="en-US" sz="1400" dirty="0">
                <a:solidFill>
                  <a:srgbClr val="797B7E"/>
                </a:solidFill>
              </a:rPr>
              <a:t>based on retail</a:t>
            </a:r>
            <a:r>
              <a:rPr lang="en-US" sz="1400" baseline="0" dirty="0">
                <a:solidFill>
                  <a:srgbClr val="797B7E"/>
                </a:solidFill>
              </a:rPr>
              <a:t> sales dollars)</a:t>
            </a:r>
            <a:endParaRPr lang="en-US" sz="1400" dirty="0">
              <a:solidFill>
                <a:srgbClr val="797B7E"/>
              </a:solidFill>
            </a:endParaRPr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explosion val="14"/>
            <c:spPr>
              <a:solidFill>
                <a:srgbClr val="3032FF"/>
              </a:solidFill>
            </c:spPr>
          </c:dPt>
          <c:dPt>
            <c:idx val="1"/>
            <c:bubble3D val="0"/>
            <c:spPr>
              <a:solidFill>
                <a:srgbClr val="DB8C51"/>
              </a:solidFill>
            </c:spPr>
          </c:dPt>
          <c:dPt>
            <c:idx val="3"/>
            <c:bubble3D val="0"/>
            <c:spPr>
              <a:solidFill>
                <a:srgbClr val="76C689"/>
              </a:solidFill>
            </c:spPr>
          </c:dPt>
          <c:dPt>
            <c:idx val="4"/>
            <c:bubble3D val="0"/>
            <c:spPr>
              <a:solidFill>
                <a:srgbClr val="7B5190"/>
              </a:solidFill>
            </c:spPr>
          </c:dPt>
          <c:dPt>
            <c:idx val="5"/>
            <c:bubble3D val="0"/>
            <c:spPr>
              <a:solidFill>
                <a:srgbClr val="BC4255"/>
              </a:solidFill>
            </c:spPr>
          </c:dPt>
          <c:dPt>
            <c:idx val="6"/>
            <c:bubble3D val="0"/>
            <c:spPr>
              <a:solidFill>
                <a:srgbClr val="A85294"/>
              </a:solidFill>
            </c:spPr>
          </c:dPt>
          <c:dPt>
            <c:idx val="7"/>
            <c:bubble3D val="0"/>
            <c:spPr>
              <a:solidFill>
                <a:srgbClr val="E7DD77"/>
              </a:solidFill>
            </c:spPr>
          </c:dPt>
          <c:dLbls>
            <c:dLbl>
              <c:idx val="0"/>
              <c:numFmt formatCode="0.0%" sourceLinked="0"/>
              <c:spPr/>
              <c:txPr>
                <a:bodyPr/>
                <a:lstStyle/>
                <a:p>
                  <a:pPr>
                    <a:defRPr sz="1200" b="1"/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numFmt formatCode="0.0%" sourceLinked="0"/>
            <c:txPr>
              <a:bodyPr/>
              <a:lstStyle/>
              <a:p>
                <a:pPr>
                  <a:defRPr sz="1200" b="0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'Market Share'!$A$2:$A$9</c:f>
              <c:strCache>
                <c:ptCount val="8"/>
                <c:pt idx="0">
                  <c:v>Cyclones</c:v>
                </c:pt>
                <c:pt idx="1">
                  <c:v>Wheelie Great Bikes</c:v>
                </c:pt>
                <c:pt idx="2">
                  <c:v>Real Wheels</c:v>
                </c:pt>
                <c:pt idx="3">
                  <c:v>Bikes N' Bros</c:v>
                </c:pt>
                <c:pt idx="4">
                  <c:v>Bikers Heaven</c:v>
                </c:pt>
                <c:pt idx="5">
                  <c:v>Dream Bikes</c:v>
                </c:pt>
                <c:pt idx="6">
                  <c:v>Vulcan</c:v>
                </c:pt>
                <c:pt idx="7">
                  <c:v>Stephen Rocks INC.</c:v>
                </c:pt>
              </c:strCache>
            </c:strRef>
          </c:cat>
          <c:val>
            <c:numRef>
              <c:f>'Market Share'!$B$2:$B$9</c:f>
              <c:numCache>
                <c:formatCode>0.00%</c:formatCode>
                <c:ptCount val="8"/>
                <c:pt idx="0">
                  <c:v>0.162</c:v>
                </c:pt>
                <c:pt idx="1">
                  <c:v>0.191</c:v>
                </c:pt>
                <c:pt idx="2">
                  <c:v>0.065</c:v>
                </c:pt>
                <c:pt idx="3">
                  <c:v>0.186</c:v>
                </c:pt>
                <c:pt idx="4">
                  <c:v>0.064</c:v>
                </c:pt>
                <c:pt idx="5">
                  <c:v>0.185</c:v>
                </c:pt>
                <c:pt idx="6">
                  <c:v>0.099</c:v>
                </c:pt>
                <c:pt idx="7">
                  <c:v>0.048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64148531763253"/>
          <c:y val="0.271511711075776"/>
          <c:w val="0.273219619346888"/>
          <c:h val="0.445362501956872"/>
        </c:manualLayout>
      </c:layout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gradFill flip="none" rotWithShape="1">
              <a:gsLst>
                <a:gs pos="0">
                  <a:srgbClr val="52A6C3"/>
                </a:gs>
                <a:gs pos="100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rgbClr val="52A6C3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3032FF"/>
              </a:solidFill>
              <a:ln>
                <a:solidFill>
                  <a:srgbClr val="3032FF"/>
                </a:solidFill>
              </a:ln>
            </c:spPr>
          </c:dPt>
          <c:dPt>
            <c:idx val="1"/>
            <c:invertIfNegative val="0"/>
            <c:bubble3D val="0"/>
            <c:spPr>
              <a:solidFill>
                <a:srgbClr val="DB8C51"/>
              </a:solidFill>
              <a:ln>
                <a:solidFill>
                  <a:srgbClr val="DB8C51"/>
                </a:solidFill>
              </a:ln>
            </c:spPr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solidFill>
                  <a:srgbClr val="52A6C3"/>
                </a:solidFill>
              </a:ln>
            </c:spPr>
          </c:dPt>
          <c:dPt>
            <c:idx val="3"/>
            <c:invertIfNegative val="0"/>
            <c:bubble3D val="0"/>
            <c:spPr>
              <a:solidFill>
                <a:srgbClr val="76C689"/>
              </a:solidFill>
              <a:ln>
                <a:solidFill>
                  <a:srgbClr val="76C689"/>
                </a:solidFill>
              </a:ln>
            </c:spPr>
          </c:dPt>
          <c:dPt>
            <c:idx val="4"/>
            <c:invertIfNegative val="0"/>
            <c:bubble3D val="0"/>
            <c:spPr>
              <a:solidFill>
                <a:srgbClr val="7B5190"/>
              </a:solidFill>
              <a:ln>
                <a:solidFill>
                  <a:srgbClr val="7B5190"/>
                </a:solidFill>
              </a:ln>
            </c:spPr>
          </c:dPt>
          <c:dPt>
            <c:idx val="5"/>
            <c:invertIfNegative val="0"/>
            <c:bubble3D val="0"/>
            <c:spPr>
              <a:solidFill>
                <a:srgbClr val="BC4255"/>
              </a:solidFill>
              <a:ln>
                <a:solidFill>
                  <a:srgbClr val="BC4255"/>
                </a:solidFill>
              </a:ln>
            </c:spPr>
          </c:dPt>
          <c:dPt>
            <c:idx val="6"/>
            <c:invertIfNegative val="0"/>
            <c:bubble3D val="0"/>
            <c:spPr>
              <a:solidFill>
                <a:srgbClr val="A85294"/>
              </a:solidFill>
              <a:ln>
                <a:solidFill>
                  <a:srgbClr val="A85294"/>
                </a:solidFill>
              </a:ln>
            </c:spPr>
          </c:dPt>
          <c:dPt>
            <c:idx val="7"/>
            <c:invertIfNegative val="0"/>
            <c:bubble3D val="0"/>
            <c:spPr>
              <a:solidFill>
                <a:srgbClr val="E7DD77"/>
              </a:solidFill>
              <a:ln>
                <a:solidFill>
                  <a:srgbClr val="E7DD77"/>
                </a:solidFill>
              </a:ln>
            </c:spPr>
          </c:dPt>
          <c:cat>
            <c:strRef>
              <c:f>'Retail Sales'!$A$2:$A$9</c:f>
              <c:strCache>
                <c:ptCount val="8"/>
                <c:pt idx="0">
                  <c:v>Cyclones</c:v>
                </c:pt>
                <c:pt idx="1">
                  <c:v>Wheelie Great Bikes</c:v>
                </c:pt>
                <c:pt idx="2">
                  <c:v>Real Wheels</c:v>
                </c:pt>
                <c:pt idx="3">
                  <c:v>Bikes N' Bros</c:v>
                </c:pt>
                <c:pt idx="4">
                  <c:v>Bikers Heaven</c:v>
                </c:pt>
                <c:pt idx="5">
                  <c:v>Dream Bikes</c:v>
                </c:pt>
                <c:pt idx="6">
                  <c:v>Vulcan</c:v>
                </c:pt>
                <c:pt idx="7">
                  <c:v>Stephen Rocks INC.</c:v>
                </c:pt>
              </c:strCache>
            </c:strRef>
          </c:cat>
          <c:val>
            <c:numRef>
              <c:f>'Retail Sales'!$B$2:$B$9</c:f>
              <c:numCache>
                <c:formatCode>"$"#,##0;[Red]\-"$"#,##0</c:formatCode>
                <c:ptCount val="8"/>
                <c:pt idx="0">
                  <c:v>4.7266348E7</c:v>
                </c:pt>
                <c:pt idx="1">
                  <c:v>5.571848E7</c:v>
                </c:pt>
                <c:pt idx="2">
                  <c:v>1.88444E7</c:v>
                </c:pt>
                <c:pt idx="3">
                  <c:v>5.404354E7</c:v>
                </c:pt>
                <c:pt idx="4">
                  <c:v>1.86654E7</c:v>
                </c:pt>
                <c:pt idx="5">
                  <c:v>5.380216E7</c:v>
                </c:pt>
                <c:pt idx="6">
                  <c:v>2.873328E7</c:v>
                </c:pt>
                <c:pt idx="7">
                  <c:v>1.39178E7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16085368"/>
        <c:axId val="2116082360"/>
      </c:barChart>
      <c:catAx>
        <c:axId val="2116085368"/>
        <c:scaling>
          <c:orientation val="minMax"/>
        </c:scaling>
        <c:delete val="0"/>
        <c:axPos val="b"/>
        <c:majorTickMark val="out"/>
        <c:minorTickMark val="none"/>
        <c:tickLblPos val="nextTo"/>
        <c:crossAx val="2116082360"/>
        <c:crosses val="autoZero"/>
        <c:auto val="1"/>
        <c:lblAlgn val="ctr"/>
        <c:lblOffset val="100"/>
        <c:noMultiLvlLbl val="0"/>
      </c:catAx>
      <c:valAx>
        <c:axId val="2116082360"/>
        <c:scaling>
          <c:orientation val="minMax"/>
        </c:scaling>
        <c:delete val="0"/>
        <c:axPos val="l"/>
        <c:majorGridlines/>
        <c:numFmt formatCode="&quot;$&quot;#,##0;[Red]\-&quot;$&quot;#,##0" sourceLinked="1"/>
        <c:majorTickMark val="out"/>
        <c:minorTickMark val="none"/>
        <c:tickLblPos val="nextTo"/>
        <c:crossAx val="211608536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'Actual Results VS Proj Results'!$B$2</c:f>
              <c:strCache>
                <c:ptCount val="1"/>
                <c:pt idx="0">
                  <c:v>Actual Results</c:v>
                </c:pt>
              </c:strCache>
            </c:strRef>
          </c:tx>
          <c:spPr>
            <a:solidFill>
              <a:srgbClr val="3032FF"/>
            </a:solidFill>
            <a:ln>
              <a:solidFill>
                <a:srgbClr val="3032FF"/>
              </a:solidFill>
            </a:ln>
          </c:spPr>
          <c:invertIfNegative val="0"/>
          <c:cat>
            <c:numRef>
              <c:f>'Actual Results VS Proj Results'!$A$3:$A$12</c:f>
              <c:numCache>
                <c:formatCode>General</c:formatCode>
                <c:ptCount val="10"/>
                <c:pt idx="0">
                  <c:v>2014.0</c:v>
                </c:pt>
                <c:pt idx="1">
                  <c:v>2015.0</c:v>
                </c:pt>
                <c:pt idx="2">
                  <c:v>2016.0</c:v>
                </c:pt>
                <c:pt idx="3">
                  <c:v>2017.0</c:v>
                </c:pt>
                <c:pt idx="4">
                  <c:v>2018.0</c:v>
                </c:pt>
                <c:pt idx="5">
                  <c:v>2019.0</c:v>
                </c:pt>
                <c:pt idx="6">
                  <c:v>2020.0</c:v>
                </c:pt>
                <c:pt idx="7">
                  <c:v>2021.0</c:v>
                </c:pt>
                <c:pt idx="8">
                  <c:v>2022.0</c:v>
                </c:pt>
                <c:pt idx="9">
                  <c:v>2023.0</c:v>
                </c:pt>
              </c:numCache>
            </c:numRef>
          </c:cat>
          <c:val>
            <c:numRef>
              <c:f>'Actual Results VS Proj Results'!$B$3:$B$12</c:f>
              <c:numCache>
                <c:formatCode>"$"#,##0;[Red]\-"$"#,##0</c:formatCode>
                <c:ptCount val="10"/>
                <c:pt idx="0">
                  <c:v>8.19E6</c:v>
                </c:pt>
                <c:pt idx="1">
                  <c:v>8.34054E6</c:v>
                </c:pt>
                <c:pt idx="2">
                  <c:v>8.71689E6</c:v>
                </c:pt>
                <c:pt idx="3">
                  <c:v>9.303151E6</c:v>
                </c:pt>
                <c:pt idx="4">
                  <c:v>7.711187E6</c:v>
                </c:pt>
                <c:pt idx="5">
                  <c:v>1.5076987E7</c:v>
                </c:pt>
                <c:pt idx="6">
                  <c:v>2.2121669E7</c:v>
                </c:pt>
                <c:pt idx="7">
                  <c:v>2.4697456E7</c:v>
                </c:pt>
                <c:pt idx="8">
                  <c:v>3.0364882E7</c:v>
                </c:pt>
                <c:pt idx="9">
                  <c:v>3.3559107E7</c:v>
                </c:pt>
              </c:numCache>
            </c:numRef>
          </c:val>
        </c:ser>
        <c:ser>
          <c:idx val="1"/>
          <c:order val="1"/>
          <c:tx>
            <c:strRef>
              <c:f>'Actual Results VS Proj Results'!$C$2</c:f>
              <c:strCache>
                <c:ptCount val="1"/>
                <c:pt idx="0">
                  <c:v>Forcasted Results</c:v>
                </c:pt>
              </c:strCache>
            </c:strRef>
          </c:tx>
          <c:spPr>
            <a:ln>
              <a:solidFill>
                <a:schemeClr val="bg1">
                  <a:lumMod val="65000"/>
                  <a:alpha val="42000"/>
                </a:schemeClr>
              </a:solidFill>
            </a:ln>
          </c:spPr>
          <c:invertIfNegative val="0"/>
          <c:cat>
            <c:numRef>
              <c:f>'Actual Results VS Proj Results'!$A$3:$A$12</c:f>
              <c:numCache>
                <c:formatCode>General</c:formatCode>
                <c:ptCount val="10"/>
                <c:pt idx="0">
                  <c:v>2014.0</c:v>
                </c:pt>
                <c:pt idx="1">
                  <c:v>2015.0</c:v>
                </c:pt>
                <c:pt idx="2">
                  <c:v>2016.0</c:v>
                </c:pt>
                <c:pt idx="3">
                  <c:v>2017.0</c:v>
                </c:pt>
                <c:pt idx="4">
                  <c:v>2018.0</c:v>
                </c:pt>
                <c:pt idx="5">
                  <c:v>2019.0</c:v>
                </c:pt>
                <c:pt idx="6">
                  <c:v>2020.0</c:v>
                </c:pt>
                <c:pt idx="7">
                  <c:v>2021.0</c:v>
                </c:pt>
                <c:pt idx="8">
                  <c:v>2022.0</c:v>
                </c:pt>
                <c:pt idx="9">
                  <c:v>2023.0</c:v>
                </c:pt>
              </c:numCache>
            </c:numRef>
          </c:cat>
          <c:val>
            <c:numRef>
              <c:f>'Actual Results VS Proj Results'!$C$3:$C$12</c:f>
              <c:numCache>
                <c:formatCode>"$"#,##0;[Red]\-"$"#,##0</c:formatCode>
                <c:ptCount val="10"/>
                <c:pt idx="0">
                  <c:v>1.0019457E7</c:v>
                </c:pt>
                <c:pt idx="1">
                  <c:v>1.043742E7</c:v>
                </c:pt>
                <c:pt idx="2">
                  <c:v>1.0911699E7</c:v>
                </c:pt>
                <c:pt idx="3">
                  <c:v>1.2848953E7</c:v>
                </c:pt>
                <c:pt idx="4">
                  <c:v>8.374564E6</c:v>
                </c:pt>
                <c:pt idx="5">
                  <c:v>1.3746909E7</c:v>
                </c:pt>
                <c:pt idx="6">
                  <c:v>2.0201E7</c:v>
                </c:pt>
                <c:pt idx="7">
                  <c:v>2.2560874E7</c:v>
                </c:pt>
                <c:pt idx="8">
                  <c:v>2.8569089E7</c:v>
                </c:pt>
                <c:pt idx="9">
                  <c:v>3.158009E7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17596552"/>
        <c:axId val="2117599464"/>
      </c:barChart>
      <c:catAx>
        <c:axId val="21175965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17599464"/>
        <c:crosses val="autoZero"/>
        <c:auto val="1"/>
        <c:lblAlgn val="ctr"/>
        <c:lblOffset val="100"/>
        <c:noMultiLvlLbl val="0"/>
      </c:catAx>
      <c:valAx>
        <c:axId val="2117599464"/>
        <c:scaling>
          <c:orientation val="minMax"/>
          <c:max val="3.5E7"/>
        </c:scaling>
        <c:delete val="0"/>
        <c:axPos val="l"/>
        <c:majorGridlines/>
        <c:numFmt formatCode="&quot;$&quot;#,##0;[Red]\-&quot;$&quot;#,##0" sourceLinked="1"/>
        <c:majorTickMark val="out"/>
        <c:minorTickMark val="none"/>
        <c:tickLblPos val="nextTo"/>
        <c:crossAx val="2117596552"/>
        <c:crosses val="autoZero"/>
        <c:crossBetween val="between"/>
        <c:dispUnits>
          <c:builtInUnit val="thousands"/>
          <c:dispUnitsLbl>
            <c:layout/>
          </c:dispUnitsLbl>
        </c:dispUnits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3FD19-4AD2-9A47-8E6C-CCAE61BB288C}" type="datetimeFigureOut">
              <a:rPr lang="en-US" smtClean="0"/>
              <a:t>3/11/15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21D0D-D0E3-9342-8AE7-2F6C9240F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563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Santiago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21D0D-D0E3-9342-8AE7-2F6C9240FB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18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Christine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21D0D-D0E3-9342-8AE7-2F6C9240FB1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102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Brianna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21D0D-D0E3-9342-8AE7-2F6C9240FB1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135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Katie</a:t>
            </a:r>
          </a:p>
          <a:p>
            <a:r>
              <a:rPr lang="en-US" dirty="0" smtClean="0"/>
              <a:t>----- Meeting Notes (3/10/15 17:17) -----</a:t>
            </a:r>
          </a:p>
          <a:p>
            <a:r>
              <a:rPr lang="en-US" dirty="0" smtClean="0"/>
              <a:t>record 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21D0D-D0E3-9342-8AE7-2F6C9240FB1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736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Santiago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21D0D-D0E3-9342-8AE7-2F6C9240FB1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648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Santiago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21D0D-D0E3-9342-8AE7-2F6C9240FB1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23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Santiago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21D0D-D0E3-9342-8AE7-2F6C9240FB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640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Brianna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21D0D-D0E3-9342-8AE7-2F6C9240FB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5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Katie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21D0D-D0E3-9342-8AE7-2F6C9240FB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31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Katie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21D0D-D0E3-9342-8AE7-2F6C9240FB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24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Katie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21D0D-D0E3-9342-8AE7-2F6C9240FB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25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Brianna/Christine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21D0D-D0E3-9342-8AE7-2F6C9240FB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115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Christine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21D0D-D0E3-9342-8AE7-2F6C9240FB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45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Christine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21D0D-D0E3-9342-8AE7-2F6C9240FB1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92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March 11, 2015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March 11,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March 11,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March 11,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March 11,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March 11,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March 11,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March 11,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March 11,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March 11, 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March 11,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March 11,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microsoft.com/office/2007/relationships/hdphoto" Target="../media/hdphoto2.wdp"/><Relationship Id="rId7" Type="http://schemas.openxmlformats.org/officeDocument/2006/relationships/image" Target="../media/image6.png"/><Relationship Id="rId8" Type="http://schemas.microsoft.com/office/2007/relationships/hdphoto" Target="../media/hdphoto3.wdp"/><Relationship Id="rId9" Type="http://schemas.openxmlformats.org/officeDocument/2006/relationships/image" Target="../media/image2.png"/><Relationship Id="rId10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4" Type="http://schemas.openxmlformats.org/officeDocument/2006/relationships/chart" Target="../charts/chart4.xml"/><Relationship Id="rId5" Type="http://schemas.openxmlformats.org/officeDocument/2006/relationships/image" Target="../media/image2.png"/><Relationship Id="rId6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3496234"/>
            <a:ext cx="3313355" cy="914401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3032FF"/>
                </a:solidFill>
              </a:rPr>
              <a:t>Cyclones</a:t>
            </a:r>
            <a:endParaRPr lang="en-US" sz="5400" b="1" dirty="0">
              <a:solidFill>
                <a:srgbClr val="3032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6917" y="4421080"/>
            <a:ext cx="3309803" cy="1260629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CEO</a:t>
            </a:r>
            <a:r>
              <a:rPr lang="en-US" dirty="0" smtClean="0"/>
              <a:t> Santiago Paz</a:t>
            </a:r>
          </a:p>
          <a:p>
            <a:r>
              <a:rPr lang="en-US" b="1" dirty="0" smtClean="0"/>
              <a:t>CFO</a:t>
            </a:r>
            <a:r>
              <a:rPr lang="en-US" dirty="0" smtClean="0"/>
              <a:t> Katie Cooney</a:t>
            </a:r>
          </a:p>
          <a:p>
            <a:r>
              <a:rPr lang="en-US" b="1" dirty="0" smtClean="0"/>
              <a:t>CMO</a:t>
            </a:r>
            <a:r>
              <a:rPr lang="en-US" dirty="0" smtClean="0"/>
              <a:t> Christine DeLong</a:t>
            </a:r>
          </a:p>
          <a:p>
            <a:r>
              <a:rPr lang="en-US" b="1" dirty="0" smtClean="0"/>
              <a:t>CTO</a:t>
            </a:r>
            <a:r>
              <a:rPr lang="en-US" dirty="0" smtClean="0"/>
              <a:t> Brianna Legaspy </a:t>
            </a:r>
            <a:endParaRPr lang="en-US" dirty="0"/>
          </a:p>
        </p:txBody>
      </p:sp>
      <p:pic>
        <p:nvPicPr>
          <p:cNvPr id="5" name="image05.png" descr="cyclone-clipart-niEXkzGXT.png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699133" y="1228586"/>
            <a:ext cx="3045307" cy="4299837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502072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960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Promotional Strategy </a:t>
            </a:r>
            <a:endParaRPr lang="en-US" dirty="0"/>
          </a:p>
        </p:txBody>
      </p:sp>
      <p:pic>
        <p:nvPicPr>
          <p:cNvPr id="5" name="Picture 4" descr="Screen Shot 2015-03-09 at 4.45.4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90" y="1856403"/>
            <a:ext cx="3907011" cy="3915771"/>
          </a:xfrm>
          <a:prstGeom prst="rect">
            <a:avLst/>
          </a:prstGeom>
        </p:spPr>
      </p:pic>
      <p:pic>
        <p:nvPicPr>
          <p:cNvPr id="6" name="Picture 5" descr="Screen Shot 2015-03-09 at 4.45.5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347" y="1856403"/>
            <a:ext cx="3011887" cy="2740546"/>
          </a:xfrm>
          <a:prstGeom prst="rect">
            <a:avLst/>
          </a:prstGeom>
        </p:spPr>
      </p:pic>
      <p:pic>
        <p:nvPicPr>
          <p:cNvPr id="7" name="Picture 6" descr="Unknown.jpeg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9556" l="444" r="100000">
                        <a14:foregroundMark x1="1778" y1="63556" x2="1778" y2="70667"/>
                        <a14:foregroundMark x1="1778" y1="76444" x2="1778" y2="87111"/>
                        <a14:foregroundMark x1="4000" y1="91556" x2="10222" y2="96444"/>
                        <a14:foregroundMark x1="90667" y1="96889" x2="98222" y2="88444"/>
                        <a14:foregroundMark x1="69333" y1="97778" x2="58667" y2="98667"/>
                        <a14:foregroundMark x1="48889" y1="97778" x2="13333" y2="98222"/>
                        <a14:foregroundMark x1="48444" y1="1333" x2="49778" y2="1333"/>
                        <a14:backgroundMark x1="48444" y1="889" x2="52444" y2="444"/>
                        <a14:backgroundMark x1="4444" y1="2222" x2="2222" y2="4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922" y="4605742"/>
            <a:ext cx="1166432" cy="1166432"/>
          </a:xfrm>
          <a:prstGeom prst="rect">
            <a:avLst/>
          </a:prstGeom>
        </p:spPr>
      </p:pic>
      <p:pic>
        <p:nvPicPr>
          <p:cNvPr id="8" name="Picture 7" descr="instagram-logo.jpg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foregroundMark x1="42559" y1="29658" x2="47911" y2="28517"/>
                        <a14:foregroundMark x1="3655" y1="21293" x2="20366" y2="21293"/>
                        <a14:foregroundMark x1="20757" y1="9506" x2="20757" y2="16857"/>
                        <a14:foregroundMark x1="10836" y1="9886" x2="13969" y2="9252"/>
                        <a14:foregroundMark x1="52480" y1="28517" x2="62141" y2="31686"/>
                        <a14:foregroundMark x1="67102" y1="35868" x2="72063" y2="43726"/>
                        <a14:foregroundMark x1="15405" y1="34728" x2="15405" y2="34728"/>
                        <a14:foregroundMark x1="21149" y1="33460" x2="20757" y2="35108"/>
                        <a14:foregroundMark x1="25065" y1="35108" x2="25065" y2="36122"/>
                        <a14:foregroundMark x1="19060" y1="24461" x2="19713" y2="27883"/>
                        <a14:foregroundMark x1="73107" y1="49303" x2="71802" y2="55894"/>
                        <a14:foregroundMark x1="93864" y1="25475" x2="93864" y2="17110"/>
                        <a14:foregroundMark x1="29634" y1="34094" x2="29373" y2="358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849" y="4597299"/>
            <a:ext cx="1139934" cy="11748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56347" y="5772174"/>
            <a:ext cx="3090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Follow us @</a:t>
            </a:r>
            <a:r>
              <a:rPr lang="en-US" dirty="0" err="1" smtClean="0"/>
              <a:t>CyclonesBikes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5516952" y="109272"/>
            <a:ext cx="1936618" cy="461665"/>
            <a:chOff x="5587999" y="42138"/>
            <a:chExt cx="1936618" cy="461665"/>
          </a:xfrm>
        </p:grpSpPr>
        <p:sp>
          <p:nvSpPr>
            <p:cNvPr id="14" name="TextBox 13"/>
            <p:cNvSpPr txBox="1"/>
            <p:nvPr/>
          </p:nvSpPr>
          <p:spPr>
            <a:xfrm>
              <a:off x="5587999" y="42138"/>
              <a:ext cx="16136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Cyclones</a:t>
              </a:r>
              <a:endParaRPr lang="en-US" sz="2400" b="1" dirty="0"/>
            </a:p>
          </p:txBody>
        </p:sp>
        <p:pic>
          <p:nvPicPr>
            <p:cNvPr id="15" name="image05.png" descr="cyclone-clipart-niEXkzGXT.png"/>
            <p:cNvPicPr/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48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7154558" y="100391"/>
              <a:ext cx="370059" cy="403412"/>
            </a:xfrm>
            <a:prstGeom prst="rect">
              <a:avLst/>
            </a:prstGeom>
            <a:ln/>
          </p:spPr>
        </p:pic>
      </p:grpSp>
    </p:spTree>
    <p:extLst>
      <p:ext uri="{BB962C8B-B14F-4D97-AF65-F5344CB8AC3E}">
        <p14:creationId xmlns:p14="http://schemas.microsoft.com/office/powerpoint/2010/main" val="1071268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28490"/>
          </a:xfrm>
        </p:spPr>
        <p:txBody>
          <a:bodyPr/>
          <a:lstStyle/>
          <a:p>
            <a:pPr algn="ctr"/>
            <a:r>
              <a:rPr lang="en-US" dirty="0" smtClean="0"/>
              <a:t>Retail Sales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4199839"/>
              </p:ext>
            </p:extLst>
          </p:nvPr>
        </p:nvGraphicFramePr>
        <p:xfrm>
          <a:off x="1528076" y="2062872"/>
          <a:ext cx="5702300" cy="3435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5516952" y="109272"/>
            <a:ext cx="1936618" cy="461665"/>
            <a:chOff x="5587999" y="42138"/>
            <a:chExt cx="1936618" cy="461665"/>
          </a:xfrm>
        </p:grpSpPr>
        <p:sp>
          <p:nvSpPr>
            <p:cNvPr id="9" name="TextBox 8"/>
            <p:cNvSpPr txBox="1"/>
            <p:nvPr/>
          </p:nvSpPr>
          <p:spPr>
            <a:xfrm>
              <a:off x="5587999" y="42138"/>
              <a:ext cx="16136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Cyclones</a:t>
              </a:r>
              <a:endParaRPr lang="en-US" sz="2400" b="1" dirty="0"/>
            </a:p>
          </p:txBody>
        </p:sp>
        <p:pic>
          <p:nvPicPr>
            <p:cNvPr id="10" name="image05.png" descr="cyclone-clipart-niEXkzGXT.png"/>
            <p:cNvPicPr/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48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7154558" y="100391"/>
              <a:ext cx="370059" cy="403412"/>
            </a:xfrm>
            <a:prstGeom prst="rect">
              <a:avLst/>
            </a:prstGeom>
            <a:ln/>
          </p:spPr>
        </p:pic>
      </p:grpSp>
    </p:spTree>
    <p:extLst>
      <p:ext uri="{BB962C8B-B14F-4D97-AF65-F5344CB8AC3E}">
        <p14:creationId xmlns:p14="http://schemas.microsoft.com/office/powerpoint/2010/main" val="2966103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Decisions, Outcomes, Analysis, 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7109707" cy="3508977"/>
          </a:xfrm>
        </p:spPr>
        <p:txBody>
          <a:bodyPr/>
          <a:lstStyle/>
          <a:p>
            <a:r>
              <a:rPr lang="en-US" sz="2800" dirty="0" smtClean="0"/>
              <a:t>Dropped Mountain Bikes in 2017</a:t>
            </a:r>
          </a:p>
          <a:p>
            <a:r>
              <a:rPr lang="en-US" sz="2800" dirty="0" smtClean="0"/>
              <a:t>Introduced Youth Bikes 2017</a:t>
            </a:r>
          </a:p>
          <a:p>
            <a:r>
              <a:rPr lang="en-US" sz="2800" dirty="0" smtClean="0"/>
              <a:t>Brought back Mountain Bikes in 2019</a:t>
            </a:r>
          </a:p>
          <a:p>
            <a:r>
              <a:rPr lang="en-US" sz="2800" dirty="0" smtClean="0"/>
              <a:t>Raise debt vs. Issuing stock</a:t>
            </a:r>
          </a:p>
          <a:p>
            <a:r>
              <a:rPr lang="en-US" sz="2800" dirty="0" smtClean="0"/>
              <a:t>Paying back debt</a:t>
            </a:r>
          </a:p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516952" y="109272"/>
            <a:ext cx="1936618" cy="461665"/>
            <a:chOff x="5587999" y="42138"/>
            <a:chExt cx="1936618" cy="461665"/>
          </a:xfrm>
        </p:grpSpPr>
        <p:sp>
          <p:nvSpPr>
            <p:cNvPr id="8" name="TextBox 7"/>
            <p:cNvSpPr txBox="1"/>
            <p:nvPr/>
          </p:nvSpPr>
          <p:spPr>
            <a:xfrm>
              <a:off x="5587999" y="42138"/>
              <a:ext cx="16136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Cyclones</a:t>
              </a:r>
              <a:endParaRPr lang="en-US" sz="2400" b="1" dirty="0"/>
            </a:p>
          </p:txBody>
        </p:sp>
        <p:pic>
          <p:nvPicPr>
            <p:cNvPr id="9" name="image05.png" descr="cyclone-clipart-niEXkzGXT.png"/>
            <p:cNvPicPr/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8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7154558" y="100391"/>
              <a:ext cx="370059" cy="403412"/>
            </a:xfrm>
            <a:prstGeom prst="rect">
              <a:avLst/>
            </a:prstGeom>
            <a:ln/>
          </p:spPr>
        </p:pic>
      </p:grpSp>
    </p:spTree>
    <p:extLst>
      <p:ext uri="{BB962C8B-B14F-4D97-AF65-F5344CB8AC3E}">
        <p14:creationId xmlns:p14="http://schemas.microsoft.com/office/powerpoint/2010/main" val="1985194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428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Actual vs. Forecasted Earnings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600593"/>
              </p:ext>
            </p:extLst>
          </p:nvPr>
        </p:nvGraphicFramePr>
        <p:xfrm>
          <a:off x="849754" y="1801581"/>
          <a:ext cx="7419363" cy="43928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5516952" y="109272"/>
            <a:ext cx="1936618" cy="461665"/>
            <a:chOff x="5587999" y="42138"/>
            <a:chExt cx="1936618" cy="461665"/>
          </a:xfrm>
        </p:grpSpPr>
        <p:sp>
          <p:nvSpPr>
            <p:cNvPr id="9" name="TextBox 8"/>
            <p:cNvSpPr txBox="1"/>
            <p:nvPr/>
          </p:nvSpPr>
          <p:spPr>
            <a:xfrm>
              <a:off x="5587999" y="42138"/>
              <a:ext cx="16136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Cyclones</a:t>
              </a:r>
              <a:endParaRPr lang="en-US" sz="2400" b="1" dirty="0"/>
            </a:p>
          </p:txBody>
        </p:sp>
        <p:pic>
          <p:nvPicPr>
            <p:cNvPr id="10" name="image05.png" descr="cyclone-clipart-niEXkzGXT.png"/>
            <p:cNvPicPr/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48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7154558" y="100391"/>
              <a:ext cx="370059" cy="403412"/>
            </a:xfrm>
            <a:prstGeom prst="rect">
              <a:avLst/>
            </a:prstGeom>
            <a:ln/>
          </p:spPr>
        </p:pic>
      </p:grpSp>
    </p:spTree>
    <p:extLst>
      <p:ext uri="{BB962C8B-B14F-4D97-AF65-F5344CB8AC3E}">
        <p14:creationId xmlns:p14="http://schemas.microsoft.com/office/powerpoint/2010/main" val="1112392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65277"/>
          </a:xfrm>
        </p:spPr>
        <p:txBody>
          <a:bodyPr/>
          <a:lstStyle/>
          <a:p>
            <a:pPr algn="ctr"/>
            <a:r>
              <a:rPr lang="en-US" dirty="0" smtClean="0"/>
              <a:t>Future Outlook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912472"/>
            <a:ext cx="7129331" cy="3920158"/>
          </a:xfrm>
        </p:spPr>
        <p:txBody>
          <a:bodyPr numCol="2"/>
          <a:lstStyle/>
          <a:p>
            <a:r>
              <a:rPr lang="en-US" dirty="0" smtClean="0"/>
              <a:t>Dividends</a:t>
            </a:r>
          </a:p>
          <a:p>
            <a:r>
              <a:rPr lang="en-US" dirty="0" smtClean="0"/>
              <a:t>Repurchase Stock</a:t>
            </a:r>
          </a:p>
          <a:p>
            <a:r>
              <a:rPr lang="en-US" dirty="0" smtClean="0"/>
              <a:t>Pay off Debt</a:t>
            </a:r>
          </a:p>
          <a:p>
            <a:r>
              <a:rPr lang="en-US" dirty="0" smtClean="0"/>
              <a:t>Increase Sales</a:t>
            </a:r>
          </a:p>
          <a:p>
            <a:r>
              <a:rPr lang="en-US" dirty="0" smtClean="0"/>
              <a:t>Increase Plant Size and Efficiency</a:t>
            </a:r>
          </a:p>
          <a:p>
            <a:r>
              <a:rPr lang="en-US" dirty="0" smtClean="0"/>
              <a:t>Lower Cost and Advertising</a:t>
            </a:r>
          </a:p>
          <a:p>
            <a:endParaRPr lang="en-US" dirty="0"/>
          </a:p>
          <a:p>
            <a:r>
              <a:rPr lang="en-US" dirty="0" smtClean="0"/>
              <a:t>Introduce Road Bike</a:t>
            </a:r>
          </a:p>
          <a:p>
            <a:pPr lvl="1"/>
            <a:r>
              <a:rPr lang="en-US" dirty="0" smtClean="0"/>
              <a:t>Specs</a:t>
            </a:r>
          </a:p>
          <a:p>
            <a:pPr lvl="1"/>
            <a:r>
              <a:rPr lang="en-US" dirty="0" smtClean="0"/>
              <a:t>Quality</a:t>
            </a:r>
          </a:p>
          <a:p>
            <a:pPr lvl="1"/>
            <a:r>
              <a:rPr lang="en-US" dirty="0" smtClean="0"/>
              <a:t>High Price, Low Volume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516952" y="109272"/>
            <a:ext cx="1936618" cy="461665"/>
            <a:chOff x="5587999" y="42138"/>
            <a:chExt cx="1936618" cy="461665"/>
          </a:xfrm>
        </p:grpSpPr>
        <p:sp>
          <p:nvSpPr>
            <p:cNvPr id="8" name="TextBox 7"/>
            <p:cNvSpPr txBox="1"/>
            <p:nvPr/>
          </p:nvSpPr>
          <p:spPr>
            <a:xfrm>
              <a:off x="5587999" y="42138"/>
              <a:ext cx="16136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Cyclones</a:t>
              </a:r>
              <a:endParaRPr lang="en-US" sz="2400" b="1" dirty="0"/>
            </a:p>
          </p:txBody>
        </p:sp>
        <p:pic>
          <p:nvPicPr>
            <p:cNvPr id="9" name="image05.png" descr="cyclone-clipart-niEXkzGXT.png"/>
            <p:cNvPicPr/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8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7154558" y="100391"/>
              <a:ext cx="370059" cy="403412"/>
            </a:xfrm>
            <a:prstGeom prst="rect">
              <a:avLst/>
            </a:prstGeom>
            <a:ln/>
          </p:spPr>
        </p:pic>
      </p:grpSp>
    </p:spTree>
    <p:extLst>
      <p:ext uri="{BB962C8B-B14F-4D97-AF65-F5344CB8AC3E}">
        <p14:creationId xmlns:p14="http://schemas.microsoft.com/office/powerpoint/2010/main" val="3335130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50336"/>
          </a:xfrm>
        </p:spPr>
        <p:txBody>
          <a:bodyPr/>
          <a:lstStyle/>
          <a:p>
            <a:pPr algn="ctr"/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897530"/>
            <a:ext cx="6777317" cy="3935100"/>
          </a:xfrm>
        </p:spPr>
        <p:txBody>
          <a:bodyPr/>
          <a:lstStyle/>
          <a:p>
            <a:r>
              <a:rPr lang="en-US" sz="3000" dirty="0" smtClean="0"/>
              <a:t>High Risk, </a:t>
            </a:r>
            <a:r>
              <a:rPr lang="en-US" sz="3000" dirty="0"/>
              <a:t>H</a:t>
            </a:r>
            <a:r>
              <a:rPr lang="en-US" sz="3000" dirty="0" smtClean="0"/>
              <a:t>igh Reward</a:t>
            </a:r>
          </a:p>
          <a:p>
            <a:r>
              <a:rPr lang="en-US" sz="3000" dirty="0" smtClean="0"/>
              <a:t>Communication </a:t>
            </a:r>
            <a:endParaRPr lang="en-US" sz="3000" dirty="0"/>
          </a:p>
          <a:p>
            <a:r>
              <a:rPr lang="en-US" sz="3000" dirty="0" smtClean="0"/>
              <a:t>How to use Mikes Bikes</a:t>
            </a:r>
          </a:p>
          <a:p>
            <a:r>
              <a:rPr lang="en-US" sz="3000" dirty="0" smtClean="0"/>
              <a:t>Cartel</a:t>
            </a:r>
          </a:p>
          <a:p>
            <a:r>
              <a:rPr lang="en-US" sz="3000" dirty="0"/>
              <a:t>Teamwork is key</a:t>
            </a:r>
          </a:p>
          <a:p>
            <a:endParaRPr lang="en-US" sz="3000" dirty="0" smtClean="0"/>
          </a:p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516952" y="109272"/>
            <a:ext cx="1936618" cy="461665"/>
            <a:chOff x="5587999" y="42138"/>
            <a:chExt cx="1936618" cy="461665"/>
          </a:xfrm>
        </p:grpSpPr>
        <p:sp>
          <p:nvSpPr>
            <p:cNvPr id="8" name="TextBox 7"/>
            <p:cNvSpPr txBox="1"/>
            <p:nvPr/>
          </p:nvSpPr>
          <p:spPr>
            <a:xfrm>
              <a:off x="5587999" y="42138"/>
              <a:ext cx="16136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Cyclones</a:t>
              </a:r>
              <a:endParaRPr lang="en-US" sz="2400" b="1" dirty="0"/>
            </a:p>
          </p:txBody>
        </p:sp>
        <p:pic>
          <p:nvPicPr>
            <p:cNvPr id="9" name="image05.png" descr="cyclone-clipart-niEXkzGXT.png"/>
            <p:cNvPicPr/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8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7154558" y="100391"/>
              <a:ext cx="370059" cy="403412"/>
            </a:xfrm>
            <a:prstGeom prst="rect">
              <a:avLst/>
            </a:prstGeom>
            <a:ln/>
          </p:spPr>
        </p:pic>
      </p:grpSp>
    </p:spTree>
    <p:extLst>
      <p:ext uri="{BB962C8B-B14F-4D97-AF65-F5344CB8AC3E}">
        <p14:creationId xmlns:p14="http://schemas.microsoft.com/office/powerpoint/2010/main" val="2391239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2865429"/>
            <a:ext cx="7024744" cy="720454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550" y="5139765"/>
            <a:ext cx="6777317" cy="4084511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516952" y="109272"/>
            <a:ext cx="1936618" cy="461665"/>
            <a:chOff x="5587999" y="42138"/>
            <a:chExt cx="1936618" cy="461665"/>
          </a:xfrm>
        </p:grpSpPr>
        <p:sp>
          <p:nvSpPr>
            <p:cNvPr id="8" name="TextBox 7"/>
            <p:cNvSpPr txBox="1"/>
            <p:nvPr/>
          </p:nvSpPr>
          <p:spPr>
            <a:xfrm>
              <a:off x="5587999" y="42138"/>
              <a:ext cx="16136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Cyclones</a:t>
              </a:r>
              <a:endParaRPr lang="en-US" sz="2400" b="1" dirty="0"/>
            </a:p>
          </p:txBody>
        </p:sp>
        <p:pic>
          <p:nvPicPr>
            <p:cNvPr id="9" name="image05.png" descr="cyclone-clipart-niEXkzGXT.png"/>
            <p:cNvPicPr/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8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7154558" y="100391"/>
              <a:ext cx="370059" cy="403412"/>
            </a:xfrm>
            <a:prstGeom prst="rect">
              <a:avLst/>
            </a:prstGeom>
            <a:ln/>
          </p:spPr>
        </p:pic>
      </p:grpSp>
    </p:spTree>
    <p:extLst>
      <p:ext uri="{BB962C8B-B14F-4D97-AF65-F5344CB8AC3E}">
        <p14:creationId xmlns:p14="http://schemas.microsoft.com/office/powerpoint/2010/main" val="3062403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80218"/>
          </a:xfrm>
        </p:spPr>
        <p:txBody>
          <a:bodyPr/>
          <a:lstStyle/>
          <a:p>
            <a:pPr algn="ctr"/>
            <a:r>
              <a:rPr lang="en-US" dirty="0" smtClean="0"/>
              <a:t>Our Bikes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987176"/>
            <a:ext cx="6777317" cy="384545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Twisters</a:t>
            </a:r>
            <a:endParaRPr lang="en-US" sz="2800" dirty="0" smtClean="0"/>
          </a:p>
          <a:p>
            <a:pPr lvl="1"/>
            <a:r>
              <a:rPr lang="en-US" sz="2600" dirty="0" smtClean="0"/>
              <a:t>Youth Bike</a:t>
            </a:r>
          </a:p>
          <a:p>
            <a:r>
              <a:rPr lang="en-US" sz="2800" dirty="0" smtClean="0"/>
              <a:t>Rage Ride</a:t>
            </a:r>
            <a:endParaRPr lang="en-US" sz="2800" dirty="0" smtClean="0"/>
          </a:p>
          <a:p>
            <a:pPr lvl="1"/>
            <a:r>
              <a:rPr lang="en-US" sz="2600" dirty="0" smtClean="0"/>
              <a:t>Mountain Bike</a:t>
            </a:r>
          </a:p>
          <a:p>
            <a:pPr marL="365760" lvl="1" indent="0">
              <a:buNone/>
            </a:pPr>
            <a:endParaRPr lang="en-US" sz="2600" dirty="0"/>
          </a:p>
          <a:p>
            <a:r>
              <a:rPr lang="en-US" sz="2800" dirty="0" smtClean="0"/>
              <a:t>Road </a:t>
            </a:r>
            <a:r>
              <a:rPr lang="en-US" sz="2800" dirty="0" smtClean="0"/>
              <a:t>Bike</a:t>
            </a:r>
            <a:endParaRPr lang="en-US" sz="2800" dirty="0" smtClean="0"/>
          </a:p>
          <a:p>
            <a:pPr lvl="1"/>
            <a:r>
              <a:rPr lang="en-US" sz="2600" dirty="0" smtClean="0"/>
              <a:t>Elite Bikes</a:t>
            </a:r>
            <a:endParaRPr lang="en-US" sz="26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911412" y="4183529"/>
            <a:ext cx="715682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5516952" y="109272"/>
            <a:ext cx="1936618" cy="461665"/>
            <a:chOff x="5587999" y="42138"/>
            <a:chExt cx="1936618" cy="461665"/>
          </a:xfrm>
        </p:grpSpPr>
        <p:sp>
          <p:nvSpPr>
            <p:cNvPr id="12" name="TextBox 11"/>
            <p:cNvSpPr txBox="1"/>
            <p:nvPr/>
          </p:nvSpPr>
          <p:spPr>
            <a:xfrm>
              <a:off x="5587999" y="42138"/>
              <a:ext cx="16136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Cyclones</a:t>
              </a:r>
              <a:endParaRPr lang="en-US" sz="2400" b="1" dirty="0"/>
            </a:p>
          </p:txBody>
        </p:sp>
        <p:pic>
          <p:nvPicPr>
            <p:cNvPr id="13" name="image05.png" descr="cyclone-clipart-niEXkzGXT.png"/>
            <p:cNvPicPr/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8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7154558" y="100391"/>
              <a:ext cx="370059" cy="403412"/>
            </a:xfrm>
            <a:prstGeom prst="rect">
              <a:avLst/>
            </a:prstGeom>
            <a:ln/>
          </p:spPr>
        </p:pic>
      </p:grpSp>
    </p:spTree>
    <p:extLst>
      <p:ext uri="{BB962C8B-B14F-4D97-AF65-F5344CB8AC3E}">
        <p14:creationId xmlns:p14="http://schemas.microsoft.com/office/powerpoint/2010/main" val="870679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79644"/>
          </a:xfrm>
        </p:spPr>
        <p:txBody>
          <a:bodyPr/>
          <a:lstStyle/>
          <a:p>
            <a:r>
              <a:rPr lang="en-US" dirty="0" smtClean="0"/>
              <a:t>Mission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071077"/>
            <a:ext cx="6777317" cy="3761552"/>
          </a:xfrm>
        </p:spPr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en-US" sz="1900" dirty="0" smtClean="0"/>
              <a:t>“Our mission is to create a world in which bicycles and automobiles cycle the road in harmony.”</a:t>
            </a:r>
          </a:p>
          <a:p>
            <a:pPr marL="68580" indent="0">
              <a:buNone/>
            </a:pPr>
            <a:endParaRPr lang="en-US" dirty="0"/>
          </a:p>
          <a:p>
            <a:r>
              <a:rPr lang="en-US" sz="2600" dirty="0" smtClean="0"/>
              <a:t>Stakeholders</a:t>
            </a:r>
          </a:p>
          <a:p>
            <a:r>
              <a:rPr lang="en-US" sz="2600" dirty="0" smtClean="0"/>
              <a:t>Community</a:t>
            </a:r>
          </a:p>
          <a:p>
            <a:r>
              <a:rPr lang="en-US" sz="2600" dirty="0" smtClean="0"/>
              <a:t>Financial Stability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sz="2000" dirty="0" smtClean="0"/>
              <a:t>“Cyclones promises to deliver and meet the needs of all four of our stakeholders, and in the end, blow them away.”</a:t>
            </a:r>
            <a:endParaRPr lang="en-US" sz="2000" dirty="0"/>
          </a:p>
        </p:txBody>
      </p:sp>
      <p:grpSp>
        <p:nvGrpSpPr>
          <p:cNvPr id="7" name="Group 6"/>
          <p:cNvGrpSpPr/>
          <p:nvPr/>
        </p:nvGrpSpPr>
        <p:grpSpPr>
          <a:xfrm>
            <a:off x="5516952" y="109272"/>
            <a:ext cx="1936618" cy="461665"/>
            <a:chOff x="5587999" y="42138"/>
            <a:chExt cx="1936618" cy="461665"/>
          </a:xfrm>
        </p:grpSpPr>
        <p:sp>
          <p:nvSpPr>
            <p:cNvPr id="8" name="TextBox 7"/>
            <p:cNvSpPr txBox="1"/>
            <p:nvPr/>
          </p:nvSpPr>
          <p:spPr>
            <a:xfrm>
              <a:off x="5587999" y="42138"/>
              <a:ext cx="16136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Cyclones</a:t>
              </a:r>
              <a:endParaRPr lang="en-US" sz="2400" b="1" dirty="0"/>
            </a:p>
          </p:txBody>
        </p:sp>
        <p:pic>
          <p:nvPicPr>
            <p:cNvPr id="9" name="image05.png" descr="cyclone-clipart-niEXkzGXT.png"/>
            <p:cNvPicPr/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8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7154558" y="100391"/>
              <a:ext cx="370059" cy="403412"/>
            </a:xfrm>
            <a:prstGeom prst="rect">
              <a:avLst/>
            </a:prstGeom>
            <a:ln/>
          </p:spPr>
        </p:pic>
      </p:grpSp>
    </p:spTree>
    <p:extLst>
      <p:ext uri="{BB962C8B-B14F-4D97-AF65-F5344CB8AC3E}">
        <p14:creationId xmlns:p14="http://schemas.microsoft.com/office/powerpoint/2010/main" val="2625418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62413"/>
          </a:xfrm>
        </p:spPr>
        <p:txBody>
          <a:bodyPr>
            <a:noAutofit/>
          </a:bodyPr>
          <a:lstStyle/>
          <a:p>
            <a:pPr algn="ctr"/>
            <a:r>
              <a:rPr lang="en-US" dirty="0" smtClean="0"/>
              <a:t>Team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9400" y="1690078"/>
            <a:ext cx="7236621" cy="4142552"/>
          </a:xfrm>
        </p:spPr>
        <p:txBody>
          <a:bodyPr numCol="2">
            <a:normAutofit/>
          </a:bodyPr>
          <a:lstStyle/>
          <a:p>
            <a:pPr marL="68580" indent="0" algn="ctr">
              <a:buNone/>
            </a:pPr>
            <a:r>
              <a:rPr lang="en-US" sz="2800" u="sng" dirty="0" smtClean="0"/>
              <a:t>Met Objectives</a:t>
            </a:r>
          </a:p>
          <a:p>
            <a:r>
              <a:rPr lang="en-US" sz="2800" dirty="0" smtClean="0"/>
              <a:t>Inventory ≤ 1000 units</a:t>
            </a:r>
          </a:p>
          <a:p>
            <a:endParaRPr lang="en-US" dirty="0"/>
          </a:p>
          <a:p>
            <a:pPr marL="68580" indent="0" algn="ctr">
              <a:buNone/>
            </a:pPr>
            <a:endParaRPr lang="en-US" dirty="0" smtClean="0"/>
          </a:p>
          <a:p>
            <a:pPr marL="68580" indent="0" algn="ctr">
              <a:buNone/>
            </a:pPr>
            <a:endParaRPr lang="en-US" dirty="0"/>
          </a:p>
          <a:p>
            <a:pPr marL="68580" indent="0" algn="ctr">
              <a:buNone/>
            </a:pPr>
            <a:endParaRPr lang="en-US" dirty="0"/>
          </a:p>
          <a:p>
            <a:pPr marL="68580" indent="0" algn="ctr">
              <a:buNone/>
            </a:pPr>
            <a:endParaRPr lang="en-US" dirty="0" smtClean="0"/>
          </a:p>
          <a:p>
            <a:pPr marL="68580" indent="0" algn="ctr">
              <a:buNone/>
            </a:pPr>
            <a:endParaRPr lang="en-US" dirty="0"/>
          </a:p>
          <a:p>
            <a:pPr marL="68580" indent="0" algn="ctr">
              <a:buNone/>
            </a:pPr>
            <a:r>
              <a:rPr lang="en-US" sz="2800" u="sng" dirty="0" smtClean="0"/>
              <a:t>Missed Objectives</a:t>
            </a:r>
          </a:p>
          <a:p>
            <a:r>
              <a:rPr lang="en-US" sz="2800" dirty="0" smtClean="0"/>
              <a:t>Shareholder Value $15 by 2017</a:t>
            </a:r>
          </a:p>
          <a:p>
            <a:r>
              <a:rPr lang="en-US" sz="2800" dirty="0" smtClean="0"/>
              <a:t>Profits    30%</a:t>
            </a:r>
          </a:p>
          <a:p>
            <a:r>
              <a:rPr lang="en-US" sz="2800" dirty="0" smtClean="0"/>
              <a:t>Sales    10%</a:t>
            </a:r>
            <a:endParaRPr lang="en-US" sz="2800" dirty="0"/>
          </a:p>
        </p:txBody>
      </p:sp>
      <p:sp>
        <p:nvSpPr>
          <p:cNvPr id="6" name="Up Arrow 5"/>
          <p:cNvSpPr/>
          <p:nvPr/>
        </p:nvSpPr>
        <p:spPr>
          <a:xfrm>
            <a:off x="5951962" y="3731099"/>
            <a:ext cx="175846" cy="322615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Up Arrow 6"/>
          <p:cNvSpPr/>
          <p:nvPr/>
        </p:nvSpPr>
        <p:spPr>
          <a:xfrm>
            <a:off x="6039885" y="3270581"/>
            <a:ext cx="175846" cy="329399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5516952" y="109272"/>
            <a:ext cx="1936618" cy="461665"/>
            <a:chOff x="5587999" y="42138"/>
            <a:chExt cx="1936618" cy="461665"/>
          </a:xfrm>
        </p:grpSpPr>
        <p:sp>
          <p:nvSpPr>
            <p:cNvPr id="12" name="TextBox 11"/>
            <p:cNvSpPr txBox="1"/>
            <p:nvPr/>
          </p:nvSpPr>
          <p:spPr>
            <a:xfrm>
              <a:off x="5587999" y="42138"/>
              <a:ext cx="16136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Cyclones</a:t>
              </a:r>
              <a:endParaRPr lang="en-US" sz="2400" b="1" dirty="0"/>
            </a:p>
          </p:txBody>
        </p:sp>
        <p:pic>
          <p:nvPicPr>
            <p:cNvPr id="13" name="image05.png" descr="cyclone-clipart-niEXkzGXT.png"/>
            <p:cNvPicPr/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8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7154558" y="100391"/>
              <a:ext cx="370059" cy="403412"/>
            </a:xfrm>
            <a:prstGeom prst="rect">
              <a:avLst/>
            </a:prstGeom>
            <a:ln/>
          </p:spPr>
        </p:pic>
      </p:grpSp>
    </p:spTree>
    <p:extLst>
      <p:ext uri="{BB962C8B-B14F-4D97-AF65-F5344CB8AC3E}">
        <p14:creationId xmlns:p14="http://schemas.microsoft.com/office/powerpoint/2010/main" val="2999742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50336"/>
          </a:xfrm>
        </p:spPr>
        <p:txBody>
          <a:bodyPr/>
          <a:lstStyle/>
          <a:p>
            <a:pPr algn="ctr"/>
            <a:r>
              <a:rPr lang="en-US" dirty="0" smtClean="0"/>
              <a:t>Shareholder Value by Year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8639466"/>
              </p:ext>
            </p:extLst>
          </p:nvPr>
        </p:nvGraphicFramePr>
        <p:xfrm>
          <a:off x="1042988" y="1924050"/>
          <a:ext cx="6777037" cy="3908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5516952" y="109272"/>
            <a:ext cx="1936618" cy="461665"/>
            <a:chOff x="5587999" y="42138"/>
            <a:chExt cx="1936618" cy="461665"/>
          </a:xfrm>
        </p:grpSpPr>
        <p:sp>
          <p:nvSpPr>
            <p:cNvPr id="9" name="TextBox 8"/>
            <p:cNvSpPr txBox="1"/>
            <p:nvPr/>
          </p:nvSpPr>
          <p:spPr>
            <a:xfrm>
              <a:off x="5587999" y="42138"/>
              <a:ext cx="16136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Cyclones</a:t>
              </a:r>
              <a:endParaRPr lang="en-US" sz="2400" b="1" dirty="0"/>
            </a:p>
          </p:txBody>
        </p:sp>
        <p:pic>
          <p:nvPicPr>
            <p:cNvPr id="10" name="image05.png" descr="cyclone-clipart-niEXkzGXT.png"/>
            <p:cNvPicPr/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48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7154558" y="100391"/>
              <a:ext cx="370059" cy="403412"/>
            </a:xfrm>
            <a:prstGeom prst="rect">
              <a:avLst/>
            </a:prstGeom>
            <a:ln/>
          </p:spPr>
        </p:pic>
      </p:grpSp>
    </p:spTree>
    <p:extLst>
      <p:ext uri="{BB962C8B-B14F-4D97-AF65-F5344CB8AC3E}">
        <p14:creationId xmlns:p14="http://schemas.microsoft.com/office/powerpoint/2010/main" val="3189312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81340"/>
          </a:xfrm>
        </p:spPr>
        <p:txBody>
          <a:bodyPr/>
          <a:lstStyle/>
          <a:p>
            <a:pPr algn="ctr"/>
            <a:r>
              <a:rPr lang="en-US" dirty="0" smtClean="0"/>
              <a:t>Final Financial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8868" y="1994742"/>
            <a:ext cx="7199366" cy="350897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Final SHV: $32.66</a:t>
            </a:r>
          </a:p>
          <a:p>
            <a:r>
              <a:rPr lang="en-US" sz="3200" dirty="0" smtClean="0"/>
              <a:t>Final Profit After Taxes: $5,728,194</a:t>
            </a:r>
          </a:p>
          <a:p>
            <a:r>
              <a:rPr lang="en-US" sz="3200" dirty="0" smtClean="0"/>
              <a:t>Final Debt to Equity Ratio: .09</a:t>
            </a:r>
          </a:p>
          <a:p>
            <a:r>
              <a:rPr lang="en-US" sz="3200" dirty="0" smtClean="0"/>
              <a:t>Final Profit Margin: 58%</a:t>
            </a:r>
          </a:p>
          <a:p>
            <a:r>
              <a:rPr lang="en-US" sz="3200" dirty="0" smtClean="0"/>
              <a:t>Market Share: 16.2%</a:t>
            </a:r>
            <a:endParaRPr lang="en-US" sz="3200" dirty="0"/>
          </a:p>
        </p:txBody>
      </p:sp>
      <p:grpSp>
        <p:nvGrpSpPr>
          <p:cNvPr id="7" name="Group 6"/>
          <p:cNvGrpSpPr/>
          <p:nvPr/>
        </p:nvGrpSpPr>
        <p:grpSpPr>
          <a:xfrm>
            <a:off x="5516952" y="109272"/>
            <a:ext cx="1936618" cy="461665"/>
            <a:chOff x="5587999" y="42138"/>
            <a:chExt cx="1936618" cy="461665"/>
          </a:xfrm>
        </p:grpSpPr>
        <p:sp>
          <p:nvSpPr>
            <p:cNvPr id="8" name="TextBox 7"/>
            <p:cNvSpPr txBox="1"/>
            <p:nvPr/>
          </p:nvSpPr>
          <p:spPr>
            <a:xfrm>
              <a:off x="5587999" y="42138"/>
              <a:ext cx="16136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Cyclones</a:t>
              </a:r>
              <a:endParaRPr lang="en-US" sz="2400" b="1" dirty="0"/>
            </a:p>
          </p:txBody>
        </p:sp>
        <p:pic>
          <p:nvPicPr>
            <p:cNvPr id="9" name="image05.png" descr="cyclone-clipart-niEXkzGXT.png"/>
            <p:cNvPicPr/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8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7154558" y="100391"/>
              <a:ext cx="370059" cy="403412"/>
            </a:xfrm>
            <a:prstGeom prst="rect">
              <a:avLst/>
            </a:prstGeom>
            <a:ln/>
          </p:spPr>
        </p:pic>
      </p:grpSp>
    </p:spTree>
    <p:extLst>
      <p:ext uri="{BB962C8B-B14F-4D97-AF65-F5344CB8AC3E}">
        <p14:creationId xmlns:p14="http://schemas.microsoft.com/office/powerpoint/2010/main" val="3817983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50336"/>
          </a:xfrm>
        </p:spPr>
        <p:txBody>
          <a:bodyPr/>
          <a:lstStyle/>
          <a:p>
            <a:pPr algn="ctr"/>
            <a:r>
              <a:rPr lang="en-US" dirty="0" smtClean="0"/>
              <a:t>Net Income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7509517"/>
              </p:ext>
            </p:extLst>
          </p:nvPr>
        </p:nvGraphicFramePr>
        <p:xfrm>
          <a:off x="1043490" y="1958104"/>
          <a:ext cx="7132388" cy="41542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5516952" y="109272"/>
            <a:ext cx="1936618" cy="461665"/>
            <a:chOff x="5587999" y="42138"/>
            <a:chExt cx="1936618" cy="461665"/>
          </a:xfrm>
        </p:grpSpPr>
        <p:sp>
          <p:nvSpPr>
            <p:cNvPr id="6" name="TextBox 5"/>
            <p:cNvSpPr txBox="1"/>
            <p:nvPr/>
          </p:nvSpPr>
          <p:spPr>
            <a:xfrm>
              <a:off x="5587999" y="42138"/>
              <a:ext cx="16136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Cyclones</a:t>
              </a:r>
              <a:endParaRPr lang="en-US" sz="2400" b="1" dirty="0"/>
            </a:p>
          </p:txBody>
        </p:sp>
        <p:pic>
          <p:nvPicPr>
            <p:cNvPr id="7" name="image05.png" descr="cyclone-clipart-niEXkzGXT.png"/>
            <p:cNvPicPr/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48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7154558" y="100391"/>
              <a:ext cx="370059" cy="403412"/>
            </a:xfrm>
            <a:prstGeom prst="rect">
              <a:avLst/>
            </a:prstGeom>
            <a:ln/>
          </p:spPr>
        </p:pic>
      </p:grpSp>
    </p:spTree>
    <p:extLst>
      <p:ext uri="{BB962C8B-B14F-4D97-AF65-F5344CB8AC3E}">
        <p14:creationId xmlns:p14="http://schemas.microsoft.com/office/powerpoint/2010/main" val="3781689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059" y="856512"/>
            <a:ext cx="3929530" cy="833429"/>
          </a:xfrm>
        </p:spPr>
        <p:txBody>
          <a:bodyPr numCol="1">
            <a:noAutofit/>
          </a:bodyPr>
          <a:lstStyle/>
          <a:p>
            <a:pPr algn="ctr"/>
            <a:r>
              <a:rPr lang="en-US" sz="3200" dirty="0" smtClean="0"/>
              <a:t>Company Strategy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63059"/>
            <a:ext cx="6777317" cy="4069571"/>
          </a:xfrm>
        </p:spPr>
        <p:txBody>
          <a:bodyPr numCol="2">
            <a:normAutofit lnSpcReduction="10000"/>
          </a:bodyPr>
          <a:lstStyle/>
          <a:p>
            <a:r>
              <a:rPr lang="en-US" dirty="0" smtClean="0"/>
              <a:t>Business Plan</a:t>
            </a:r>
          </a:p>
          <a:p>
            <a:pPr lvl="1"/>
            <a:r>
              <a:rPr lang="en-US" dirty="0" smtClean="0"/>
              <a:t>Medium Price, Medium Volume</a:t>
            </a:r>
          </a:p>
          <a:p>
            <a:pPr lvl="1"/>
            <a:endParaRPr lang="en-US" sz="900" dirty="0" smtClean="0"/>
          </a:p>
          <a:p>
            <a:r>
              <a:rPr lang="en-US" dirty="0" smtClean="0"/>
              <a:t>Twisters</a:t>
            </a:r>
          </a:p>
          <a:p>
            <a:pPr lvl="1"/>
            <a:r>
              <a:rPr lang="en-US" dirty="0" smtClean="0"/>
              <a:t>Low Price, High Volume</a:t>
            </a:r>
          </a:p>
          <a:p>
            <a:r>
              <a:rPr lang="en-US" dirty="0" smtClean="0"/>
              <a:t>Rage Rider</a:t>
            </a:r>
          </a:p>
          <a:p>
            <a:pPr lvl="1"/>
            <a:r>
              <a:rPr lang="en-US" dirty="0" smtClean="0"/>
              <a:t>Medium Price, Medium Volume</a:t>
            </a:r>
          </a:p>
          <a:p>
            <a:pPr lvl="1"/>
            <a:endParaRPr lang="en-US" dirty="0"/>
          </a:p>
          <a:p>
            <a:r>
              <a:rPr lang="en-US" dirty="0" smtClean="0"/>
              <a:t>Twisters</a:t>
            </a:r>
          </a:p>
          <a:p>
            <a:pPr lvl="1"/>
            <a:r>
              <a:rPr lang="en-US" dirty="0" smtClean="0"/>
              <a:t>Below average pricing</a:t>
            </a:r>
          </a:p>
          <a:p>
            <a:pPr lvl="1"/>
            <a:r>
              <a:rPr lang="en-US" dirty="0" smtClean="0"/>
              <a:t>High Advertising</a:t>
            </a:r>
          </a:p>
          <a:p>
            <a:r>
              <a:rPr lang="en-US" dirty="0" smtClean="0"/>
              <a:t>Rage Rider</a:t>
            </a:r>
          </a:p>
          <a:p>
            <a:pPr lvl="1"/>
            <a:r>
              <a:rPr lang="en-US" dirty="0" smtClean="0"/>
              <a:t>Medium Pricing</a:t>
            </a:r>
          </a:p>
          <a:p>
            <a:pPr lvl="1"/>
            <a:r>
              <a:rPr lang="en-US" dirty="0" smtClean="0"/>
              <a:t>High Advertising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422589" y="1105165"/>
            <a:ext cx="364564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1"/>
                </a:solidFill>
                <a:latin typeface="+mj-lt"/>
              </a:rPr>
              <a:t>Marketing Plan</a:t>
            </a:r>
            <a:endParaRPr lang="en-US" sz="32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422589" y="783571"/>
            <a:ext cx="0" cy="5521605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80353" y="2883647"/>
            <a:ext cx="2913529" cy="149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5516952" y="109272"/>
            <a:ext cx="1936618" cy="461665"/>
            <a:chOff x="5587999" y="42138"/>
            <a:chExt cx="1936618" cy="461665"/>
          </a:xfrm>
        </p:grpSpPr>
        <p:sp>
          <p:nvSpPr>
            <p:cNvPr id="12" name="TextBox 11"/>
            <p:cNvSpPr txBox="1"/>
            <p:nvPr/>
          </p:nvSpPr>
          <p:spPr>
            <a:xfrm>
              <a:off x="5587999" y="42138"/>
              <a:ext cx="16136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Cyclones</a:t>
              </a:r>
              <a:endParaRPr lang="en-US" sz="2400" b="1" dirty="0"/>
            </a:p>
          </p:txBody>
        </p:sp>
        <p:pic>
          <p:nvPicPr>
            <p:cNvPr id="13" name="image05.png" descr="cyclone-clipart-niEXkzGXT.png"/>
            <p:cNvPicPr/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8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7154558" y="100391"/>
              <a:ext cx="370059" cy="403412"/>
            </a:xfrm>
            <a:prstGeom prst="rect">
              <a:avLst/>
            </a:prstGeom>
            <a:ln/>
          </p:spPr>
        </p:pic>
      </p:grpSp>
    </p:spTree>
    <p:extLst>
      <p:ext uri="{BB962C8B-B14F-4D97-AF65-F5344CB8AC3E}">
        <p14:creationId xmlns:p14="http://schemas.microsoft.com/office/powerpoint/2010/main" val="796884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60105"/>
          </a:xfrm>
        </p:spPr>
        <p:txBody>
          <a:bodyPr/>
          <a:lstStyle/>
          <a:p>
            <a:pPr algn="ctr"/>
            <a:r>
              <a:rPr lang="en-US" dirty="0" smtClean="0"/>
              <a:t>Market Share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904763"/>
              </p:ext>
            </p:extLst>
          </p:nvPr>
        </p:nvGraphicFramePr>
        <p:xfrm>
          <a:off x="1042988" y="1914770"/>
          <a:ext cx="6777037" cy="39177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612927"/>
              </p:ext>
            </p:extLst>
          </p:nvPr>
        </p:nvGraphicFramePr>
        <p:xfrm>
          <a:off x="1043490" y="1576291"/>
          <a:ext cx="6894256" cy="45927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5516952" y="109272"/>
            <a:ext cx="1936618" cy="461665"/>
            <a:chOff x="5587999" y="42138"/>
            <a:chExt cx="1936618" cy="461665"/>
          </a:xfrm>
        </p:grpSpPr>
        <p:sp>
          <p:nvSpPr>
            <p:cNvPr id="10" name="TextBox 9"/>
            <p:cNvSpPr txBox="1"/>
            <p:nvPr/>
          </p:nvSpPr>
          <p:spPr>
            <a:xfrm>
              <a:off x="5587999" y="42138"/>
              <a:ext cx="16136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Cyclones</a:t>
              </a:r>
              <a:endParaRPr lang="en-US" sz="2400" b="1" dirty="0"/>
            </a:p>
          </p:txBody>
        </p:sp>
        <p:pic>
          <p:nvPicPr>
            <p:cNvPr id="11" name="image05.png" descr="cyclone-clipart-niEXkzGXT.png"/>
            <p:cNvPicPr/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48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7154558" y="100391"/>
              <a:ext cx="370059" cy="403412"/>
            </a:xfrm>
            <a:prstGeom prst="rect">
              <a:avLst/>
            </a:prstGeom>
            <a:ln/>
          </p:spPr>
        </p:pic>
      </p:grpSp>
    </p:spTree>
    <p:extLst>
      <p:ext uri="{BB962C8B-B14F-4D97-AF65-F5344CB8AC3E}">
        <p14:creationId xmlns:p14="http://schemas.microsoft.com/office/powerpoint/2010/main" val="164759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2076</TotalTime>
  <Words>355</Words>
  <Application>Microsoft Macintosh PowerPoint</Application>
  <PresentationFormat>On-screen Show (4:3)</PresentationFormat>
  <Paragraphs>136</Paragraphs>
  <Slides>16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Austin</vt:lpstr>
      <vt:lpstr>Cyclones</vt:lpstr>
      <vt:lpstr>Our Bikes</vt:lpstr>
      <vt:lpstr>Mission Statement</vt:lpstr>
      <vt:lpstr>Team Objectives</vt:lpstr>
      <vt:lpstr>Shareholder Value by Year</vt:lpstr>
      <vt:lpstr>Final Financial Results</vt:lpstr>
      <vt:lpstr>Net Income</vt:lpstr>
      <vt:lpstr>Company Strategy</vt:lpstr>
      <vt:lpstr>Market Share</vt:lpstr>
      <vt:lpstr>Promotional Strategy </vt:lpstr>
      <vt:lpstr>Retail Sales</vt:lpstr>
      <vt:lpstr>Decisions, Outcomes, Analysis, Interpretation</vt:lpstr>
      <vt:lpstr>Actual vs. Forecasted Earnings</vt:lpstr>
      <vt:lpstr>Future Outlook</vt:lpstr>
      <vt:lpstr>Lessons Learned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Cyclones</dc:title>
  <dc:creator>Christine DeLong</dc:creator>
  <cp:lastModifiedBy>Santiago  Paz</cp:lastModifiedBy>
  <cp:revision>35</cp:revision>
  <dcterms:created xsi:type="dcterms:W3CDTF">2015-03-06T19:34:10Z</dcterms:created>
  <dcterms:modified xsi:type="dcterms:W3CDTF">2015-03-12T00:21:38Z</dcterms:modified>
</cp:coreProperties>
</file>