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Work Sans Medium"/>
      <p:regular r:id="rId15"/>
      <p:bold r:id="rId16"/>
      <p:italic r:id="rId17"/>
      <p:boldItalic r:id="rId18"/>
    </p:embeddedFont>
    <p:embeddedFont>
      <p:font typeface="Work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3" roundtripDataSignature="AMtx7mg/Brqgj7jNUtX8eS+25aXGiHGc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WorkSans-bold.fntdata"/><Relationship Id="rId11" Type="http://schemas.openxmlformats.org/officeDocument/2006/relationships/slide" Target="slides/slide7.xml"/><Relationship Id="rId22" Type="http://schemas.openxmlformats.org/officeDocument/2006/relationships/font" Target="fonts/WorkSans-boldItalic.fntdata"/><Relationship Id="rId10" Type="http://schemas.openxmlformats.org/officeDocument/2006/relationships/slide" Target="slides/slide6.xml"/><Relationship Id="rId21" Type="http://schemas.openxmlformats.org/officeDocument/2006/relationships/font" Target="fonts/WorkSans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WorkSansMedium-regular.fntdata"/><Relationship Id="rId14" Type="http://schemas.openxmlformats.org/officeDocument/2006/relationships/slide" Target="slides/slide10.xml"/><Relationship Id="rId17" Type="http://schemas.openxmlformats.org/officeDocument/2006/relationships/font" Target="fonts/WorkSansMedium-italic.fntdata"/><Relationship Id="rId16" Type="http://schemas.openxmlformats.org/officeDocument/2006/relationships/font" Target="fonts/WorkSansMedium-bold.fntdata"/><Relationship Id="rId5" Type="http://schemas.openxmlformats.org/officeDocument/2006/relationships/slide" Target="slides/slide1.xml"/><Relationship Id="rId19" Type="http://schemas.openxmlformats.org/officeDocument/2006/relationships/font" Target="fonts/WorkSans-regular.fntdata"/><Relationship Id="rId6" Type="http://schemas.openxmlformats.org/officeDocument/2006/relationships/slide" Target="slides/slide2.xml"/><Relationship Id="rId18" Type="http://schemas.openxmlformats.org/officeDocument/2006/relationships/font" Target="fonts/WorkSansMedium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apositiva de título">
  <p:cSld name="1_Diapositiva de título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faz de usuario gráfica, Texto, Aplicación&#10;&#10;Descripción generada automáticamente" id="16" name="Google Shape;16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1" name="Google Shape;71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9" name="Google Shape;79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Encabezado de sección">
  <p:cSld name="2_Encabezado de secció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trón de fondo&#10;&#10;Descripción generada automáticamente" id="18" name="Google Shape;18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54859" y="303050"/>
            <a:ext cx="855785" cy="833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2" name="Google Shape;3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/>
          <p:nvPr/>
        </p:nvSpPr>
        <p:spPr>
          <a:xfrm>
            <a:off x="1386796" y="2626387"/>
            <a:ext cx="7710900" cy="923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s-CO" sz="5400" u="none" cap="none" strike="noStrike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StyleSwap</a:t>
            </a:r>
            <a:endParaRPr b="1" i="0" sz="4000" u="none" cap="none" strike="noStrike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00" name="Google Shape;100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5925" y="3549675"/>
            <a:ext cx="2302650" cy="19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 que contiene Interfaz de usuario gráfica&#10;&#10;Descripción generada automáticamente" id="165" name="Google Shape;16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/>
          <p:nvPr/>
        </p:nvSpPr>
        <p:spPr>
          <a:xfrm>
            <a:off x="3563664" y="1762050"/>
            <a:ext cx="56517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s-CO" sz="72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Integrantes</a:t>
            </a:r>
            <a:endParaRPr b="0" i="0" sz="72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4017862" y="3166425"/>
            <a:ext cx="4743300" cy="16619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CO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Gaes N°5 :</a:t>
            </a:r>
            <a:endParaRPr b="0" i="0" sz="2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CO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Santiago Reyes Jiménez</a:t>
            </a:r>
            <a:endParaRPr b="0" i="0" sz="2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CO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Juan David Torres Ibarguen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CO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Sergio Andrés Camacho</a:t>
            </a:r>
            <a:br>
              <a:rPr b="1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8" name="Google Shape;108;p2"/>
          <p:cNvCxnSpPr/>
          <p:nvPr/>
        </p:nvCxnSpPr>
        <p:spPr>
          <a:xfrm>
            <a:off x="3894900" y="2944475"/>
            <a:ext cx="5143500" cy="18600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/>
          <p:nvPr/>
        </p:nvSpPr>
        <p:spPr>
          <a:xfrm>
            <a:off x="1556845" y="1016914"/>
            <a:ext cx="8440876" cy="676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Work Sans Medium"/>
              <a:buNone/>
            </a:pPr>
            <a:r>
              <a:rPr b="1" i="0" lang="es-CO" sz="4400" u="none" cap="none" strike="noStrike">
                <a:solidFill>
                  <a:srgbClr val="0C0C0C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Agenda</a:t>
            </a:r>
            <a:endParaRPr b="1" i="0" sz="4400" u="none" cap="none" strike="noStrike">
              <a:solidFill>
                <a:srgbClr val="0C0C0C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14" name="Google Shape;114;p25"/>
          <p:cNvSpPr txBox="1"/>
          <p:nvPr/>
        </p:nvSpPr>
        <p:spPr>
          <a:xfrm>
            <a:off x="1556845" y="2413357"/>
            <a:ext cx="80715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❑"/>
            </a:pPr>
            <a:r>
              <a:rPr b="0" i="0" lang="es-CO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Planteamiento del Problema</a:t>
            </a:r>
            <a:endParaRPr b="0" i="0" sz="2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❑"/>
            </a:pPr>
            <a:r>
              <a:rPr b="0" i="0" lang="es-CO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Justificación</a:t>
            </a:r>
            <a:endParaRPr b="0" i="0" sz="2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❑"/>
            </a:pPr>
            <a:r>
              <a:rPr b="0" i="0" lang="es-CO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Objetivo General</a:t>
            </a:r>
            <a:endParaRPr b="0" i="0" sz="2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❑"/>
            </a:pPr>
            <a:r>
              <a:rPr b="0" i="0" lang="es-CO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Objetivos Específicos</a:t>
            </a:r>
            <a:endParaRPr b="0" i="0" sz="2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❑"/>
            </a:pPr>
            <a:r>
              <a:rPr b="0" i="0" lang="es-CO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Procedimientos Almacenados</a:t>
            </a:r>
            <a:endParaRPr b="0" i="0" sz="2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❑"/>
            </a:pPr>
            <a:r>
              <a:rPr b="0" i="0" lang="es-CO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Funcionalidad de la aplicación</a:t>
            </a:r>
            <a:endParaRPr b="0" i="0" sz="2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Planteamiento del Problema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3"/>
          <p:cNvSpPr txBox="1"/>
          <p:nvPr/>
        </p:nvSpPr>
        <p:spPr>
          <a:xfrm>
            <a:off x="2180401" y="2179600"/>
            <a:ext cx="7869000" cy="2554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StyleSwap, con sede en Bogotá, tiene como objetivo mejorar la experiencia de uso de aplicaciones y tiendas virtuales.Sin embargo, actualmente no cuenta con una tienda especializada en la venta de computadoras y accesorios de tecnología.Esta carencia impide que los clientes puedan adquirir productos tecnológicos específicos en el mercado virtual.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s-CO">
                <a:solidFill>
                  <a:schemeClr val="lt1"/>
                </a:solidFill>
              </a:rPr>
              <a:t>Justificación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"/>
          <p:cNvSpPr txBox="1"/>
          <p:nvPr/>
        </p:nvSpPr>
        <p:spPr>
          <a:xfrm>
            <a:off x="2495169" y="2477792"/>
            <a:ext cx="720166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4"/>
          <p:cNvSpPr txBox="1"/>
          <p:nvPr/>
        </p:nvSpPr>
        <p:spPr>
          <a:xfrm>
            <a:off x="2215650" y="2180400"/>
            <a:ext cx="78291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O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El sitio web tiene como objetivo principal la venta de productos tecnológicos, brindando a las personas una forma más accesible de adquirirlos. Esta se diferencia de otros mercados que se centran únicamente en la compra directa y subastas, ya que se ofrecen diversas modalidades en esta plataforma web.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5"/>
          <p:cNvSpPr txBox="1"/>
          <p:nvPr/>
        </p:nvSpPr>
        <p:spPr>
          <a:xfrm>
            <a:off x="2495169" y="2477792"/>
            <a:ext cx="72018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O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Desarrollar un sitio web, con el propósito de revolucionar el mundo de las tiendas virtuales al incorporar funcionalidades de subasta, compra y venta de productos tanto nuevos como usados. Todo esto con el fin de generar un cambio significativo en el mercado y cumplir con los estándares de calidad de software.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6"/>
          <p:cNvSpPr txBox="1"/>
          <p:nvPr/>
        </p:nvSpPr>
        <p:spPr>
          <a:xfrm>
            <a:off x="3097901" y="1621518"/>
            <a:ext cx="5736610" cy="15542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065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s-CO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 las compras que deseen realizar los clientes, el objetivo es brindar calidad en los productos y dar una buena usabilidad del aplicativo, para que la compra del producto deseado sea fácil y satisfactoria para el cliente.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-CO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0" name="Google Shape;140;p6"/>
          <p:cNvCxnSpPr/>
          <p:nvPr/>
        </p:nvCxnSpPr>
        <p:spPr>
          <a:xfrm>
            <a:off x="282236" y="5093742"/>
            <a:ext cx="5431800" cy="29400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6862"/>
              </a:srgbClr>
            </a:outerShdw>
          </a:effectLst>
        </p:spPr>
      </p:cxnSp>
      <p:cxnSp>
        <p:nvCxnSpPr>
          <p:cNvPr id="141" name="Google Shape;141;p6"/>
          <p:cNvCxnSpPr/>
          <p:nvPr/>
        </p:nvCxnSpPr>
        <p:spPr>
          <a:xfrm rot="10800000">
            <a:off x="6574751" y="6130370"/>
            <a:ext cx="5254800" cy="0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6862"/>
              </a:srgbClr>
            </a:outerShdw>
          </a:effectLst>
        </p:spPr>
      </p:cxnSp>
      <p:cxnSp>
        <p:nvCxnSpPr>
          <p:cNvPr id="142" name="Google Shape;142;p6"/>
          <p:cNvCxnSpPr/>
          <p:nvPr/>
        </p:nvCxnSpPr>
        <p:spPr>
          <a:xfrm rot="10800000">
            <a:off x="3326501" y="2959631"/>
            <a:ext cx="5254800" cy="0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6862"/>
              </a:srgbClr>
            </a:outerShdw>
          </a:effectLst>
        </p:spPr>
      </p:cxnSp>
      <p:sp>
        <p:nvSpPr>
          <p:cNvPr id="143" name="Google Shape;143;p6"/>
          <p:cNvSpPr txBox="1"/>
          <p:nvPr/>
        </p:nvSpPr>
        <p:spPr>
          <a:xfrm>
            <a:off x="262200" y="3477755"/>
            <a:ext cx="5451836" cy="18620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065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es-CO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 las ventas, se busca satisfacer a los clientes al brindarles el mejor servicio y seguridad al momento de vender alguno de sus productos usados. Así mismo, se ofrece la opción de subastar cualquier producto que deseen.</a:t>
            </a:r>
            <a:r>
              <a:rPr b="0" i="0" lang="es-CO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-CO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6"/>
          <p:cNvSpPr txBox="1"/>
          <p:nvPr/>
        </p:nvSpPr>
        <p:spPr>
          <a:xfrm>
            <a:off x="6377715" y="4513861"/>
            <a:ext cx="5451836" cy="18620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065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s-CO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 los pedidos, el objetivo es brindar la tranquilidad a los clientes al almacenar los datos de cada producto que será enviado al comprador, junto con su respectiva información. Esto para permitir garantizar la seguridad del envío.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-CO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s-CO">
                <a:solidFill>
                  <a:schemeClr val="lt1"/>
                </a:solidFill>
              </a:rPr>
              <a:t>Procedimientos Almacenados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6225" y="1763400"/>
            <a:ext cx="4541276" cy="2186699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1568"/>
              </a:srgbClr>
            </a:outerShdw>
          </a:effectLst>
        </p:spPr>
      </p:pic>
      <p:pic>
        <p:nvPicPr>
          <p:cNvPr id="151" name="Google Shape;15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63712" y="1727015"/>
            <a:ext cx="4783989" cy="2194289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1568"/>
              </a:srgbClr>
            </a:outerShdw>
          </a:effectLst>
        </p:spPr>
      </p:pic>
      <p:pic>
        <p:nvPicPr>
          <p:cNvPr id="152" name="Google Shape;152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6236" y="4248658"/>
            <a:ext cx="4541264" cy="2194289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1568"/>
              </a:srgbClr>
            </a:outerShdw>
          </a:effectLst>
        </p:spPr>
      </p:pic>
      <p:pic>
        <p:nvPicPr>
          <p:cNvPr id="153" name="Google Shape;153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63712" y="4248658"/>
            <a:ext cx="4783985" cy="2186701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1568"/>
              </a:srgbClr>
            </a:outerShdw>
          </a:effectLst>
        </p:spPr>
      </p:pic>
      <p:cxnSp>
        <p:nvCxnSpPr>
          <p:cNvPr id="154" name="Google Shape;154;p7"/>
          <p:cNvCxnSpPr/>
          <p:nvPr/>
        </p:nvCxnSpPr>
        <p:spPr>
          <a:xfrm>
            <a:off x="5806440" y="1763398"/>
            <a:ext cx="0" cy="4783706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6470"/>
              </a:srgbClr>
            </a:outerShdw>
          </a:effectLst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s-CO">
                <a:solidFill>
                  <a:schemeClr val="lt1"/>
                </a:solidFill>
              </a:rPr>
              <a:t>Funcionalidad de la Aplicación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8400" y="1905408"/>
            <a:ext cx="4175200" cy="36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