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d173a41e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d173a41e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d173a41e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d173a41e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d173a41eb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d173a41e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dd173a41e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dd173a41e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d173a41e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d173a41e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d173a41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d173a41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dd173a41eb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dd173a41eb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d173a41e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d173a41e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d173a41e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d173a41e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d173a41e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d173a41e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d173a41e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d173a41e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d173a41e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d173a41e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Análisis bivariado</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419" sz="4200"/>
              <a:t>Obtención de Insights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598100" y="2358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800"/>
              <a:t>Edades</a:t>
            </a:r>
            <a:endParaRPr sz="2800"/>
          </a:p>
        </p:txBody>
      </p:sp>
      <p:sp>
        <p:nvSpPr>
          <p:cNvPr id="147" name="Google Shape;147;p22"/>
          <p:cNvSpPr txBox="1"/>
          <p:nvPr>
            <p:ph idx="1" type="subTitle"/>
          </p:nvPr>
        </p:nvSpPr>
        <p:spPr>
          <a:xfrm>
            <a:off x="598088" y="3485613"/>
            <a:ext cx="8222100" cy="432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highlight>
                  <a:schemeClr val="dk1"/>
                </a:highlight>
              </a:rPr>
              <a:t>Observamos que las edades que abandonan más son las que </a:t>
            </a:r>
            <a:r>
              <a:rPr lang="es-419" sz="1100">
                <a:highlight>
                  <a:schemeClr val="dk1"/>
                </a:highlight>
              </a:rPr>
              <a:t>están</a:t>
            </a:r>
            <a:r>
              <a:rPr lang="es-419" sz="1100">
                <a:highlight>
                  <a:schemeClr val="dk1"/>
                </a:highlight>
              </a:rPr>
              <a:t> en el rango etario de 35 a 50 años. Esto no tiene porque </a:t>
            </a:r>
            <a:r>
              <a:rPr lang="es-419" sz="1100">
                <a:highlight>
                  <a:schemeClr val="dk1"/>
                </a:highlight>
              </a:rPr>
              <a:t>significar</a:t>
            </a:r>
            <a:r>
              <a:rPr lang="es-419" sz="1100">
                <a:highlight>
                  <a:schemeClr val="dk1"/>
                </a:highlight>
              </a:rPr>
              <a:t> necesariamente que las personas de esta categoria </a:t>
            </a:r>
            <a:r>
              <a:rPr lang="es-419" sz="1100">
                <a:highlight>
                  <a:schemeClr val="dk1"/>
                </a:highlight>
              </a:rPr>
              <a:t>estan</a:t>
            </a:r>
            <a:r>
              <a:rPr lang="es-419" sz="1100">
                <a:highlight>
                  <a:schemeClr val="dk1"/>
                </a:highlight>
              </a:rPr>
              <a:t> abandonando mas que otros rangos de edades debido a que posiblemente hayan </a:t>
            </a:r>
            <a:r>
              <a:rPr lang="es-419" sz="1100">
                <a:highlight>
                  <a:schemeClr val="dk1"/>
                </a:highlight>
              </a:rPr>
              <a:t>más</a:t>
            </a:r>
            <a:r>
              <a:rPr lang="es-419" sz="1100">
                <a:highlight>
                  <a:schemeClr val="dk1"/>
                </a:highlight>
              </a:rPr>
              <a:t> personas muestreadas en dicha franja.</a:t>
            </a:r>
            <a:endParaRPr sz="1100">
              <a:highlight>
                <a:schemeClr val="dk1"/>
              </a:highlight>
            </a:endParaRPr>
          </a:p>
          <a:p>
            <a:pPr indent="0" lvl="0" marL="0" rtl="0" algn="l">
              <a:spcBef>
                <a:spcPts val="0"/>
              </a:spcBef>
              <a:spcAft>
                <a:spcPts val="0"/>
              </a:spcAft>
              <a:buNone/>
            </a:pPr>
            <a:r>
              <a:t/>
            </a:r>
            <a:endParaRPr/>
          </a:p>
        </p:txBody>
      </p:sp>
      <p:pic>
        <p:nvPicPr>
          <p:cNvPr id="148" name="Google Shape;148;p22"/>
          <p:cNvPicPr preferRelativeResize="0"/>
          <p:nvPr/>
        </p:nvPicPr>
        <p:blipFill>
          <a:blip r:embed="rId3">
            <a:alphaModFix/>
          </a:blip>
          <a:stretch>
            <a:fillRect/>
          </a:stretch>
        </p:blipFill>
        <p:spPr>
          <a:xfrm>
            <a:off x="750500" y="1325213"/>
            <a:ext cx="3146892" cy="1689887"/>
          </a:xfrm>
          <a:prstGeom prst="rect">
            <a:avLst/>
          </a:prstGeom>
          <a:noFill/>
          <a:ln>
            <a:noFill/>
          </a:ln>
        </p:spPr>
      </p:pic>
      <p:pic>
        <p:nvPicPr>
          <p:cNvPr id="149" name="Google Shape;149;p22"/>
          <p:cNvPicPr preferRelativeResize="0"/>
          <p:nvPr/>
        </p:nvPicPr>
        <p:blipFill>
          <a:blip r:embed="rId4">
            <a:alphaModFix/>
          </a:blip>
          <a:stretch>
            <a:fillRect/>
          </a:stretch>
        </p:blipFill>
        <p:spPr>
          <a:xfrm>
            <a:off x="4703275" y="1325225"/>
            <a:ext cx="3251336" cy="1689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ctrTitle"/>
          </p:nvPr>
        </p:nvSpPr>
        <p:spPr>
          <a:xfrm>
            <a:off x="598100" y="4874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800"/>
              <a:t>Relación existente entre Abandonos y Género</a:t>
            </a:r>
            <a:endParaRPr sz="2800"/>
          </a:p>
        </p:txBody>
      </p:sp>
      <p:sp>
        <p:nvSpPr>
          <p:cNvPr id="155" name="Google Shape;155;p23"/>
          <p:cNvSpPr txBox="1"/>
          <p:nvPr>
            <p:ph idx="1" type="subTitle"/>
          </p:nvPr>
        </p:nvSpPr>
        <p:spPr>
          <a:xfrm>
            <a:off x="460938" y="3522613"/>
            <a:ext cx="8222100" cy="432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highlight>
                  <a:schemeClr val="dk1"/>
                </a:highlight>
              </a:rPr>
              <a:t>En el gráfico anterior se comparó la relación del género de los clientes, con el abandono. Se puede observar que tienen más abandono las mujeres; mientras que los hombres son más en la muestra y tienen un abandono inferior. En este análisis no se ha tenido en cuenta la edad de los clientes ni el poder adquisitivo. </a:t>
            </a:r>
            <a:endParaRPr sz="1100">
              <a:highlight>
                <a:schemeClr val="dk1"/>
              </a:highlight>
            </a:endParaRPr>
          </a:p>
          <a:p>
            <a:pPr indent="0" lvl="0" marL="0" rtl="0" algn="l">
              <a:spcBef>
                <a:spcPts val="0"/>
              </a:spcBef>
              <a:spcAft>
                <a:spcPts val="0"/>
              </a:spcAft>
              <a:buNone/>
            </a:pPr>
            <a:r>
              <a:t/>
            </a:r>
            <a:endParaRPr sz="1100">
              <a:highlight>
                <a:schemeClr val="dk1"/>
              </a:highlight>
            </a:endParaRPr>
          </a:p>
        </p:txBody>
      </p:sp>
      <p:pic>
        <p:nvPicPr>
          <p:cNvPr id="156" name="Google Shape;156;p23"/>
          <p:cNvPicPr preferRelativeResize="0"/>
          <p:nvPr/>
        </p:nvPicPr>
        <p:blipFill rotWithShape="1">
          <a:blip r:embed="rId3">
            <a:alphaModFix/>
          </a:blip>
          <a:srcRect b="0" l="0" r="0" t="1883"/>
          <a:stretch/>
        </p:blipFill>
        <p:spPr>
          <a:xfrm>
            <a:off x="2951075" y="1428350"/>
            <a:ext cx="3241850" cy="178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ctrTitle"/>
          </p:nvPr>
        </p:nvSpPr>
        <p:spPr>
          <a:xfrm>
            <a:off x="598100" y="5466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800"/>
              <a:t>Abandono y Salario Estimado</a:t>
            </a:r>
            <a:endParaRPr sz="2800"/>
          </a:p>
        </p:txBody>
      </p:sp>
      <p:sp>
        <p:nvSpPr>
          <p:cNvPr id="162" name="Google Shape;162;p24"/>
          <p:cNvSpPr txBox="1"/>
          <p:nvPr>
            <p:ph idx="1" type="subTitle"/>
          </p:nvPr>
        </p:nvSpPr>
        <p:spPr>
          <a:xfrm>
            <a:off x="598088" y="3685388"/>
            <a:ext cx="8222100" cy="432900"/>
          </a:xfrm>
          <a:prstGeom prst="rect">
            <a:avLst/>
          </a:prstGeom>
        </p:spPr>
        <p:txBody>
          <a:bodyPr anchorCtr="0" anchor="t"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s-419" sz="4400">
                <a:highlight>
                  <a:schemeClr val="dk1"/>
                </a:highlight>
              </a:rPr>
              <a:t>En este gráfico se evalúa la relación entre el abandono, el salario estimado y el género de los clientes. Se puede apreciar que las mujeres que más abandonan son las que tienen mayor salario, mientras que los hombres que abandonan tienen menor salario estimado. Esta diferenciación nos demuestra que la </a:t>
            </a:r>
            <a:r>
              <a:rPr lang="es-419" sz="4400">
                <a:highlight>
                  <a:schemeClr val="dk1"/>
                </a:highlight>
              </a:rPr>
              <a:t>conclusión</a:t>
            </a:r>
            <a:r>
              <a:rPr lang="es-419" sz="4400">
                <a:highlight>
                  <a:schemeClr val="dk1"/>
                </a:highlight>
              </a:rPr>
              <a:t> sacada a priori entre la relación entre el abandono y el salario estimado no son tan independientes si se las diferencia por género.</a:t>
            </a:r>
            <a:endParaRPr sz="4400">
              <a:highlight>
                <a:schemeClr val="dk1"/>
              </a:highlight>
            </a:endParaRPr>
          </a:p>
          <a:p>
            <a:pPr indent="0" lvl="0" marL="0" rtl="0" algn="l">
              <a:spcBef>
                <a:spcPts val="0"/>
              </a:spcBef>
              <a:spcAft>
                <a:spcPts val="0"/>
              </a:spcAft>
              <a:buNone/>
            </a:pPr>
            <a:r>
              <a:t/>
            </a:r>
            <a:endParaRPr/>
          </a:p>
        </p:txBody>
      </p:sp>
      <p:pic>
        <p:nvPicPr>
          <p:cNvPr id="163" name="Google Shape;163;p24"/>
          <p:cNvPicPr preferRelativeResize="0"/>
          <p:nvPr/>
        </p:nvPicPr>
        <p:blipFill rotWithShape="1">
          <a:blip r:embed="rId3">
            <a:alphaModFix/>
          </a:blip>
          <a:srcRect b="0" l="0" r="0" t="1146"/>
          <a:stretch/>
        </p:blipFill>
        <p:spPr>
          <a:xfrm>
            <a:off x="2683450" y="1560825"/>
            <a:ext cx="3212675" cy="197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ctrTitle"/>
          </p:nvPr>
        </p:nvSpPr>
        <p:spPr>
          <a:xfrm>
            <a:off x="598100" y="4726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800"/>
              <a:t>Abandono y Edad</a:t>
            </a:r>
            <a:endParaRPr sz="2800"/>
          </a:p>
        </p:txBody>
      </p:sp>
      <p:sp>
        <p:nvSpPr>
          <p:cNvPr id="169" name="Google Shape;169;p25"/>
          <p:cNvSpPr txBox="1"/>
          <p:nvPr>
            <p:ph idx="1" type="subTitle"/>
          </p:nvPr>
        </p:nvSpPr>
        <p:spPr>
          <a:xfrm>
            <a:off x="524088" y="3512513"/>
            <a:ext cx="8222100" cy="432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highlight>
                  <a:schemeClr val="dk1"/>
                </a:highlight>
              </a:rPr>
              <a:t>En esta figura se evalúa el abandono en relación a la edad y el género. Se puede ver que las mujeres y los hombres que abandonan y los que mantienen los préstamos son los de mayor edad. Es </a:t>
            </a:r>
            <a:r>
              <a:rPr lang="es-419" sz="1100">
                <a:highlight>
                  <a:schemeClr val="dk1"/>
                </a:highlight>
              </a:rPr>
              <a:t>decir, independientemente</a:t>
            </a:r>
            <a:r>
              <a:rPr lang="es-419" sz="1100">
                <a:highlight>
                  <a:schemeClr val="dk1"/>
                </a:highlight>
              </a:rPr>
              <a:t> del género los más jóvenes no abandonan los pagos de los préstamos. Si bien cuando se analizó el abandono vs la edad, reflejaba lo mismo, al diferenciarlo por género se mantiene la relación anterior.</a:t>
            </a:r>
            <a:endParaRPr sz="1100">
              <a:highlight>
                <a:schemeClr val="dk1"/>
              </a:highlight>
            </a:endParaRPr>
          </a:p>
          <a:p>
            <a:pPr indent="0" lvl="0" marL="0" rtl="0" algn="l">
              <a:spcBef>
                <a:spcPts val="0"/>
              </a:spcBef>
              <a:spcAft>
                <a:spcPts val="0"/>
              </a:spcAft>
              <a:buNone/>
            </a:pPr>
            <a:r>
              <a:t/>
            </a:r>
            <a:endParaRPr/>
          </a:p>
        </p:txBody>
      </p:sp>
      <p:pic>
        <p:nvPicPr>
          <p:cNvPr id="170" name="Google Shape;170;p25"/>
          <p:cNvPicPr preferRelativeResize="0"/>
          <p:nvPr/>
        </p:nvPicPr>
        <p:blipFill rotWithShape="1">
          <a:blip r:embed="rId3">
            <a:alphaModFix/>
          </a:blip>
          <a:srcRect b="0" l="0" r="0" t="1584"/>
          <a:stretch/>
        </p:blipFill>
        <p:spPr>
          <a:xfrm>
            <a:off x="3088975" y="1467622"/>
            <a:ext cx="2966050" cy="188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60950" y="3595797"/>
            <a:ext cx="8222100" cy="838800"/>
          </a:xfrm>
          <a:prstGeom prst="rect">
            <a:avLst/>
          </a:prstGeom>
        </p:spPr>
        <p:txBody>
          <a:bodyPr anchorCtr="0" anchor="b" bIns="91425" lIns="91425" spcFirstLastPara="1" rIns="91425" wrap="square" tIns="91425">
            <a:normAutofit fontScale="90000"/>
          </a:bodyPr>
          <a:lstStyle/>
          <a:p>
            <a:pPr indent="0" lvl="0" marL="0" rtl="0" algn="l">
              <a:lnSpc>
                <a:spcPct val="135714"/>
              </a:lnSpc>
              <a:spcBef>
                <a:spcPts val="0"/>
              </a:spcBef>
              <a:spcAft>
                <a:spcPts val="0"/>
              </a:spcAft>
              <a:buNone/>
            </a:pPr>
            <a:r>
              <a:rPr b="1" lang="es-419" sz="1050">
                <a:highlight>
                  <a:schemeClr val="dk1"/>
                </a:highlight>
                <a:latin typeface="Courier New"/>
                <a:ea typeface="Courier New"/>
                <a:cs typeface="Courier New"/>
                <a:sym typeface="Courier New"/>
              </a:rPr>
              <a:t>CONTEXTO EMPRESARIAL</a:t>
            </a:r>
            <a:r>
              <a:rPr lang="es-419" sz="1050">
                <a:highlight>
                  <a:schemeClr val="dk1"/>
                </a:highlight>
                <a:latin typeface="Courier New"/>
                <a:ea typeface="Courier New"/>
                <a:cs typeface="Courier New"/>
                <a:sym typeface="Courier New"/>
              </a:rPr>
              <a:t>. Estamos evaluando que en el banco que trabajamos notamos que ha ido en incremento el abandono de nuestros clientes dentro de nuestra región de estudio (España, Francia y Alemania). Se identificarán patrones de comportamiento de acuerdo a parámetros como salario estimado, género, tenencia de tarjeta de crédito y Credit score. </a:t>
            </a:r>
            <a:endParaRPr sz="10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419" sz="1050">
                <a:highlight>
                  <a:schemeClr val="dk1"/>
                </a:highlight>
                <a:latin typeface="Courier New"/>
                <a:ea typeface="Courier New"/>
                <a:cs typeface="Courier New"/>
                <a:sym typeface="Courier New"/>
              </a:rPr>
              <a:t>PROBLEMA EMPRESARIAL</a:t>
            </a:r>
            <a:r>
              <a:rPr lang="es-419" sz="1050">
                <a:highlight>
                  <a:schemeClr val="dk1"/>
                </a:highlight>
                <a:latin typeface="Courier New"/>
                <a:ea typeface="Courier New"/>
                <a:cs typeface="Courier New"/>
                <a:sym typeface="Courier New"/>
              </a:rPr>
              <a:t>. A través de visualizaciones y formateo de datos se responderán las siguientes preguntas ¿Los clientes con menor salario estimado son los que abandonan más fácil su cuenta bancaria? ¿Los hombres abandonan más fácil que las mujeres? ¿La edad influye en el abandono bancario? ¿La tenencia de una tarjeta de crédito influye en el abandono bancario? ¿El contexto geográfico importa? ¿Los clientes con credit score más alto son </a:t>
            </a:r>
            <a:r>
              <a:rPr lang="es-419" sz="1050">
                <a:highlight>
                  <a:schemeClr val="dk1"/>
                </a:highlight>
                <a:latin typeface="Courier New"/>
                <a:ea typeface="Courier New"/>
                <a:cs typeface="Courier New"/>
                <a:sym typeface="Courier New"/>
              </a:rPr>
              <a:t>más</a:t>
            </a:r>
            <a:r>
              <a:rPr lang="es-419" sz="1050">
                <a:highlight>
                  <a:schemeClr val="dk1"/>
                </a:highlight>
                <a:latin typeface="Courier New"/>
                <a:ea typeface="Courier New"/>
                <a:cs typeface="Courier New"/>
                <a:sym typeface="Courier New"/>
              </a:rPr>
              <a:t> propensos a no abandonar?¿De qué forma se podría evitar o disminuir el abandono? </a:t>
            </a:r>
            <a:endParaRPr sz="10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419" sz="1050">
                <a:highlight>
                  <a:schemeClr val="dk1"/>
                </a:highlight>
                <a:latin typeface="Courier New"/>
                <a:ea typeface="Courier New"/>
                <a:cs typeface="Courier New"/>
                <a:sym typeface="Courier New"/>
              </a:rPr>
              <a:t>CONTEXTO ANALÍTICO</a:t>
            </a:r>
            <a:r>
              <a:rPr lang="es-419" sz="1050">
                <a:highlight>
                  <a:schemeClr val="dk1"/>
                </a:highlight>
                <a:latin typeface="Courier New"/>
                <a:ea typeface="Courier New"/>
                <a:cs typeface="Courier New"/>
                <a:sym typeface="Courier New"/>
              </a:rPr>
              <a:t>. Realizaremos los gráficos debidos utilizando los datos proporcionados por la empresa para así lograr comprender nuestra variable "Exited" y cómo está relacionada con las demás. Utilizaremos los modelos de regresión para así finalmente poder dar una conclusión más sólida. Luego de tener está conclusión podremos discutir el por qué se están dando esos resultados y poder tomar acción sobre los mismos. </a:t>
            </a:r>
            <a:endParaRPr sz="1050">
              <a:highlight>
                <a:schemeClr val="dk1"/>
              </a:highlight>
              <a:latin typeface="Courier New"/>
              <a:ea typeface="Courier New"/>
              <a:cs typeface="Courier New"/>
              <a:sym typeface="Courier New"/>
            </a:endParaRPr>
          </a:p>
        </p:txBody>
      </p:sp>
      <p:sp>
        <p:nvSpPr>
          <p:cNvPr id="92" name="Google Shape;92;p14"/>
          <p:cNvSpPr txBox="1"/>
          <p:nvPr>
            <p:ph idx="1" type="subTitle"/>
          </p:nvPr>
        </p:nvSpPr>
        <p:spPr>
          <a:xfrm>
            <a:off x="620288" y="2723313"/>
            <a:ext cx="8222100" cy="432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419" sz="4200"/>
              <a:t>…</a:t>
            </a:r>
            <a:endParaRPr/>
          </a:p>
        </p:txBody>
      </p:sp>
      <p:sp>
        <p:nvSpPr>
          <p:cNvPr id="93" name="Google Shape;93;p14"/>
          <p:cNvSpPr txBox="1"/>
          <p:nvPr/>
        </p:nvSpPr>
        <p:spPr>
          <a:xfrm>
            <a:off x="2101800" y="458850"/>
            <a:ext cx="4936200" cy="461700"/>
          </a:xfrm>
          <a:prstGeom prst="rect">
            <a:avLst/>
          </a:prstGeom>
          <a:noFill/>
          <a:ln>
            <a:noFill/>
          </a:ln>
        </p:spPr>
        <p:txBody>
          <a:bodyPr anchorCtr="0" anchor="t" bIns="91425" lIns="91425" spcFirstLastPara="1" rIns="91425" wrap="square" tIns="91425">
            <a:spAutoFit/>
          </a:bodyPr>
          <a:lstStyle/>
          <a:p>
            <a:pPr indent="0" lvl="0" marL="1828800" rtl="0" algn="l">
              <a:spcBef>
                <a:spcPts val="0"/>
              </a:spcBef>
              <a:spcAft>
                <a:spcPts val="0"/>
              </a:spcAft>
              <a:buNone/>
            </a:pPr>
            <a:r>
              <a:rPr lang="es-419" sz="1800">
                <a:solidFill>
                  <a:schemeClr val="lt1"/>
                </a:solidFill>
                <a:latin typeface="Roboto"/>
                <a:ea typeface="Roboto"/>
                <a:cs typeface="Roboto"/>
                <a:sym typeface="Roboto"/>
              </a:rPr>
              <a:t>HIPÓTESIS</a:t>
            </a:r>
            <a:endParaRPr sz="1800">
              <a:solidFill>
                <a:schemeClr val="lt1"/>
              </a:solidFill>
              <a:latin typeface="Roboto"/>
              <a:ea typeface="Roboto"/>
              <a:cs typeface="Roboto"/>
              <a:sym typeface="Roboto"/>
            </a:endParaRPr>
          </a:p>
        </p:txBody>
      </p:sp>
      <p:sp>
        <p:nvSpPr>
          <p:cNvPr id="94" name="Google Shape;94;p14"/>
          <p:cNvSpPr txBox="1"/>
          <p:nvPr/>
        </p:nvSpPr>
        <p:spPr>
          <a:xfrm>
            <a:off x="1375000" y="920550"/>
            <a:ext cx="75192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419" sz="1050">
                <a:solidFill>
                  <a:schemeClr val="lt1"/>
                </a:solidFill>
                <a:highlight>
                  <a:schemeClr val="dk1"/>
                </a:highlight>
                <a:latin typeface="Courier New"/>
                <a:ea typeface="Courier New"/>
                <a:cs typeface="Courier New"/>
                <a:sym typeface="Courier New"/>
              </a:rPr>
              <a:t>¿QUÉ TIPOS DE VARIABLES INFLUYEN EN EL ABANDONO BANCARIO DE NUESTROS CLIENTES?</a:t>
            </a:r>
            <a:endParaRPr sz="1050">
              <a:solidFill>
                <a:schemeClr val="lt1"/>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694425" y="569850"/>
            <a:ext cx="8222100" cy="628800"/>
          </a:xfrm>
          <a:prstGeom prst="rect">
            <a:avLst/>
          </a:prstGeom>
        </p:spPr>
        <p:txBody>
          <a:bodyPr anchorCtr="0" anchor="b" bIns="91425" lIns="91425" spcFirstLastPara="1" rIns="91425" wrap="square" tIns="91425">
            <a:noAutofit/>
          </a:bodyPr>
          <a:lstStyle/>
          <a:p>
            <a:pPr indent="0" lvl="0" marL="0" rtl="0" algn="l">
              <a:lnSpc>
                <a:spcPct val="135714"/>
              </a:lnSpc>
              <a:spcBef>
                <a:spcPts val="0"/>
              </a:spcBef>
              <a:spcAft>
                <a:spcPts val="0"/>
              </a:spcAft>
              <a:buSzPts val="990"/>
              <a:buNone/>
            </a:pPr>
            <a:r>
              <a:rPr i="1" lang="es-419" sz="2265">
                <a:solidFill>
                  <a:srgbClr val="FFFFFE"/>
                </a:solidFill>
                <a:highlight>
                  <a:schemeClr val="dk1"/>
                </a:highlight>
              </a:rPr>
              <a:t>Descripción de variables de nuestro DataSet</a:t>
            </a:r>
            <a:endParaRPr sz="2580">
              <a:solidFill>
                <a:srgbClr val="FFFFFE"/>
              </a:solidFill>
              <a:highlight>
                <a:schemeClr val="dk1"/>
              </a:highlight>
            </a:endParaRPr>
          </a:p>
        </p:txBody>
      </p:sp>
      <p:sp>
        <p:nvSpPr>
          <p:cNvPr id="100" name="Google Shape;100;p15"/>
          <p:cNvSpPr txBox="1"/>
          <p:nvPr>
            <p:ph idx="1" type="subTitle"/>
          </p:nvPr>
        </p:nvSpPr>
        <p:spPr>
          <a:xfrm>
            <a:off x="-12" y="1250563"/>
            <a:ext cx="8222100" cy="4329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35714"/>
              </a:lnSpc>
              <a:spcBef>
                <a:spcPts val="0"/>
              </a:spcBef>
              <a:spcAft>
                <a:spcPts val="0"/>
              </a:spcAft>
              <a:buNone/>
            </a:pPr>
            <a:r>
              <a:t/>
            </a:r>
            <a:endParaRPr i="1" sz="3850">
              <a:solidFill>
                <a:srgbClr val="000000"/>
              </a:solidFill>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solidFill>
                  <a:srgbClr val="0000FF"/>
                </a:solidFill>
                <a:highlight>
                  <a:schemeClr val="dk1"/>
                </a:highlight>
                <a:latin typeface="Courier New"/>
                <a:ea typeface="Courier New"/>
                <a:cs typeface="Courier New"/>
                <a:sym typeface="Courier New"/>
              </a:rPr>
              <a:t> </a:t>
            </a:r>
            <a:r>
              <a:rPr lang="es-419" sz="3850">
                <a:highlight>
                  <a:schemeClr val="dk1"/>
                </a:highlight>
                <a:latin typeface="Courier New"/>
                <a:ea typeface="Courier New"/>
                <a:cs typeface="Courier New"/>
                <a:sym typeface="Courier New"/>
              </a:rPr>
              <a:t> 1. </a:t>
            </a:r>
            <a:r>
              <a:rPr b="1" lang="es-419" sz="3850">
                <a:highlight>
                  <a:schemeClr val="dk1"/>
                </a:highlight>
                <a:latin typeface="Courier New"/>
                <a:ea typeface="Courier New"/>
                <a:cs typeface="Courier New"/>
                <a:sym typeface="Courier New"/>
              </a:rPr>
              <a:t>ROWNUMBER:</a:t>
            </a:r>
            <a:r>
              <a:rPr lang="es-419" sz="3850">
                <a:highlight>
                  <a:schemeClr val="dk1"/>
                </a:highlight>
                <a:latin typeface="Courier New"/>
                <a:ea typeface="Courier New"/>
                <a:cs typeface="Courier New"/>
                <a:sym typeface="Courier New"/>
              </a:rPr>
              <a:t> Cantidad de clientes enumerados del 1 al 10.0000</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2.</a:t>
            </a:r>
            <a:r>
              <a:rPr lang="es-419" sz="3850">
                <a:highlight>
                  <a:schemeClr val="dk1"/>
                </a:highlight>
                <a:latin typeface="Courier New"/>
                <a:ea typeface="Courier New"/>
                <a:cs typeface="Courier New"/>
                <a:sym typeface="Courier New"/>
              </a:rPr>
              <a:t> </a:t>
            </a:r>
            <a:r>
              <a:rPr b="1" lang="es-419" sz="3850">
                <a:highlight>
                  <a:schemeClr val="dk1"/>
                </a:highlight>
                <a:latin typeface="Courier New"/>
                <a:ea typeface="Courier New"/>
                <a:cs typeface="Courier New"/>
                <a:sym typeface="Courier New"/>
              </a:rPr>
              <a:t>CUSTOMERID:</a:t>
            </a:r>
            <a:r>
              <a:rPr lang="es-419" sz="3850">
                <a:highlight>
                  <a:schemeClr val="dk1"/>
                </a:highlight>
                <a:latin typeface="Courier New"/>
                <a:ea typeface="Courier New"/>
                <a:cs typeface="Courier New"/>
                <a:sym typeface="Courier New"/>
              </a:rPr>
              <a:t> ID de nuestro cliente</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3. </a:t>
            </a:r>
            <a:r>
              <a:rPr b="1" lang="es-419" sz="3850">
                <a:highlight>
                  <a:schemeClr val="dk1"/>
                </a:highlight>
                <a:latin typeface="Courier New"/>
                <a:ea typeface="Courier New"/>
                <a:cs typeface="Courier New"/>
                <a:sym typeface="Courier New"/>
              </a:rPr>
              <a:t>SURNAME:</a:t>
            </a:r>
            <a:r>
              <a:rPr lang="es-419" sz="3850">
                <a:highlight>
                  <a:schemeClr val="dk1"/>
                </a:highlight>
                <a:latin typeface="Courier New"/>
                <a:ea typeface="Courier New"/>
                <a:cs typeface="Courier New"/>
                <a:sym typeface="Courier New"/>
              </a:rPr>
              <a:t> Apellido del cliente</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4. </a:t>
            </a:r>
            <a:r>
              <a:rPr b="1" lang="es-419" sz="3850">
                <a:highlight>
                  <a:schemeClr val="dk1"/>
                </a:highlight>
                <a:latin typeface="Courier New"/>
                <a:ea typeface="Courier New"/>
                <a:cs typeface="Courier New"/>
                <a:sym typeface="Courier New"/>
              </a:rPr>
              <a:t>CRDITSCORE:</a:t>
            </a:r>
            <a:r>
              <a:rPr lang="es-419" sz="3850">
                <a:highlight>
                  <a:schemeClr val="dk1"/>
                </a:highlight>
                <a:latin typeface="Courier New"/>
                <a:ea typeface="Courier New"/>
                <a:cs typeface="Courier New"/>
                <a:sym typeface="Courier New"/>
              </a:rPr>
              <a:t> Puntaje de crédito del cliente</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5. </a:t>
            </a:r>
            <a:r>
              <a:rPr b="1" lang="es-419" sz="3850">
                <a:highlight>
                  <a:schemeClr val="dk1"/>
                </a:highlight>
                <a:latin typeface="Courier New"/>
                <a:ea typeface="Courier New"/>
                <a:cs typeface="Courier New"/>
                <a:sym typeface="Courier New"/>
              </a:rPr>
              <a:t>GEOGRAPHY:</a:t>
            </a:r>
            <a:r>
              <a:rPr lang="es-419" sz="3850">
                <a:highlight>
                  <a:schemeClr val="dk1"/>
                </a:highlight>
                <a:latin typeface="Courier New"/>
                <a:ea typeface="Courier New"/>
                <a:cs typeface="Courier New"/>
                <a:sym typeface="Courier New"/>
              </a:rPr>
              <a:t> Residencia del cliente</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6. </a:t>
            </a:r>
            <a:r>
              <a:rPr b="1" lang="es-419" sz="3850">
                <a:highlight>
                  <a:schemeClr val="dk1"/>
                </a:highlight>
                <a:latin typeface="Courier New"/>
                <a:ea typeface="Courier New"/>
                <a:cs typeface="Courier New"/>
                <a:sym typeface="Courier New"/>
              </a:rPr>
              <a:t>GENDER:</a:t>
            </a:r>
            <a:r>
              <a:rPr lang="es-419" sz="3850">
                <a:highlight>
                  <a:schemeClr val="dk1"/>
                </a:highlight>
                <a:latin typeface="Courier New"/>
                <a:ea typeface="Courier New"/>
                <a:cs typeface="Courier New"/>
                <a:sym typeface="Courier New"/>
              </a:rPr>
              <a:t> Sexo </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7. </a:t>
            </a:r>
            <a:r>
              <a:rPr b="1" lang="es-419" sz="3850">
                <a:highlight>
                  <a:schemeClr val="dk1"/>
                </a:highlight>
                <a:latin typeface="Courier New"/>
                <a:ea typeface="Courier New"/>
                <a:cs typeface="Courier New"/>
                <a:sym typeface="Courier New"/>
              </a:rPr>
              <a:t>AGE:</a:t>
            </a:r>
            <a:r>
              <a:rPr lang="es-419" sz="3850">
                <a:highlight>
                  <a:schemeClr val="dk1"/>
                </a:highlight>
                <a:latin typeface="Courier New"/>
                <a:ea typeface="Courier New"/>
                <a:cs typeface="Courier New"/>
                <a:sym typeface="Courier New"/>
              </a:rPr>
              <a:t> Edad del cliente</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8. </a:t>
            </a:r>
            <a:r>
              <a:rPr b="1" lang="es-419" sz="3850">
                <a:highlight>
                  <a:schemeClr val="dk1"/>
                </a:highlight>
                <a:latin typeface="Courier New"/>
                <a:ea typeface="Courier New"/>
                <a:cs typeface="Courier New"/>
                <a:sym typeface="Courier New"/>
              </a:rPr>
              <a:t>TENURE:</a:t>
            </a:r>
            <a:r>
              <a:rPr lang="es-419" sz="3850">
                <a:highlight>
                  <a:schemeClr val="dk1"/>
                </a:highlight>
                <a:latin typeface="Courier New"/>
                <a:ea typeface="Courier New"/>
                <a:cs typeface="Courier New"/>
                <a:sym typeface="Courier New"/>
              </a:rPr>
              <a:t> Tenencia del cliente</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9. </a:t>
            </a:r>
            <a:r>
              <a:rPr b="1" lang="es-419" sz="3850">
                <a:highlight>
                  <a:schemeClr val="dk1"/>
                </a:highlight>
                <a:latin typeface="Courier New"/>
                <a:ea typeface="Courier New"/>
                <a:cs typeface="Courier New"/>
                <a:sym typeface="Courier New"/>
              </a:rPr>
              <a:t>BALANCE:</a:t>
            </a:r>
            <a:r>
              <a:rPr lang="es-419" sz="3850">
                <a:highlight>
                  <a:schemeClr val="dk1"/>
                </a:highlight>
                <a:latin typeface="Courier New"/>
                <a:ea typeface="Courier New"/>
                <a:cs typeface="Courier New"/>
                <a:sym typeface="Courier New"/>
              </a:rPr>
              <a:t> Balance del cliente</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10. </a:t>
            </a:r>
            <a:r>
              <a:rPr b="1" lang="es-419" sz="3850">
                <a:highlight>
                  <a:schemeClr val="dk1"/>
                </a:highlight>
                <a:latin typeface="Courier New"/>
                <a:ea typeface="Courier New"/>
                <a:cs typeface="Courier New"/>
                <a:sym typeface="Courier New"/>
              </a:rPr>
              <a:t>NUMOFPRODUCTS:</a:t>
            </a:r>
            <a:r>
              <a:rPr lang="es-419" sz="3850">
                <a:highlight>
                  <a:schemeClr val="dk1"/>
                </a:highlight>
                <a:latin typeface="Courier New"/>
                <a:ea typeface="Courier New"/>
                <a:cs typeface="Courier New"/>
                <a:sym typeface="Courier New"/>
              </a:rPr>
              <a:t> Número de Productos</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11. </a:t>
            </a:r>
            <a:r>
              <a:rPr b="1" lang="es-419" sz="3850">
                <a:highlight>
                  <a:schemeClr val="dk1"/>
                </a:highlight>
                <a:latin typeface="Courier New"/>
                <a:ea typeface="Courier New"/>
                <a:cs typeface="Courier New"/>
                <a:sym typeface="Courier New"/>
              </a:rPr>
              <a:t>HASCRCARD:</a:t>
            </a:r>
            <a:r>
              <a:rPr lang="es-419" sz="3850">
                <a:highlight>
                  <a:schemeClr val="dk1"/>
                </a:highlight>
                <a:latin typeface="Courier New"/>
                <a:ea typeface="Courier New"/>
                <a:cs typeface="Courier New"/>
                <a:sym typeface="Courier New"/>
              </a:rPr>
              <a:t> Tenencia de tarjeta de crédito (1 si, 0 en otro caso) </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12. </a:t>
            </a:r>
            <a:r>
              <a:rPr b="1" lang="es-419" sz="3850">
                <a:highlight>
                  <a:schemeClr val="dk1"/>
                </a:highlight>
                <a:latin typeface="Courier New"/>
                <a:ea typeface="Courier New"/>
                <a:cs typeface="Courier New"/>
                <a:sym typeface="Courier New"/>
              </a:rPr>
              <a:t>ISACTIVEMEMBRER:</a:t>
            </a:r>
            <a:r>
              <a:rPr lang="es-419" sz="3850">
                <a:highlight>
                  <a:schemeClr val="dk1"/>
                </a:highlight>
                <a:latin typeface="Courier New"/>
                <a:ea typeface="Courier New"/>
                <a:cs typeface="Courier New"/>
                <a:sym typeface="Courier New"/>
              </a:rPr>
              <a:t> Miembro activo (1 si, 0 en otro caso)</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13. </a:t>
            </a:r>
            <a:r>
              <a:rPr b="1" lang="es-419" sz="3850">
                <a:highlight>
                  <a:schemeClr val="dk1"/>
                </a:highlight>
                <a:latin typeface="Courier New"/>
                <a:ea typeface="Courier New"/>
                <a:cs typeface="Courier New"/>
                <a:sym typeface="Courier New"/>
              </a:rPr>
              <a:t>ESTIMATEDSALARY:</a:t>
            </a:r>
            <a:r>
              <a:rPr lang="es-419" sz="3850">
                <a:highlight>
                  <a:schemeClr val="dk1"/>
                </a:highlight>
                <a:latin typeface="Courier New"/>
                <a:ea typeface="Courier New"/>
                <a:cs typeface="Courier New"/>
                <a:sym typeface="Courier New"/>
              </a:rPr>
              <a:t> Salario estimado del cliente</a:t>
            </a:r>
            <a:endParaRPr sz="3850">
              <a:highlight>
                <a:schemeClr val="dk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419" sz="3850">
                <a:highlight>
                  <a:schemeClr val="dk1"/>
                </a:highlight>
                <a:latin typeface="Courier New"/>
                <a:ea typeface="Courier New"/>
                <a:cs typeface="Courier New"/>
                <a:sym typeface="Courier New"/>
              </a:rPr>
              <a:t>  14. </a:t>
            </a:r>
            <a:r>
              <a:rPr b="1" lang="es-419" sz="3850">
                <a:highlight>
                  <a:schemeClr val="dk1"/>
                </a:highlight>
                <a:latin typeface="Courier New"/>
                <a:ea typeface="Courier New"/>
                <a:cs typeface="Courier New"/>
                <a:sym typeface="Courier New"/>
              </a:rPr>
              <a:t>EXITED</a:t>
            </a:r>
            <a:r>
              <a:rPr lang="es-419" sz="3850">
                <a:highlight>
                  <a:schemeClr val="dk1"/>
                </a:highlight>
                <a:latin typeface="Courier New"/>
                <a:ea typeface="Courier New"/>
                <a:cs typeface="Courier New"/>
                <a:sym typeface="Courier New"/>
              </a:rPr>
              <a:t> Abandono del cliente (1 si, 0 en otro caso)</a:t>
            </a:r>
            <a:endParaRPr sz="1050">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411075" y="4914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700"/>
              <a:t>Tipos de análisis bivariados realizados</a:t>
            </a:r>
            <a:endParaRPr sz="2700"/>
          </a:p>
        </p:txBody>
      </p:sp>
      <p:sp>
        <p:nvSpPr>
          <p:cNvPr id="106" name="Google Shape;106;p16"/>
          <p:cNvSpPr txBox="1"/>
          <p:nvPr>
            <p:ph idx="1" type="subTitle"/>
          </p:nvPr>
        </p:nvSpPr>
        <p:spPr>
          <a:xfrm>
            <a:off x="368550" y="1593746"/>
            <a:ext cx="8222100" cy="2710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419" sz="3200"/>
              <a:t>Numérico vs Numérico: </a:t>
            </a:r>
            <a:r>
              <a:rPr lang="es-419" sz="2654"/>
              <a:t>Edad de los clientes vs cantidad de clientes</a:t>
            </a:r>
            <a:endParaRPr sz="2654"/>
          </a:p>
          <a:p>
            <a:pPr indent="0" lvl="0" marL="0" rtl="0" algn="l">
              <a:spcBef>
                <a:spcPts val="0"/>
              </a:spcBef>
              <a:spcAft>
                <a:spcPts val="0"/>
              </a:spcAft>
              <a:buNone/>
            </a:pPr>
            <a:r>
              <a:t/>
            </a:r>
            <a:endParaRPr sz="2654"/>
          </a:p>
          <a:p>
            <a:pPr indent="0" lvl="0" marL="0" rtl="0" algn="l">
              <a:spcBef>
                <a:spcPts val="0"/>
              </a:spcBef>
              <a:spcAft>
                <a:spcPts val="0"/>
              </a:spcAft>
              <a:buNone/>
            </a:pPr>
            <a:r>
              <a:t/>
            </a:r>
            <a:endParaRPr sz="3200"/>
          </a:p>
          <a:p>
            <a:pPr indent="0" lvl="0" marL="0" rtl="0" algn="l">
              <a:spcBef>
                <a:spcPts val="0"/>
              </a:spcBef>
              <a:spcAft>
                <a:spcPts val="0"/>
              </a:spcAft>
              <a:buNone/>
            </a:pPr>
            <a:r>
              <a:rPr lang="es-419" sz="3200"/>
              <a:t>Numérico vs Categórica: </a:t>
            </a:r>
            <a:r>
              <a:rPr lang="es-419" sz="2720"/>
              <a:t>Salario estimado vs abandono, abandono bancario vs edad.</a:t>
            </a:r>
            <a:endParaRPr sz="2720"/>
          </a:p>
          <a:p>
            <a:pPr indent="0" lvl="0" marL="0" rtl="0" algn="l">
              <a:spcBef>
                <a:spcPts val="0"/>
              </a:spcBef>
              <a:spcAft>
                <a:spcPts val="0"/>
              </a:spcAft>
              <a:buNone/>
            </a:pPr>
            <a:r>
              <a:t/>
            </a:r>
            <a:endParaRPr sz="2720"/>
          </a:p>
          <a:p>
            <a:pPr indent="0" lvl="0" marL="0" rtl="0" algn="l">
              <a:spcBef>
                <a:spcPts val="0"/>
              </a:spcBef>
              <a:spcAft>
                <a:spcPts val="0"/>
              </a:spcAft>
              <a:buNone/>
            </a:pPr>
            <a:r>
              <a:t/>
            </a:r>
            <a:endParaRPr sz="3200"/>
          </a:p>
          <a:p>
            <a:pPr indent="0" lvl="0" marL="0" rtl="0" algn="l">
              <a:spcBef>
                <a:spcPts val="0"/>
              </a:spcBef>
              <a:spcAft>
                <a:spcPts val="0"/>
              </a:spcAft>
              <a:buNone/>
            </a:pPr>
            <a:r>
              <a:rPr lang="es-419" sz="3200"/>
              <a:t>Categórica vs Categórica: </a:t>
            </a:r>
            <a:r>
              <a:rPr lang="es-419" sz="2654"/>
              <a:t>Abandono vs </a:t>
            </a:r>
            <a:r>
              <a:rPr lang="es-419" sz="2654"/>
              <a:t>países</a:t>
            </a:r>
            <a:r>
              <a:rPr lang="es-419" sz="2654"/>
              <a:t>, abandono bancario vs tenencia de tarjeta de crédito, abandono y género.</a:t>
            </a:r>
            <a:endParaRPr sz="2654"/>
          </a:p>
          <a:p>
            <a:pPr indent="0" lvl="0" marL="0" rtl="0" algn="l">
              <a:spcBef>
                <a:spcPts val="0"/>
              </a:spcBef>
              <a:spcAft>
                <a:spcPts val="0"/>
              </a:spcAft>
              <a:buNone/>
            </a:pPr>
            <a:r>
              <a:t/>
            </a:r>
            <a:endParaRPr sz="265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598100" y="3246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800"/>
              <a:t>Relación Abandonos y Salario Estimado</a:t>
            </a:r>
            <a:endParaRPr sz="2800"/>
          </a:p>
        </p:txBody>
      </p:sp>
      <p:sp>
        <p:nvSpPr>
          <p:cNvPr id="112" name="Google Shape;112;p17"/>
          <p:cNvSpPr txBox="1"/>
          <p:nvPr>
            <p:ph idx="1" type="subTitle"/>
          </p:nvPr>
        </p:nvSpPr>
        <p:spPr>
          <a:xfrm>
            <a:off x="460938" y="3649463"/>
            <a:ext cx="8222100" cy="432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highlight>
                  <a:schemeClr val="dk1"/>
                </a:highlight>
              </a:rPr>
              <a:t>Como banco, </a:t>
            </a:r>
            <a:r>
              <a:rPr lang="es-419" sz="1100">
                <a:highlight>
                  <a:schemeClr val="dk1"/>
                </a:highlight>
              </a:rPr>
              <a:t>esperábamos</a:t>
            </a:r>
            <a:r>
              <a:rPr lang="es-419" sz="1100">
                <a:highlight>
                  <a:schemeClr val="dk1"/>
                </a:highlight>
              </a:rPr>
              <a:t> que los clientes </a:t>
            </a:r>
            <a:r>
              <a:rPr lang="es-419" sz="1100">
                <a:highlight>
                  <a:schemeClr val="dk1"/>
                </a:highlight>
              </a:rPr>
              <a:t>que</a:t>
            </a:r>
            <a:r>
              <a:rPr lang="es-419" sz="1100">
                <a:highlight>
                  <a:schemeClr val="dk1"/>
                </a:highlight>
              </a:rPr>
              <a:t> tienen salario estimado más bajo sean más propensos a abandonar más fácil. Para que esta suposición se cumpla, tendríamos que haber observado que el boxplot de la derecha este por debajo del de la izquierda ó que el boxplot de la izquierda sea superior al de la derecha, cosa que no ocurrió. Lo que a priori nos dice que no existe una relación entre el salario y el abandono.</a:t>
            </a:r>
            <a:endParaRPr sz="1100">
              <a:highlight>
                <a:schemeClr val="dk1"/>
              </a:highlight>
            </a:endParaRPr>
          </a:p>
          <a:p>
            <a:pPr indent="0" lvl="0" marL="0" rtl="0" algn="l">
              <a:spcBef>
                <a:spcPts val="0"/>
              </a:spcBef>
              <a:spcAft>
                <a:spcPts val="0"/>
              </a:spcAft>
              <a:buNone/>
            </a:pPr>
            <a:r>
              <a:t/>
            </a:r>
            <a:endParaRPr/>
          </a:p>
        </p:txBody>
      </p:sp>
      <p:pic>
        <p:nvPicPr>
          <p:cNvPr id="113" name="Google Shape;113;p17"/>
          <p:cNvPicPr preferRelativeResize="0"/>
          <p:nvPr/>
        </p:nvPicPr>
        <p:blipFill rotWithShape="1">
          <a:blip r:embed="rId3">
            <a:alphaModFix/>
          </a:blip>
          <a:srcRect b="0" l="0" r="0" t="6138"/>
          <a:stretch/>
        </p:blipFill>
        <p:spPr>
          <a:xfrm>
            <a:off x="2520625" y="1374525"/>
            <a:ext cx="3414750" cy="199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598100" y="3246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800"/>
              <a:t>Relación Abandonos y Edad</a:t>
            </a:r>
            <a:endParaRPr sz="2800"/>
          </a:p>
        </p:txBody>
      </p:sp>
      <p:sp>
        <p:nvSpPr>
          <p:cNvPr id="119" name="Google Shape;119;p18"/>
          <p:cNvSpPr txBox="1"/>
          <p:nvPr>
            <p:ph idx="1" type="subTitle"/>
          </p:nvPr>
        </p:nvSpPr>
        <p:spPr>
          <a:xfrm>
            <a:off x="635088" y="3477238"/>
            <a:ext cx="8222100" cy="432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highlight>
                  <a:schemeClr val="dk1"/>
                </a:highlight>
              </a:rPr>
              <a:t>Es de esperarse que, a mayor edad los clientes abandonen menos fácil debido a varias cuestiones, como por ejemplo su madurez, responsabilidades, etc. A pesar de esto, el gráfico nos muestra que los clientes que abandonaron, su edad es concentrada en </a:t>
            </a:r>
            <a:r>
              <a:rPr lang="es-419" sz="1100">
                <a:highlight>
                  <a:schemeClr val="dk1"/>
                </a:highlight>
              </a:rPr>
              <a:t>más</a:t>
            </a:r>
            <a:r>
              <a:rPr lang="es-419" sz="1100">
                <a:highlight>
                  <a:schemeClr val="dk1"/>
                </a:highlight>
              </a:rPr>
              <a:t> años que en clientes que no abandonaron. Aunque se aprecian varios datos atípicos en los clientes que no abandonaron (más que en los abandonados)</a:t>
            </a:r>
            <a:endParaRPr sz="1100">
              <a:highlight>
                <a:schemeClr val="dk1"/>
              </a:highlight>
            </a:endParaRPr>
          </a:p>
          <a:p>
            <a:pPr indent="0" lvl="0" marL="0" rtl="0" algn="l">
              <a:spcBef>
                <a:spcPts val="0"/>
              </a:spcBef>
              <a:spcAft>
                <a:spcPts val="0"/>
              </a:spcAft>
              <a:buNone/>
            </a:pPr>
            <a:r>
              <a:t/>
            </a:r>
            <a:endParaRPr/>
          </a:p>
        </p:txBody>
      </p:sp>
      <p:pic>
        <p:nvPicPr>
          <p:cNvPr id="120" name="Google Shape;120;p18"/>
          <p:cNvPicPr preferRelativeResize="0"/>
          <p:nvPr/>
        </p:nvPicPr>
        <p:blipFill rotWithShape="1">
          <a:blip r:embed="rId3">
            <a:alphaModFix/>
          </a:blip>
          <a:srcRect b="0" l="0" r="0" t="3110"/>
          <a:stretch/>
        </p:blipFill>
        <p:spPr>
          <a:xfrm>
            <a:off x="2772275" y="1310175"/>
            <a:ext cx="3265375" cy="201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598100" y="3320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800"/>
              <a:t>Relación existente entre Abandonos y Países</a:t>
            </a:r>
            <a:endParaRPr sz="2800"/>
          </a:p>
        </p:txBody>
      </p:sp>
      <p:sp>
        <p:nvSpPr>
          <p:cNvPr id="126" name="Google Shape;126;p19"/>
          <p:cNvSpPr txBox="1"/>
          <p:nvPr>
            <p:ph idx="1" type="subTitle"/>
          </p:nvPr>
        </p:nvSpPr>
        <p:spPr>
          <a:xfrm>
            <a:off x="598088" y="3463388"/>
            <a:ext cx="8222100" cy="432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highlight>
                  <a:schemeClr val="dk1"/>
                </a:highlight>
              </a:rPr>
              <a:t>Se observa que la relación que tiene Alemania entre abandonos/no abandonos es mayor que en la de los otros dos países (Francia y España).</a:t>
            </a:r>
            <a:endParaRPr sz="1100">
              <a:highlight>
                <a:schemeClr val="dk1"/>
              </a:highlight>
            </a:endParaRPr>
          </a:p>
          <a:p>
            <a:pPr indent="0" lvl="0" marL="0" rtl="0" algn="l">
              <a:spcBef>
                <a:spcPts val="0"/>
              </a:spcBef>
              <a:spcAft>
                <a:spcPts val="0"/>
              </a:spcAft>
              <a:buNone/>
            </a:pPr>
            <a:r>
              <a:t/>
            </a:r>
            <a:endParaRPr/>
          </a:p>
        </p:txBody>
      </p:sp>
      <p:pic>
        <p:nvPicPr>
          <p:cNvPr id="127" name="Google Shape;127;p19"/>
          <p:cNvPicPr preferRelativeResize="0"/>
          <p:nvPr/>
        </p:nvPicPr>
        <p:blipFill rotWithShape="1">
          <a:blip r:embed="rId3">
            <a:alphaModFix/>
          </a:blip>
          <a:srcRect b="0" l="0" r="0" t="4351"/>
          <a:stretch/>
        </p:blipFill>
        <p:spPr>
          <a:xfrm>
            <a:off x="2542688" y="1321375"/>
            <a:ext cx="4058619" cy="19915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598100" y="4208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800"/>
              <a:t>Relación entre Abandono y Tarjeta de Crédito</a:t>
            </a:r>
            <a:endParaRPr sz="2800"/>
          </a:p>
        </p:txBody>
      </p:sp>
      <p:sp>
        <p:nvSpPr>
          <p:cNvPr id="133" name="Google Shape;133;p20"/>
          <p:cNvSpPr txBox="1"/>
          <p:nvPr>
            <p:ph idx="1" type="subTitle"/>
          </p:nvPr>
        </p:nvSpPr>
        <p:spPr>
          <a:xfrm>
            <a:off x="598088" y="3673638"/>
            <a:ext cx="8222100" cy="432900"/>
          </a:xfrm>
          <a:prstGeom prst="rect">
            <a:avLst/>
          </a:prstGeom>
        </p:spPr>
        <p:txBody>
          <a:bodyPr anchorCtr="0" anchor="t"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s-419" sz="4400">
                <a:highlight>
                  <a:schemeClr val="dk1"/>
                </a:highlight>
              </a:rPr>
              <a:t>Podemos ver la relación que existe entre la tenencia de una tarjeta de crédito y el abandono. La relación abandono/no abandono es </a:t>
            </a:r>
            <a:r>
              <a:rPr lang="es-419" sz="4400">
                <a:highlight>
                  <a:schemeClr val="dk1"/>
                </a:highlight>
              </a:rPr>
              <a:t>más</a:t>
            </a:r>
            <a:r>
              <a:rPr lang="es-419" sz="4400">
                <a:highlight>
                  <a:schemeClr val="dk1"/>
                </a:highlight>
              </a:rPr>
              <a:t> notoria en personas que no tienen tarjeta de crédito. En cambio, </a:t>
            </a:r>
            <a:r>
              <a:rPr lang="es-419" sz="4400">
                <a:highlight>
                  <a:schemeClr val="dk1"/>
                </a:highlight>
              </a:rPr>
              <a:t>los clientes</a:t>
            </a:r>
            <a:r>
              <a:rPr lang="es-419" sz="4400">
                <a:highlight>
                  <a:schemeClr val="dk1"/>
                </a:highlight>
              </a:rPr>
              <a:t> que tienen tarjeta de crédito, parece ser que abandonan menos.</a:t>
            </a:r>
            <a:endParaRPr sz="4400">
              <a:highlight>
                <a:schemeClr val="dk1"/>
              </a:highlight>
            </a:endParaRPr>
          </a:p>
          <a:p>
            <a:pPr indent="0" lvl="0" marL="0" rtl="0" algn="l">
              <a:spcBef>
                <a:spcPts val="0"/>
              </a:spcBef>
              <a:spcAft>
                <a:spcPts val="0"/>
              </a:spcAft>
              <a:buNone/>
            </a:pPr>
            <a:r>
              <a:t/>
            </a:r>
            <a:endParaRPr/>
          </a:p>
        </p:txBody>
      </p:sp>
      <p:pic>
        <p:nvPicPr>
          <p:cNvPr id="134" name="Google Shape;134;p20"/>
          <p:cNvPicPr preferRelativeResize="0"/>
          <p:nvPr/>
        </p:nvPicPr>
        <p:blipFill rotWithShape="1">
          <a:blip r:embed="rId3">
            <a:alphaModFix/>
          </a:blip>
          <a:srcRect b="0" l="0" r="0" t="1681"/>
          <a:stretch/>
        </p:blipFill>
        <p:spPr>
          <a:xfrm>
            <a:off x="3206138" y="1416750"/>
            <a:ext cx="2731725" cy="209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ctrTitle"/>
          </p:nvPr>
        </p:nvSpPr>
        <p:spPr>
          <a:xfrm>
            <a:off x="598100" y="3690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sz="2800"/>
              <a:t>Relación Abandonos y Credit Score</a:t>
            </a:r>
            <a:endParaRPr sz="2800"/>
          </a:p>
        </p:txBody>
      </p:sp>
      <p:sp>
        <p:nvSpPr>
          <p:cNvPr id="140" name="Google Shape;140;p21"/>
          <p:cNvSpPr txBox="1"/>
          <p:nvPr>
            <p:ph idx="1" type="subTitle"/>
          </p:nvPr>
        </p:nvSpPr>
        <p:spPr>
          <a:xfrm>
            <a:off x="664688" y="3840838"/>
            <a:ext cx="8222100" cy="432900"/>
          </a:xfrm>
          <a:prstGeom prst="rect">
            <a:avLst/>
          </a:prstGeom>
        </p:spPr>
        <p:txBody>
          <a:bodyPr anchorCtr="0" anchor="t"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s-419" sz="4400">
                <a:highlight>
                  <a:schemeClr val="dk1"/>
                </a:highlight>
              </a:rPr>
              <a:t>Es de esperarse que los clientes que tienen menos Credit Score abandonen más fácil. Observamos que los clientes que no abandonaron (0), la acumulación hasta la mediana está levemente por encima </a:t>
            </a:r>
            <a:r>
              <a:rPr lang="es-419" sz="4400">
                <a:highlight>
                  <a:schemeClr val="dk1"/>
                </a:highlight>
              </a:rPr>
              <a:t>de los clientes</a:t>
            </a:r>
            <a:r>
              <a:rPr lang="es-419" sz="4400">
                <a:highlight>
                  <a:schemeClr val="dk1"/>
                </a:highlight>
              </a:rPr>
              <a:t> que abandonaron (1). Además, vemos muchos datos atípicos por debajo del bigote inferior de clientes que abandonaron. Esto nos puede hacer ver que clientes con Credit Score muy bajos son propensos a abandonar con más facilidad.</a:t>
            </a:r>
            <a:endParaRPr sz="4400">
              <a:highlight>
                <a:schemeClr val="dk1"/>
              </a:highlight>
            </a:endParaRPr>
          </a:p>
          <a:p>
            <a:pPr indent="0" lvl="0" marL="0" rtl="0" algn="l">
              <a:spcBef>
                <a:spcPts val="0"/>
              </a:spcBef>
              <a:spcAft>
                <a:spcPts val="0"/>
              </a:spcAft>
              <a:buNone/>
            </a:pPr>
            <a:r>
              <a:t/>
            </a:r>
            <a:endParaRPr/>
          </a:p>
        </p:txBody>
      </p:sp>
      <p:pic>
        <p:nvPicPr>
          <p:cNvPr id="141" name="Google Shape;141;p21"/>
          <p:cNvPicPr preferRelativeResize="0"/>
          <p:nvPr/>
        </p:nvPicPr>
        <p:blipFill rotWithShape="1">
          <a:blip r:embed="rId3">
            <a:alphaModFix/>
          </a:blip>
          <a:srcRect b="0" l="0" r="0" t="3241"/>
          <a:stretch/>
        </p:blipFill>
        <p:spPr>
          <a:xfrm>
            <a:off x="2690850" y="1435750"/>
            <a:ext cx="3572625" cy="225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